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8" r:id="rId2"/>
    <p:sldId id="264" r:id="rId3"/>
    <p:sldId id="287" r:id="rId4"/>
    <p:sldId id="293" r:id="rId5"/>
    <p:sldId id="297" r:id="rId6"/>
    <p:sldId id="307" r:id="rId7"/>
    <p:sldId id="298" r:id="rId8"/>
    <p:sldId id="299" r:id="rId9"/>
    <p:sldId id="302" r:id="rId10"/>
    <p:sldId id="300" r:id="rId11"/>
    <p:sldId id="268" r:id="rId12"/>
    <p:sldId id="269" r:id="rId13"/>
    <p:sldId id="271" r:id="rId14"/>
    <p:sldId id="276" r:id="rId15"/>
    <p:sldId id="282" r:id="rId16"/>
    <p:sldId id="273" r:id="rId17"/>
    <p:sldId id="275" r:id="rId18"/>
    <p:sldId id="306" r:id="rId19"/>
    <p:sldId id="304" r:id="rId20"/>
    <p:sldId id="258" r:id="rId21"/>
    <p:sldId id="284" r:id="rId2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3"/>
  </p:normalViewPr>
  <p:slideViewPr>
    <p:cSldViewPr>
      <p:cViewPr varScale="1">
        <p:scale>
          <a:sx n="84" d="100"/>
          <a:sy n="84" d="100"/>
        </p:scale>
        <p:origin x="150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3F90-3D5B-403F-8FCB-DF80BD338EF8}" type="datetimeFigureOut">
              <a:rPr lang="tr-TR" smtClean="0"/>
              <a:pPr/>
              <a:t>21.12.2020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67F84-2D0F-4B39-97F8-9DA5AA3140D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3F90-3D5B-403F-8FCB-DF80BD338EF8}" type="datetimeFigureOut">
              <a:rPr lang="tr-TR" smtClean="0"/>
              <a:pPr/>
              <a:t>21.12.2020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67F84-2D0F-4B39-97F8-9DA5AA3140D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3F90-3D5B-403F-8FCB-DF80BD338EF8}" type="datetimeFigureOut">
              <a:rPr lang="tr-TR" smtClean="0"/>
              <a:pPr/>
              <a:t>21.12.2020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67F84-2D0F-4B39-97F8-9DA5AA3140D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3F90-3D5B-403F-8FCB-DF80BD338EF8}" type="datetimeFigureOut">
              <a:rPr lang="tr-TR" smtClean="0"/>
              <a:pPr/>
              <a:t>21.12.2020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67F84-2D0F-4B39-97F8-9DA5AA3140D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3F90-3D5B-403F-8FCB-DF80BD338EF8}" type="datetimeFigureOut">
              <a:rPr lang="tr-TR" smtClean="0"/>
              <a:pPr/>
              <a:t>21.12.2020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67F84-2D0F-4B39-97F8-9DA5AA3140D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3F90-3D5B-403F-8FCB-DF80BD338EF8}" type="datetimeFigureOut">
              <a:rPr lang="tr-TR" smtClean="0"/>
              <a:pPr/>
              <a:t>21.12.2020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67F84-2D0F-4B39-97F8-9DA5AA3140D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3F90-3D5B-403F-8FCB-DF80BD338EF8}" type="datetimeFigureOut">
              <a:rPr lang="tr-TR" smtClean="0"/>
              <a:pPr/>
              <a:t>21.12.2020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67F84-2D0F-4B39-97F8-9DA5AA3140D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3F90-3D5B-403F-8FCB-DF80BD338EF8}" type="datetimeFigureOut">
              <a:rPr lang="tr-TR" smtClean="0"/>
              <a:pPr/>
              <a:t>21.12.2020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67F84-2D0F-4B39-97F8-9DA5AA3140D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3F90-3D5B-403F-8FCB-DF80BD338EF8}" type="datetimeFigureOut">
              <a:rPr lang="tr-TR" smtClean="0"/>
              <a:pPr/>
              <a:t>21.12.2020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67F84-2D0F-4B39-97F8-9DA5AA3140D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3F90-3D5B-403F-8FCB-DF80BD338EF8}" type="datetimeFigureOut">
              <a:rPr lang="tr-TR" smtClean="0"/>
              <a:pPr/>
              <a:t>21.12.2020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67F84-2D0F-4B39-97F8-9DA5AA3140D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3F90-3D5B-403F-8FCB-DF80BD338EF8}" type="datetimeFigureOut">
              <a:rPr lang="tr-TR" smtClean="0"/>
              <a:pPr/>
              <a:t>21.12.2020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5D67F84-2D0F-4B39-97F8-9DA5AA3140D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81D3F90-3D5B-403F-8FCB-DF80BD338EF8}" type="datetimeFigureOut">
              <a:rPr lang="tr-TR" smtClean="0"/>
              <a:pPr/>
              <a:t>21.12.2020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5D67F84-2D0F-4B39-97F8-9DA5AA3140D7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 idx="4294967295"/>
          </p:nvPr>
        </p:nvSpPr>
        <p:spPr>
          <a:xfrm>
            <a:off x="0" y="1371600"/>
            <a:ext cx="7851775" cy="1828800"/>
          </a:xfrm>
        </p:spPr>
        <p:txBody>
          <a:bodyPr/>
          <a:lstStyle/>
          <a:p>
            <a:pPr algn="ctr"/>
            <a:r>
              <a:rPr lang="tr-TR" dirty="0"/>
              <a:t>ANTIPSYCHOTIC DRUGS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4294967295"/>
          </p:nvPr>
        </p:nvSpPr>
        <p:spPr>
          <a:xfrm>
            <a:off x="0" y="3228975"/>
            <a:ext cx="7854950" cy="1752600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(NEUROLEPTICS)</a:t>
            </a:r>
          </a:p>
        </p:txBody>
      </p:sp>
    </p:spTree>
    <p:extLst>
      <p:ext uri="{BB962C8B-B14F-4D97-AF65-F5344CB8AC3E}">
        <p14:creationId xmlns:p14="http://schemas.microsoft.com/office/powerpoint/2010/main" val="2259553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79512" y="1164134"/>
            <a:ext cx="896448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>
                <a:latin typeface="Helvetica-Bold"/>
              </a:rPr>
              <a:t>First-</a:t>
            </a:r>
            <a:r>
              <a:rPr lang="tr-TR" sz="2800" b="1" dirty="0" err="1">
                <a:latin typeface="Helvetica-Bold"/>
              </a:rPr>
              <a:t>generation</a:t>
            </a:r>
            <a:r>
              <a:rPr lang="tr-TR" sz="2800" b="1" dirty="0">
                <a:latin typeface="Helvetica-Bold"/>
              </a:rPr>
              <a:t> </a:t>
            </a:r>
            <a:r>
              <a:rPr lang="tr-TR" sz="2800" b="1" dirty="0" err="1">
                <a:latin typeface="Helvetica-Bold"/>
              </a:rPr>
              <a:t>antipsychotics</a:t>
            </a:r>
            <a:endParaRPr lang="tr-TR" sz="2800" b="1" dirty="0">
              <a:latin typeface="Helvetica-Bold"/>
            </a:endParaRPr>
          </a:p>
          <a:p>
            <a:endParaRPr lang="tr-TR" sz="2800" dirty="0">
              <a:latin typeface="Helvetica" panose="020B0604020202020204" pitchFamily="34" charset="0"/>
            </a:endParaRPr>
          </a:p>
          <a:p>
            <a:pPr marL="457200" indent="-457200">
              <a:buClr>
                <a:srgbClr val="800000"/>
              </a:buClr>
              <a:buFont typeface="Wingdings" charset="2"/>
              <a:buChar char="ü"/>
            </a:pPr>
            <a:r>
              <a:rPr lang="en-US" sz="2800" dirty="0">
                <a:latin typeface="Times New Roman"/>
                <a:cs typeface="Times New Roman"/>
              </a:rPr>
              <a:t>First-generation antipsychotics are more</a:t>
            </a:r>
            <a:r>
              <a:rPr lang="tr-TR" sz="2800" dirty="0">
                <a:latin typeface="Times New Roman"/>
                <a:cs typeface="Times New Roman"/>
              </a:rPr>
              <a:t> </a:t>
            </a:r>
            <a:r>
              <a:rPr lang="en-US" sz="2800" dirty="0">
                <a:latin typeface="Times New Roman"/>
                <a:cs typeface="Times New Roman"/>
              </a:rPr>
              <a:t>likely to be associated with movement disorders known as extrapyramidal</a:t>
            </a:r>
            <a:r>
              <a:rPr lang="tr-TR" sz="2800" dirty="0">
                <a:latin typeface="Times New Roman"/>
                <a:cs typeface="Times New Roman"/>
              </a:rPr>
              <a:t> </a:t>
            </a:r>
            <a:r>
              <a:rPr lang="en-US" sz="2800" dirty="0">
                <a:latin typeface="Times New Roman"/>
                <a:cs typeface="Times New Roman"/>
              </a:rPr>
              <a:t>symptoms (EPS), particularly drugs that bind tightly to dopaminergic</a:t>
            </a:r>
            <a:r>
              <a:rPr lang="tr-TR" sz="2800" dirty="0">
                <a:latin typeface="Times New Roman"/>
                <a:cs typeface="Times New Roman"/>
              </a:rPr>
              <a:t> </a:t>
            </a:r>
            <a:r>
              <a:rPr lang="en-US" sz="2800" dirty="0" err="1">
                <a:latin typeface="Times New Roman"/>
                <a:cs typeface="Times New Roman"/>
              </a:rPr>
              <a:t>neuroreceptors</a:t>
            </a:r>
            <a:r>
              <a:rPr lang="en-US" sz="2800" dirty="0">
                <a:latin typeface="Times New Roman"/>
                <a:cs typeface="Times New Roman"/>
              </a:rPr>
              <a:t>, such as </a:t>
            </a:r>
            <a:r>
              <a:rPr lang="en-US" sz="2800" i="1" dirty="0">
                <a:solidFill>
                  <a:srgbClr val="00B050"/>
                </a:solidFill>
                <a:latin typeface="Times New Roman"/>
                <a:cs typeface="Times New Roman"/>
              </a:rPr>
              <a:t>haloperidol</a:t>
            </a:r>
            <a:r>
              <a:rPr lang="tr-TR" sz="2800" i="1" dirty="0">
                <a:solidFill>
                  <a:srgbClr val="00B050"/>
                </a:solidFill>
                <a:latin typeface="Times New Roman"/>
                <a:cs typeface="Times New Roman"/>
              </a:rPr>
              <a:t>.</a:t>
            </a:r>
          </a:p>
          <a:p>
            <a:pPr>
              <a:buClr>
                <a:srgbClr val="800000"/>
              </a:buClr>
            </a:pPr>
            <a:endParaRPr lang="tr-TR" sz="2800" i="1" dirty="0">
              <a:latin typeface="Times New Roman"/>
              <a:cs typeface="Times New Roman"/>
            </a:endParaRPr>
          </a:p>
          <a:p>
            <a:pPr marL="457200" indent="-457200">
              <a:buClr>
                <a:srgbClr val="800000"/>
              </a:buClr>
              <a:buFont typeface="Wingdings" charset="2"/>
              <a:buChar char="ü"/>
            </a:pPr>
            <a:r>
              <a:rPr lang="en-US" sz="2800" dirty="0">
                <a:latin typeface="Times New Roman"/>
                <a:cs typeface="Times New Roman"/>
              </a:rPr>
              <a:t>Movement disorders are less likely with medications that bind weakly,</a:t>
            </a:r>
            <a:r>
              <a:rPr lang="tr-TR" sz="2800" dirty="0">
                <a:latin typeface="Times New Roman"/>
                <a:cs typeface="Times New Roman"/>
              </a:rPr>
              <a:t> </a:t>
            </a:r>
            <a:r>
              <a:rPr lang="en-US" sz="2800" dirty="0">
                <a:latin typeface="Times New Roman"/>
                <a:cs typeface="Times New Roman"/>
              </a:rPr>
              <a:t>such as </a:t>
            </a:r>
            <a:r>
              <a:rPr lang="en-US" sz="2800" i="1" dirty="0">
                <a:solidFill>
                  <a:srgbClr val="00B050"/>
                </a:solidFill>
                <a:latin typeface="Times New Roman"/>
                <a:cs typeface="Times New Roman"/>
              </a:rPr>
              <a:t>chlorpromazine</a:t>
            </a:r>
            <a:r>
              <a:rPr lang="en-US" sz="2800" dirty="0">
                <a:solidFill>
                  <a:srgbClr val="00B050"/>
                </a:solidFill>
                <a:latin typeface="Times New Roman"/>
                <a:cs typeface="Times New Roman"/>
              </a:rPr>
              <a:t>. </a:t>
            </a:r>
            <a:r>
              <a:rPr lang="en-US" sz="2800" dirty="0">
                <a:latin typeface="Times New Roman"/>
                <a:cs typeface="Times New Roman"/>
              </a:rPr>
              <a:t>No one drug is clinically</a:t>
            </a:r>
            <a:r>
              <a:rPr lang="tr-TR" sz="2800" dirty="0">
                <a:latin typeface="Times New Roman"/>
                <a:cs typeface="Times New Roman"/>
              </a:rPr>
              <a:t> </a:t>
            </a:r>
            <a:r>
              <a:rPr lang="tr-TR" sz="2800" dirty="0" err="1">
                <a:latin typeface="Times New Roman"/>
                <a:cs typeface="Times New Roman"/>
              </a:rPr>
              <a:t>more</a:t>
            </a:r>
            <a:r>
              <a:rPr lang="tr-TR" sz="2800" dirty="0">
                <a:latin typeface="Times New Roman"/>
                <a:cs typeface="Times New Roman"/>
              </a:rPr>
              <a:t> </a:t>
            </a:r>
            <a:r>
              <a:rPr lang="tr-TR" sz="2800" dirty="0" err="1">
                <a:latin typeface="Times New Roman"/>
                <a:cs typeface="Times New Roman"/>
              </a:rPr>
              <a:t>effective</a:t>
            </a:r>
            <a:r>
              <a:rPr lang="tr-TR" sz="2800" dirty="0">
                <a:latin typeface="Times New Roman"/>
                <a:cs typeface="Times New Roman"/>
              </a:rPr>
              <a:t> </a:t>
            </a:r>
            <a:r>
              <a:rPr lang="tr-TR" sz="2800" dirty="0" err="1">
                <a:latin typeface="Times New Roman"/>
                <a:cs typeface="Times New Roman"/>
              </a:rPr>
              <a:t>than</a:t>
            </a:r>
            <a:r>
              <a:rPr lang="tr-TR" sz="2800" dirty="0">
                <a:latin typeface="Times New Roman"/>
                <a:cs typeface="Times New Roman"/>
              </a:rPr>
              <a:t> </a:t>
            </a:r>
            <a:r>
              <a:rPr lang="tr-TR" sz="2800" dirty="0" err="1">
                <a:latin typeface="Times New Roman"/>
                <a:cs typeface="Times New Roman"/>
              </a:rPr>
              <a:t>another</a:t>
            </a:r>
            <a:r>
              <a:rPr lang="tr-TR" sz="2800" dirty="0">
                <a:latin typeface="Times New Roman"/>
                <a:cs typeface="Times New Roman"/>
              </a:rPr>
              <a:t>.</a:t>
            </a:r>
          </a:p>
          <a:p>
            <a:pPr marL="457200" indent="-457200">
              <a:buClr>
                <a:srgbClr val="800000"/>
              </a:buClr>
              <a:buFont typeface="Wingdings" charset="2"/>
              <a:buChar char="ü"/>
            </a:pPr>
            <a:endParaRPr lang="tr-TR" sz="2800" dirty="0">
              <a:latin typeface="Times New Roman"/>
              <a:cs typeface="Times New Roman"/>
            </a:endParaRPr>
          </a:p>
          <a:p>
            <a:endParaRPr lang="tr-TR" sz="2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244762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7504" y="1412776"/>
            <a:ext cx="903649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C00000"/>
              </a:buClr>
            </a:pPr>
            <a:r>
              <a:rPr lang="tr-TR" sz="2800" b="1" dirty="0">
                <a:latin typeface="Helvetica-Bold"/>
              </a:rPr>
              <a:t>Second-</a:t>
            </a:r>
            <a:r>
              <a:rPr lang="tr-TR" sz="2800" b="1" dirty="0" err="1">
                <a:latin typeface="Helvetica-Bold"/>
              </a:rPr>
              <a:t>generation</a:t>
            </a:r>
            <a:r>
              <a:rPr lang="tr-TR" sz="2800" b="1" dirty="0">
                <a:latin typeface="Helvetica-Bold"/>
              </a:rPr>
              <a:t> </a:t>
            </a:r>
            <a:r>
              <a:rPr lang="tr-TR" sz="2800" b="1" dirty="0" err="1">
                <a:latin typeface="Helvetica-Bold"/>
              </a:rPr>
              <a:t>antipsychotic</a:t>
            </a:r>
            <a:r>
              <a:rPr lang="tr-TR" sz="2800" b="1" dirty="0">
                <a:latin typeface="Helvetica-Bold"/>
              </a:rPr>
              <a:t> </a:t>
            </a:r>
            <a:r>
              <a:rPr lang="tr-TR" sz="2800" b="1" dirty="0" err="1">
                <a:latin typeface="Helvetica-Bold"/>
              </a:rPr>
              <a:t>drugs</a:t>
            </a:r>
            <a:endParaRPr lang="tr-TR" sz="2800" b="1" dirty="0">
              <a:latin typeface="Helvetica-Bold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800" dirty="0">
                <a:latin typeface="Helvetica" panose="020B0604020202020204" pitchFamily="34" charset="0"/>
              </a:rPr>
              <a:t>The second-generation drugs appear to owe their unique activity to blockade</a:t>
            </a:r>
            <a:r>
              <a:rPr lang="tr-TR" sz="2800" dirty="0">
                <a:latin typeface="Helvetica" panose="020B0604020202020204" pitchFamily="34" charset="0"/>
              </a:rPr>
              <a:t> </a:t>
            </a:r>
            <a:r>
              <a:rPr lang="en-US" sz="2800" dirty="0">
                <a:latin typeface="Helvetica" panose="020B0604020202020204" pitchFamily="34" charset="0"/>
              </a:rPr>
              <a:t>of both serotonin and dopamine and, perhaps, other receptors.</a:t>
            </a:r>
            <a:endParaRPr lang="tr-TR" sz="2800" dirty="0"/>
          </a:p>
          <a:p>
            <a:pPr>
              <a:buClr>
                <a:srgbClr val="C00000"/>
              </a:buClr>
            </a:pPr>
            <a:endParaRPr lang="en-US" sz="2800" dirty="0">
              <a:latin typeface="Helvetica" panose="020B0604020202020204" pitchFamily="34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800" dirty="0">
                <a:latin typeface="Helvetica" panose="020B0604020202020204" pitchFamily="34" charset="0"/>
              </a:rPr>
              <a:t>The second-generation antipsychotic drugs (also called “atypical” antipsychotics)</a:t>
            </a:r>
            <a:r>
              <a:rPr lang="tr-TR" sz="2800" dirty="0">
                <a:latin typeface="Helvetica" panose="020B0604020202020204" pitchFamily="34" charset="0"/>
              </a:rPr>
              <a:t> </a:t>
            </a:r>
            <a:r>
              <a:rPr lang="en-US" sz="2800" dirty="0">
                <a:latin typeface="Helvetica" panose="020B0604020202020204" pitchFamily="34" charset="0"/>
              </a:rPr>
              <a:t>have a lower incidence of EPS than the first-generation</a:t>
            </a:r>
            <a:r>
              <a:rPr lang="tr-TR" sz="2800" dirty="0">
                <a:latin typeface="Helvetica" panose="020B0604020202020204" pitchFamily="34" charset="0"/>
              </a:rPr>
              <a:t> </a:t>
            </a:r>
            <a:r>
              <a:rPr lang="en-US" sz="2800" dirty="0">
                <a:latin typeface="Helvetica" panose="020B0604020202020204" pitchFamily="34" charset="0"/>
              </a:rPr>
              <a:t>agents</a:t>
            </a:r>
            <a:endParaRPr lang="tr-TR" sz="2800" dirty="0">
              <a:latin typeface="Helvetica" panose="020B0604020202020204" pitchFamily="34" charset="0"/>
            </a:endParaRPr>
          </a:p>
          <a:p>
            <a:pPr>
              <a:buClr>
                <a:srgbClr val="C00000"/>
              </a:buClr>
            </a:pPr>
            <a:endParaRPr lang="tr-TR" sz="2800" dirty="0">
              <a:latin typeface="Helvetica" panose="020B0604020202020204" pitchFamily="34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tr-TR" sz="2800" dirty="0">
              <a:latin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240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73483" y="1124744"/>
            <a:ext cx="903649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800" b="1" dirty="0">
              <a:latin typeface="Helvetica-Bold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800" dirty="0">
                <a:latin typeface="Helvetica" panose="020B0604020202020204" pitchFamily="34" charset="0"/>
              </a:rPr>
              <a:t>Second-generation agents are generally used as</a:t>
            </a:r>
            <a:r>
              <a:rPr lang="tr-TR" sz="2800" dirty="0">
                <a:latin typeface="Helvetica" panose="020B0604020202020204" pitchFamily="34" charset="0"/>
              </a:rPr>
              <a:t> </a:t>
            </a:r>
            <a:r>
              <a:rPr lang="en-US" sz="2800" dirty="0">
                <a:latin typeface="Helvetica" panose="020B0604020202020204" pitchFamily="34" charset="0"/>
              </a:rPr>
              <a:t>first-line therapy for schizophrenia to minimize the risk of </a:t>
            </a:r>
            <a:r>
              <a:rPr lang="tr-TR" sz="2800" dirty="0">
                <a:latin typeface="Helvetica" panose="020B0604020202020204" pitchFamily="34" charset="0"/>
              </a:rPr>
              <a:t> </a:t>
            </a:r>
            <a:r>
              <a:rPr lang="en-US" sz="2800" dirty="0">
                <a:latin typeface="Helvetica" panose="020B0604020202020204" pitchFamily="34" charset="0"/>
              </a:rPr>
              <a:t>EPS associated with the first-generation drugs.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en-US" sz="2800" dirty="0">
              <a:latin typeface="Helvetica" panose="020B0604020202020204" pitchFamily="34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800" dirty="0">
                <a:latin typeface="Helvetica" panose="020B0604020202020204" pitchFamily="34" charset="0"/>
              </a:rPr>
              <a:t> </a:t>
            </a:r>
            <a:r>
              <a:rPr lang="tr-TR" sz="2800" dirty="0" err="1">
                <a:latin typeface="Helvetica" panose="020B0604020202020204" pitchFamily="34" charset="0"/>
              </a:rPr>
              <a:t>They</a:t>
            </a:r>
            <a:r>
              <a:rPr lang="en-US" sz="2800" dirty="0">
                <a:latin typeface="Helvetica" panose="020B0604020202020204" pitchFamily="34" charset="0"/>
              </a:rPr>
              <a:t> are associated with a higher risk of metabolic side effects,</a:t>
            </a:r>
            <a:r>
              <a:rPr lang="tr-TR" sz="2800" dirty="0">
                <a:latin typeface="Helvetica" panose="020B0604020202020204" pitchFamily="34" charset="0"/>
              </a:rPr>
              <a:t> </a:t>
            </a:r>
            <a:r>
              <a:rPr lang="en-US" sz="2800" dirty="0">
                <a:latin typeface="Helvetica" panose="020B0604020202020204" pitchFamily="34" charset="0"/>
              </a:rPr>
              <a:t>such as diabetes, hypercholesterolemia, and weight gain. </a:t>
            </a:r>
            <a:endParaRPr lang="tr-TR" sz="2800" dirty="0">
              <a:latin typeface="Helvetica" panose="020B0604020202020204" pitchFamily="34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tr-TR" sz="2800" dirty="0">
              <a:latin typeface="Helvetica" panose="020B0604020202020204" pitchFamily="34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tr-TR" sz="2800" dirty="0">
              <a:latin typeface="Helvetica" panose="020B0604020202020204" pitchFamily="34" charset="0"/>
            </a:endParaRPr>
          </a:p>
          <a:p>
            <a:endParaRPr lang="en-US" sz="2800" dirty="0">
              <a:latin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9897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889844"/>
            <a:ext cx="91440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800" b="1" dirty="0">
                <a:latin typeface="Helvetica-Bold"/>
              </a:rPr>
              <a:t>Refractory patients: </a:t>
            </a:r>
            <a:r>
              <a:rPr lang="en-US" sz="2800" dirty="0">
                <a:latin typeface="Helvetica" panose="020B0604020202020204" pitchFamily="34" charset="0"/>
              </a:rPr>
              <a:t>Approximately 10% to 20% of patients with</a:t>
            </a:r>
            <a:r>
              <a:rPr lang="tr-TR" sz="2800" dirty="0">
                <a:latin typeface="Helvetica" panose="020B0604020202020204" pitchFamily="34" charset="0"/>
              </a:rPr>
              <a:t> </a:t>
            </a:r>
            <a:r>
              <a:rPr lang="en-US" sz="2800" dirty="0">
                <a:latin typeface="Helvetica" panose="020B0604020202020204" pitchFamily="34" charset="0"/>
              </a:rPr>
              <a:t>schizophrenia have an insufficient response to all first- and second</a:t>
            </a:r>
            <a:r>
              <a:rPr lang="tr-TR" sz="2800" dirty="0">
                <a:latin typeface="Helvetica" panose="020B0604020202020204" pitchFamily="34" charset="0"/>
              </a:rPr>
              <a:t>-</a:t>
            </a:r>
            <a:r>
              <a:rPr lang="en-US" sz="2800" dirty="0">
                <a:latin typeface="Helvetica" panose="020B0604020202020204" pitchFamily="34" charset="0"/>
              </a:rPr>
              <a:t>generation</a:t>
            </a:r>
            <a:r>
              <a:rPr lang="tr-TR" sz="2800" dirty="0">
                <a:latin typeface="Helvetica" panose="020B0604020202020204" pitchFamily="34" charset="0"/>
              </a:rPr>
              <a:t> </a:t>
            </a:r>
            <a:r>
              <a:rPr lang="en-US" sz="2800" dirty="0">
                <a:latin typeface="Helvetica" panose="020B0604020202020204" pitchFamily="34" charset="0"/>
              </a:rPr>
              <a:t>antipsychotics. </a:t>
            </a:r>
            <a:endParaRPr lang="tr-TR" sz="2800" dirty="0">
              <a:latin typeface="Helvetica" panose="020B0604020202020204" pitchFamily="34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tr-TR" sz="2800" dirty="0">
              <a:latin typeface="Helvetica" panose="020B0604020202020204" pitchFamily="34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800" dirty="0">
                <a:latin typeface="Helvetica" panose="020B0604020202020204" pitchFamily="34" charset="0"/>
              </a:rPr>
              <a:t>For these patients, </a:t>
            </a:r>
            <a:r>
              <a:rPr lang="en-US" sz="2800" i="1" dirty="0">
                <a:solidFill>
                  <a:srgbClr val="00B050"/>
                </a:solidFill>
                <a:latin typeface="Helvetica-Oblique"/>
              </a:rPr>
              <a:t>clozapine </a:t>
            </a:r>
            <a:r>
              <a:rPr lang="en-US" sz="2800" dirty="0">
                <a:latin typeface="Helvetica" panose="020B0604020202020204" pitchFamily="34" charset="0"/>
              </a:rPr>
              <a:t>has shown to be an effective antipsychotic with a minimal</a:t>
            </a:r>
            <a:r>
              <a:rPr lang="tr-TR" sz="2800" dirty="0">
                <a:latin typeface="Helvetica" panose="020B0604020202020204" pitchFamily="34" charset="0"/>
              </a:rPr>
              <a:t> </a:t>
            </a:r>
            <a:r>
              <a:rPr lang="en-US" sz="2800" dirty="0">
                <a:latin typeface="Helvetica" panose="020B0604020202020204" pitchFamily="34" charset="0"/>
              </a:rPr>
              <a:t>risk of EPS. </a:t>
            </a:r>
            <a:endParaRPr lang="tr-TR" sz="2800" dirty="0">
              <a:latin typeface="Helvetica" panose="020B0604020202020204" pitchFamily="34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tr-TR" sz="2800" dirty="0">
              <a:latin typeface="Helvetica" panose="020B0604020202020204" pitchFamily="34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800" dirty="0">
                <a:latin typeface="Helvetica" panose="020B0604020202020204" pitchFamily="34" charset="0"/>
              </a:rPr>
              <a:t>clinical use</a:t>
            </a:r>
            <a:r>
              <a:rPr lang="tr-TR" sz="2800" dirty="0">
                <a:latin typeface="Helvetica" panose="020B0604020202020204" pitchFamily="34" charset="0"/>
              </a:rPr>
              <a:t> of </a:t>
            </a:r>
            <a:r>
              <a:rPr lang="tr-TR" sz="2800" dirty="0" err="1">
                <a:solidFill>
                  <a:srgbClr val="00B050"/>
                </a:solidFill>
                <a:latin typeface="Helvetica" panose="020B0604020202020204" pitchFamily="34" charset="0"/>
              </a:rPr>
              <a:t>clozapine</a:t>
            </a:r>
            <a:r>
              <a:rPr lang="en-US" sz="2800" dirty="0">
                <a:solidFill>
                  <a:srgbClr val="00B050"/>
                </a:solidFill>
                <a:latin typeface="Helvetica" panose="020B0604020202020204" pitchFamily="34" charset="0"/>
              </a:rPr>
              <a:t> </a:t>
            </a:r>
            <a:r>
              <a:rPr lang="en-US" sz="2800" dirty="0">
                <a:latin typeface="Helvetica" panose="020B0604020202020204" pitchFamily="34" charset="0"/>
              </a:rPr>
              <a:t>is limited to refractory patients</a:t>
            </a:r>
            <a:r>
              <a:rPr lang="tr-TR" sz="2800" dirty="0">
                <a:latin typeface="Helvetica" panose="020B0604020202020204" pitchFamily="34" charset="0"/>
              </a:rPr>
              <a:t> </a:t>
            </a:r>
            <a:r>
              <a:rPr lang="en-US" sz="2800" dirty="0">
                <a:latin typeface="Helvetica" panose="020B0604020202020204" pitchFamily="34" charset="0"/>
              </a:rPr>
              <a:t>because of serious adverse effects</a:t>
            </a:r>
            <a:r>
              <a:rPr lang="tr-TR" sz="2800" dirty="0">
                <a:latin typeface="Helvetica" panose="020B0604020202020204" pitchFamily="34" charset="0"/>
              </a:rPr>
              <a:t> (</a:t>
            </a:r>
            <a:r>
              <a:rPr lang="en-US" sz="2800" dirty="0">
                <a:solidFill>
                  <a:srgbClr val="C00000"/>
                </a:solidFill>
                <a:latin typeface="Helvetica" panose="020B0604020202020204" pitchFamily="34" charset="0"/>
              </a:rPr>
              <a:t>bone</a:t>
            </a:r>
            <a:r>
              <a:rPr lang="tr-TR" sz="2800" dirty="0">
                <a:solidFill>
                  <a:srgbClr val="C00000"/>
                </a:solidFill>
                <a:latin typeface="Helvetica" panose="020B0604020202020204" pitchFamily="34" charset="0"/>
              </a:rPr>
              <a:t> </a:t>
            </a:r>
            <a:r>
              <a:rPr lang="en-US" sz="2800" dirty="0">
                <a:solidFill>
                  <a:srgbClr val="C00000"/>
                </a:solidFill>
                <a:latin typeface="Helvetica" panose="020B0604020202020204" pitchFamily="34" charset="0"/>
              </a:rPr>
              <a:t>marrow suppression, seizures, and cardiovascular side effects</a:t>
            </a:r>
            <a:r>
              <a:rPr lang="tr-TR" sz="2800" dirty="0">
                <a:latin typeface="Helvetica" panose="020B0604020202020204" pitchFamily="34" charset="0"/>
              </a:rPr>
              <a:t>)</a:t>
            </a:r>
            <a:r>
              <a:rPr lang="en-US" sz="2800" dirty="0">
                <a:latin typeface="Helvetica" panose="020B0604020202020204" pitchFamily="34" charset="0"/>
              </a:rPr>
              <a:t>. The risk of severe agranulocytosis necessitates</a:t>
            </a:r>
            <a:r>
              <a:rPr lang="tr-TR" sz="2800" dirty="0">
                <a:latin typeface="Helvetica" panose="020B0604020202020204" pitchFamily="34" charset="0"/>
              </a:rPr>
              <a:t> </a:t>
            </a:r>
            <a:r>
              <a:rPr lang="en-US" sz="2800" dirty="0">
                <a:latin typeface="Helvetica" panose="020B0604020202020204" pitchFamily="34" charset="0"/>
              </a:rPr>
              <a:t>frequent monitoring of white blood cell counts.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8155140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1052736"/>
            <a:ext cx="892899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err="1">
                <a:latin typeface="Helvetica-Bold"/>
              </a:rPr>
              <a:t>Actions</a:t>
            </a:r>
            <a:endParaRPr lang="tr-TR" sz="2800" b="1" dirty="0">
              <a:latin typeface="Helvetica-Bold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800" dirty="0">
                <a:latin typeface="Helvetica" panose="020B0604020202020204" pitchFamily="34" charset="0"/>
              </a:rPr>
              <a:t>The clinical effects of antipsychotic drugs appear to reflect a blockade</a:t>
            </a:r>
            <a:r>
              <a:rPr lang="tr-TR" sz="2800" dirty="0">
                <a:latin typeface="Helvetica" panose="020B0604020202020204" pitchFamily="34" charset="0"/>
              </a:rPr>
              <a:t> </a:t>
            </a:r>
            <a:r>
              <a:rPr lang="en-US" sz="2800" dirty="0">
                <a:latin typeface="Helvetica" panose="020B0604020202020204" pitchFamily="34" charset="0"/>
              </a:rPr>
              <a:t>at dopamine and/or serotonin receptors.</a:t>
            </a:r>
            <a:endParaRPr lang="tr-TR" sz="2800" dirty="0">
              <a:latin typeface="Helvetica" panose="020B0604020202020204" pitchFamily="34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tr-TR" sz="2800" dirty="0">
              <a:latin typeface="Helvetica" panose="020B0604020202020204" pitchFamily="34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800" dirty="0">
                <a:latin typeface="Helvetica" panose="020B0604020202020204" pitchFamily="34" charset="0"/>
              </a:rPr>
              <a:t> However, many of these</a:t>
            </a:r>
            <a:r>
              <a:rPr lang="tr-TR" sz="2800" dirty="0">
                <a:latin typeface="Helvetica" panose="020B0604020202020204" pitchFamily="34" charset="0"/>
              </a:rPr>
              <a:t> </a:t>
            </a:r>
            <a:r>
              <a:rPr lang="en-US" sz="2800" dirty="0">
                <a:latin typeface="Helvetica" panose="020B0604020202020204" pitchFamily="34" charset="0"/>
              </a:rPr>
              <a:t>agents also block cholinergic, adrenergic, and histaminergic receptors</a:t>
            </a:r>
            <a:endParaRPr lang="tr-TR" sz="2800" dirty="0">
              <a:latin typeface="Helvetica" panose="020B0604020202020204" pitchFamily="34" charset="0"/>
            </a:endParaRPr>
          </a:p>
          <a:p>
            <a:pPr>
              <a:buClr>
                <a:srgbClr val="C00000"/>
              </a:buClr>
            </a:pPr>
            <a:endParaRPr lang="tr-TR" sz="2800" dirty="0">
              <a:latin typeface="Helvetica" panose="020B0604020202020204" pitchFamily="34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800" dirty="0">
                <a:latin typeface="Helvetica" panose="020B0604020202020204" pitchFamily="34" charset="0"/>
              </a:rPr>
              <a:t>However, the undesirable</a:t>
            </a:r>
            <a:r>
              <a:rPr lang="tr-TR" sz="2800" dirty="0">
                <a:latin typeface="Helvetica" panose="020B0604020202020204" pitchFamily="34" charset="0"/>
              </a:rPr>
              <a:t> </a:t>
            </a:r>
            <a:r>
              <a:rPr lang="en-US" sz="2800" dirty="0">
                <a:latin typeface="Helvetica" panose="020B0604020202020204" pitchFamily="34" charset="0"/>
              </a:rPr>
              <a:t>side effects of antipsychotic drugs often result from pharmacological</a:t>
            </a:r>
            <a:r>
              <a:rPr lang="tr-TR" sz="2800" dirty="0">
                <a:latin typeface="Helvetica" panose="020B0604020202020204" pitchFamily="34" charset="0"/>
              </a:rPr>
              <a:t> </a:t>
            </a:r>
            <a:r>
              <a:rPr lang="en-US" sz="2800" dirty="0">
                <a:latin typeface="Helvetica" panose="020B0604020202020204" pitchFamily="34" charset="0"/>
              </a:rPr>
              <a:t>actions at these other receptors.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4052823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71" y="1268760"/>
            <a:ext cx="8875258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7762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583" y="476672"/>
            <a:ext cx="8424936" cy="6647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b="1" dirty="0">
              <a:latin typeface="Helvetica-Bold"/>
            </a:endParaRPr>
          </a:p>
          <a:p>
            <a:endParaRPr lang="tr-TR" b="1" dirty="0">
              <a:latin typeface="Helvetica-Bold"/>
            </a:endParaRPr>
          </a:p>
          <a:p>
            <a:r>
              <a:rPr lang="tr-TR" sz="2400" b="1" dirty="0">
                <a:latin typeface="Helvetica-Bold"/>
              </a:rPr>
              <a:t>- </a:t>
            </a:r>
            <a:r>
              <a:rPr lang="tr-TR" sz="2400" b="1" dirty="0" err="1">
                <a:latin typeface="Helvetica-Bold"/>
              </a:rPr>
              <a:t>Antipsychotic</a:t>
            </a:r>
            <a:r>
              <a:rPr lang="tr-TR" sz="2400" b="1" dirty="0">
                <a:latin typeface="Helvetica-Bold"/>
              </a:rPr>
              <a:t> </a:t>
            </a:r>
            <a:r>
              <a:rPr lang="tr-TR" sz="2400" b="1" dirty="0" err="1">
                <a:latin typeface="Helvetica-Bold"/>
              </a:rPr>
              <a:t>effects</a:t>
            </a:r>
            <a:r>
              <a:rPr lang="tr-TR" sz="2400" b="1" dirty="0">
                <a:latin typeface="Helvetica-Bold"/>
              </a:rPr>
              <a:t>   </a:t>
            </a:r>
          </a:p>
          <a:p>
            <a:endParaRPr lang="tr-TR" sz="2400" b="1" dirty="0">
              <a:latin typeface="Helvetica-Bold"/>
            </a:endParaRPr>
          </a:p>
          <a:p>
            <a:r>
              <a:rPr lang="tr-TR" sz="2400" b="1" dirty="0">
                <a:latin typeface="Helvetica-Bold"/>
              </a:rPr>
              <a:t>- </a:t>
            </a:r>
            <a:r>
              <a:rPr lang="tr-TR" sz="2400" b="1" dirty="0" err="1">
                <a:latin typeface="Helvetica-Bold"/>
              </a:rPr>
              <a:t>Extrapyramidal</a:t>
            </a:r>
            <a:r>
              <a:rPr lang="tr-TR" sz="2400" b="1" dirty="0">
                <a:latin typeface="Helvetica-Bold"/>
              </a:rPr>
              <a:t> </a:t>
            </a:r>
            <a:r>
              <a:rPr lang="tr-TR" sz="2400" b="1" dirty="0" err="1">
                <a:latin typeface="Helvetica-Bold"/>
              </a:rPr>
              <a:t>effects</a:t>
            </a:r>
            <a:endParaRPr lang="tr-TR" sz="2400" b="1" dirty="0">
              <a:latin typeface="Helvetica-Bold"/>
            </a:endParaRPr>
          </a:p>
          <a:p>
            <a:endParaRPr lang="tr-TR" sz="2400" b="1" dirty="0">
              <a:latin typeface="Helvetica-Bold"/>
            </a:endParaRPr>
          </a:p>
          <a:p>
            <a:r>
              <a:rPr lang="tr-TR" sz="2400" b="1" dirty="0">
                <a:latin typeface="Helvetica-Bold"/>
              </a:rPr>
              <a:t>- </a:t>
            </a:r>
            <a:r>
              <a:rPr lang="tr-TR" sz="2400" b="1" dirty="0" err="1">
                <a:latin typeface="Helvetica-Bold"/>
              </a:rPr>
              <a:t>Antiemetic</a:t>
            </a:r>
            <a:r>
              <a:rPr lang="tr-TR" sz="2400" b="1" dirty="0">
                <a:latin typeface="Helvetica-Bold"/>
              </a:rPr>
              <a:t> </a:t>
            </a:r>
            <a:r>
              <a:rPr lang="tr-TR" sz="2400" b="1" dirty="0" err="1">
                <a:latin typeface="Helvetica-Bold"/>
              </a:rPr>
              <a:t>effects</a:t>
            </a:r>
            <a:endParaRPr lang="tr-TR" sz="2400" b="1" dirty="0">
              <a:latin typeface="Helvetica-Bold"/>
            </a:endParaRPr>
          </a:p>
          <a:p>
            <a:endParaRPr lang="tr-TR" sz="2400" b="1" dirty="0">
              <a:latin typeface="Helvetica-Bold"/>
            </a:endParaRPr>
          </a:p>
          <a:p>
            <a:pPr marL="285750" indent="-285750">
              <a:buFontTx/>
              <a:buChar char="-"/>
            </a:pPr>
            <a:r>
              <a:rPr lang="tr-TR" sz="2400" b="1" dirty="0" err="1">
                <a:latin typeface="Helvetica-Bold"/>
              </a:rPr>
              <a:t>Anticholinergic</a:t>
            </a:r>
            <a:r>
              <a:rPr lang="tr-TR" sz="2400" b="1" dirty="0">
                <a:latin typeface="Helvetica-Bold"/>
              </a:rPr>
              <a:t> </a:t>
            </a:r>
            <a:r>
              <a:rPr lang="tr-TR" sz="2400" b="1" dirty="0" err="1">
                <a:latin typeface="Helvetica-Bold"/>
              </a:rPr>
              <a:t>effects</a:t>
            </a:r>
            <a:r>
              <a:rPr lang="tr-TR" sz="2400" b="1" dirty="0">
                <a:latin typeface="Helvetica-Bold"/>
              </a:rPr>
              <a:t>: </a:t>
            </a:r>
          </a:p>
          <a:p>
            <a:r>
              <a:rPr lang="tr-TR" sz="2400" dirty="0">
                <a:latin typeface="Helvetica" panose="020B0604020202020204" pitchFamily="34" charset="0"/>
              </a:rPr>
              <a:t>	</a:t>
            </a:r>
            <a:r>
              <a:rPr lang="en-US" sz="2400" dirty="0">
                <a:latin typeface="Helvetica" panose="020B0604020202020204" pitchFamily="34" charset="0"/>
              </a:rPr>
              <a:t>blurred vision,</a:t>
            </a:r>
            <a:r>
              <a:rPr lang="tr-TR" sz="2400" dirty="0">
                <a:latin typeface="Helvetica" panose="020B0604020202020204" pitchFamily="34" charset="0"/>
              </a:rPr>
              <a:t> </a:t>
            </a:r>
            <a:r>
              <a:rPr lang="en-US" sz="2400" dirty="0">
                <a:latin typeface="Helvetica" panose="020B0604020202020204" pitchFamily="34" charset="0"/>
              </a:rPr>
              <a:t>dry mouth (the exception is </a:t>
            </a:r>
            <a:r>
              <a:rPr lang="en-US" sz="2400" i="1" dirty="0">
                <a:latin typeface="Helvetica-Oblique"/>
              </a:rPr>
              <a:t>clozapine</a:t>
            </a:r>
            <a:r>
              <a:rPr lang="en-US" sz="2400" dirty="0">
                <a:latin typeface="Helvetica" panose="020B0604020202020204" pitchFamily="34" charset="0"/>
              </a:rPr>
              <a:t>, which increases </a:t>
            </a:r>
            <a:r>
              <a:rPr lang="tr-TR" sz="2400" dirty="0">
                <a:latin typeface="Helvetica" panose="020B0604020202020204" pitchFamily="34" charset="0"/>
              </a:rPr>
              <a:t>	</a:t>
            </a:r>
            <a:r>
              <a:rPr lang="en-US" sz="2400" dirty="0">
                <a:latin typeface="Helvetica" panose="020B0604020202020204" pitchFamily="34" charset="0"/>
              </a:rPr>
              <a:t>salivation),</a:t>
            </a:r>
            <a:r>
              <a:rPr lang="tr-TR" sz="2400" dirty="0">
                <a:latin typeface="Helvetica" panose="020B0604020202020204" pitchFamily="34" charset="0"/>
              </a:rPr>
              <a:t> </a:t>
            </a:r>
            <a:r>
              <a:rPr lang="en-US" sz="2400" dirty="0">
                <a:latin typeface="Helvetica" panose="020B0604020202020204" pitchFamily="34" charset="0"/>
              </a:rPr>
              <a:t>confusion, and inhibition of gastrointestinal and urinary tract</a:t>
            </a:r>
            <a:r>
              <a:rPr lang="tr-TR" sz="2400" dirty="0">
                <a:latin typeface="Helvetica" panose="020B0604020202020204" pitchFamily="34" charset="0"/>
              </a:rPr>
              <a:t> 	</a:t>
            </a:r>
            <a:r>
              <a:rPr lang="en-US" sz="2400" dirty="0">
                <a:latin typeface="Helvetica" panose="020B0604020202020204" pitchFamily="34" charset="0"/>
              </a:rPr>
              <a:t>smooth muscle, leading to constipation and urinary retention.</a:t>
            </a:r>
            <a:endParaRPr lang="tr-TR" sz="2400" dirty="0">
              <a:latin typeface="Helvetica" panose="020B0604020202020204" pitchFamily="34" charset="0"/>
            </a:endParaRPr>
          </a:p>
          <a:p>
            <a:endParaRPr lang="tr-TR" sz="2400" dirty="0">
              <a:latin typeface="Helvetica" panose="020B0604020202020204" pitchFamily="34" charset="0"/>
            </a:endParaRPr>
          </a:p>
          <a:p>
            <a:r>
              <a:rPr lang="tr-TR" sz="2400" dirty="0">
                <a:latin typeface="Helvetica" panose="020B0604020202020204" pitchFamily="34" charset="0"/>
              </a:rPr>
              <a:t>	</a:t>
            </a:r>
            <a:r>
              <a:rPr lang="en-US" sz="2400" dirty="0">
                <a:latin typeface="Helvetica" panose="020B0604020202020204" pitchFamily="34" charset="0"/>
              </a:rPr>
              <a:t>These effects include </a:t>
            </a:r>
            <a:r>
              <a:rPr lang="tr-TR" sz="2400" dirty="0">
                <a:latin typeface="Helvetica" panose="020B0604020202020204" pitchFamily="34" charset="0"/>
              </a:rPr>
              <a:t>t</a:t>
            </a:r>
            <a:r>
              <a:rPr lang="en-US" sz="2400" dirty="0">
                <a:latin typeface="Helvetica" panose="020B0604020202020204" pitchFamily="34" charset="0"/>
              </a:rPr>
              <a:t>he</a:t>
            </a:r>
            <a:r>
              <a:rPr lang="tr-TR" sz="2400" dirty="0">
                <a:latin typeface="Helvetica" panose="020B0604020202020204" pitchFamily="34" charset="0"/>
              </a:rPr>
              <a:t> </a:t>
            </a:r>
            <a:r>
              <a:rPr lang="en-US" sz="2400" dirty="0">
                <a:latin typeface="Helvetica" panose="020B0604020202020204" pitchFamily="34" charset="0"/>
              </a:rPr>
              <a:t>anticholinergic effects may actually assist in reducing the risk of</a:t>
            </a:r>
            <a:r>
              <a:rPr lang="tr-TR" sz="2400" dirty="0">
                <a:latin typeface="Helvetica" panose="020B0604020202020204" pitchFamily="34" charset="0"/>
              </a:rPr>
              <a:t> EPS </a:t>
            </a:r>
            <a:r>
              <a:rPr lang="tr-TR" sz="2400" dirty="0" err="1">
                <a:latin typeface="Helvetica" panose="020B0604020202020204" pitchFamily="34" charset="0"/>
              </a:rPr>
              <a:t>with</a:t>
            </a:r>
            <a:r>
              <a:rPr lang="tr-TR" sz="2400" dirty="0">
                <a:latin typeface="Helvetica" panose="020B0604020202020204" pitchFamily="34" charset="0"/>
              </a:rPr>
              <a:t> </a:t>
            </a:r>
            <a:r>
              <a:rPr lang="tr-TR" sz="2400" dirty="0" err="1">
                <a:latin typeface="Helvetica" panose="020B0604020202020204" pitchFamily="34" charset="0"/>
              </a:rPr>
              <a:t>these</a:t>
            </a:r>
            <a:r>
              <a:rPr lang="tr-TR" sz="2400" dirty="0">
                <a:latin typeface="Helvetica" panose="020B0604020202020204" pitchFamily="34" charset="0"/>
              </a:rPr>
              <a:t> </a:t>
            </a:r>
            <a:r>
              <a:rPr lang="tr-TR" sz="2400" dirty="0" err="1">
                <a:latin typeface="Helvetica" panose="020B0604020202020204" pitchFamily="34" charset="0"/>
              </a:rPr>
              <a:t>agents</a:t>
            </a:r>
            <a:r>
              <a:rPr lang="tr-TR" sz="2400" dirty="0">
                <a:latin typeface="Helvetica" panose="020B0604020202020204" pitchFamily="34" charset="0"/>
              </a:rPr>
              <a:t>.</a:t>
            </a:r>
            <a:endParaRPr lang="tr-TR" sz="2400" dirty="0"/>
          </a:p>
          <a:p>
            <a:endParaRPr lang="tr-TR" dirty="0">
              <a:latin typeface="Helvetica" panose="020B0604020202020204" pitchFamily="34" charset="0"/>
            </a:endParaRPr>
          </a:p>
          <a:p>
            <a:r>
              <a:rPr lang="tr-TR" b="1" dirty="0">
                <a:latin typeface="Helvetica-Bold"/>
              </a:rPr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373103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7504" y="476672"/>
            <a:ext cx="903649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Helvetica-Bold"/>
              </a:rPr>
              <a:t>Other effects: </a:t>
            </a:r>
            <a:endParaRPr lang="tr-TR" sz="2800" b="1" dirty="0">
              <a:latin typeface="Helvetica-Bold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800" dirty="0">
                <a:latin typeface="Helvetica" panose="020B0604020202020204" pitchFamily="34" charset="0"/>
              </a:rPr>
              <a:t>Blockade of </a:t>
            </a:r>
            <a:r>
              <a:rPr lang="en-US" sz="2800" dirty="0">
                <a:latin typeface="STIXGeneral-Regular"/>
              </a:rPr>
              <a:t>α</a:t>
            </a:r>
            <a:r>
              <a:rPr lang="en-US" sz="2800" dirty="0">
                <a:latin typeface="Helvetica" panose="020B0604020202020204" pitchFamily="34" charset="0"/>
              </a:rPr>
              <a:t>-adrenergic receptors causes orthostatic</a:t>
            </a:r>
            <a:r>
              <a:rPr lang="tr-TR" sz="2800" dirty="0">
                <a:latin typeface="Helvetica" panose="020B0604020202020204" pitchFamily="34" charset="0"/>
              </a:rPr>
              <a:t> </a:t>
            </a:r>
            <a:r>
              <a:rPr lang="en-US" sz="2800" dirty="0">
                <a:latin typeface="Helvetica" panose="020B0604020202020204" pitchFamily="34" charset="0"/>
              </a:rPr>
              <a:t>hypotension. </a:t>
            </a:r>
            <a:endParaRPr lang="tr-TR" sz="2800" dirty="0">
              <a:latin typeface="Helvetica" panose="020B0604020202020204" pitchFamily="34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tr-TR" sz="2800" dirty="0">
              <a:latin typeface="Helvetica" panose="020B0604020202020204" pitchFamily="34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800" dirty="0">
                <a:latin typeface="Helvetica" panose="020B0604020202020204" pitchFamily="34" charset="0"/>
              </a:rPr>
              <a:t>In the pituitary, antipsychotics block D2 receptors,</a:t>
            </a:r>
            <a:r>
              <a:rPr lang="tr-TR" sz="2800" dirty="0">
                <a:latin typeface="Helvetica" panose="020B0604020202020204" pitchFamily="34" charset="0"/>
              </a:rPr>
              <a:t> </a:t>
            </a:r>
            <a:r>
              <a:rPr lang="en-US" sz="2800" dirty="0">
                <a:latin typeface="Helvetica" panose="020B0604020202020204" pitchFamily="34" charset="0"/>
              </a:rPr>
              <a:t>leading to an increase in prolactin release. </a:t>
            </a:r>
            <a:endParaRPr lang="tr-TR" sz="2800" dirty="0">
              <a:latin typeface="Helvetica" panose="020B0604020202020204" pitchFamily="34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tr-TR" sz="2800" dirty="0">
              <a:latin typeface="Helvetica" panose="020B0604020202020204" pitchFamily="34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800" dirty="0">
                <a:latin typeface="Helvetica" panose="020B0604020202020204" pitchFamily="34" charset="0"/>
              </a:rPr>
              <a:t>Sedation occurs with</a:t>
            </a:r>
            <a:r>
              <a:rPr lang="tr-TR" sz="2800" dirty="0">
                <a:latin typeface="Helvetica" panose="020B0604020202020204" pitchFamily="34" charset="0"/>
              </a:rPr>
              <a:t> </a:t>
            </a:r>
            <a:r>
              <a:rPr lang="en-US" sz="2800" dirty="0">
                <a:latin typeface="Helvetica" panose="020B0604020202020204" pitchFamily="34" charset="0"/>
              </a:rPr>
              <a:t>those drugs that are potent antagonists of the H1-histamine receptor,</a:t>
            </a:r>
            <a:r>
              <a:rPr lang="tr-TR" sz="2800" dirty="0">
                <a:latin typeface="Helvetica" panose="020B0604020202020204" pitchFamily="34" charset="0"/>
              </a:rPr>
              <a:t> </a:t>
            </a:r>
            <a:r>
              <a:rPr lang="tr-TR" sz="2800" dirty="0" err="1">
                <a:latin typeface="Helvetica" panose="020B0604020202020204" pitchFamily="34" charset="0"/>
              </a:rPr>
              <a:t>including</a:t>
            </a:r>
            <a:r>
              <a:rPr lang="tr-TR" sz="2800" dirty="0">
                <a:latin typeface="Helvetica" panose="020B0604020202020204" pitchFamily="34" charset="0"/>
              </a:rPr>
              <a:t> </a:t>
            </a:r>
            <a:r>
              <a:rPr lang="tr-TR" sz="2800" i="1" dirty="0" err="1">
                <a:latin typeface="Helvetica-Oblique"/>
              </a:rPr>
              <a:t>chlorpromazine</a:t>
            </a:r>
            <a:r>
              <a:rPr lang="tr-TR" sz="2800" dirty="0">
                <a:latin typeface="Helvetica" panose="020B0604020202020204" pitchFamily="34" charset="0"/>
              </a:rPr>
              <a:t>, </a:t>
            </a:r>
            <a:r>
              <a:rPr lang="tr-TR" sz="2800" i="1" dirty="0" err="1">
                <a:latin typeface="Helvetica-Oblique"/>
              </a:rPr>
              <a:t>olanzapine</a:t>
            </a:r>
            <a:r>
              <a:rPr lang="tr-TR" sz="2800" dirty="0">
                <a:latin typeface="Helvetica" panose="020B0604020202020204" pitchFamily="34" charset="0"/>
              </a:rPr>
              <a:t>, </a:t>
            </a:r>
            <a:r>
              <a:rPr lang="tr-TR" sz="2800" i="1" dirty="0" err="1">
                <a:latin typeface="Helvetica-Oblique"/>
              </a:rPr>
              <a:t>quetiapine</a:t>
            </a:r>
            <a:r>
              <a:rPr lang="tr-TR" sz="2800" dirty="0">
                <a:latin typeface="Helvetica" panose="020B0604020202020204" pitchFamily="34" charset="0"/>
              </a:rPr>
              <a:t>, and </a:t>
            </a:r>
            <a:r>
              <a:rPr lang="tr-TR" sz="2800" i="1" dirty="0" err="1">
                <a:latin typeface="Helvetica-Oblique"/>
              </a:rPr>
              <a:t>clozapine</a:t>
            </a:r>
            <a:r>
              <a:rPr lang="tr-TR" sz="2800" dirty="0">
                <a:latin typeface="Helvetica" panose="020B0604020202020204" pitchFamily="34" charset="0"/>
              </a:rPr>
              <a:t>.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tr-TR" sz="2800" dirty="0">
              <a:latin typeface="Helvetica" panose="020B0604020202020204" pitchFamily="34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800" dirty="0">
                <a:latin typeface="Helvetica" panose="020B0604020202020204" pitchFamily="34" charset="0"/>
              </a:rPr>
              <a:t>Sexual dysfunction may also occur with the antipsychotics due</a:t>
            </a:r>
            <a:r>
              <a:rPr lang="tr-TR" sz="2800" dirty="0">
                <a:latin typeface="Helvetica" panose="020B0604020202020204" pitchFamily="34" charset="0"/>
              </a:rPr>
              <a:t> </a:t>
            </a:r>
            <a:r>
              <a:rPr lang="tr-TR" sz="2800" dirty="0" err="1">
                <a:latin typeface="Helvetica" panose="020B0604020202020204" pitchFamily="34" charset="0"/>
              </a:rPr>
              <a:t>to</a:t>
            </a:r>
            <a:r>
              <a:rPr lang="tr-TR" sz="2800" dirty="0">
                <a:latin typeface="Helvetica" panose="020B0604020202020204" pitchFamily="34" charset="0"/>
              </a:rPr>
              <a:t> </a:t>
            </a:r>
            <a:r>
              <a:rPr lang="tr-TR" sz="2800" dirty="0" err="1">
                <a:latin typeface="Helvetica" panose="020B0604020202020204" pitchFamily="34" charset="0"/>
              </a:rPr>
              <a:t>various</a:t>
            </a:r>
            <a:r>
              <a:rPr lang="tr-TR" sz="2800" dirty="0">
                <a:latin typeface="Helvetica" panose="020B0604020202020204" pitchFamily="34" charset="0"/>
              </a:rPr>
              <a:t> </a:t>
            </a:r>
            <a:r>
              <a:rPr lang="tr-TR" sz="2800" dirty="0" err="1">
                <a:latin typeface="Helvetica" panose="020B0604020202020204" pitchFamily="34" charset="0"/>
              </a:rPr>
              <a:t>receptor-binding</a:t>
            </a:r>
            <a:r>
              <a:rPr lang="tr-TR" sz="2800" dirty="0">
                <a:latin typeface="Helvetica" panose="020B0604020202020204" pitchFamily="34" charset="0"/>
              </a:rPr>
              <a:t> </a:t>
            </a:r>
            <a:r>
              <a:rPr lang="tr-TR" sz="2800" dirty="0" err="1">
                <a:latin typeface="Helvetica" panose="020B0604020202020204" pitchFamily="34" charset="0"/>
              </a:rPr>
              <a:t>characteristics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4680333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1196752"/>
            <a:ext cx="871296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  <a:r>
              <a:rPr lang="en-US" sz="2800" dirty="0">
                <a:latin typeface="Times New Roman"/>
                <a:cs typeface="Times New Roman"/>
              </a:rPr>
              <a:t>The risk of sedation, orthostatic hypotension, and anticholinergic effects is greater with the low-potency FGAs than with the high-potency FGAs.</a:t>
            </a:r>
          </a:p>
        </p:txBody>
      </p:sp>
    </p:spTree>
    <p:extLst>
      <p:ext uri="{BB962C8B-B14F-4D97-AF65-F5344CB8AC3E}">
        <p14:creationId xmlns:p14="http://schemas.microsoft.com/office/powerpoint/2010/main" val="24195760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-88334"/>
            <a:ext cx="4752528" cy="6946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68907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95536" y="1052736"/>
            <a:ext cx="8928992" cy="8710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dirty="0"/>
          </a:p>
          <a:p>
            <a:pPr marL="457200" indent="-457200">
              <a:buClr>
                <a:srgbClr val="800000"/>
              </a:buClr>
              <a:buFont typeface="Wingdings" charset="2"/>
              <a:buChar char="ü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Schizophrenia is a chronic illness characterized by disordered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thinking and reduced comprehension of reality.</a:t>
            </a:r>
          </a:p>
          <a:p>
            <a:pPr>
              <a:buClr>
                <a:srgbClr val="800000"/>
              </a:buClr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Positive symptoms include hallucinations, delusions,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agitation, tension and paranoia</a:t>
            </a:r>
          </a:p>
          <a:p>
            <a:pPr>
              <a:buClr>
                <a:srgbClr val="C00000"/>
              </a:buClr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Negative symptoms include lack of motivation, poverty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of speech, poor self-care and social withdrawal. 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Clr>
                <a:srgbClr val="800000"/>
              </a:buClr>
              <a:buFont typeface="Wingdings" charset="2"/>
              <a:buChar char="ü"/>
            </a:pPr>
            <a:endParaRPr lang="en-US" sz="2800" dirty="0"/>
          </a:p>
          <a:p>
            <a:pPr marL="457200" indent="-457200">
              <a:buClr>
                <a:srgbClr val="800000"/>
              </a:buClr>
              <a:buFont typeface="Wingdings" charset="2"/>
              <a:buChar char="ü"/>
            </a:pPr>
            <a:endParaRPr lang="en-US" sz="2800" dirty="0"/>
          </a:p>
          <a:p>
            <a:pPr>
              <a:buClr>
                <a:srgbClr val="800000"/>
              </a:buClr>
            </a:pPr>
            <a:endParaRPr lang="tr-TR" sz="2800" dirty="0"/>
          </a:p>
          <a:p>
            <a:endParaRPr lang="tr-TR" sz="2800" dirty="0"/>
          </a:p>
          <a:p>
            <a:endParaRPr lang="tr-TR" sz="2800" dirty="0"/>
          </a:p>
          <a:p>
            <a:pPr>
              <a:buClr>
                <a:srgbClr val="C00000"/>
              </a:buClr>
            </a:pPr>
            <a:endParaRPr lang="tr-TR" sz="2800" dirty="0"/>
          </a:p>
          <a:p>
            <a:endParaRPr lang="tr-TR" sz="2800" dirty="0"/>
          </a:p>
          <a:p>
            <a:endParaRPr lang="tr-TR" sz="2800" dirty="0"/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6598806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7504" y="1052736"/>
            <a:ext cx="9144000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err="1">
                <a:latin typeface="Helvetica-Bold"/>
              </a:rPr>
              <a:t>Therapeutic</a:t>
            </a:r>
            <a:r>
              <a:rPr lang="tr-TR" sz="2800" b="1" dirty="0">
                <a:latin typeface="Helvetica-Bold"/>
              </a:rPr>
              <a:t> </a:t>
            </a:r>
            <a:r>
              <a:rPr lang="tr-TR" sz="2800" b="1" dirty="0" err="1">
                <a:latin typeface="Helvetica-Bold"/>
              </a:rPr>
              <a:t>uses</a:t>
            </a:r>
            <a:endParaRPr lang="tr-TR" sz="2800" b="1" dirty="0">
              <a:latin typeface="Helvetica-Bold"/>
            </a:endParaRPr>
          </a:p>
          <a:p>
            <a:pPr marL="342900" indent="-342900">
              <a:buAutoNum type="arabicPeriod"/>
            </a:pPr>
            <a:r>
              <a:rPr lang="en-US" sz="2800" b="1" dirty="0">
                <a:latin typeface="Helvetica-Bold"/>
              </a:rPr>
              <a:t>Treatment of schizophrenia: </a:t>
            </a:r>
            <a:endParaRPr lang="tr-TR" sz="2800" b="1" dirty="0">
              <a:latin typeface="Helvetica-Bold"/>
            </a:endParaRPr>
          </a:p>
          <a:p>
            <a:pPr marL="342900" indent="-342900">
              <a:buAutoNum type="arabicPeriod"/>
            </a:pPr>
            <a:r>
              <a:rPr lang="en-US" sz="2800" b="1" dirty="0">
                <a:latin typeface="Helvetica-Bold"/>
              </a:rPr>
              <a:t>Prevention of nausea and vomiting: </a:t>
            </a:r>
            <a:r>
              <a:rPr lang="en-US" sz="2800" dirty="0">
                <a:latin typeface="Helvetica" panose="020B0604020202020204" pitchFamily="34" charset="0"/>
              </a:rPr>
              <a:t>The older antipsychotics</a:t>
            </a:r>
            <a:r>
              <a:rPr lang="tr-TR" sz="2800" dirty="0">
                <a:latin typeface="Helvetica" panose="020B0604020202020204" pitchFamily="34" charset="0"/>
              </a:rPr>
              <a:t> (</a:t>
            </a:r>
            <a:r>
              <a:rPr lang="tr-TR" sz="2800" dirty="0" err="1">
                <a:latin typeface="Helvetica" panose="020B0604020202020204" pitchFamily="34" charset="0"/>
              </a:rPr>
              <a:t>most</a:t>
            </a:r>
            <a:r>
              <a:rPr lang="tr-TR" sz="2800" dirty="0">
                <a:latin typeface="Helvetica" panose="020B0604020202020204" pitchFamily="34" charset="0"/>
              </a:rPr>
              <a:t> </a:t>
            </a:r>
            <a:r>
              <a:rPr lang="tr-TR" sz="2800" dirty="0" err="1">
                <a:latin typeface="Helvetica" panose="020B0604020202020204" pitchFamily="34" charset="0"/>
              </a:rPr>
              <a:t>commonly</a:t>
            </a:r>
            <a:r>
              <a:rPr lang="tr-TR" sz="2800" dirty="0">
                <a:latin typeface="Helvetica" panose="020B0604020202020204" pitchFamily="34" charset="0"/>
              </a:rPr>
              <a:t>, </a:t>
            </a:r>
            <a:r>
              <a:rPr lang="tr-TR" sz="2800" i="1" dirty="0" err="1">
                <a:solidFill>
                  <a:srgbClr val="00B050"/>
                </a:solidFill>
                <a:latin typeface="Helvetica-Oblique"/>
              </a:rPr>
              <a:t>prochlorperazine</a:t>
            </a:r>
            <a:r>
              <a:rPr lang="tr-TR" sz="2800" i="1" dirty="0">
                <a:latin typeface="Helvetica-Oblique"/>
              </a:rPr>
              <a:t> </a:t>
            </a:r>
            <a:r>
              <a:rPr lang="en-US" sz="2800" dirty="0">
                <a:latin typeface="Helvetica" panose="020B0604020202020204" pitchFamily="34" charset="0"/>
              </a:rPr>
              <a:t>are useful in the treatment of drug-induced nausea.</a:t>
            </a:r>
            <a:endParaRPr lang="tr-TR" sz="2800" dirty="0">
              <a:latin typeface="Helvetica" panose="020B0604020202020204" pitchFamily="34" charset="0"/>
            </a:endParaRPr>
          </a:p>
          <a:p>
            <a:r>
              <a:rPr lang="en-US" sz="2800" b="1" dirty="0">
                <a:latin typeface="Helvetica-Bold"/>
              </a:rPr>
              <a:t>3. Other uses: </a:t>
            </a:r>
            <a:endParaRPr lang="tr-TR" sz="2800" b="1" dirty="0">
              <a:latin typeface="Helvetica-Bold"/>
            </a:endParaRPr>
          </a:p>
          <a:p>
            <a:r>
              <a:rPr lang="en-US" sz="2800" i="1" dirty="0" err="1">
                <a:solidFill>
                  <a:srgbClr val="00B050"/>
                </a:solidFill>
                <a:latin typeface="Helvetica-Oblique"/>
              </a:rPr>
              <a:t>Lurasidone</a:t>
            </a:r>
            <a:r>
              <a:rPr lang="tr-TR" sz="2800" i="1" dirty="0">
                <a:solidFill>
                  <a:srgbClr val="00B050"/>
                </a:solidFill>
                <a:latin typeface="Helvetica-Oblique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Helvetica" panose="020B0604020202020204" pitchFamily="34" charset="0"/>
              </a:rPr>
              <a:t>and </a:t>
            </a:r>
            <a:r>
              <a:rPr lang="en-US" sz="2800" i="1" dirty="0">
                <a:solidFill>
                  <a:srgbClr val="00B050"/>
                </a:solidFill>
                <a:latin typeface="Helvetica-Oblique"/>
              </a:rPr>
              <a:t>quetiapine </a:t>
            </a:r>
            <a:r>
              <a:rPr lang="en-US" sz="2800" dirty="0">
                <a:latin typeface="Helvetica" panose="020B0604020202020204" pitchFamily="34" charset="0"/>
              </a:rPr>
              <a:t>are indicated for the treatment of</a:t>
            </a:r>
            <a:r>
              <a:rPr lang="tr-TR" sz="2800" dirty="0">
                <a:latin typeface="Helvetica" panose="020B0604020202020204" pitchFamily="34" charset="0"/>
              </a:rPr>
              <a:t> </a:t>
            </a:r>
            <a:r>
              <a:rPr lang="tr-TR" sz="2800" dirty="0" err="1">
                <a:latin typeface="Helvetica" panose="020B0604020202020204" pitchFamily="34" charset="0"/>
              </a:rPr>
              <a:t>bipolar</a:t>
            </a:r>
            <a:r>
              <a:rPr lang="tr-TR" sz="2800" dirty="0">
                <a:latin typeface="Helvetica" panose="020B0604020202020204" pitchFamily="34" charset="0"/>
              </a:rPr>
              <a:t> </a:t>
            </a:r>
            <a:r>
              <a:rPr lang="tr-TR" sz="2800" dirty="0" err="1">
                <a:latin typeface="Helvetica" panose="020B0604020202020204" pitchFamily="34" charset="0"/>
              </a:rPr>
              <a:t>depression</a:t>
            </a:r>
            <a:r>
              <a:rPr lang="tr-TR" sz="2800" dirty="0">
                <a:latin typeface="Helvetica" panose="020B0604020202020204" pitchFamily="34" charset="0"/>
              </a:rPr>
              <a:t>.</a:t>
            </a:r>
          </a:p>
          <a:p>
            <a:r>
              <a:rPr lang="tr-TR" sz="2800" dirty="0">
                <a:latin typeface="Helvetica" panose="020B0604020202020204" pitchFamily="34" charset="0"/>
              </a:rPr>
              <a:t> </a:t>
            </a:r>
          </a:p>
          <a:p>
            <a:r>
              <a:rPr lang="en-US" sz="2800" dirty="0">
                <a:latin typeface="Helvetica" panose="020B0604020202020204" pitchFamily="34" charset="0"/>
              </a:rPr>
              <a:t>Some antipsychotics</a:t>
            </a:r>
            <a:r>
              <a:rPr lang="tr-TR" sz="2800" dirty="0">
                <a:latin typeface="Helvetica" panose="020B0604020202020204" pitchFamily="34" charset="0"/>
              </a:rPr>
              <a:t> </a:t>
            </a:r>
            <a:r>
              <a:rPr lang="en-US" sz="2800" dirty="0">
                <a:latin typeface="Helvetica" panose="020B0604020202020204" pitchFamily="34" charset="0"/>
              </a:rPr>
              <a:t>(</a:t>
            </a:r>
            <a:r>
              <a:rPr lang="en-US" sz="2800" i="1" dirty="0">
                <a:solidFill>
                  <a:srgbClr val="00B050"/>
                </a:solidFill>
                <a:latin typeface="Helvetica-Oblique"/>
              </a:rPr>
              <a:t>aripiprazole </a:t>
            </a:r>
            <a:r>
              <a:rPr lang="en-US" sz="2800" dirty="0">
                <a:solidFill>
                  <a:srgbClr val="00B050"/>
                </a:solidFill>
                <a:latin typeface="Helvetica" panose="020B0604020202020204" pitchFamily="34" charset="0"/>
              </a:rPr>
              <a:t>and </a:t>
            </a:r>
            <a:r>
              <a:rPr lang="en-US" sz="2800" i="1" dirty="0">
                <a:solidFill>
                  <a:srgbClr val="00B050"/>
                </a:solidFill>
                <a:latin typeface="Helvetica-Oblique"/>
              </a:rPr>
              <a:t>quetiapine</a:t>
            </a:r>
            <a:r>
              <a:rPr lang="en-US" sz="2800" dirty="0">
                <a:latin typeface="Helvetica" panose="020B0604020202020204" pitchFamily="34" charset="0"/>
              </a:rPr>
              <a:t>) are used as adjunctive agents with</a:t>
            </a:r>
            <a:r>
              <a:rPr lang="tr-TR" sz="2800" dirty="0">
                <a:latin typeface="Helvetica" panose="020B0604020202020204" pitchFamily="34" charset="0"/>
              </a:rPr>
              <a:t> </a:t>
            </a:r>
            <a:r>
              <a:rPr lang="en-US" sz="2800" dirty="0">
                <a:latin typeface="Helvetica" panose="020B0604020202020204" pitchFamily="34" charset="0"/>
              </a:rPr>
              <a:t>antidepressants for treatment of refractory depression.</a:t>
            </a:r>
            <a:endParaRPr lang="tr-TR" sz="2800" dirty="0">
              <a:latin typeface="Helvetica" panose="020B0604020202020204" pitchFamily="34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51520" y="836712"/>
            <a:ext cx="9036496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err="1">
                <a:latin typeface="Helvetica-Bold"/>
              </a:rPr>
              <a:t>Absorption</a:t>
            </a:r>
            <a:r>
              <a:rPr lang="tr-TR" sz="2800" b="1" dirty="0">
                <a:latin typeface="Helvetica-Bold"/>
              </a:rPr>
              <a:t> and </a:t>
            </a:r>
            <a:r>
              <a:rPr lang="tr-TR" sz="2800" b="1" dirty="0" err="1">
                <a:latin typeface="Helvetica-Bold"/>
              </a:rPr>
              <a:t>metabolism</a:t>
            </a:r>
            <a:endParaRPr lang="tr-TR" sz="2800" b="1" dirty="0">
              <a:latin typeface="Helvetica-Bold"/>
            </a:endParaRPr>
          </a:p>
          <a:p>
            <a:endParaRPr lang="tr-TR" sz="2800" dirty="0">
              <a:latin typeface="Helvetica" panose="020B0604020202020204" pitchFamily="34" charset="0"/>
            </a:endParaRP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tr-TR" sz="2800" dirty="0" err="1">
                <a:latin typeface="Helvetica-Oblique"/>
              </a:rPr>
              <a:t>Antipsychotic</a:t>
            </a:r>
            <a:r>
              <a:rPr lang="tr-TR" sz="2800" dirty="0">
                <a:latin typeface="Helvetica-Oblique"/>
              </a:rPr>
              <a:t> </a:t>
            </a:r>
            <a:r>
              <a:rPr lang="tr-TR" sz="2800" dirty="0" err="1">
                <a:latin typeface="Helvetica-Oblique"/>
              </a:rPr>
              <a:t>depot</a:t>
            </a:r>
            <a:r>
              <a:rPr lang="tr-TR" sz="2800" dirty="0">
                <a:latin typeface="Helvetica-Oblique"/>
              </a:rPr>
              <a:t> </a:t>
            </a:r>
            <a:r>
              <a:rPr lang="tr-TR" sz="2800" dirty="0" err="1">
                <a:latin typeface="Helvetica-Oblique"/>
              </a:rPr>
              <a:t>preparations</a:t>
            </a:r>
            <a:r>
              <a:rPr lang="tr-TR" sz="2800" dirty="0">
                <a:latin typeface="Helvetica-Oblique"/>
              </a:rPr>
              <a:t> </a:t>
            </a:r>
            <a:r>
              <a:rPr lang="tr-TR" sz="2800" dirty="0">
                <a:solidFill>
                  <a:srgbClr val="800000"/>
                </a:solidFill>
                <a:latin typeface="Helvetica-Oblique"/>
              </a:rPr>
              <a:t>(</a:t>
            </a:r>
            <a:r>
              <a:rPr lang="tr-TR" sz="2800" dirty="0" err="1">
                <a:solidFill>
                  <a:srgbClr val="800000"/>
                </a:solidFill>
                <a:latin typeface="Helvetica-Oblique"/>
              </a:rPr>
              <a:t>e.g</a:t>
            </a:r>
            <a:r>
              <a:rPr lang="tr-TR" sz="2800" dirty="0">
                <a:solidFill>
                  <a:srgbClr val="800000"/>
                </a:solidFill>
                <a:latin typeface="Helvetica-Oblique"/>
              </a:rPr>
              <a:t>., </a:t>
            </a:r>
            <a:r>
              <a:rPr lang="tr-TR" sz="2800" dirty="0" err="1">
                <a:solidFill>
                  <a:srgbClr val="800000"/>
                </a:solidFill>
                <a:latin typeface="Helvetica-Oblique"/>
              </a:rPr>
              <a:t>haloperidol</a:t>
            </a:r>
            <a:r>
              <a:rPr lang="tr-TR" sz="2800" dirty="0">
                <a:solidFill>
                  <a:srgbClr val="800000"/>
                </a:solidFill>
                <a:latin typeface="Helvetica-Oblique"/>
              </a:rPr>
              <a:t> </a:t>
            </a:r>
            <a:r>
              <a:rPr lang="tr-TR" sz="2800" dirty="0" err="1">
                <a:solidFill>
                  <a:srgbClr val="800000"/>
                </a:solidFill>
                <a:latin typeface="Helvetica-Oblique"/>
              </a:rPr>
              <a:t>decanoate</a:t>
            </a:r>
            <a:r>
              <a:rPr lang="tr-TR" sz="2800" dirty="0">
                <a:solidFill>
                  <a:srgbClr val="800000"/>
                </a:solidFill>
                <a:latin typeface="Helvetica-Oblique"/>
              </a:rPr>
              <a:t>, </a:t>
            </a:r>
            <a:r>
              <a:rPr lang="tr-TR" sz="2800" dirty="0" err="1">
                <a:solidFill>
                  <a:srgbClr val="800000"/>
                </a:solidFill>
                <a:latin typeface="Helvetica-Oblique"/>
              </a:rPr>
              <a:t>fluphenazine</a:t>
            </a:r>
            <a:r>
              <a:rPr lang="tr-TR" sz="2800" dirty="0">
                <a:solidFill>
                  <a:srgbClr val="800000"/>
                </a:solidFill>
                <a:latin typeface="Helvetica-Oblique"/>
              </a:rPr>
              <a:t> </a:t>
            </a:r>
            <a:r>
              <a:rPr lang="tr-TR" sz="2800" dirty="0" err="1">
                <a:solidFill>
                  <a:srgbClr val="800000"/>
                </a:solidFill>
                <a:latin typeface="Helvetica-Oblique"/>
              </a:rPr>
              <a:t>decanoate</a:t>
            </a:r>
            <a:r>
              <a:rPr lang="tr-TR" sz="2800" dirty="0">
                <a:solidFill>
                  <a:srgbClr val="800000"/>
                </a:solidFill>
                <a:latin typeface="Helvetica-Oblique"/>
              </a:rPr>
              <a:t>)</a:t>
            </a:r>
            <a:r>
              <a:rPr lang="tr-TR" sz="2800" dirty="0">
                <a:latin typeface="Helvetica-Oblique"/>
              </a:rPr>
              <a:t> </a:t>
            </a:r>
            <a:r>
              <a:rPr lang="tr-TR" sz="2800" dirty="0" err="1">
                <a:latin typeface="Helvetica-Oblique"/>
              </a:rPr>
              <a:t>are</a:t>
            </a:r>
            <a:r>
              <a:rPr lang="tr-TR" sz="2800" dirty="0">
                <a:latin typeface="Helvetica-Oblique"/>
              </a:rPr>
              <a:t> </a:t>
            </a:r>
            <a:r>
              <a:rPr lang="tr-TR" sz="2800" dirty="0" err="1">
                <a:latin typeface="Helvetica-Oblique"/>
              </a:rPr>
              <a:t>used</a:t>
            </a:r>
            <a:r>
              <a:rPr lang="tr-TR" sz="2800" dirty="0">
                <a:latin typeface="Helvetica-Oblique"/>
              </a:rPr>
              <a:t> </a:t>
            </a:r>
            <a:r>
              <a:rPr lang="tr-TR" sz="2800" dirty="0" err="1">
                <a:latin typeface="Helvetica-Oblique"/>
              </a:rPr>
              <a:t>for</a:t>
            </a:r>
            <a:r>
              <a:rPr lang="tr-TR" sz="2800" dirty="0">
                <a:latin typeface="Helvetica-Oblique"/>
              </a:rPr>
              <a:t> </a:t>
            </a:r>
            <a:r>
              <a:rPr lang="tr-TR" sz="2800" dirty="0" err="1">
                <a:latin typeface="Helvetica-Oblique"/>
              </a:rPr>
              <a:t>long-term</a:t>
            </a:r>
            <a:r>
              <a:rPr lang="tr-TR" sz="2800" dirty="0">
                <a:latin typeface="Helvetica-Oblique"/>
              </a:rPr>
              <a:t> </a:t>
            </a:r>
            <a:r>
              <a:rPr lang="tr-TR" sz="2800" dirty="0" err="1">
                <a:latin typeface="Helvetica-Oblique"/>
              </a:rPr>
              <a:t>maintenance</a:t>
            </a:r>
            <a:r>
              <a:rPr lang="tr-TR" sz="2800" dirty="0">
                <a:latin typeface="Helvetica-Oblique"/>
              </a:rPr>
              <a:t> </a:t>
            </a:r>
            <a:r>
              <a:rPr lang="tr-TR" sz="2800" dirty="0" err="1">
                <a:latin typeface="Helvetica-Oblique"/>
              </a:rPr>
              <a:t>therapy</a:t>
            </a:r>
            <a:r>
              <a:rPr lang="tr-TR" sz="2800" dirty="0">
                <a:latin typeface="Helvetica-Oblique"/>
              </a:rPr>
              <a:t> of </a:t>
            </a:r>
            <a:r>
              <a:rPr lang="tr-TR" sz="2800" dirty="0" err="1">
                <a:latin typeface="Helvetica-Oblique"/>
              </a:rPr>
              <a:t>schizophrenia</a:t>
            </a:r>
            <a:r>
              <a:rPr lang="tr-TR" sz="2800" dirty="0">
                <a:latin typeface="Helvetica-Oblique"/>
              </a:rPr>
              <a:t>. </a:t>
            </a:r>
          </a:p>
          <a:p>
            <a:pPr>
              <a:buClr>
                <a:srgbClr val="C00000"/>
              </a:buClr>
            </a:pPr>
            <a:endParaRPr lang="tr-TR" sz="2800" dirty="0">
              <a:latin typeface="Helvetica-Oblique"/>
            </a:endParaRP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tr-TR" sz="2800" dirty="0" err="1">
                <a:solidFill>
                  <a:srgbClr val="008000"/>
                </a:solidFill>
                <a:latin typeface="Helvetica-Oblique"/>
              </a:rPr>
              <a:t>Paliperidone</a:t>
            </a:r>
            <a:r>
              <a:rPr lang="tr-TR" sz="2800" dirty="0">
                <a:solidFill>
                  <a:srgbClr val="008000"/>
                </a:solidFill>
                <a:latin typeface="Helvetica-Oblique"/>
              </a:rPr>
              <a:t> </a:t>
            </a:r>
            <a:r>
              <a:rPr lang="tr-TR" sz="2800" dirty="0" err="1">
                <a:solidFill>
                  <a:srgbClr val="008000"/>
                </a:solidFill>
                <a:latin typeface="Helvetica-Oblique"/>
              </a:rPr>
              <a:t>palmitate</a:t>
            </a:r>
            <a:r>
              <a:rPr lang="tr-TR" sz="2800" dirty="0">
                <a:solidFill>
                  <a:srgbClr val="008000"/>
                </a:solidFill>
                <a:latin typeface="Helvetica" panose="020B0604020202020204" pitchFamily="34" charset="0"/>
              </a:rPr>
              <a:t>, </a:t>
            </a:r>
            <a:r>
              <a:rPr lang="tr-TR" sz="2800" dirty="0" err="1">
                <a:solidFill>
                  <a:srgbClr val="008000"/>
                </a:solidFill>
                <a:latin typeface="Helvetica-Oblique"/>
              </a:rPr>
              <a:t>aripiprazole</a:t>
            </a:r>
            <a:r>
              <a:rPr lang="tr-TR" sz="2800" dirty="0">
                <a:solidFill>
                  <a:srgbClr val="008000"/>
                </a:solidFill>
                <a:latin typeface="Helvetica-Oblique"/>
              </a:rPr>
              <a:t> </a:t>
            </a:r>
            <a:r>
              <a:rPr lang="tr-TR" sz="2800" dirty="0" err="1">
                <a:solidFill>
                  <a:srgbClr val="008000"/>
                </a:solidFill>
                <a:latin typeface="Helvetica-Oblique"/>
              </a:rPr>
              <a:t>monohydrate</a:t>
            </a:r>
            <a:r>
              <a:rPr lang="tr-TR" sz="2800" dirty="0">
                <a:solidFill>
                  <a:srgbClr val="008000"/>
                </a:solidFill>
                <a:latin typeface="Helvetica" panose="020B0604020202020204" pitchFamily="34" charset="0"/>
              </a:rPr>
              <a:t>, </a:t>
            </a:r>
            <a:r>
              <a:rPr lang="en-US" sz="2800" dirty="0">
                <a:solidFill>
                  <a:srgbClr val="008000"/>
                </a:solidFill>
                <a:latin typeface="Helvetica" panose="020B0604020202020204" pitchFamily="34" charset="0"/>
              </a:rPr>
              <a:t>and </a:t>
            </a:r>
            <a:r>
              <a:rPr lang="en-US" sz="2800" dirty="0">
                <a:solidFill>
                  <a:srgbClr val="008000"/>
                </a:solidFill>
                <a:latin typeface="Helvetica-Oblique"/>
              </a:rPr>
              <a:t>olanzapine </a:t>
            </a:r>
            <a:r>
              <a:rPr lang="en-US" sz="2800" dirty="0" err="1">
                <a:solidFill>
                  <a:srgbClr val="008000"/>
                </a:solidFill>
                <a:latin typeface="Helvetica-Oblique"/>
              </a:rPr>
              <a:t>pamoate</a:t>
            </a:r>
            <a:r>
              <a:rPr lang="en-US" sz="2800" dirty="0">
                <a:latin typeface="Helvetica-Oblique"/>
              </a:rPr>
              <a:t> </a:t>
            </a:r>
            <a:r>
              <a:rPr lang="en-US" sz="2800" dirty="0">
                <a:latin typeface="Helvetica" panose="020B0604020202020204" pitchFamily="34" charset="0"/>
              </a:rPr>
              <a:t>are long-acting injectable (LAI) formulations</a:t>
            </a:r>
            <a:r>
              <a:rPr lang="tr-TR" sz="2800" dirty="0">
                <a:latin typeface="Helvetica" panose="020B0604020202020204" pitchFamily="34" charset="0"/>
              </a:rPr>
              <a:t> </a:t>
            </a:r>
            <a:r>
              <a:rPr lang="en-US" sz="2800" dirty="0">
                <a:latin typeface="Helvetica" panose="020B0604020202020204" pitchFamily="34" charset="0"/>
              </a:rPr>
              <a:t>of antipsychotics.</a:t>
            </a:r>
            <a:endParaRPr lang="tr-TR" sz="2800" dirty="0">
              <a:latin typeface="Helvetica" panose="020B0604020202020204" pitchFamily="34" charset="0"/>
            </a:endParaRPr>
          </a:p>
          <a:p>
            <a:pPr>
              <a:buClr>
                <a:srgbClr val="C00000"/>
              </a:buClr>
            </a:pPr>
            <a:r>
              <a:rPr lang="en-US" sz="2800" dirty="0">
                <a:latin typeface="Helvetica" panose="020B0604020202020204" pitchFamily="34" charset="0"/>
              </a:rPr>
              <a:t> </a:t>
            </a:r>
            <a:endParaRPr lang="tr-TR" sz="2800" dirty="0">
              <a:latin typeface="Helvetica" panose="020B0604020202020204" pitchFamily="34" charset="0"/>
            </a:endParaRP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800" dirty="0">
                <a:latin typeface="Helvetica" panose="020B0604020202020204" pitchFamily="34" charset="0"/>
              </a:rPr>
              <a:t>These formulations have a therapeutic duration of</a:t>
            </a:r>
            <a:r>
              <a:rPr lang="tr-TR" sz="2800" dirty="0">
                <a:latin typeface="Helvetica" panose="020B0604020202020204" pitchFamily="34" charset="0"/>
              </a:rPr>
              <a:t> </a:t>
            </a:r>
            <a:r>
              <a:rPr lang="en-US" sz="2800" dirty="0">
                <a:latin typeface="Helvetica" panose="020B0604020202020204" pitchFamily="34" charset="0"/>
              </a:rPr>
              <a:t>action of up to 2 to 4 weeks and, therefore, are often used to treat outpatients</a:t>
            </a:r>
            <a:r>
              <a:rPr lang="tr-TR" sz="2800" dirty="0">
                <a:latin typeface="Helvetica" panose="020B0604020202020204" pitchFamily="34" charset="0"/>
              </a:rPr>
              <a:t> </a:t>
            </a:r>
            <a:r>
              <a:rPr lang="en-US" sz="2800" dirty="0">
                <a:latin typeface="Helvetica" panose="020B0604020202020204" pitchFamily="34" charset="0"/>
              </a:rPr>
              <a:t>and individuals who are </a:t>
            </a:r>
            <a:r>
              <a:rPr lang="en-US" sz="2800" dirty="0" err="1">
                <a:latin typeface="Helvetica" panose="020B0604020202020204" pitchFamily="34" charset="0"/>
              </a:rPr>
              <a:t>nonadherent</a:t>
            </a:r>
            <a:r>
              <a:rPr lang="en-US" sz="2800" dirty="0">
                <a:latin typeface="Helvetica" panose="020B0604020202020204" pitchFamily="34" charset="0"/>
              </a:rPr>
              <a:t> with oral medications.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863072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9512" y="746083"/>
            <a:ext cx="91440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The antipsychotic drugs are used primarily to treat schizophrenia, but they are also effective in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other psychotic and manic states.</a:t>
            </a:r>
          </a:p>
          <a:p>
            <a:pPr>
              <a:buClr>
                <a:srgbClr val="C00000"/>
              </a:buClr>
            </a:pPr>
            <a:endParaRPr 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antipsychotic drugs are divided into two groups</a:t>
            </a:r>
          </a:p>
          <a:p>
            <a:pPr>
              <a:buClr>
                <a:srgbClr val="C00000"/>
              </a:buClr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Clr>
                <a:srgbClr val="C00000"/>
              </a:buClr>
              <a:buFont typeface="Arial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First- generation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antipsycotics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(FGAs) also known as conventional, typical,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or traditional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antipsycotics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C00000"/>
              </a:buClr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 The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FGA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drugs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are further classified as “low potency” or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“high potency.” 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C00000"/>
              </a:buClr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Clr>
                <a:srgbClr val="C00000"/>
              </a:buClr>
              <a:buFont typeface="Arial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Second-generation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antipsycotics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(SGAs) also known as atypical antipsychotics.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tr-TR" sz="2800" dirty="0">
              <a:latin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925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85422"/>
            <a:ext cx="9132504" cy="6826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21542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67544" y="1859340"/>
            <a:ext cx="835292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The drugs in both groups are equally effective at treating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schizophrenia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hey simply produce different adverse reactions.</a:t>
            </a:r>
          </a:p>
          <a:p>
            <a:pPr>
              <a:buClr>
                <a:srgbClr val="C00000"/>
              </a:buClr>
            </a:pPr>
            <a:endParaRPr lang="tr-TR" sz="28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287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08030" y="476672"/>
            <a:ext cx="892899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800" dirty="0"/>
          </a:p>
          <a:p>
            <a:endParaRPr lang="tr-TR" sz="2800" dirty="0"/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Antipsychotic drugs are not curative and do not eliminate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chronic thought disorders, 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C00000"/>
              </a:buClr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hey often decrease the intensity of hallucinations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and delusions and permit the person with schizophrenia to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function in a supportive environment.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736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7504" y="1412776"/>
            <a:ext cx="878497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Drugs in both generations increase the risk of mortality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 older adult patients with dementia-related psychosis.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Therapeutic responses to antipsychotic drugs develop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slowly,often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taking several months to exert maximal effects.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9968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323528" y="260648"/>
            <a:ext cx="8640960" cy="5970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>
                <a:latin typeface="Helvetica-Bold"/>
              </a:rPr>
              <a:t>First-</a:t>
            </a:r>
            <a:r>
              <a:rPr lang="tr-TR" sz="2800" b="1" dirty="0" err="1">
                <a:latin typeface="Helvetica-Bold"/>
              </a:rPr>
              <a:t>generation</a:t>
            </a:r>
            <a:r>
              <a:rPr lang="tr-TR" sz="2800" b="1" dirty="0">
                <a:latin typeface="Helvetica-Bold"/>
              </a:rPr>
              <a:t> </a:t>
            </a:r>
            <a:r>
              <a:rPr lang="tr-TR" sz="2800" b="1" dirty="0" err="1">
                <a:latin typeface="Helvetica-Bold"/>
              </a:rPr>
              <a:t>antipsychotics</a:t>
            </a:r>
            <a:endParaRPr lang="tr-TR" sz="2800" b="1" dirty="0">
              <a:latin typeface="Helvetica-Bold"/>
            </a:endParaRPr>
          </a:p>
          <a:p>
            <a:endParaRPr lang="tr-TR" sz="2800" b="1" dirty="0">
              <a:latin typeface="Helvetica-Bold"/>
            </a:endParaRPr>
          </a:p>
          <a:p>
            <a:pPr>
              <a:buClr>
                <a:srgbClr val="C00000"/>
              </a:buClr>
            </a:pPr>
            <a:endParaRPr lang="tr-TR" sz="2800" dirty="0">
              <a:latin typeface="Helvetica" panose="020B0604020202020204" pitchFamily="34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tr-TR" sz="2800" dirty="0">
                <a:latin typeface="Helvetica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First-generation antipsychotics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(FGA)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are thought to relieve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symptoms of schizophrenia by causing strong blockade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of D2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receptors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C00000"/>
              </a:buClr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The classification </a:t>
            </a:r>
            <a:r>
              <a:rPr lang="en-US" sz="28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“low potency” or</a:t>
            </a:r>
            <a:r>
              <a:rPr lang="tr-TR" sz="28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“high potency.”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does not indicate clinical effectiveness of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the drugs, but rather specifies affinity for the dopamine D</a:t>
            </a:r>
            <a:r>
              <a:rPr lang="en-US" sz="28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receptor, which,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 turn, may influence the adverse effect profile of the drug.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>
              <a:latin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0352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7504" y="1134368"/>
            <a:ext cx="8928992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Helvetica" panose="020B0604020202020204" pitchFamily="34" charset="0"/>
              </a:rPr>
              <a:t>All </a:t>
            </a:r>
            <a:r>
              <a:rPr lang="en-US" sz="2800" dirty="0">
                <a:latin typeface="Helvetica" panose="020B0604020202020204" pitchFamily="34" charset="0"/>
              </a:rPr>
              <a:t>of the first-generation and most of</a:t>
            </a:r>
            <a:r>
              <a:rPr lang="tr-TR" sz="2800" dirty="0">
                <a:latin typeface="Helvetica" panose="020B0604020202020204" pitchFamily="34" charset="0"/>
              </a:rPr>
              <a:t> </a:t>
            </a:r>
            <a:r>
              <a:rPr lang="en-US" sz="2800" dirty="0">
                <a:latin typeface="Helvetica" panose="020B0604020202020204" pitchFamily="34" charset="0"/>
              </a:rPr>
              <a:t>the second-generation antipsychotic drugs block D2 dopamine</a:t>
            </a:r>
            <a:r>
              <a:rPr lang="tr-TR" sz="2800" dirty="0">
                <a:latin typeface="Helvetica" panose="020B0604020202020204" pitchFamily="34" charset="0"/>
              </a:rPr>
              <a:t> </a:t>
            </a:r>
            <a:r>
              <a:rPr lang="en-US" sz="2800" dirty="0">
                <a:latin typeface="Helvetica" panose="020B0604020202020204" pitchFamily="34" charset="0"/>
              </a:rPr>
              <a:t>receptors in the brain and </a:t>
            </a:r>
            <a:endParaRPr lang="tr-TR" sz="2800" dirty="0">
              <a:latin typeface="Helvetica" panose="020B0604020202020204" pitchFamily="34" charset="0"/>
            </a:endParaRPr>
          </a:p>
          <a:p>
            <a:r>
              <a:rPr lang="en-US" sz="2800" dirty="0">
                <a:latin typeface="Helvetica" panose="020B0604020202020204" pitchFamily="34" charset="0"/>
              </a:rPr>
              <a:t>the periphery</a:t>
            </a:r>
            <a:r>
              <a:rPr lang="tr-TR" sz="2800" dirty="0">
                <a:latin typeface="Helvetica" panose="020B0604020202020204" pitchFamily="34" charset="0"/>
              </a:rPr>
              <a:t>.</a:t>
            </a:r>
          </a:p>
          <a:p>
            <a:endParaRPr lang="tr-TR" dirty="0">
              <a:latin typeface="Helvetica" panose="020B0604020202020204" pitchFamily="34" charset="0"/>
            </a:endParaRPr>
          </a:p>
          <a:p>
            <a:endParaRPr lang="tr-TR" dirty="0">
              <a:latin typeface="Helvetica" panose="020B0604020202020204" pitchFamily="34" charset="0"/>
            </a:endParaRPr>
          </a:p>
          <a:p>
            <a:endParaRPr lang="tr-TR" dirty="0">
              <a:latin typeface="Helvetica" panose="020B0604020202020204" pitchFamily="34" charset="0"/>
            </a:endParaRPr>
          </a:p>
          <a:p>
            <a:endParaRPr lang="tr-TR" dirty="0">
              <a:latin typeface="Helvetica" panose="020B0604020202020204" pitchFamily="34" charset="0"/>
            </a:endParaRPr>
          </a:p>
          <a:p>
            <a:endParaRPr lang="tr-TR" dirty="0">
              <a:latin typeface="Helvetica" panose="020B0604020202020204" pitchFamily="34" charset="0"/>
            </a:endParaRPr>
          </a:p>
          <a:p>
            <a:endParaRPr lang="tr-TR" dirty="0">
              <a:latin typeface="Helvetica" panose="020B0604020202020204" pitchFamily="34" charset="0"/>
            </a:endParaRPr>
          </a:p>
          <a:p>
            <a:endParaRPr lang="tr-TR" dirty="0">
              <a:latin typeface="Helvetica" panose="020B0604020202020204" pitchFamily="34" charset="0"/>
            </a:endParaRPr>
          </a:p>
          <a:p>
            <a:endParaRPr lang="tr-TR" dirty="0">
              <a:latin typeface="Helvetica" panose="020B0604020202020204" pitchFamily="34" charset="0"/>
            </a:endParaRPr>
          </a:p>
          <a:p>
            <a:endParaRPr lang="en-US" dirty="0">
              <a:latin typeface="Helvetica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2780928"/>
            <a:ext cx="4003079" cy="399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771886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979</TotalTime>
  <Words>838</Words>
  <Application>Microsoft Office PowerPoint</Application>
  <PresentationFormat>Ekran Gösterisi (4:3)</PresentationFormat>
  <Paragraphs>112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10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32" baseType="lpstr">
      <vt:lpstr>Arial</vt:lpstr>
      <vt:lpstr>Calibri</vt:lpstr>
      <vt:lpstr>Constantia</vt:lpstr>
      <vt:lpstr>Helvetica</vt:lpstr>
      <vt:lpstr>Helvetica-Bold</vt:lpstr>
      <vt:lpstr>Helvetica-Oblique</vt:lpstr>
      <vt:lpstr>STIXGeneral-Regular</vt:lpstr>
      <vt:lpstr>Times New Roman</vt:lpstr>
      <vt:lpstr>Wingdings</vt:lpstr>
      <vt:lpstr>Wingdings 2</vt:lpstr>
      <vt:lpstr>Akış</vt:lpstr>
      <vt:lpstr>ANTIPSYCHOTIC DRUGS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farmokoloji</dc:creator>
  <cp:lastModifiedBy>Işıl Özakca</cp:lastModifiedBy>
  <cp:revision>61</cp:revision>
  <dcterms:created xsi:type="dcterms:W3CDTF">2012-04-12T06:45:46Z</dcterms:created>
  <dcterms:modified xsi:type="dcterms:W3CDTF">2020-12-21T12:36:30Z</dcterms:modified>
</cp:coreProperties>
</file>