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7" r:id="rId4"/>
    <p:sldId id="258" r:id="rId6"/>
    <p:sldId id="260" r:id="rId7"/>
    <p:sldId id="261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8067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88068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9091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89092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11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1139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91140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523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5235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95236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625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6259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96260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7283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97284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98307" name="2 Not Yer Tutucusu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en-US" altLang="tr-TR" dirty="0"/>
          </a:p>
        </p:txBody>
      </p:sp>
      <p:sp>
        <p:nvSpPr>
          <p:cNvPr id="98308" name="3 Slayt Numarası Yer Tutucusu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en-US" altLang="tr-TR" dirty="0">
                <a:latin typeface="Verdana" panose="020B0604030504040204" pitchFamily="34" charset="0"/>
              </a:rPr>
            </a:fld>
            <a:endParaRPr lang="en-US" altLang="tr-TR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tr-TR" altLang="tr-TR" dirty="0">
                <a:sym typeface="+mn-ea"/>
              </a:rPr>
              <a:t>Politika Belirleme Aşamaları</a:t>
            </a:r>
            <a:br>
              <a:rPr lang="tr-TR" altLang="tr-TR" dirty="0"/>
            </a:b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9" name="Rectangle 3"/>
          <p:cNvSpPr>
            <a:spLocks noGrp="1" noChangeArrowheads="1"/>
          </p:cNvSpPr>
          <p:nvPr>
            <p:ph idx="1" hasCustomPrompt="1"/>
          </p:nvPr>
        </p:nvSpPr>
        <p:spPr>
          <a:xfrm>
            <a:off x="2208213" y="2205038"/>
            <a:ext cx="7991475" cy="427037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/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"/>
              <a:defRPr/>
            </a:pP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Problemin tanımlanması </a:t>
            </a: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"/>
              <a:defRPr/>
            </a:pP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"/>
              <a:defRPr/>
            </a:pP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Politikanın belirlenmesi </a:t>
            </a: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"/>
              <a:defRPr/>
            </a:pP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"/>
              <a:defRPr/>
            </a:pPr>
            <a:r>
              <a:rPr kumimoji="0" lang="en-US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</a:t>
            </a:r>
            <a:r>
              <a:rPr kumimoji="0" lang="tr-TR" alt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tikanın</a:t>
            </a: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uygulanması </a:t>
            </a: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36576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"/>
              <a:defRPr/>
            </a:pPr>
            <a:r>
              <a:rPr kumimoji="0" lang="tr-TR" alt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Politikanın değerlendirilmesi </a:t>
            </a:r>
            <a:endParaRPr kumimoji="0" lang="en-US" alt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987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/>
          <a:p>
            <a:pPr eaLnBrk="1" hangingPunct="1"/>
            <a:r>
              <a:rPr lang="tr-TR" altLang="tr-TR" sz="4800" dirty="0"/>
              <a:t>Politika Belirleme Aşamaları</a:t>
            </a:r>
            <a:endParaRPr lang="tr-TR" altLang="tr-TR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25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charRg st="25" end="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52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charRg st="52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charRg st="78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charRg st="78" end="10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2135188" y="765175"/>
            <a:ext cx="7772400" cy="6080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alt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Planlama: Tanım</a:t>
            </a:r>
            <a:endParaRPr kumimoji="0" lang="tr-TR" altLang="tr-TR" sz="4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011" name="Başlık 1"/>
          <p:cNvSpPr>
            <a:spLocks noGrp="1"/>
          </p:cNvSpPr>
          <p:nvPr>
            <p:ph type="title" hasCustomPrompt="1"/>
          </p:nvPr>
        </p:nvSpPr>
        <p:spPr/>
        <p:txBody>
          <a:bodyPr vert="horz" wrap="square" lIns="91440" tIns="45720" rIns="91440" bIns="45720" anchor="ctr">
            <a:normAutofit fontScale="90000"/>
          </a:bodyPr>
          <a:p>
            <a:pPr eaLnBrk="1" hangingPunct="1"/>
            <a:br>
              <a:rPr lang="tr-TR" altLang="tr-TR" dirty="0"/>
            </a:br>
            <a:br>
              <a:rPr lang="tr-TR" altLang="tr-TR" dirty="0"/>
            </a:br>
            <a:br>
              <a:rPr lang="tr-TR" altLang="tr-TR" dirty="0"/>
            </a:br>
            <a:endParaRPr lang="tr-TR" altLang="tr-TR" dirty="0"/>
          </a:p>
        </p:txBody>
      </p:sp>
      <p:sp>
        <p:nvSpPr>
          <p:cNvPr id="43012" name="Dikdörtgen 2"/>
          <p:cNvSpPr/>
          <p:nvPr/>
        </p:nvSpPr>
        <p:spPr>
          <a:xfrm>
            <a:off x="2455863" y="2636838"/>
            <a:ext cx="7483475" cy="18122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6512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77660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"/>
              <a:defRPr sz="22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50812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8288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lnSpc>
                <a:spcPct val="90000"/>
              </a:lnSpc>
              <a:buClr>
                <a:srgbClr val="ECE9C6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Planlama, politikaları faaliyete dönüştürme aracıdır.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ECE9C6"/>
              </a:buClr>
              <a:buSzPct val="75000"/>
              <a:buChar char="p"/>
            </a:pP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ECE9C6"/>
              </a:buClr>
              <a:buSzPct val="75000"/>
              <a:buNone/>
            </a:pP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2208213" y="609600"/>
            <a:ext cx="7773988" cy="731838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alt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Planlamanın Özellikleri</a:t>
            </a:r>
            <a:endParaRPr kumimoji="0" lang="tr-TR" altLang="tr-TR" sz="4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209800" y="1773238"/>
            <a:ext cx="7772400" cy="432276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/>
            </a:pPr>
            <a:endParaRPr kumimoji="0" lang="tr-TR" alt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/>
            </a:pPr>
            <a:r>
              <a:rPr kumimoji="0" lang="tr-TR" alt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Geleceğe ilişkin bir eylem</a:t>
            </a:r>
            <a:endParaRPr kumimoji="0" lang="tr-TR" alt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/>
            </a:pPr>
            <a:r>
              <a:rPr kumimoji="0" lang="tr-TR" alt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Karar vermeyi içerir</a:t>
            </a:r>
            <a:endParaRPr kumimoji="0" lang="tr-TR" alt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/>
            </a:pPr>
            <a:r>
              <a:rPr kumimoji="0" lang="tr-TR" alt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Geleceği öngörür</a:t>
            </a:r>
            <a:endParaRPr kumimoji="0" lang="tr-TR" alt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tr-TR" alt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charRg st="1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7">
                                            <p:txEl>
                                              <p:charRg st="1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charRg st="28" end="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4997">
                                            <p:txEl>
                                              <p:charRg st="28" end="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charRg st="49" end="6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4997">
                                            <p:txEl>
                                              <p:charRg st="49" end="6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1 Dikdörtgen"/>
          <p:cNvSpPr/>
          <p:nvPr/>
        </p:nvSpPr>
        <p:spPr>
          <a:xfrm>
            <a:off x="1585278" y="619125"/>
            <a:ext cx="8713788" cy="4338320"/>
          </a:xfrm>
          <a:prstGeom prst="rect">
            <a:avLst/>
          </a:prstGeom>
        </p:spPr>
        <p:txBody>
          <a:bodyPr>
            <a:spAutoFit/>
          </a:bodyPr>
          <a:p>
            <a:endParaRPr sz="2000" b="1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Herhangi bir planlama girişiminin başarılı olması için çeşitli </a:t>
            </a:r>
            <a:r>
              <a:rPr sz="2000" b="1" u="sng" dirty="0">
                <a:solidFill>
                  <a:srgbClr val="431B12"/>
                </a:solidFill>
                <a:latin typeface="Verdana" panose="020B0604030504040204" pitchFamily="34" charset="0"/>
              </a:rPr>
              <a:t>ön koşullar </a:t>
            </a:r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gereklidir. </a:t>
            </a:r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Bunlar arasında en önemlileri:</a:t>
            </a:r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pPr>
              <a:buChar char="-"/>
            </a:pPr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 politik istikrar,</a:t>
            </a:r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pPr>
              <a:buChar char="-"/>
            </a:pPr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 ekonomik istikrar, </a:t>
            </a:r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pPr>
              <a:buChar char="-"/>
            </a:pPr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 istek ve kararlılık</a:t>
            </a:r>
            <a:endParaRPr sz="2000" dirty="0">
              <a:solidFill>
                <a:srgbClr val="431B12"/>
              </a:solidFill>
              <a:latin typeface="Verdana" panose="020B0604030504040204" pitchFamily="34" charset="0"/>
            </a:endParaRPr>
          </a:p>
          <a:p>
            <a:pPr>
              <a:buChar char="-"/>
            </a:pPr>
            <a:r>
              <a:rPr sz="2000" dirty="0">
                <a:solidFill>
                  <a:srgbClr val="431B12"/>
                </a:solidFill>
                <a:latin typeface="Verdana" panose="020B0604030504040204" pitchFamily="34" charset="0"/>
              </a:rPr>
              <a:t> teknik altyapıdır. </a:t>
            </a:r>
            <a:endParaRPr sz="2000" dirty="0">
              <a:latin typeface="Verdana" panose="020B0604030504040204" pitchFamily="34" charset="0"/>
            </a:endParaRPr>
          </a:p>
          <a:p>
            <a:pPr>
              <a:buChar char="-"/>
            </a:pPr>
            <a:endParaRPr dirty="0">
              <a:latin typeface="Verdana" panose="020B0604030504040204" pitchFamily="34" charset="0"/>
            </a:endParaRPr>
          </a:p>
          <a:p>
            <a:endParaRPr dirty="0">
              <a:latin typeface="Verdana" panose="020B0604030504040204" pitchFamily="34" charset="0"/>
            </a:endParaRPr>
          </a:p>
        </p:txBody>
      </p:sp>
      <p:sp>
        <p:nvSpPr>
          <p:cNvPr id="46083" name="2 Dikdörtgen"/>
          <p:cNvSpPr/>
          <p:nvPr/>
        </p:nvSpPr>
        <p:spPr>
          <a:xfrm>
            <a:off x="7853998" y="6165850"/>
            <a:ext cx="2052955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6512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77660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"/>
              <a:defRPr sz="22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50812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8288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ClrTx/>
              <a:buFontTx/>
              <a:buNone/>
            </a:pPr>
            <a:r>
              <a:rPr lang="tr-TR" altLang="tr-TR" sz="1800" dirty="0">
                <a:solidFill>
                  <a:schemeClr val="tx1"/>
                </a:solidFill>
                <a:latin typeface="Verdana" panose="020B0604030504040204" pitchFamily="34" charset="0"/>
              </a:rPr>
              <a:t> (Tatar M.,2008)</a:t>
            </a:r>
            <a:endParaRPr lang="tr-TR" altLang="tr-TR" sz="180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2135188" y="609600"/>
            <a:ext cx="7847013" cy="731838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alt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Makro planlamanın nedenleri</a:t>
            </a:r>
            <a:endParaRPr kumimoji="0" lang="tr-TR" altLang="tr-T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6512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77660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"/>
              <a:defRPr sz="22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50812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8288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Kaynakların kıtlığı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Coğrafi gerekçeler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Öncelik belirleme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Gruplar arası uzlaşma sağlama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7">
                                            <p:txEl>
                                              <p:charRg st="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charRg st="21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17">
                                            <p:txEl>
                                              <p:charRg st="21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charRg st="4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17">
                                            <p:txEl>
                                              <p:charRg st="41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charRg st="60" end="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117">
                                            <p:txEl>
                                              <p:charRg st="60" end="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4"/>
          <p:cNvSpPr>
            <a:spLocks noChangeArrowheads="1"/>
          </p:cNvSpPr>
          <p:nvPr/>
        </p:nvSpPr>
        <p:spPr bwMode="auto">
          <a:xfrm>
            <a:off x="2135188" y="609600"/>
            <a:ext cx="7847013" cy="803275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altLang="tr-T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Mikro Planlamanın Nedenleri</a:t>
            </a:r>
            <a:endParaRPr kumimoji="0" lang="tr-TR" altLang="tr-T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2209800" y="1981200"/>
            <a:ext cx="7772400" cy="216916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6512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77660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"/>
              <a:defRPr sz="22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50812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8288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Sistemlere dışarıdan empoze edilebilir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  <a:p>
            <a:pPr marL="342900" lvl="0" indent="-342900" eaLnBrk="1" hangingPunct="1"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Sistemin rasyonel, etkili ve verimli çalışması için gereklidir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2135188" y="609600"/>
            <a:ext cx="7847013" cy="803275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alt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Sağlık Planlaması (</a:t>
            </a:r>
            <a:r>
              <a:rPr kumimoji="0" lang="tr-TR" altLang="tr-TR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Popov</a:t>
            </a:r>
            <a:r>
              <a:rPr kumimoji="0" lang="tr-TR" altLang="tr-T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endParaRPr kumimoji="0" lang="tr-TR" altLang="tr-TR" sz="4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2209800" y="2420938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/>
            </a:pPr>
            <a:r>
              <a:rPr kumimoji="0" lang="tr-TR" alt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Sağlık hizmetleri arzını toplumun ihtiyaçlarına uyarlamak için eldeki mevcut ekonomik imkanlar kullanılarak kamu tarafından alınan önlemler sistemi.</a:t>
            </a:r>
            <a:endParaRPr kumimoji="0" lang="tr-TR" altLang="tr-T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2208213" y="609600"/>
            <a:ext cx="7773988" cy="731838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r-TR" alt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Sağlık Planlaması (</a:t>
            </a:r>
            <a:r>
              <a:rPr kumimoji="0" lang="tr-TR" altLang="tr-TR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Parston</a:t>
            </a:r>
            <a:r>
              <a:rPr kumimoji="0" lang="tr-TR" altLang="tr-T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  <a:endParaRPr kumimoji="0" lang="tr-TR" altLang="tr-T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2195513" y="2420938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6512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776605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"/>
              <a:defRPr sz="22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1143000" indent="-3651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20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1508125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828800" indent="-31940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"/>
              <a:defRPr sz="16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342900" lvl="0" indent="-342900" eaLnBrk="1" hangingPunct="1">
              <a:lnSpc>
                <a:spcPct val="120000"/>
              </a:lnSpc>
              <a:buClr>
                <a:schemeClr val="bg2"/>
              </a:buClr>
              <a:buSzPct val="75000"/>
              <a:buChar char="p"/>
            </a:pPr>
            <a:r>
              <a:rPr lang="tr-TR" altLang="tr-TR" sz="2800" b="1" dirty="0">
                <a:solidFill>
                  <a:srgbClr val="431B12"/>
                </a:solidFill>
                <a:latin typeface="Arial" panose="020B0604020202020204" pitchFamily="34" charset="0"/>
              </a:rPr>
              <a:t>Sağlık sektöründe gelecekteki ihtiyacı belirleme, bu ihtiyaçları karşılama yollarını tanımlama, bu tanımlamayı eldeki mevcut imkanlarla karşılaştırma ve önerilerde bulunma süreci.</a:t>
            </a:r>
            <a:endParaRPr lang="tr-TR" altLang="tr-TR" sz="2800" b="1" dirty="0">
              <a:solidFill>
                <a:srgbClr val="431B1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1144</Words>
  <Application>WPS Presentation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Verdana</vt:lpstr>
      <vt:lpstr>Times New Roman</vt:lpstr>
      <vt:lpstr>Segoe Print</vt:lpstr>
      <vt:lpstr>Office Theme</vt:lpstr>
      <vt:lpstr>PowerPoint 演示文稿</vt:lpstr>
      <vt:lpstr>Politika Belirleme Aşamaları</vt:lpstr>
      <vt:lpstr>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Belirleme Aşamaları </dc:title>
  <dc:creator>LENOVO</dc:creator>
  <cp:lastModifiedBy>Nesibe Uzel Yar</cp:lastModifiedBy>
  <cp:revision>1</cp:revision>
  <dcterms:created xsi:type="dcterms:W3CDTF">2020-02-06T13:21:10Z</dcterms:created>
  <dcterms:modified xsi:type="dcterms:W3CDTF">2020-02-06T13:21:10Z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