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57" r:id="rId4"/>
    <p:sldId id="258" r:id="rId6"/>
    <p:sldId id="260" r:id="rId7"/>
    <p:sldId id="261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80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88067" name="2 Not Yer Tutucusu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en-US" altLang="tr-TR" dirty="0"/>
          </a:p>
        </p:txBody>
      </p:sp>
      <p:sp>
        <p:nvSpPr>
          <p:cNvPr id="88068" name="3 Slayt Numarası Yer Tutucusu"/>
          <p:cNvSpPr txBox="1">
            <a:spLocks noGrp="1"/>
          </p:cNvSpPr>
          <p:nvPr>
            <p:ph type="sldNum" sz="quarter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tr-TR" dirty="0">
                <a:latin typeface="Verdana" panose="020B0604030504040204" pitchFamily="34" charset="0"/>
              </a:rPr>
            </a:fld>
            <a:endParaRPr lang="en-US" altLang="tr-TR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909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89091" name="2 Not Yer Tutucusu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en-US" altLang="tr-TR" dirty="0"/>
          </a:p>
        </p:txBody>
      </p:sp>
      <p:sp>
        <p:nvSpPr>
          <p:cNvPr id="89092" name="3 Slayt Numarası Yer Tutucusu"/>
          <p:cNvSpPr txBox="1">
            <a:spLocks noGrp="1"/>
          </p:cNvSpPr>
          <p:nvPr>
            <p:ph type="sldNum" sz="quarter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tr-TR" dirty="0">
                <a:latin typeface="Verdana" panose="020B0604030504040204" pitchFamily="34" charset="0"/>
              </a:rPr>
            </a:fld>
            <a:endParaRPr lang="en-US" altLang="tr-TR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11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91139" name="2 Not Yer Tutucusu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en-US" altLang="tr-TR" dirty="0"/>
          </a:p>
        </p:txBody>
      </p:sp>
      <p:sp>
        <p:nvSpPr>
          <p:cNvPr id="91140" name="3 Slayt Numarası Yer Tutucusu"/>
          <p:cNvSpPr txBox="1">
            <a:spLocks noGrp="1"/>
          </p:cNvSpPr>
          <p:nvPr>
            <p:ph type="sldNum" sz="quarter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tr-TR" dirty="0">
                <a:latin typeface="Verdana" panose="020B0604030504040204" pitchFamily="34" charset="0"/>
              </a:rPr>
            </a:fld>
            <a:endParaRPr lang="en-US" altLang="tr-TR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523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95235" name="2 Not Yer Tutucusu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en-US" altLang="tr-TR" dirty="0"/>
          </a:p>
        </p:txBody>
      </p:sp>
      <p:sp>
        <p:nvSpPr>
          <p:cNvPr id="95236" name="3 Slayt Numarası Yer Tutucusu"/>
          <p:cNvSpPr txBox="1">
            <a:spLocks noGrp="1"/>
          </p:cNvSpPr>
          <p:nvPr>
            <p:ph type="sldNum" sz="quarter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tr-TR" dirty="0">
                <a:latin typeface="Verdana" panose="020B0604030504040204" pitchFamily="34" charset="0"/>
              </a:rPr>
            </a:fld>
            <a:endParaRPr lang="en-US" altLang="tr-TR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625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96259" name="2 Not Yer Tutucusu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en-US" altLang="tr-TR" dirty="0"/>
          </a:p>
        </p:txBody>
      </p:sp>
      <p:sp>
        <p:nvSpPr>
          <p:cNvPr id="96260" name="3 Slayt Numarası Yer Tutucusu"/>
          <p:cNvSpPr txBox="1">
            <a:spLocks noGrp="1"/>
          </p:cNvSpPr>
          <p:nvPr>
            <p:ph type="sldNum" sz="quarter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tr-TR" dirty="0">
                <a:latin typeface="Verdana" panose="020B0604030504040204" pitchFamily="34" charset="0"/>
              </a:rPr>
            </a:fld>
            <a:endParaRPr lang="en-US" altLang="tr-TR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72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97283" name="2 Not Yer Tutucusu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en-US" altLang="tr-TR" dirty="0"/>
          </a:p>
        </p:txBody>
      </p:sp>
      <p:sp>
        <p:nvSpPr>
          <p:cNvPr id="97284" name="3 Slayt Numarası Yer Tutucusu"/>
          <p:cNvSpPr txBox="1">
            <a:spLocks noGrp="1"/>
          </p:cNvSpPr>
          <p:nvPr>
            <p:ph type="sldNum" sz="quarter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tr-TR" dirty="0">
                <a:latin typeface="Verdana" panose="020B0604030504040204" pitchFamily="34" charset="0"/>
              </a:rPr>
            </a:fld>
            <a:endParaRPr lang="en-US" altLang="tr-TR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830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98307" name="2 Not Yer Tutucusu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en-US" altLang="tr-TR" dirty="0"/>
          </a:p>
        </p:txBody>
      </p:sp>
      <p:sp>
        <p:nvSpPr>
          <p:cNvPr id="98308" name="3 Slayt Numarası Yer Tutucusu"/>
          <p:cNvSpPr txBox="1">
            <a:spLocks noGrp="1"/>
          </p:cNvSpPr>
          <p:nvPr>
            <p:ph type="sldNum" sz="quarter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tr-TR" dirty="0">
                <a:latin typeface="Verdana" panose="020B0604030504040204" pitchFamily="34" charset="0"/>
              </a:rPr>
            </a:fld>
            <a:endParaRPr lang="en-US" altLang="tr-TR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tr-TR" altLang="tr-TR" dirty="0">
                <a:sym typeface="+mn-ea"/>
              </a:rPr>
              <a:t>Politika Belirleme Aşamaları</a:t>
            </a:r>
            <a:br>
              <a:rPr lang="tr-TR" altLang="tr-TR" dirty="0"/>
            </a:b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9" name="Rectangle 3"/>
          <p:cNvSpPr>
            <a:spLocks noGrp="1" noChangeArrowheads="1"/>
          </p:cNvSpPr>
          <p:nvPr>
            <p:ph idx="1" hasCustomPrompt="1"/>
          </p:nvPr>
        </p:nvSpPr>
        <p:spPr>
          <a:xfrm>
            <a:off x="2208213" y="2205038"/>
            <a:ext cx="7991475" cy="427037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marL="365760" marR="0" lvl="0" indent="-36576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"/>
              <a:defRPr/>
            </a:pPr>
            <a:r>
              <a:rPr kumimoji="0" lang="tr-TR" alt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Problemin tanımlanması </a:t>
            </a:r>
            <a:endParaRPr kumimoji="0" lang="en-US" alt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36576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"/>
              <a:defRPr/>
            </a:pPr>
            <a:endParaRPr kumimoji="0" lang="en-US" alt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36576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"/>
              <a:defRPr/>
            </a:pPr>
            <a:r>
              <a:rPr kumimoji="0" lang="tr-TR" alt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Politikanın belirlenmesi </a:t>
            </a:r>
            <a:endParaRPr kumimoji="0" lang="en-US" alt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36576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"/>
              <a:defRPr/>
            </a:pPr>
            <a:endParaRPr kumimoji="0" lang="en-US" alt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36576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"/>
              <a:defRPr/>
            </a:pPr>
            <a:r>
              <a:rPr kumimoji="0" lang="en-US" altLang="tr-T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Poli</a:t>
            </a:r>
            <a:r>
              <a:rPr kumimoji="0" lang="tr-TR" altLang="tr-T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tikanın</a:t>
            </a:r>
            <a:r>
              <a:rPr kumimoji="0" lang="tr-TR" alt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uygulanması </a:t>
            </a:r>
            <a:endParaRPr kumimoji="0" lang="en-US" alt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None/>
              <a:defRPr/>
            </a:pPr>
            <a:endParaRPr kumimoji="0" lang="en-US" alt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36576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"/>
              <a:defRPr/>
            </a:pPr>
            <a:r>
              <a:rPr kumimoji="0" lang="tr-TR" alt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Politikanın değerlendirilmesi </a:t>
            </a:r>
            <a:endParaRPr kumimoji="0" lang="en-US" alt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987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/>
          <a:p>
            <a:pPr eaLnBrk="1" hangingPunct="1"/>
            <a:r>
              <a:rPr lang="tr-TR" altLang="tr-TR" sz="4800" dirty="0"/>
              <a:t>Politika Belirleme Aşamaları</a:t>
            </a:r>
            <a:endParaRPr lang="tr-TR" altLang="tr-TR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25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charRg st="25" end="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52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charRg st="52" end="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78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charRg st="78" end="1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2135188" y="765175"/>
            <a:ext cx="7772400" cy="608013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tr-TR" altLang="tr-T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Planlama: Tanım</a:t>
            </a:r>
            <a:endParaRPr kumimoji="0" lang="tr-TR" altLang="tr-TR" sz="4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11" name="Başlık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>
            <a:normAutofit fontScale="90000"/>
          </a:bodyPr>
          <a:p>
            <a:pPr eaLnBrk="1" hangingPunct="1"/>
            <a:br>
              <a:rPr lang="tr-TR" altLang="tr-TR" dirty="0"/>
            </a:br>
            <a:br>
              <a:rPr lang="tr-TR" altLang="tr-TR" dirty="0"/>
            </a:br>
            <a:br>
              <a:rPr lang="tr-TR" altLang="tr-TR" dirty="0"/>
            </a:br>
            <a:endParaRPr lang="tr-TR" altLang="tr-TR" dirty="0"/>
          </a:p>
        </p:txBody>
      </p:sp>
      <p:sp>
        <p:nvSpPr>
          <p:cNvPr id="43012" name="Dikdörtgen 2"/>
          <p:cNvSpPr/>
          <p:nvPr/>
        </p:nvSpPr>
        <p:spPr>
          <a:xfrm>
            <a:off x="2455863" y="2636838"/>
            <a:ext cx="7483475" cy="18122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65125" indent="-3651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24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1pPr>
            <a:lvl2pPr marL="776605" indent="-3651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"/>
              <a:defRPr sz="22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2pPr>
            <a:lvl3pPr marL="1143000" indent="-3651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20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3pPr>
            <a:lvl4pPr marL="1508125" indent="-31940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4pPr>
            <a:lvl5pPr marL="182880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90000"/>
              </a:lnSpc>
              <a:buClr>
                <a:srgbClr val="ECE9C6"/>
              </a:buClr>
              <a:buSzPct val="75000"/>
              <a:buChar char="p"/>
            </a:pPr>
            <a:r>
              <a:rPr lang="tr-TR" altLang="tr-TR" sz="2800" b="1" dirty="0">
                <a:solidFill>
                  <a:srgbClr val="431B12"/>
                </a:solidFill>
                <a:latin typeface="Arial" panose="020B0604020202020204" pitchFamily="34" charset="0"/>
              </a:rPr>
              <a:t>Planlama, politikaları faaliyete dönüştürme aracıdır.</a:t>
            </a:r>
            <a:endParaRPr lang="tr-TR" altLang="tr-TR" sz="2800" b="1" dirty="0">
              <a:solidFill>
                <a:srgbClr val="431B12"/>
              </a:solidFill>
              <a:latin typeface="Arial" panose="020B0604020202020204" pitchFamily="34" charset="0"/>
            </a:endParaRPr>
          </a:p>
          <a:p>
            <a:pPr marL="0" lvl="0" indent="0" eaLnBrk="1" hangingPunct="1">
              <a:lnSpc>
                <a:spcPct val="90000"/>
              </a:lnSpc>
              <a:buClr>
                <a:srgbClr val="ECE9C6"/>
              </a:buClr>
              <a:buSzPct val="75000"/>
              <a:buChar char="p"/>
            </a:pPr>
            <a:endParaRPr lang="tr-TR" altLang="tr-TR" sz="2800" b="1" dirty="0">
              <a:solidFill>
                <a:srgbClr val="431B12"/>
              </a:solidFill>
              <a:latin typeface="Arial" panose="020B0604020202020204" pitchFamily="34" charset="0"/>
            </a:endParaRPr>
          </a:p>
          <a:p>
            <a:pPr marL="0" lvl="0" indent="0" eaLnBrk="1" hangingPunct="1">
              <a:lnSpc>
                <a:spcPct val="90000"/>
              </a:lnSpc>
              <a:buClr>
                <a:srgbClr val="ECE9C6"/>
              </a:buClr>
              <a:buSzPct val="75000"/>
              <a:buNone/>
            </a:pPr>
            <a:endParaRPr lang="tr-TR" altLang="tr-TR" sz="2800" b="1" dirty="0">
              <a:solidFill>
                <a:srgbClr val="431B1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Rectangle 4"/>
          <p:cNvSpPr>
            <a:spLocks noChangeArrowheads="1"/>
          </p:cNvSpPr>
          <p:nvPr/>
        </p:nvSpPr>
        <p:spPr bwMode="auto">
          <a:xfrm>
            <a:off x="2208213" y="609600"/>
            <a:ext cx="7773988" cy="731838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tr-TR" altLang="tr-T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Planlamanın Özellikleri</a:t>
            </a:r>
            <a:endParaRPr kumimoji="0" lang="tr-TR" altLang="tr-TR" sz="4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2209800" y="1773238"/>
            <a:ext cx="7772400" cy="4322763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/>
            </a:pPr>
            <a:endParaRPr kumimoji="0" lang="tr-TR" alt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/>
            </a:pPr>
            <a:r>
              <a:rPr kumimoji="0" lang="tr-TR" alt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Geleceğe ilişkin bir eylem</a:t>
            </a:r>
            <a:endParaRPr kumimoji="0" lang="tr-TR" alt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/>
            </a:pPr>
            <a:r>
              <a:rPr kumimoji="0" lang="tr-TR" alt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Karar vermeyi içerir</a:t>
            </a:r>
            <a:endParaRPr kumimoji="0" lang="tr-TR" alt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/>
            </a:pPr>
            <a:r>
              <a:rPr kumimoji="0" lang="tr-TR" alt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Geleceği öngörür</a:t>
            </a:r>
            <a:endParaRPr kumimoji="0" lang="tr-TR" alt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None/>
              <a:defRPr/>
            </a:pPr>
            <a:endParaRPr kumimoji="0" lang="tr-TR" alt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charRg st="1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4997">
                                            <p:txEl>
                                              <p:charRg st="1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charRg st="28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4997">
                                            <p:txEl>
                                              <p:charRg st="28" end="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charRg st="49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4997">
                                            <p:txEl>
                                              <p:charRg st="49" end="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Dikdörtgen"/>
          <p:cNvSpPr/>
          <p:nvPr/>
        </p:nvSpPr>
        <p:spPr>
          <a:xfrm>
            <a:off x="1585278" y="619125"/>
            <a:ext cx="8713788" cy="4338320"/>
          </a:xfrm>
          <a:prstGeom prst="rect">
            <a:avLst/>
          </a:prstGeom>
        </p:spPr>
        <p:txBody>
          <a:bodyPr>
            <a:spAutoFit/>
          </a:bodyPr>
          <a:p>
            <a:endParaRPr sz="2000" b="1" dirty="0">
              <a:solidFill>
                <a:srgbClr val="431B12"/>
              </a:solidFill>
              <a:latin typeface="Verdana" panose="020B0604030504040204" pitchFamily="34" charset="0"/>
            </a:endParaRPr>
          </a:p>
          <a:p>
            <a:endParaRPr sz="2000" dirty="0">
              <a:solidFill>
                <a:srgbClr val="431B12"/>
              </a:solidFill>
              <a:latin typeface="Verdana" panose="020B0604030504040204" pitchFamily="34" charset="0"/>
            </a:endParaRPr>
          </a:p>
          <a:p>
            <a:endParaRPr sz="2000" dirty="0">
              <a:solidFill>
                <a:srgbClr val="431B12"/>
              </a:solidFill>
              <a:latin typeface="Verdana" panose="020B0604030504040204" pitchFamily="34" charset="0"/>
            </a:endParaRPr>
          </a:p>
          <a:p>
            <a:r>
              <a:rPr sz="2000" dirty="0">
                <a:solidFill>
                  <a:srgbClr val="431B12"/>
                </a:solidFill>
                <a:latin typeface="Verdana" panose="020B0604030504040204" pitchFamily="34" charset="0"/>
              </a:rPr>
              <a:t>Herhangi bir planlama girişiminin başarılı olması için çeşitli </a:t>
            </a:r>
            <a:r>
              <a:rPr sz="2000" b="1" u="sng" dirty="0">
                <a:solidFill>
                  <a:srgbClr val="431B12"/>
                </a:solidFill>
                <a:latin typeface="Verdana" panose="020B0604030504040204" pitchFamily="34" charset="0"/>
              </a:rPr>
              <a:t>ön koşullar </a:t>
            </a:r>
            <a:r>
              <a:rPr sz="2000" dirty="0">
                <a:solidFill>
                  <a:srgbClr val="431B12"/>
                </a:solidFill>
                <a:latin typeface="Verdana" panose="020B0604030504040204" pitchFamily="34" charset="0"/>
              </a:rPr>
              <a:t>gereklidir. </a:t>
            </a:r>
            <a:endParaRPr sz="2000" dirty="0">
              <a:solidFill>
                <a:srgbClr val="431B12"/>
              </a:solidFill>
              <a:latin typeface="Verdana" panose="020B0604030504040204" pitchFamily="34" charset="0"/>
            </a:endParaRPr>
          </a:p>
          <a:p>
            <a:endParaRPr sz="2000" dirty="0">
              <a:solidFill>
                <a:srgbClr val="431B12"/>
              </a:solidFill>
              <a:latin typeface="Verdana" panose="020B0604030504040204" pitchFamily="34" charset="0"/>
            </a:endParaRPr>
          </a:p>
          <a:p>
            <a:r>
              <a:rPr sz="2000" dirty="0">
                <a:solidFill>
                  <a:srgbClr val="431B12"/>
                </a:solidFill>
                <a:latin typeface="Verdana" panose="020B0604030504040204" pitchFamily="34" charset="0"/>
              </a:rPr>
              <a:t>Bunlar arasında en önemlileri:</a:t>
            </a:r>
            <a:endParaRPr sz="2000" dirty="0">
              <a:solidFill>
                <a:srgbClr val="431B12"/>
              </a:solidFill>
              <a:latin typeface="Verdana" panose="020B0604030504040204" pitchFamily="34" charset="0"/>
            </a:endParaRPr>
          </a:p>
          <a:p>
            <a:endParaRPr sz="2000" dirty="0">
              <a:solidFill>
                <a:srgbClr val="431B12"/>
              </a:solidFill>
              <a:latin typeface="Verdana" panose="020B0604030504040204" pitchFamily="34" charset="0"/>
            </a:endParaRPr>
          </a:p>
          <a:p>
            <a:pPr>
              <a:buChar char="-"/>
            </a:pPr>
            <a:r>
              <a:rPr sz="2000" dirty="0">
                <a:solidFill>
                  <a:srgbClr val="431B12"/>
                </a:solidFill>
                <a:latin typeface="Verdana" panose="020B0604030504040204" pitchFamily="34" charset="0"/>
              </a:rPr>
              <a:t> politik istikrar,</a:t>
            </a:r>
            <a:endParaRPr sz="2000" dirty="0">
              <a:solidFill>
                <a:srgbClr val="431B12"/>
              </a:solidFill>
              <a:latin typeface="Verdana" panose="020B0604030504040204" pitchFamily="34" charset="0"/>
            </a:endParaRPr>
          </a:p>
          <a:p>
            <a:pPr>
              <a:buChar char="-"/>
            </a:pPr>
            <a:r>
              <a:rPr sz="2000" dirty="0">
                <a:solidFill>
                  <a:srgbClr val="431B12"/>
                </a:solidFill>
                <a:latin typeface="Verdana" panose="020B0604030504040204" pitchFamily="34" charset="0"/>
              </a:rPr>
              <a:t> ekonomik istikrar, </a:t>
            </a:r>
            <a:endParaRPr sz="2000" dirty="0">
              <a:solidFill>
                <a:srgbClr val="431B12"/>
              </a:solidFill>
              <a:latin typeface="Verdana" panose="020B0604030504040204" pitchFamily="34" charset="0"/>
            </a:endParaRPr>
          </a:p>
          <a:p>
            <a:pPr>
              <a:buChar char="-"/>
            </a:pPr>
            <a:r>
              <a:rPr sz="2000" dirty="0">
                <a:solidFill>
                  <a:srgbClr val="431B12"/>
                </a:solidFill>
                <a:latin typeface="Verdana" panose="020B0604030504040204" pitchFamily="34" charset="0"/>
              </a:rPr>
              <a:t> istek ve kararlılık</a:t>
            </a:r>
            <a:endParaRPr sz="2000" dirty="0">
              <a:solidFill>
                <a:srgbClr val="431B12"/>
              </a:solidFill>
              <a:latin typeface="Verdana" panose="020B0604030504040204" pitchFamily="34" charset="0"/>
            </a:endParaRPr>
          </a:p>
          <a:p>
            <a:pPr>
              <a:buChar char="-"/>
            </a:pPr>
            <a:r>
              <a:rPr sz="2000" dirty="0">
                <a:solidFill>
                  <a:srgbClr val="431B12"/>
                </a:solidFill>
                <a:latin typeface="Verdana" panose="020B0604030504040204" pitchFamily="34" charset="0"/>
              </a:rPr>
              <a:t> teknik altyapıdır. </a:t>
            </a:r>
            <a:endParaRPr sz="2000" dirty="0">
              <a:latin typeface="Verdana" panose="020B0604030504040204" pitchFamily="34" charset="0"/>
            </a:endParaRPr>
          </a:p>
          <a:p>
            <a:pPr>
              <a:buChar char="-"/>
            </a:pPr>
            <a:endParaRPr dirty="0">
              <a:latin typeface="Verdana" panose="020B0604030504040204" pitchFamily="34" charset="0"/>
            </a:endParaRPr>
          </a:p>
          <a:p>
            <a:endParaRPr dirty="0">
              <a:latin typeface="Verdana" panose="020B0604030504040204" pitchFamily="34" charset="0"/>
            </a:endParaRPr>
          </a:p>
        </p:txBody>
      </p:sp>
      <p:sp>
        <p:nvSpPr>
          <p:cNvPr id="46083" name="2 Dikdörtgen"/>
          <p:cNvSpPr/>
          <p:nvPr/>
        </p:nvSpPr>
        <p:spPr>
          <a:xfrm>
            <a:off x="7853998" y="6165850"/>
            <a:ext cx="2052955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65125" indent="-3651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24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1pPr>
            <a:lvl2pPr marL="776605" indent="-3651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"/>
              <a:defRPr sz="22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2pPr>
            <a:lvl3pPr marL="1143000" indent="-3651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20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3pPr>
            <a:lvl4pPr marL="1508125" indent="-31940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4pPr>
            <a:lvl5pPr marL="182880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1800" dirty="0">
                <a:solidFill>
                  <a:schemeClr val="tx1"/>
                </a:solidFill>
                <a:latin typeface="Verdana" panose="020B0604030504040204" pitchFamily="34" charset="0"/>
              </a:rPr>
              <a:t> (Tatar M.,2008)</a:t>
            </a:r>
            <a:endParaRPr lang="tr-TR" altLang="tr-TR" sz="1800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2" name="Rectangle 4"/>
          <p:cNvSpPr>
            <a:spLocks noChangeArrowheads="1"/>
          </p:cNvSpPr>
          <p:nvPr/>
        </p:nvSpPr>
        <p:spPr bwMode="auto">
          <a:xfrm>
            <a:off x="2135188" y="609600"/>
            <a:ext cx="7847013" cy="731838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tr-TR" alt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Makro planlamanın nedenleri</a:t>
            </a:r>
            <a:endParaRPr kumimoji="0" lang="tr-TR" altLang="tr-T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2209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65125" indent="-3651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24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1pPr>
            <a:lvl2pPr marL="776605" indent="-3651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"/>
              <a:defRPr sz="22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2pPr>
            <a:lvl3pPr marL="1143000" indent="-3651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20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3pPr>
            <a:lvl4pPr marL="1508125" indent="-31940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4pPr>
            <a:lvl5pPr marL="182880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buClr>
                <a:schemeClr val="bg2"/>
              </a:buClr>
              <a:buSzPct val="75000"/>
              <a:buChar char="p"/>
            </a:pPr>
            <a:r>
              <a:rPr lang="tr-TR" altLang="tr-TR" sz="2800" b="1" dirty="0">
                <a:solidFill>
                  <a:srgbClr val="431B12"/>
                </a:solidFill>
                <a:latin typeface="Arial" panose="020B0604020202020204" pitchFamily="34" charset="0"/>
              </a:rPr>
              <a:t>Kaynakların kıtlığı</a:t>
            </a:r>
            <a:endParaRPr lang="tr-TR" altLang="tr-TR" sz="2800" b="1" dirty="0">
              <a:solidFill>
                <a:srgbClr val="431B12"/>
              </a:solidFill>
              <a:latin typeface="Arial" panose="020B0604020202020204" pitchFamily="34" charset="0"/>
            </a:endParaRPr>
          </a:p>
          <a:p>
            <a:pPr marL="342900" lvl="0" indent="-342900" eaLnBrk="1" hangingPunct="1">
              <a:buClr>
                <a:schemeClr val="bg2"/>
              </a:buClr>
              <a:buSzPct val="75000"/>
              <a:buChar char="p"/>
            </a:pPr>
            <a:endParaRPr lang="tr-TR" altLang="tr-TR" sz="2800" b="1" dirty="0">
              <a:solidFill>
                <a:srgbClr val="431B12"/>
              </a:solidFill>
              <a:latin typeface="Arial" panose="020B0604020202020204" pitchFamily="34" charset="0"/>
            </a:endParaRPr>
          </a:p>
          <a:p>
            <a:pPr marL="342900" lvl="0" indent="-342900" eaLnBrk="1" hangingPunct="1">
              <a:buClr>
                <a:schemeClr val="bg2"/>
              </a:buClr>
              <a:buSzPct val="75000"/>
              <a:buChar char="p"/>
            </a:pPr>
            <a:r>
              <a:rPr lang="tr-TR" altLang="tr-TR" sz="2800" b="1" dirty="0">
                <a:solidFill>
                  <a:srgbClr val="431B12"/>
                </a:solidFill>
                <a:latin typeface="Arial" panose="020B0604020202020204" pitchFamily="34" charset="0"/>
              </a:rPr>
              <a:t>Coğrafi gerekçeler</a:t>
            </a:r>
            <a:endParaRPr lang="tr-TR" altLang="tr-TR" sz="2800" b="1" dirty="0">
              <a:solidFill>
                <a:srgbClr val="431B12"/>
              </a:solidFill>
              <a:latin typeface="Arial" panose="020B0604020202020204" pitchFamily="34" charset="0"/>
            </a:endParaRPr>
          </a:p>
          <a:p>
            <a:pPr marL="342900" lvl="0" indent="-342900" eaLnBrk="1" hangingPunct="1">
              <a:buClr>
                <a:schemeClr val="bg2"/>
              </a:buClr>
              <a:buSzPct val="75000"/>
              <a:buChar char="p"/>
            </a:pPr>
            <a:endParaRPr lang="tr-TR" altLang="tr-TR" sz="2800" b="1" dirty="0">
              <a:solidFill>
                <a:srgbClr val="431B12"/>
              </a:solidFill>
              <a:latin typeface="Arial" panose="020B0604020202020204" pitchFamily="34" charset="0"/>
            </a:endParaRPr>
          </a:p>
          <a:p>
            <a:pPr marL="342900" lvl="0" indent="-342900" eaLnBrk="1" hangingPunct="1">
              <a:buClr>
                <a:schemeClr val="bg2"/>
              </a:buClr>
              <a:buSzPct val="75000"/>
              <a:buChar char="p"/>
            </a:pPr>
            <a:r>
              <a:rPr lang="tr-TR" altLang="tr-TR" sz="2800" b="1" dirty="0">
                <a:solidFill>
                  <a:srgbClr val="431B12"/>
                </a:solidFill>
                <a:latin typeface="Arial" panose="020B0604020202020204" pitchFamily="34" charset="0"/>
              </a:rPr>
              <a:t>Öncelik belirleme</a:t>
            </a:r>
            <a:endParaRPr lang="tr-TR" altLang="tr-TR" sz="2800" b="1" dirty="0">
              <a:solidFill>
                <a:srgbClr val="431B12"/>
              </a:solidFill>
              <a:latin typeface="Arial" panose="020B0604020202020204" pitchFamily="34" charset="0"/>
            </a:endParaRPr>
          </a:p>
          <a:p>
            <a:pPr marL="342900" lvl="0" indent="-342900" eaLnBrk="1" hangingPunct="1">
              <a:buClr>
                <a:schemeClr val="bg2"/>
              </a:buClr>
              <a:buSzPct val="75000"/>
              <a:buChar char="p"/>
            </a:pPr>
            <a:endParaRPr lang="tr-TR" altLang="tr-TR" sz="2800" b="1" dirty="0">
              <a:solidFill>
                <a:srgbClr val="431B12"/>
              </a:solidFill>
              <a:latin typeface="Arial" panose="020B0604020202020204" pitchFamily="34" charset="0"/>
            </a:endParaRPr>
          </a:p>
          <a:p>
            <a:pPr marL="342900" lvl="0" indent="-342900" eaLnBrk="1" hangingPunct="1">
              <a:buClr>
                <a:schemeClr val="bg2"/>
              </a:buClr>
              <a:buSzPct val="75000"/>
              <a:buChar char="p"/>
            </a:pPr>
            <a:r>
              <a:rPr lang="tr-TR" altLang="tr-TR" sz="2800" b="1" dirty="0">
                <a:solidFill>
                  <a:srgbClr val="431B12"/>
                </a:solidFill>
                <a:latin typeface="Arial" panose="020B0604020202020204" pitchFamily="34" charset="0"/>
              </a:rPr>
              <a:t>Gruplar arası uzlaşma sağlama</a:t>
            </a:r>
            <a:endParaRPr lang="tr-TR" altLang="tr-TR" sz="2800" b="1" dirty="0">
              <a:solidFill>
                <a:srgbClr val="431B1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17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charRg st="21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0117">
                                            <p:txEl>
                                              <p:charRg st="21" end="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charRg st="41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0117">
                                            <p:txEl>
                                              <p:charRg st="41" end="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charRg st="60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0117">
                                            <p:txEl>
                                              <p:charRg st="60" end="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6" name="Rectangle 4"/>
          <p:cNvSpPr>
            <a:spLocks noChangeArrowheads="1"/>
          </p:cNvSpPr>
          <p:nvPr/>
        </p:nvSpPr>
        <p:spPr bwMode="auto">
          <a:xfrm>
            <a:off x="2135188" y="609600"/>
            <a:ext cx="7847013" cy="803275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tr-TR" alt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Mikro Planlamanın Nedenleri</a:t>
            </a:r>
            <a:endParaRPr kumimoji="0" lang="tr-TR" altLang="tr-T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1987" name="Rectangle 5"/>
          <p:cNvSpPr>
            <a:spLocks noChangeArrowheads="1"/>
          </p:cNvSpPr>
          <p:nvPr/>
        </p:nvSpPr>
        <p:spPr bwMode="auto">
          <a:xfrm>
            <a:off x="2209800" y="1981200"/>
            <a:ext cx="7772400" cy="216916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65125" indent="-3651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24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1pPr>
            <a:lvl2pPr marL="776605" indent="-3651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"/>
              <a:defRPr sz="22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2pPr>
            <a:lvl3pPr marL="1143000" indent="-3651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20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3pPr>
            <a:lvl4pPr marL="1508125" indent="-31940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4pPr>
            <a:lvl5pPr marL="182880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buClr>
                <a:schemeClr val="bg2"/>
              </a:buClr>
              <a:buSzPct val="75000"/>
              <a:buChar char="p"/>
            </a:pPr>
            <a:r>
              <a:rPr lang="tr-TR" altLang="tr-TR" sz="2800" b="1" dirty="0">
                <a:solidFill>
                  <a:srgbClr val="431B12"/>
                </a:solidFill>
                <a:latin typeface="Arial" panose="020B0604020202020204" pitchFamily="34" charset="0"/>
              </a:rPr>
              <a:t>Sistemlere dışarıdan empoze edilebilir</a:t>
            </a:r>
            <a:endParaRPr lang="tr-TR" altLang="tr-TR" sz="2800" b="1" dirty="0">
              <a:solidFill>
                <a:srgbClr val="431B12"/>
              </a:solidFill>
              <a:latin typeface="Arial" panose="020B0604020202020204" pitchFamily="34" charset="0"/>
            </a:endParaRPr>
          </a:p>
          <a:p>
            <a:pPr marL="342900" lvl="0" indent="-342900" eaLnBrk="1" hangingPunct="1">
              <a:buClr>
                <a:schemeClr val="bg2"/>
              </a:buClr>
              <a:buSzPct val="75000"/>
              <a:buChar char="p"/>
            </a:pPr>
            <a:endParaRPr lang="tr-TR" altLang="tr-TR" sz="2800" b="1" dirty="0">
              <a:solidFill>
                <a:srgbClr val="431B12"/>
              </a:solidFill>
              <a:latin typeface="Arial" panose="020B0604020202020204" pitchFamily="34" charset="0"/>
            </a:endParaRPr>
          </a:p>
          <a:p>
            <a:pPr marL="342900" lvl="0" indent="-342900" eaLnBrk="1" hangingPunct="1">
              <a:buClr>
                <a:schemeClr val="bg2"/>
              </a:buClr>
              <a:buSzPct val="75000"/>
              <a:buChar char="p"/>
            </a:pPr>
            <a:r>
              <a:rPr lang="tr-TR" altLang="tr-TR" sz="2800" b="1" dirty="0">
                <a:solidFill>
                  <a:srgbClr val="431B12"/>
                </a:solidFill>
                <a:latin typeface="Arial" panose="020B0604020202020204" pitchFamily="34" charset="0"/>
              </a:rPr>
              <a:t>Sistemin rasyonel, etkili ve verimli çalışması için gereklidir</a:t>
            </a:r>
            <a:endParaRPr lang="tr-TR" altLang="tr-TR" sz="2800" b="1" dirty="0">
              <a:solidFill>
                <a:srgbClr val="431B1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4" name="Rectangle 4"/>
          <p:cNvSpPr>
            <a:spLocks noChangeArrowheads="1"/>
          </p:cNvSpPr>
          <p:nvPr/>
        </p:nvSpPr>
        <p:spPr bwMode="auto">
          <a:xfrm>
            <a:off x="2135188" y="609600"/>
            <a:ext cx="7847013" cy="803275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tr-TR" altLang="tr-T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Sağlık Planlaması (</a:t>
            </a:r>
            <a:r>
              <a:rPr kumimoji="0" lang="tr-TR" altLang="tr-TR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Popov</a:t>
            </a:r>
            <a:r>
              <a:rPr kumimoji="0" lang="tr-TR" altLang="tr-T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  <a:endParaRPr kumimoji="0" lang="tr-TR" altLang="tr-TR" sz="4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4035" name="Rectangle 5"/>
          <p:cNvSpPr>
            <a:spLocks noChangeArrowheads="1"/>
          </p:cNvSpPr>
          <p:nvPr/>
        </p:nvSpPr>
        <p:spPr bwMode="auto">
          <a:xfrm>
            <a:off x="2209800" y="2420938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/>
            </a:pPr>
            <a:r>
              <a:rPr kumimoji="0" lang="tr-TR" alt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Sağlık hizmetleri arzını toplumun ihtiyaçlarına uyarlamak için eldeki mevcut ekonomik imkanlar kullanılarak kamu tarafından alınan önlemler sistemi.</a:t>
            </a:r>
            <a:endParaRPr kumimoji="0" lang="tr-TR" alt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8" name="Rectangle 4"/>
          <p:cNvSpPr>
            <a:spLocks noChangeArrowheads="1"/>
          </p:cNvSpPr>
          <p:nvPr/>
        </p:nvSpPr>
        <p:spPr bwMode="auto">
          <a:xfrm>
            <a:off x="2208213" y="609600"/>
            <a:ext cx="7773988" cy="731838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tr-TR" alt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Sağlık Planlaması (</a:t>
            </a:r>
            <a:r>
              <a:rPr kumimoji="0" lang="tr-TR" altLang="tr-TR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Parston</a:t>
            </a:r>
            <a:r>
              <a:rPr kumimoji="0" lang="tr-TR" alt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  <a:endParaRPr kumimoji="0" lang="tr-TR" altLang="tr-T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59" name="Rectangle 5"/>
          <p:cNvSpPr>
            <a:spLocks noChangeArrowheads="1"/>
          </p:cNvSpPr>
          <p:nvPr/>
        </p:nvSpPr>
        <p:spPr bwMode="auto">
          <a:xfrm>
            <a:off x="2195513" y="2420938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65125" indent="-3651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24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1pPr>
            <a:lvl2pPr marL="776605" indent="-3651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"/>
              <a:defRPr sz="22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2pPr>
            <a:lvl3pPr marL="1143000" indent="-3651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20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3pPr>
            <a:lvl4pPr marL="1508125" indent="-31940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4pPr>
            <a:lvl5pPr marL="182880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lnSpc>
                <a:spcPct val="120000"/>
              </a:lnSpc>
              <a:buClr>
                <a:schemeClr val="bg2"/>
              </a:buClr>
              <a:buSzPct val="75000"/>
              <a:buChar char="p"/>
            </a:pPr>
            <a:r>
              <a:rPr lang="tr-TR" altLang="tr-TR" sz="2800" b="1" dirty="0">
                <a:solidFill>
                  <a:srgbClr val="431B12"/>
                </a:solidFill>
                <a:latin typeface="Arial" panose="020B0604020202020204" pitchFamily="34" charset="0"/>
              </a:rPr>
              <a:t>Sağlık sektöründe gelecekteki ihtiyacı belirleme, bu ihtiyaçları karşılama yollarını tanımlama, bu tanımlamayı eldeki mevcut imkanlarla karşılaştırma ve önerilerde bulunma süreci.</a:t>
            </a:r>
            <a:endParaRPr lang="tr-TR" altLang="tr-TR" sz="2800" b="1" dirty="0">
              <a:solidFill>
                <a:srgbClr val="431B1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1144</Words>
  <Application>WPS Presentation</Application>
  <PresentationFormat>Widescreen</PresentationFormat>
  <Paragraphs>66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Arial</vt:lpstr>
      <vt:lpstr>SimSun</vt:lpstr>
      <vt:lpstr>Wingdings</vt:lpstr>
      <vt:lpstr/>
      <vt:lpstr>Arial Unicode MS</vt:lpstr>
      <vt:lpstr>Calibri Light</vt:lpstr>
      <vt:lpstr>Calibri</vt:lpstr>
      <vt:lpstr>Microsoft YaHei</vt:lpstr>
      <vt:lpstr>Verdana</vt:lpstr>
      <vt:lpstr>Times New Roman</vt:lpstr>
      <vt:lpstr>Segoe Print</vt:lpstr>
      <vt:lpstr>Office Theme</vt:lpstr>
      <vt:lpstr>PowerPoint 演示文稿</vt:lpstr>
      <vt:lpstr>Politika Belirleme Aşamaları</vt:lpstr>
      <vt:lpstr> 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Politika Belirleme Aşamaları </dc:title>
  <dc:creator>LENOVO</dc:creator>
  <cp:lastModifiedBy>Nesibe Uzel Yar</cp:lastModifiedBy>
  <cp:revision>1</cp:revision>
  <dcterms:created xsi:type="dcterms:W3CDTF">2020-02-06T13:21:10Z</dcterms:created>
  <dcterms:modified xsi:type="dcterms:W3CDTF">2020-02-06T13:21:10Z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1033-11.2.0.8341</vt:lpwstr>
  </property>
</Properties>
</file>