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3" r:id="rId3"/>
    <p:sldId id="267" r:id="rId4"/>
    <p:sldId id="264" r:id="rId5"/>
    <p:sldId id="265" r:id="rId6"/>
    <p:sldId id="268" r:id="rId7"/>
    <p:sldId id="270" r:id="rId8"/>
    <p:sldId id="27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59"/>
  </p:normalViewPr>
  <p:slideViewPr>
    <p:cSldViewPr snapToGrid="0" snapToObjects="1">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AD606F2-334C-FD44-BCF6-281FFC922CB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A8B5CD1-C676-D546-9375-756CFED476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3CE5ADC-4397-9340-9E6D-6DD1B7F9A30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F8D8F1E-BE48-AE43-8334-9297F1E9753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A5F5F9-2EFB-924F-A5C4-D088684B20D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305261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6991C0-9016-C04A-9604-31A184AC9C1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F2BD5EC-38D0-1B48-8E5F-928C03224D93}"/>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C7E11BE8-7BD2-F641-90FE-CC98FD015407}"/>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2D814A5-020E-4048-A923-085EF328E53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FAA0F5E-046F-3942-9FB9-C3C1E84AC5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7548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C628826-B184-254D-ADA6-725CD1CF818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5CCDF4A-B920-214E-A457-485DBE9C9AA4}"/>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71EB222A-5E58-724B-9BA2-40294B271C2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EAA010E0-D1D3-A34D-8D98-A8CD6C27FB6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30CA5-E9BA-A940-BB43-4E40A4F59C4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4269244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BAAEF6D-7817-3649-934B-6AA4167CE9F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4547D5A-00BC-D44D-A6AE-568564895D42}"/>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E2E04A41-EE48-ED48-8A95-E18CD9BC3304}"/>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F4A93A97-FA70-7442-A058-EED3CFC6526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6255A52-A528-0F49-8BA4-E82B671ABB0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68790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D62FE5-7486-C848-B867-C6D056529AA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DC837E4-FB0C-C544-8CC9-37B4493EB5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FB0B89E-1C02-4345-9E46-FA02FFDF010D}"/>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9FDFFC5C-6FE1-EF41-B981-8D1CA1A16A2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305D3D-3BFB-CD46-ABCB-B21EC8D8662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5221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8DE6FB-1ED9-664F-82B2-CFA8D98D288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E8E7F79-5AA5-2341-88C5-80EA0B4DAA20}"/>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D4890AF8-6720-7A4E-9FBF-2F643E104F51}"/>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B8FD9E1F-D2BD-EC43-8601-1F63B76BBC9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4E76C522-6899-D54B-B69E-51EC6EE374D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E1C433A-A7B7-4B4F-8F58-9B4754B339D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3609267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9A28559-5C27-9644-98F3-B78F3AD5BFB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B0A43DB-157A-8E40-9B09-968591F114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60802D8-1287-4F45-8B45-C0BE8D50FAE1}"/>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98AB2087-A41A-7443-9C31-42DB7128B5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52C2AC54-A4C2-704D-A62D-C38653FEC8EB}"/>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935A774A-39BE-5D4A-8F0B-3C1853396DE8}"/>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8" name="Alt Bilgi Yer Tutucusu 7">
            <a:extLst>
              <a:ext uri="{FF2B5EF4-FFF2-40B4-BE49-F238E27FC236}">
                <a16:creationId xmlns:a16="http://schemas.microsoft.com/office/drawing/2014/main" id="{9F21F1E2-652E-2B48-B440-89D00C2C4E7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B11947A-9923-D043-AA26-9F7C5C2B55A1}"/>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34618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42C13B1-FA42-9445-B1F1-B0CCEC7D196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875A5FE-BA93-2446-A9F7-E10D25E96F8B}"/>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4" name="Alt Bilgi Yer Tutucusu 3">
            <a:extLst>
              <a:ext uri="{FF2B5EF4-FFF2-40B4-BE49-F238E27FC236}">
                <a16:creationId xmlns:a16="http://schemas.microsoft.com/office/drawing/2014/main" id="{1ED76ED0-0078-C744-9211-01C905D0A93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6AB3BEA-6EEB-E444-A610-AC6FCBB5EB9C}"/>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530560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897B376-A3A7-1240-AD64-3500B4D7231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3" name="Alt Bilgi Yer Tutucusu 2">
            <a:extLst>
              <a:ext uri="{FF2B5EF4-FFF2-40B4-BE49-F238E27FC236}">
                <a16:creationId xmlns:a16="http://schemas.microsoft.com/office/drawing/2014/main" id="{01C9CCE9-45D4-CD4A-A3D3-B952C1AA415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F584DE4-5019-B147-AAA3-CC1A421B86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015008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54C917F-D7D8-984D-8E45-FE9487621FA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E032104-2E90-7247-A605-46E1ABDAEE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B2470A48-5DFC-0846-B144-E4200CA7F4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9BE921C1-AC2D-6546-8575-1CA7CDF7F73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6D842229-FBF0-5243-B34A-25E0991D3C2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E54674D-578E-FD4B-A18F-F4187D034F82}"/>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99019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DCBFE8-964A-8040-B542-04EF6864129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72B57D3-381C-5A44-9E56-6F4DC14FC1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FE461B3-E221-BD4B-A481-500A931E3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CBF39F9-F220-9942-B720-28B180BF474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7A5A12F9-5ED3-B644-A38D-FE413CBF8C8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B06ACB5-E50F-C940-B55B-9F1B529197DD}"/>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64832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D177C62-F625-1942-954B-76E8964EF1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CECCA94-2BE1-3345-939B-ABF8AAA5F1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D87E41B-7DB7-7046-BC60-1123552CD1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1072E18A-F636-2547-9169-907699FA71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F5DA1D8-2C7D-A84B-8B96-BDC42649E5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C8515-3A04-2542-BD07-C9DD8ECE7ACC}" type="slidenum">
              <a:rPr lang="tr-TR" smtClean="0"/>
              <a:t>‹#›</a:t>
            </a:fld>
            <a:endParaRPr lang="tr-TR"/>
          </a:p>
        </p:txBody>
      </p:sp>
    </p:spTree>
    <p:extLst>
      <p:ext uri="{BB962C8B-B14F-4D97-AF65-F5344CB8AC3E}">
        <p14:creationId xmlns:p14="http://schemas.microsoft.com/office/powerpoint/2010/main" val="1625593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a:extLst>
              <a:ext uri="{FF2B5EF4-FFF2-40B4-BE49-F238E27FC236}">
                <a16:creationId xmlns:a16="http://schemas.microsoft.com/office/drawing/2014/main" id="{E25A9A9A-100F-2D40-86B7-2C9E79DEA06C}"/>
              </a:ext>
            </a:extLst>
          </p:cNvPr>
          <p:cNvSpPr>
            <a:spLocks noGrp="1"/>
          </p:cNvSpPr>
          <p:nvPr>
            <p:ph type="subTitle" idx="1"/>
          </p:nvPr>
        </p:nvSpPr>
        <p:spPr>
          <a:xfrm>
            <a:off x="1524000" y="1114098"/>
            <a:ext cx="9174866" cy="5275127"/>
          </a:xfrm>
        </p:spPr>
        <p:txBody>
          <a:bodyPr>
            <a:normAutofit/>
          </a:bodyPr>
          <a:lstStyle/>
          <a:p>
            <a:pPr>
              <a:lnSpc>
                <a:spcPct val="110000"/>
              </a:lnSpc>
            </a:pPr>
            <a:r>
              <a:rPr lang="tr-TR" sz="4000" b="1" dirty="0" smtClean="0"/>
              <a:t>-7-</a:t>
            </a:r>
          </a:p>
          <a:p>
            <a:pPr>
              <a:lnSpc>
                <a:spcPct val="110000"/>
              </a:lnSpc>
            </a:pPr>
            <a:r>
              <a:rPr lang="tr-TR" sz="4000" b="1" dirty="0" smtClean="0"/>
              <a:t>DİN  </a:t>
            </a:r>
            <a:r>
              <a:rPr lang="tr-TR" sz="4000" b="1" dirty="0"/>
              <a:t>VE </a:t>
            </a:r>
            <a:r>
              <a:rPr lang="tr-TR" sz="4000" b="1" dirty="0" smtClean="0"/>
              <a:t>BİLİM</a:t>
            </a:r>
            <a:endParaRPr lang="tr-TR" sz="3200" dirty="0" smtClean="0"/>
          </a:p>
          <a:p>
            <a:pPr marL="457200" indent="-457200" algn="just">
              <a:lnSpc>
                <a:spcPct val="110000"/>
              </a:lnSpc>
              <a:buFont typeface="Arial" panose="020B0604020202020204" pitchFamily="34" charset="0"/>
              <a:buChar char="•"/>
            </a:pPr>
            <a:r>
              <a:rPr lang="tr-TR" sz="3200" dirty="0" smtClean="0"/>
              <a:t>Din-Bilim </a:t>
            </a:r>
            <a:r>
              <a:rPr lang="tr-TR" sz="3200" dirty="0"/>
              <a:t>İlişkisine Dair Modeller</a:t>
            </a:r>
          </a:p>
          <a:p>
            <a:pPr marL="571500" indent="-571500" algn="just">
              <a:lnSpc>
                <a:spcPct val="110000"/>
              </a:lnSpc>
              <a:buFont typeface="+mj-lt"/>
              <a:buAutoNum type="alphaUcPeriod"/>
            </a:pPr>
            <a:r>
              <a:rPr lang="tr-TR" sz="3200" dirty="0"/>
              <a:t>Çatışma</a:t>
            </a:r>
          </a:p>
          <a:p>
            <a:pPr marL="514350" indent="-514350" algn="just">
              <a:lnSpc>
                <a:spcPct val="110000"/>
              </a:lnSpc>
              <a:buAutoNum type="alphaUcPeriod" startAt="2"/>
            </a:pPr>
            <a:r>
              <a:rPr lang="tr-TR" sz="3200" dirty="0"/>
              <a:t>Bağımsızlık</a:t>
            </a:r>
          </a:p>
          <a:p>
            <a:pPr marL="514350" indent="-514350" algn="just">
              <a:lnSpc>
                <a:spcPct val="110000"/>
              </a:lnSpc>
              <a:buAutoNum type="alphaUcPeriod" startAt="2"/>
            </a:pPr>
            <a:r>
              <a:rPr lang="tr-TR" sz="3200" dirty="0"/>
              <a:t>Entegrasyon</a:t>
            </a:r>
          </a:p>
          <a:p>
            <a:pPr marL="514350" indent="-514350" algn="just">
              <a:lnSpc>
                <a:spcPct val="110000"/>
              </a:lnSpc>
              <a:buAutoNum type="alphaUcPeriod" startAt="2"/>
            </a:pPr>
            <a:r>
              <a:rPr lang="tr-TR" sz="3200" dirty="0"/>
              <a:t>Diyalog</a:t>
            </a:r>
          </a:p>
        </p:txBody>
      </p:sp>
    </p:spTree>
    <p:extLst>
      <p:ext uri="{BB962C8B-B14F-4D97-AF65-F5344CB8AC3E}">
        <p14:creationId xmlns:p14="http://schemas.microsoft.com/office/powerpoint/2010/main" val="3277500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C35CA85-2C79-2B48-9791-6755AB65E6BF}"/>
              </a:ext>
            </a:extLst>
          </p:cNvPr>
          <p:cNvSpPr>
            <a:spLocks noGrp="1"/>
          </p:cNvSpPr>
          <p:nvPr>
            <p:ph idx="1"/>
          </p:nvPr>
        </p:nvSpPr>
        <p:spPr>
          <a:xfrm>
            <a:off x="777766" y="599090"/>
            <a:ext cx="10576034" cy="5577873"/>
          </a:xfrm>
        </p:spPr>
        <p:txBody>
          <a:bodyPr>
            <a:normAutofit lnSpcReduction="10000"/>
          </a:bodyPr>
          <a:lstStyle/>
          <a:p>
            <a:pPr marL="0" indent="0" algn="ctr">
              <a:lnSpc>
                <a:spcPct val="110000"/>
              </a:lnSpc>
              <a:buNone/>
            </a:pPr>
            <a:endParaRPr lang="tr-TR" sz="3600" b="1" dirty="0"/>
          </a:p>
          <a:p>
            <a:pPr marL="0" indent="0" algn="ctr">
              <a:lnSpc>
                <a:spcPct val="110000"/>
              </a:lnSpc>
              <a:spcAft>
                <a:spcPts val="1200"/>
              </a:spcAft>
              <a:buNone/>
            </a:pPr>
            <a:r>
              <a:rPr lang="tr-TR" sz="3600" b="1" dirty="0"/>
              <a:t>Din-Bilim İlişkisine Dair Modeller</a:t>
            </a:r>
          </a:p>
          <a:p>
            <a:pPr marL="857250" indent="-857250" algn="just">
              <a:lnSpc>
                <a:spcPct val="120000"/>
              </a:lnSpc>
              <a:spcAft>
                <a:spcPts val="1200"/>
              </a:spcAft>
              <a:buFont typeface="+mj-lt"/>
              <a:buAutoNum type="romanLcPeriod"/>
            </a:pPr>
            <a:r>
              <a:rPr lang="tr-TR" sz="3600" b="1" dirty="0"/>
              <a:t>Çatışma</a:t>
            </a:r>
          </a:p>
          <a:p>
            <a:pPr algn="just">
              <a:lnSpc>
                <a:spcPct val="120000"/>
              </a:lnSpc>
              <a:spcAft>
                <a:spcPts val="1200"/>
              </a:spcAft>
            </a:pPr>
            <a:r>
              <a:rPr lang="tr-TR" dirty="0"/>
              <a:t>Din ve bilim ilişkisinde çatışmanın hakim olduğunu öne sürenlerin din-bilim ilişkisi modelidir. Bu modelin ortaya </a:t>
            </a:r>
            <a:r>
              <a:rPr lang="tr-TR"/>
              <a:t>çıkması için dinin </a:t>
            </a:r>
            <a:r>
              <a:rPr lang="tr-TR" dirty="0"/>
              <a:t>ve bilimin katı yorumları benimsenmiş olmalıdır.</a:t>
            </a:r>
          </a:p>
          <a:p>
            <a:pPr algn="just">
              <a:lnSpc>
                <a:spcPct val="120000"/>
              </a:lnSpc>
              <a:spcAft>
                <a:spcPts val="1200"/>
              </a:spcAft>
            </a:pPr>
            <a:r>
              <a:rPr lang="tr-TR" dirty="0"/>
              <a:t>Bilimcilik veya bilimin natüralist/fizikalist yorumu ile din; ya da dinin ve dini literatürün literal ve katı yorumu ile bilim arasında da çatışma muhtemel hatta kaçınılmaz gözükmektedir.</a:t>
            </a:r>
          </a:p>
        </p:txBody>
      </p:sp>
    </p:spTree>
    <p:extLst>
      <p:ext uri="{BB962C8B-B14F-4D97-AF65-F5344CB8AC3E}">
        <p14:creationId xmlns:p14="http://schemas.microsoft.com/office/powerpoint/2010/main" val="2199805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734A428-F50C-B848-B402-2318B2B9693D}"/>
              </a:ext>
            </a:extLst>
          </p:cNvPr>
          <p:cNvSpPr>
            <a:spLocks noGrp="1"/>
          </p:cNvSpPr>
          <p:nvPr>
            <p:ph idx="1"/>
          </p:nvPr>
        </p:nvSpPr>
        <p:spPr>
          <a:xfrm>
            <a:off x="987972" y="735724"/>
            <a:ext cx="10365828" cy="5441239"/>
          </a:xfrm>
        </p:spPr>
        <p:txBody>
          <a:bodyPr>
            <a:normAutofit/>
          </a:bodyPr>
          <a:lstStyle/>
          <a:p>
            <a:pPr algn="just">
              <a:lnSpc>
                <a:spcPct val="100000"/>
              </a:lnSpc>
              <a:spcAft>
                <a:spcPts val="1200"/>
              </a:spcAft>
            </a:pPr>
            <a:r>
              <a:rPr lang="tr-TR" dirty="0"/>
              <a:t>Bu çatışmalara örnek olması bakımından Galileo meselesine dikkat çekmek gerekir. Kilisenin savunduğu yer/dünya merkezli âlem ile </a:t>
            </a:r>
            <a:r>
              <a:rPr lang="tr-TR" dirty="0" err="1"/>
              <a:t>Kopernik’in</a:t>
            </a:r>
            <a:r>
              <a:rPr lang="tr-TR" dirty="0"/>
              <a:t> ortaya attığı Güneş merkezli âlem teorisini savunan Galileo arasında yaşanan olaya göre, engizisyon mahkemesi ondan bu düşüncesinden vazgeçmesini istemiş ve sonuçta hayatının geri kalanını ev hapsinde geçirmiştir.</a:t>
            </a:r>
          </a:p>
          <a:p>
            <a:pPr algn="just">
              <a:lnSpc>
                <a:spcPct val="100000"/>
              </a:lnSpc>
              <a:spcAft>
                <a:spcPts val="1200"/>
              </a:spcAft>
            </a:pPr>
            <a:r>
              <a:rPr lang="tr-TR" dirty="0"/>
              <a:t>Daha önce de vurguladığımız üzere bu çatışma örneği Hıristiyanlık ile bilim arasındaki bir problem gibi gözüküyor. Çünkü yer/dünya merkezli âlem tasavvuru İncil merkezlidir. Dolayısıyla yer merkezli bir âlem tasavvuruna sahip olmayan bir din için Galileo meselesi çatışmayı gerektirmektedir.</a:t>
            </a:r>
          </a:p>
        </p:txBody>
      </p:sp>
    </p:spTree>
    <p:extLst>
      <p:ext uri="{BB962C8B-B14F-4D97-AF65-F5344CB8AC3E}">
        <p14:creationId xmlns:p14="http://schemas.microsoft.com/office/powerpoint/2010/main" val="39202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7B28D9-2F9C-DF48-BA4A-E5F740470FD0}"/>
              </a:ext>
            </a:extLst>
          </p:cNvPr>
          <p:cNvSpPr>
            <a:spLocks noGrp="1"/>
          </p:cNvSpPr>
          <p:nvPr>
            <p:ph idx="1"/>
          </p:nvPr>
        </p:nvSpPr>
        <p:spPr>
          <a:xfrm>
            <a:off x="840828" y="788276"/>
            <a:ext cx="10512972" cy="5388687"/>
          </a:xfrm>
        </p:spPr>
        <p:txBody>
          <a:bodyPr>
            <a:normAutofit lnSpcReduction="10000"/>
          </a:bodyPr>
          <a:lstStyle/>
          <a:p>
            <a:pPr algn="just">
              <a:lnSpc>
                <a:spcPct val="100000"/>
              </a:lnSpc>
              <a:spcAft>
                <a:spcPts val="1200"/>
              </a:spcAft>
            </a:pPr>
            <a:r>
              <a:rPr lang="tr-TR" dirty="0"/>
              <a:t>Din ile bilim arasındaki bir başka tartışma alanı Evrim Teorisi meselesidir. Evrim teorisinin temelde iki önemli ilkesi vardır: </a:t>
            </a:r>
          </a:p>
          <a:p>
            <a:pPr marL="571500" indent="-571500" algn="just">
              <a:lnSpc>
                <a:spcPct val="100000"/>
              </a:lnSpc>
              <a:spcAft>
                <a:spcPts val="1200"/>
              </a:spcAft>
              <a:buFont typeface="+mj-lt"/>
              <a:buAutoNum type="romanLcPeriod"/>
            </a:pPr>
            <a:r>
              <a:rPr lang="tr-TR" dirty="0"/>
              <a:t>Türlerin uzun süreçte ortak bir atadan geldikleri</a:t>
            </a:r>
          </a:p>
          <a:p>
            <a:pPr marL="571500" indent="-571500" algn="just">
              <a:lnSpc>
                <a:spcPct val="100000"/>
              </a:lnSpc>
              <a:spcAft>
                <a:spcPts val="1200"/>
              </a:spcAft>
              <a:buFont typeface="+mj-lt"/>
              <a:buAutoNum type="romanLcPeriod"/>
            </a:pPr>
            <a:r>
              <a:rPr lang="tr-TR" dirty="0"/>
              <a:t>Doğal seçilim</a:t>
            </a:r>
          </a:p>
          <a:p>
            <a:pPr algn="just">
              <a:lnSpc>
                <a:spcPct val="100000"/>
              </a:lnSpc>
              <a:spcAft>
                <a:spcPts val="1200"/>
              </a:spcAft>
            </a:pPr>
            <a:r>
              <a:rPr lang="tr-TR" dirty="0"/>
              <a:t>Bu iki ilkenin dinin temel iddialarıyla çelişip çelişmediği hususu da yine tartışmalıdır. Özellikle İslam söz konusu olduğunda türlerin az gelişmiş ortak bir atadan veya atalardan gelmiş olması dinin yaratma teorisiyle çelişmek zorunda değildir. Adem ve Havva’nın ilk insan olması onların ortak bir atadan ortaya çıkmasına engel değildir. Yani evrimin Tanrı’nın yaratma biçimi olarak görülmesi durumunda bu çatışma ortadan kalkmaktadır.</a:t>
            </a:r>
          </a:p>
        </p:txBody>
      </p:sp>
    </p:spTree>
    <p:extLst>
      <p:ext uri="{BB962C8B-B14F-4D97-AF65-F5344CB8AC3E}">
        <p14:creationId xmlns:p14="http://schemas.microsoft.com/office/powerpoint/2010/main" val="3313902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2D92F1C-FB67-3140-990E-8E0751782810}"/>
              </a:ext>
            </a:extLst>
          </p:cNvPr>
          <p:cNvSpPr>
            <a:spLocks noGrp="1"/>
          </p:cNvSpPr>
          <p:nvPr>
            <p:ph idx="1"/>
          </p:nvPr>
        </p:nvSpPr>
        <p:spPr>
          <a:xfrm>
            <a:off x="629392" y="810227"/>
            <a:ext cx="11139055" cy="5366735"/>
          </a:xfrm>
        </p:spPr>
        <p:txBody>
          <a:bodyPr>
            <a:normAutofit fontScale="85000" lnSpcReduction="10000"/>
          </a:bodyPr>
          <a:lstStyle/>
          <a:p>
            <a:pPr algn="just">
              <a:lnSpc>
                <a:spcPct val="100000"/>
              </a:lnSpc>
              <a:spcAft>
                <a:spcPts val="1200"/>
              </a:spcAft>
            </a:pPr>
            <a:r>
              <a:rPr lang="tr-TR" dirty="0"/>
              <a:t>Evrimin, Tanrı’nın varlığına dair en önemli argümanlardan biri olan akıllı tasarım delilini çürüttüğü şeklindeki iddia da gerçeği yansıtmamaktadır. Evrimsel süreç maddenin veya canlıların kendinden değildir. Eğer böyle bir ilke var ise, bunun Tanrı’nın evrene koyduğu nizamın sonucu olduğunu düşünmemek için bir neden yoktur.</a:t>
            </a:r>
          </a:p>
          <a:p>
            <a:pPr algn="just">
              <a:lnSpc>
                <a:spcPct val="100000"/>
              </a:lnSpc>
              <a:spcAft>
                <a:spcPts val="1200"/>
              </a:spcAft>
            </a:pPr>
            <a:r>
              <a:rPr lang="tr-TR" dirty="0"/>
              <a:t>Dinlerin yaratma teorisinin literal anlamda anlaşılması yukarıda bahsedildiği üzere çatışmaya neden olabilir. Ancak literal okuma biçimi zorunlu değildir.</a:t>
            </a:r>
          </a:p>
          <a:p>
            <a:pPr algn="just">
              <a:lnSpc>
                <a:spcPct val="100000"/>
              </a:lnSpc>
              <a:spcAft>
                <a:spcPts val="1200"/>
              </a:spcAft>
            </a:pPr>
            <a:r>
              <a:rPr lang="tr-TR" dirty="0"/>
              <a:t>Evrim teorisi genel kabul görmüş olsa dahi bir teoridir ve her ne kadar modern bilimin bu teoriyi desteklediği iddia edilse de ona bilimsel gerçek muamelesi yapılması doğru değildir. </a:t>
            </a:r>
            <a:endParaRPr lang="tr-TR" dirty="0" smtClean="0"/>
          </a:p>
          <a:p>
            <a:pPr algn="just">
              <a:lnSpc>
                <a:spcPct val="100000"/>
              </a:lnSpc>
              <a:spcAft>
                <a:spcPts val="1200"/>
              </a:spcAft>
            </a:pPr>
            <a:r>
              <a:rPr lang="tr-TR" dirty="0" smtClean="0"/>
              <a:t>Aslında </a:t>
            </a:r>
            <a:r>
              <a:rPr lang="tr-TR" dirty="0"/>
              <a:t>din ve bilim arasındaki çatışmanın temel nedeni bilimin </a:t>
            </a:r>
            <a:r>
              <a:rPr lang="tr-TR" dirty="0" err="1"/>
              <a:t>bilimcilik</a:t>
            </a:r>
            <a:r>
              <a:rPr lang="tr-TR" dirty="0"/>
              <a:t> veya bilimin natüralist/</a:t>
            </a:r>
            <a:r>
              <a:rPr lang="tr-TR" dirty="0" err="1"/>
              <a:t>fizikalist</a:t>
            </a:r>
            <a:r>
              <a:rPr lang="tr-TR" dirty="0"/>
              <a:t> yorumu ile karıştırılmasından kaynaklanmaktadır. Bu ikisini birbirinden ayırmak doğru bir hakikat anlayışı ve din-bilim ilişkisi modeli benimsemek için gereklidir.</a:t>
            </a:r>
          </a:p>
          <a:p>
            <a:pPr algn="just">
              <a:lnSpc>
                <a:spcPct val="100000"/>
              </a:lnSpc>
              <a:spcAft>
                <a:spcPts val="1200"/>
              </a:spcAft>
            </a:pPr>
            <a:endParaRPr lang="tr-TR" dirty="0" smtClean="0"/>
          </a:p>
          <a:p>
            <a:pPr algn="just">
              <a:lnSpc>
                <a:spcPct val="100000"/>
              </a:lnSpc>
              <a:spcAft>
                <a:spcPts val="1200"/>
              </a:spcAft>
            </a:pPr>
            <a:endParaRPr lang="tr-TR" dirty="0"/>
          </a:p>
        </p:txBody>
      </p:sp>
    </p:spTree>
    <p:extLst>
      <p:ext uri="{BB962C8B-B14F-4D97-AF65-F5344CB8AC3E}">
        <p14:creationId xmlns:p14="http://schemas.microsoft.com/office/powerpoint/2010/main" val="3896581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241E64B-8B5B-014A-9B5B-A4D16FC446C1}"/>
              </a:ext>
            </a:extLst>
          </p:cNvPr>
          <p:cNvSpPr>
            <a:spLocks noGrp="1"/>
          </p:cNvSpPr>
          <p:nvPr>
            <p:ph idx="1"/>
          </p:nvPr>
        </p:nvSpPr>
        <p:spPr>
          <a:xfrm>
            <a:off x="879676" y="868101"/>
            <a:ext cx="10474124" cy="5308862"/>
          </a:xfrm>
        </p:spPr>
        <p:txBody>
          <a:bodyPr>
            <a:normAutofit fontScale="77500" lnSpcReduction="20000"/>
          </a:bodyPr>
          <a:lstStyle/>
          <a:p>
            <a:pPr marL="571500" lvl="0" indent="-571500" algn="just">
              <a:lnSpc>
                <a:spcPct val="100000"/>
              </a:lnSpc>
              <a:spcAft>
                <a:spcPts val="1200"/>
              </a:spcAft>
              <a:buFont typeface="Arial" panose="020B0604020202020204" pitchFamily="34" charset="0"/>
              <a:buAutoNum type="romanLcPeriod" startAt="2"/>
            </a:pPr>
            <a:r>
              <a:rPr lang="tr-TR" b="1" dirty="0">
                <a:solidFill>
                  <a:prstClr val="black"/>
                </a:solidFill>
              </a:rPr>
              <a:t>Bağımsızlık</a:t>
            </a:r>
          </a:p>
          <a:p>
            <a:pPr lvl="0" algn="just">
              <a:lnSpc>
                <a:spcPct val="100000"/>
              </a:lnSpc>
              <a:spcAft>
                <a:spcPts val="1200"/>
              </a:spcAft>
            </a:pPr>
            <a:r>
              <a:rPr lang="tr-TR" dirty="0">
                <a:solidFill>
                  <a:prstClr val="black"/>
                </a:solidFill>
              </a:rPr>
              <a:t>Bu ilişki modeline göre din ve bilim birbirinden bağımsız alanlar olup herhangi bir iletişime ve etkileşime sahip değillerdir. Her ikisini ayrı kompartımanlar olarak gören bu anlayışa göre bu iki alan birbirinden çok farklıdır</a:t>
            </a:r>
            <a:r>
              <a:rPr lang="tr-TR" dirty="0" smtClean="0">
                <a:solidFill>
                  <a:prstClr val="black"/>
                </a:solidFill>
              </a:rPr>
              <a:t>.</a:t>
            </a:r>
            <a:endParaRPr lang="tr-TR" dirty="0" smtClean="0"/>
          </a:p>
          <a:p>
            <a:pPr algn="just">
              <a:lnSpc>
                <a:spcPct val="100000"/>
              </a:lnSpc>
              <a:spcAft>
                <a:spcPts val="1200"/>
              </a:spcAft>
            </a:pPr>
            <a:r>
              <a:rPr lang="tr-TR" dirty="0" smtClean="0"/>
              <a:t>Bu </a:t>
            </a:r>
            <a:r>
              <a:rPr lang="tr-TR" dirty="0"/>
              <a:t>modeli benimseyenlere göre Tanrı’nın bilinmesi veya keşfi deney ve gözlem alanıyla ilgili değildir.</a:t>
            </a:r>
          </a:p>
          <a:p>
            <a:pPr algn="just">
              <a:lnSpc>
                <a:spcPct val="100000"/>
              </a:lnSpc>
              <a:spcAft>
                <a:spcPts val="1200"/>
              </a:spcAft>
            </a:pPr>
            <a:r>
              <a:rPr lang="tr-TR" dirty="0"/>
              <a:t>Yine onlara göre; din ve bilimin konuları, metotları ve gayeleri tamamen birbirinden ayrılmaktadır. Onların alanları birbiriyle kesişmemektedir.</a:t>
            </a:r>
          </a:p>
          <a:p>
            <a:pPr algn="just">
              <a:lnSpc>
                <a:spcPct val="100000"/>
              </a:lnSpc>
              <a:spcAft>
                <a:spcPts val="1200"/>
              </a:spcAft>
            </a:pPr>
            <a:r>
              <a:rPr lang="tr-TR" dirty="0"/>
              <a:t>Bir başka anlayışa göre, bu iki alanın farklı dillere sahip oldukları ve farklı fonksiyonlar icra ettikleri iddia edilmiştir.</a:t>
            </a:r>
          </a:p>
          <a:p>
            <a:pPr algn="just">
              <a:lnSpc>
                <a:spcPct val="100000"/>
              </a:lnSpc>
              <a:spcAft>
                <a:spcPts val="1200"/>
              </a:spcAft>
            </a:pPr>
            <a:r>
              <a:rPr lang="tr-TR" dirty="0"/>
              <a:t>Bu iki yaklaşımın da din ve bilimin tabiatını yeteri kadar takdir edemedikleri belirtilmelidir. Her ne kadar metotları farklı olsa da konularının ve amaçlarının tamamen farklı olduğu hususu doğru değildir. Her ikisi de insanı hakikate yöneltmeyi amaçlar ve dinin konusu, bilimin konusundan bağımsız değildir. İkisinin konusu da birbiriyle alakalıdır.</a:t>
            </a:r>
          </a:p>
        </p:txBody>
      </p:sp>
    </p:spTree>
    <p:extLst>
      <p:ext uri="{BB962C8B-B14F-4D97-AF65-F5344CB8AC3E}">
        <p14:creationId xmlns:p14="http://schemas.microsoft.com/office/powerpoint/2010/main" val="2106115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ABED6A8-EF3D-7A47-AB20-6E36A12F5BB8}"/>
              </a:ext>
            </a:extLst>
          </p:cNvPr>
          <p:cNvSpPr>
            <a:spLocks noGrp="1"/>
          </p:cNvSpPr>
          <p:nvPr>
            <p:ph idx="1"/>
          </p:nvPr>
        </p:nvSpPr>
        <p:spPr>
          <a:xfrm>
            <a:off x="924910" y="977462"/>
            <a:ext cx="10428890" cy="5199501"/>
          </a:xfrm>
        </p:spPr>
        <p:txBody>
          <a:bodyPr>
            <a:normAutofit fontScale="92500"/>
          </a:bodyPr>
          <a:lstStyle/>
          <a:p>
            <a:pPr marL="571500" indent="-571500" algn="just">
              <a:lnSpc>
                <a:spcPct val="100000"/>
              </a:lnSpc>
              <a:spcAft>
                <a:spcPts val="1200"/>
              </a:spcAft>
              <a:buAutoNum type="romanLcPeriod" startAt="3"/>
            </a:pPr>
            <a:r>
              <a:rPr lang="tr-TR" b="1" dirty="0"/>
              <a:t>Entegrasyon</a:t>
            </a:r>
          </a:p>
          <a:p>
            <a:pPr algn="just">
              <a:lnSpc>
                <a:spcPct val="100000"/>
              </a:lnSpc>
              <a:spcAft>
                <a:spcPts val="1200"/>
              </a:spcAft>
            </a:pPr>
            <a:r>
              <a:rPr lang="tr-TR" dirty="0"/>
              <a:t>Entegrasyon modeli din ve bilim arasında sistematik bir birliktelik kurmayı hedeflemektedir.</a:t>
            </a:r>
          </a:p>
          <a:p>
            <a:pPr algn="just">
              <a:lnSpc>
                <a:spcPct val="100000"/>
              </a:lnSpc>
              <a:spcAft>
                <a:spcPts val="1200"/>
              </a:spcAft>
            </a:pPr>
            <a:r>
              <a:rPr lang="tr-TR" dirty="0"/>
              <a:t>Bu modeli benimseyenlerin başında süreç felsefesinin kurucuları arasında zikredilecek olan A. N. Whitehead ve C. Hartshorne yer almaktadır.</a:t>
            </a:r>
          </a:p>
          <a:p>
            <a:pPr algn="just">
              <a:lnSpc>
                <a:spcPct val="100000"/>
              </a:lnSpc>
              <a:spcAft>
                <a:spcPts val="1200"/>
              </a:spcAft>
            </a:pPr>
            <a:r>
              <a:rPr lang="tr-TR" dirty="0"/>
              <a:t>Bu modeli benimseyen düşünürler, bilim ve dinin tutarlı, şümullü bir metafiziksel sistem içerisinde bir arada olabileceğini savunmuşlardır.</a:t>
            </a:r>
          </a:p>
          <a:p>
            <a:pPr algn="just">
              <a:lnSpc>
                <a:spcPct val="100000"/>
              </a:lnSpc>
              <a:spcAft>
                <a:spcPts val="1200"/>
              </a:spcAft>
            </a:pPr>
            <a:r>
              <a:rPr lang="tr-TR" dirty="0"/>
              <a:t>Bu anlayışın da bu iki sistem arasındaki temel farklılıkları görmezden geldiği söylenebilir. Ayrıca ikisinin entegre biçimde bir arada olduğu bir yapı içerisinde birisinin diğerini </a:t>
            </a:r>
            <a:r>
              <a:rPr lang="tr-TR" dirty="0" err="1"/>
              <a:t>domine</a:t>
            </a:r>
            <a:r>
              <a:rPr lang="tr-TR" dirty="0"/>
              <a:t> etmesi kaçınılmaz görünmektedir.</a:t>
            </a:r>
          </a:p>
        </p:txBody>
      </p:sp>
    </p:spTree>
    <p:extLst>
      <p:ext uri="{BB962C8B-B14F-4D97-AF65-F5344CB8AC3E}">
        <p14:creationId xmlns:p14="http://schemas.microsoft.com/office/powerpoint/2010/main" val="403941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18CAE65-A810-9A44-A985-AD0F913E58C9}"/>
              </a:ext>
            </a:extLst>
          </p:cNvPr>
          <p:cNvSpPr>
            <a:spLocks noGrp="1"/>
          </p:cNvSpPr>
          <p:nvPr>
            <p:ph idx="1"/>
          </p:nvPr>
        </p:nvSpPr>
        <p:spPr>
          <a:xfrm>
            <a:off x="882868" y="966952"/>
            <a:ext cx="10470931" cy="5210011"/>
          </a:xfrm>
        </p:spPr>
        <p:txBody>
          <a:bodyPr/>
          <a:lstStyle/>
          <a:p>
            <a:pPr marL="571500" indent="-571500">
              <a:buAutoNum type="romanLcPeriod" startAt="4"/>
            </a:pPr>
            <a:r>
              <a:rPr lang="tr-TR" b="1" dirty="0"/>
              <a:t>Diyalog</a:t>
            </a:r>
          </a:p>
          <a:p>
            <a:pPr algn="just">
              <a:lnSpc>
                <a:spcPct val="100000"/>
              </a:lnSpc>
              <a:spcAft>
                <a:spcPts val="1200"/>
              </a:spcAft>
            </a:pPr>
            <a:r>
              <a:rPr lang="tr-TR" dirty="0"/>
              <a:t>Din ve bilim arasındaki ilişkiyi en iyi resmeden ilişki modelinin diyalog veya uyum olduğunu söyleyebiliriz. Bu modele göre aynı </a:t>
            </a:r>
            <a:r>
              <a:rPr lang="tr-TR" dirty="0" smtClean="0"/>
              <a:t>kaynaktan </a:t>
            </a:r>
            <a:r>
              <a:rPr lang="tr-TR" dirty="0"/>
              <a:t>gelen din ve bilim bazı farklılıklarına rağmen birbirini destekler mahiyettedir.</a:t>
            </a:r>
          </a:p>
          <a:p>
            <a:pPr algn="just">
              <a:lnSpc>
                <a:spcPct val="100000"/>
              </a:lnSpc>
              <a:spcAft>
                <a:spcPts val="1200"/>
              </a:spcAft>
            </a:pPr>
            <a:r>
              <a:rPr lang="tr-TR" dirty="0"/>
              <a:t>Belli dönemlerde yanlış yorumlanmalarından ötürü birbirine baskı aracına dönüşmüşlerse de bu iki hakikat algısı bütüncül bir hakikat anlayışının önemli bileşenlerini oluşturmaktadır.</a:t>
            </a:r>
          </a:p>
          <a:p>
            <a:pPr algn="just">
              <a:lnSpc>
                <a:spcPct val="100000"/>
              </a:lnSpc>
              <a:spcAft>
                <a:spcPts val="1200"/>
              </a:spcAft>
            </a:pPr>
            <a:r>
              <a:rPr lang="tr-TR" dirty="0"/>
              <a:t>Bu iki alan cevap aradıkları soruları belli kriterler ekseninde iş birliği ile ele alabilirler ki en sağlıklı yaklaşımın da bu olduğu görünüyor.</a:t>
            </a:r>
          </a:p>
          <a:p>
            <a:pPr algn="just">
              <a:lnSpc>
                <a:spcPct val="100000"/>
              </a:lnSpc>
              <a:spcAft>
                <a:spcPts val="1200"/>
              </a:spcAft>
            </a:pPr>
            <a:endParaRPr lang="tr-TR" dirty="0"/>
          </a:p>
        </p:txBody>
      </p:sp>
    </p:spTree>
    <p:extLst>
      <p:ext uri="{BB962C8B-B14F-4D97-AF65-F5344CB8AC3E}">
        <p14:creationId xmlns:p14="http://schemas.microsoft.com/office/powerpoint/2010/main" val="15534610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1923</TotalTime>
  <Words>691</Words>
  <Application>Microsoft Office PowerPoint</Application>
  <PresentationFormat>Geniş ekran</PresentationFormat>
  <Paragraphs>37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Tanrı ve Sıfatları</dc:title>
  <dc:creator>Serdar Atalay</dc:creator>
  <cp:lastModifiedBy>Ahmet Erkan</cp:lastModifiedBy>
  <cp:revision>98</cp:revision>
  <dcterms:created xsi:type="dcterms:W3CDTF">2020-05-03T20:31:30Z</dcterms:created>
  <dcterms:modified xsi:type="dcterms:W3CDTF">2020-05-06T10:22:54Z</dcterms:modified>
</cp:coreProperties>
</file>