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57" r:id="rId2"/>
    <p:sldId id="300" r:id="rId3"/>
    <p:sldId id="383" r:id="rId4"/>
    <p:sldId id="262" r:id="rId5"/>
    <p:sldId id="331" r:id="rId6"/>
    <p:sldId id="379" r:id="rId7"/>
    <p:sldId id="334" r:id="rId8"/>
    <p:sldId id="384" r:id="rId9"/>
    <p:sldId id="360" r:id="rId10"/>
    <p:sldId id="361" r:id="rId11"/>
    <p:sldId id="349" r:id="rId12"/>
    <p:sldId id="354" r:id="rId13"/>
    <p:sldId id="355" r:id="rId14"/>
    <p:sldId id="356" r:id="rId15"/>
    <p:sldId id="374" r:id="rId16"/>
    <p:sldId id="366" r:id="rId17"/>
    <p:sldId id="375" r:id="rId18"/>
    <p:sldId id="367" r:id="rId19"/>
    <p:sldId id="376" r:id="rId20"/>
    <p:sldId id="368" r:id="rId21"/>
    <p:sldId id="377" r:id="rId22"/>
    <p:sldId id="369" r:id="rId23"/>
    <p:sldId id="378" r:id="rId24"/>
    <p:sldId id="381" r:id="rId25"/>
    <p:sldId id="382" r:id="rId26"/>
    <p:sldId id="380" r:id="rId27"/>
    <p:sldId id="370" r:id="rId28"/>
    <p:sldId id="371" r:id="rId29"/>
    <p:sldId id="385" r:id="rId3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37" autoAdjust="0"/>
    <p:restoredTop sz="85241" autoAdjust="0"/>
  </p:normalViewPr>
  <p:slideViewPr>
    <p:cSldViewPr>
      <p:cViewPr varScale="1">
        <p:scale>
          <a:sx n="65" d="100"/>
          <a:sy n="65" d="100"/>
        </p:scale>
        <p:origin x="200" y="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4EDE5-84B1-4877-838F-B9154AD3DA21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7449A-7149-4B92-92B0-9B41AEC723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636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noProof="0"/>
              <a:t>Click to edit Master text styles</a:t>
            </a:r>
          </a:p>
          <a:p>
            <a:pPr lvl="1"/>
            <a:r>
              <a:rPr lang="en-US" altLang="tr-TR" noProof="0"/>
              <a:t>Second level</a:t>
            </a:r>
          </a:p>
          <a:p>
            <a:pPr lvl="2"/>
            <a:r>
              <a:rPr lang="en-US" altLang="tr-TR" noProof="0"/>
              <a:t>Third level</a:t>
            </a:r>
          </a:p>
          <a:p>
            <a:pPr lvl="3"/>
            <a:r>
              <a:rPr lang="en-US" altLang="tr-TR" noProof="0"/>
              <a:t>Fourth level</a:t>
            </a:r>
          </a:p>
          <a:p>
            <a:pPr lvl="4"/>
            <a:r>
              <a:rPr lang="en-US" altLang="tr-TR" noProof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AABAF5B6-2446-4DF3-BEBE-1E98459A286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210055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AF5B6-2446-4DF3-BEBE-1E98459A286D}" type="slidenum">
              <a:rPr lang="en-US" altLang="tr-TR" smtClean="0"/>
              <a:pPr>
                <a:defRPr/>
              </a:pPr>
              <a:t>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1320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AF5B6-2446-4DF3-BEBE-1E98459A286D}" type="slidenum">
              <a:rPr lang="en-US" altLang="tr-TR" smtClean="0"/>
              <a:pPr>
                <a:defRPr/>
              </a:pPr>
              <a:t>12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76908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AF5B6-2446-4DF3-BEBE-1E98459A286D}" type="slidenum">
              <a:rPr lang="en-US" altLang="tr-TR" smtClean="0"/>
              <a:pPr>
                <a:defRPr/>
              </a:pPr>
              <a:t>13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10959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AF5B6-2446-4DF3-BEBE-1E98459A286D}" type="slidenum">
              <a:rPr lang="en-US" altLang="tr-TR" smtClean="0"/>
              <a:pPr>
                <a:defRPr/>
              </a:pPr>
              <a:t>15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231737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AF5B6-2446-4DF3-BEBE-1E98459A286D}" type="slidenum">
              <a:rPr lang="en-US" altLang="tr-TR" smtClean="0"/>
              <a:pPr>
                <a:defRPr/>
              </a:pPr>
              <a:t>17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588194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AF5B6-2446-4DF3-BEBE-1E98459A286D}" type="slidenum">
              <a:rPr lang="en-US" altLang="tr-TR" smtClean="0"/>
              <a:pPr>
                <a:defRPr/>
              </a:pPr>
              <a:t>18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621022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AF5B6-2446-4DF3-BEBE-1E98459A286D}" type="slidenum">
              <a:rPr lang="en-US" altLang="tr-TR" smtClean="0"/>
              <a:pPr>
                <a:defRPr/>
              </a:pPr>
              <a:t>19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735424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AF5B6-2446-4DF3-BEBE-1E98459A286D}" type="slidenum">
              <a:rPr lang="en-US" altLang="tr-TR" smtClean="0"/>
              <a:pPr>
                <a:defRPr/>
              </a:pPr>
              <a:t>21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719716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BAF5B6-2446-4DF3-BEBE-1E98459A286D}" type="slidenum">
              <a:rPr lang="en-US" altLang="tr-TR" smtClean="0"/>
              <a:pPr>
                <a:defRPr/>
              </a:pPr>
              <a:t>22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062138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AF5B6-2446-4DF3-BEBE-1E98459A286D}" type="slidenum">
              <a:rPr lang="en-US" altLang="tr-TR" smtClean="0"/>
              <a:pPr>
                <a:defRPr/>
              </a:pPr>
              <a:t>23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83752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BAF5B6-2446-4DF3-BEBE-1E98459A286D}" type="slidenum">
              <a:rPr lang="en-US" altLang="tr-TR" smtClean="0"/>
              <a:pPr>
                <a:defRPr/>
              </a:pPr>
              <a:t>25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911907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AF5B6-2446-4DF3-BEBE-1E98459A286D}" type="slidenum">
              <a:rPr lang="en-US" altLang="tr-TR" smtClean="0"/>
              <a:pPr>
                <a:defRPr/>
              </a:pPr>
              <a:t>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9912480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BAF5B6-2446-4DF3-BEBE-1E98459A286D}" type="slidenum">
              <a:rPr lang="en-US" altLang="tr-TR" smtClean="0"/>
              <a:pPr>
                <a:defRPr/>
              </a:pPr>
              <a:t>26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812705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AF5B6-2446-4DF3-BEBE-1E98459A286D}" type="slidenum">
              <a:rPr lang="en-US" altLang="tr-TR" smtClean="0"/>
              <a:pPr>
                <a:defRPr/>
              </a:pPr>
              <a:t>27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333141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BAF5B6-2446-4DF3-BEBE-1E98459A286D}" type="slidenum">
              <a:rPr lang="en-US" altLang="tr-TR" smtClean="0"/>
              <a:pPr>
                <a:defRPr/>
              </a:pPr>
              <a:t>28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40216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AF5B6-2446-4DF3-BEBE-1E98459A286D}" type="slidenum">
              <a:rPr lang="en-US" altLang="tr-TR" smtClean="0"/>
              <a:pPr>
                <a:defRPr/>
              </a:pPr>
              <a:t>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71575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AF5B6-2446-4DF3-BEBE-1E98459A286D}" type="slidenum">
              <a:rPr lang="en-US" altLang="tr-TR" smtClean="0"/>
              <a:pPr>
                <a:defRPr/>
              </a:pPr>
              <a:t>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88589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BAF5B6-2446-4DF3-BEBE-1E98459A286D}" type="slidenum">
              <a:rPr lang="en-US" altLang="tr-TR" smtClean="0"/>
              <a:pPr>
                <a:defRPr/>
              </a:pPr>
              <a:t>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12520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AF5B6-2446-4DF3-BEBE-1E98459A286D}" type="slidenum">
              <a:rPr lang="en-US" altLang="tr-TR" smtClean="0"/>
              <a:pPr>
                <a:defRPr/>
              </a:pPr>
              <a:t>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204570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BAF5B6-2446-4DF3-BEBE-1E98459A286D}" type="slidenum">
              <a:rPr lang="en-US" altLang="tr-TR" smtClean="0"/>
              <a:pPr>
                <a:defRPr/>
              </a:pPr>
              <a:t>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183491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AF5B6-2446-4DF3-BEBE-1E98459A286D}" type="slidenum">
              <a:rPr lang="en-US" altLang="tr-TR" smtClean="0"/>
              <a:pPr>
                <a:defRPr/>
              </a:pPr>
              <a:t>9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99580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AF5B6-2446-4DF3-BEBE-1E98459A286D}" type="slidenum">
              <a:rPr lang="en-US" altLang="tr-TR" smtClean="0"/>
              <a:pPr>
                <a:defRPr/>
              </a:pPr>
              <a:t>10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078469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cs typeface="+mn-cs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cs typeface="+mn-cs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>
                  <a:cs typeface="+mn-cs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cs typeface="+mn-cs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cs typeface="+mn-cs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cs typeface="+mn-cs"/>
              </a:endParaRPr>
            </a:p>
          </p:txBody>
        </p:sp>
      </p:grpSp>
      <p:sp>
        <p:nvSpPr>
          <p:cNvPr id="4609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tr-TR" noProof="0"/>
              <a:t>Click to edit Master title style</a:t>
            </a:r>
          </a:p>
        </p:txBody>
      </p:sp>
      <p:sp>
        <p:nvSpPr>
          <p:cNvPr id="4609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tr-TR" noProof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BD7B66F-8306-46C0-9FF3-A6AA2AC45145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17973-B501-447B-B383-C22CC8AB852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EB081-A91C-46FD-B6B5-C992E3F6DA90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FF48A-3793-4F7B-B68E-13E716E51E8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sz="quarter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0C09D-665D-4C02-A40A-8D14C3BE6E7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150938" y="617538"/>
            <a:ext cx="7804150" cy="551497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FCDF7-F2A2-42FF-AD3A-AA2BB0469E9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A7591-C0E6-4AE3-B9B8-16C82A701F1B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CB436-A942-40FB-AC60-74D909DE18B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A778E-1124-4E99-9683-29A7369706B1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06A31-A6C1-42BE-AAE9-32CC1BE78BB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C1F54-37D7-4896-8DA2-DC6ABFA9CD89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E4EF3-CA57-4303-9C65-C8C956F5257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6A2BC-9830-43E0-970C-7F6C4CD1D60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06185-52FE-4CA3-B7EB-FCD03C379A99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88F14-24FB-474F-B4AD-7B4A85AB5A4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r-TR" altLang="tr-TR">
              <a:cs typeface="+mn-cs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r-TR" altLang="tr-TR">
              <a:cs typeface="+mn-cs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r-TR" altLang="tr-TR">
              <a:cs typeface="+mn-cs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r-TR" altLang="tr-TR">
              <a:cs typeface="+mn-cs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r-TR" altLang="tr-TR">
              <a:cs typeface="+mn-cs"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r-TR" altLang="tr-TR">
              <a:cs typeface="+mn-cs"/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tr-TR" altLang="tr-TR">
              <a:cs typeface="+mn-cs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506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4506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4506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F0D5C5A-8424-43BF-9388-0392D8046B9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  <p:sldLayoutId id="2147483653" r:id="rId13"/>
    <p:sldLayoutId id="2147483652" r:id="rId14"/>
    <p:sldLayoutId id="2147483651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09600"/>
            <a:ext cx="7772400" cy="1143000"/>
          </a:xfrm>
        </p:spPr>
        <p:txBody>
          <a:bodyPr/>
          <a:lstStyle/>
          <a:p>
            <a:pPr eaLnBrk="1" hangingPunct="1"/>
            <a:r>
              <a:rPr lang="tr-TR" altLang="tr-TR" sz="5400" dirty="0" err="1"/>
              <a:t>Carbohydrates</a:t>
            </a:r>
            <a:endParaRPr lang="en-US" altLang="tr-TR" sz="5400" dirty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876800"/>
            <a:ext cx="7924800" cy="1752600"/>
          </a:xfrm>
        </p:spPr>
        <p:txBody>
          <a:bodyPr/>
          <a:lstStyle/>
          <a:p>
            <a:pPr eaLnBrk="1" hangingPunct="1"/>
            <a:r>
              <a:rPr lang="tr-TR" altLang="tr-TR" sz="2400" dirty="0"/>
              <a:t>2. </a:t>
            </a:r>
            <a:r>
              <a:rPr lang="tr-TR" altLang="tr-TR" sz="2400" dirty="0" err="1"/>
              <a:t>week</a:t>
            </a:r>
            <a:endParaRPr lang="en-US" altLang="tr-TR" sz="2400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25BFEBD8-258E-7940-86B7-73596C012C64}"/>
              </a:ext>
            </a:extLst>
          </p:cNvPr>
          <p:cNvSpPr txBox="1"/>
          <p:nvPr/>
        </p:nvSpPr>
        <p:spPr>
          <a:xfrm>
            <a:off x="2820302" y="3886200"/>
            <a:ext cx="3503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Res</a:t>
            </a:r>
            <a:r>
              <a:rPr lang="tr-TR" dirty="0"/>
              <a:t>. </a:t>
            </a:r>
            <a:r>
              <a:rPr lang="tr-TR" dirty="0" err="1"/>
              <a:t>Asst</a:t>
            </a:r>
            <a:r>
              <a:rPr lang="tr-TR" dirty="0"/>
              <a:t>. Aybüke ÇELİK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F6FFF6C-1070-3B4C-9C9C-28E33FA24F90}"/>
              </a:ext>
            </a:extLst>
          </p:cNvPr>
          <p:cNvSpPr txBox="1"/>
          <p:nvPr/>
        </p:nvSpPr>
        <p:spPr>
          <a:xfrm>
            <a:off x="905053" y="4415135"/>
            <a:ext cx="7638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 A.U. </a:t>
            </a:r>
            <a:r>
              <a:rPr lang="tr-TR" dirty="0" err="1"/>
              <a:t>Faculty</a:t>
            </a:r>
            <a:r>
              <a:rPr lang="tr-TR" dirty="0"/>
              <a:t> of </a:t>
            </a:r>
            <a:r>
              <a:rPr lang="tr-TR" dirty="0" err="1"/>
              <a:t>Pharmacy</a:t>
            </a:r>
            <a:r>
              <a:rPr lang="tr-TR" dirty="0"/>
              <a:t>, </a:t>
            </a:r>
            <a:r>
              <a:rPr lang="tr-TR" dirty="0" err="1"/>
              <a:t>Department</a:t>
            </a:r>
            <a:r>
              <a:rPr lang="tr-TR" dirty="0"/>
              <a:t> of </a:t>
            </a:r>
            <a:r>
              <a:rPr lang="tr-TR" dirty="0" err="1"/>
              <a:t>Biochemistry</a:t>
            </a:r>
            <a:endParaRPr lang="tr-TR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/>
          </p:nvPr>
        </p:nvSpPr>
        <p:spPr>
          <a:xfrm>
            <a:off x="1289883" y="1353018"/>
            <a:ext cx="7804150" cy="5514975"/>
          </a:xfrm>
        </p:spPr>
        <p:txBody>
          <a:bodyPr/>
          <a:lstStyle/>
          <a:p>
            <a:pPr eaLnBrk="1" hangingPunct="1"/>
            <a:r>
              <a:rPr lang="tr-TR" altLang="en-US" sz="2400" dirty="0" err="1"/>
              <a:t>Reducing</a:t>
            </a:r>
            <a:r>
              <a:rPr lang="tr-TR" altLang="en-US" sz="2400" dirty="0"/>
              <a:t> </a:t>
            </a:r>
            <a:r>
              <a:rPr lang="tr-TR" altLang="en-US" sz="2400" dirty="0" err="1"/>
              <a:t>Features</a:t>
            </a:r>
            <a:endParaRPr lang="en-US" altLang="en-US" sz="2400" dirty="0"/>
          </a:p>
          <a:p>
            <a:pPr lvl="1" eaLnBrk="1" hangingPunct="1"/>
            <a:r>
              <a:rPr lang="en-US" altLang="en-US" sz="2400" dirty="0"/>
              <a:t>S</a:t>
            </a:r>
            <a:r>
              <a:rPr lang="tr-TR" altLang="en-US" sz="2400" dirty="0" err="1"/>
              <a:t>ucrose</a:t>
            </a:r>
            <a:r>
              <a:rPr lang="tr-TR" altLang="en-US" sz="2400" dirty="0"/>
              <a:t> has D-</a:t>
            </a:r>
            <a:r>
              <a:rPr lang="tr-TR" altLang="en-US" sz="2400" dirty="0" err="1"/>
              <a:t>glucose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and</a:t>
            </a:r>
            <a:r>
              <a:rPr lang="tr-TR" altLang="en-US" sz="2400" dirty="0"/>
              <a:t> D-</a:t>
            </a:r>
            <a:r>
              <a:rPr lang="tr-TR" altLang="en-US" sz="2400" dirty="0" err="1"/>
              <a:t>fructose</a:t>
            </a:r>
            <a:endParaRPr lang="tr-TR" altLang="en-US" sz="2400" dirty="0"/>
          </a:p>
          <a:p>
            <a:pPr lvl="1" eaLnBrk="1" hangingPunct="1"/>
            <a:r>
              <a:rPr lang="tr-TR" altLang="en-US" sz="2400" dirty="0" err="1"/>
              <a:t>Glycosidic</a:t>
            </a:r>
            <a:r>
              <a:rPr lang="tr-TR" altLang="en-US" sz="2400" dirty="0"/>
              <a:t> </a:t>
            </a:r>
            <a:r>
              <a:rPr lang="tr-TR" altLang="en-US" sz="2400" dirty="0" err="1"/>
              <a:t>bond</a:t>
            </a:r>
            <a:r>
              <a:rPr lang="tr-TR" altLang="en-US" sz="2400" dirty="0"/>
              <a:t> :C1(</a:t>
            </a:r>
            <a:r>
              <a:rPr lang="tr-TR" altLang="en-US" sz="2400" dirty="0" err="1"/>
              <a:t>glucose</a:t>
            </a:r>
            <a:r>
              <a:rPr lang="tr-TR" altLang="en-US" sz="2400" dirty="0"/>
              <a:t>) </a:t>
            </a:r>
            <a:r>
              <a:rPr lang="tr-TR" altLang="en-US" sz="2400" dirty="0" err="1"/>
              <a:t>with</a:t>
            </a:r>
            <a:r>
              <a:rPr lang="tr-TR" altLang="en-US" sz="2400" dirty="0"/>
              <a:t>  C2(</a:t>
            </a:r>
            <a:r>
              <a:rPr lang="tr-TR" altLang="en-US" sz="2400" dirty="0" err="1"/>
              <a:t>Fructose</a:t>
            </a:r>
            <a:r>
              <a:rPr lang="tr-TR" altLang="en-US" sz="2400" dirty="0"/>
              <a:t>) </a:t>
            </a:r>
            <a:r>
              <a:rPr lang="en-US" altLang="en-US" sz="2400" dirty="0"/>
              <a:t> </a:t>
            </a:r>
            <a:endParaRPr lang="tr-TR" altLang="en-US" sz="2400" dirty="0"/>
          </a:p>
          <a:p>
            <a:pPr lvl="1" eaLnBrk="1" hangingPunct="1"/>
            <a:r>
              <a:rPr lang="tr-TR" altLang="en-US" sz="2400" dirty="0" err="1"/>
              <a:t>Sucrose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isn’t</a:t>
            </a:r>
            <a:r>
              <a:rPr lang="tr-TR" altLang="en-US" sz="2400" dirty="0"/>
              <a:t> </a:t>
            </a:r>
            <a:r>
              <a:rPr lang="tr-TR" altLang="en-US" sz="2400" dirty="0" err="1"/>
              <a:t>reducing</a:t>
            </a:r>
            <a:r>
              <a:rPr lang="tr-TR" altLang="en-US" sz="2400" dirty="0"/>
              <a:t> </a:t>
            </a:r>
            <a:r>
              <a:rPr lang="tr-TR" altLang="en-US" sz="2400" dirty="0" err="1"/>
              <a:t>sugar</a:t>
            </a:r>
            <a:r>
              <a:rPr lang="tr-TR" altLang="en-US" sz="2400" dirty="0"/>
              <a:t> (</a:t>
            </a:r>
            <a:r>
              <a:rPr lang="tr-TR" altLang="en-US" sz="2400" dirty="0" err="1"/>
              <a:t>Acetal</a:t>
            </a:r>
            <a:r>
              <a:rPr lang="tr-TR" altLang="en-US" sz="2400" dirty="0"/>
              <a:t> </a:t>
            </a:r>
            <a:r>
              <a:rPr lang="tr-TR" altLang="en-US" sz="2400" dirty="0" err="1"/>
              <a:t>bond</a:t>
            </a:r>
            <a:r>
              <a:rPr lang="tr-TR" altLang="en-US" sz="2400" dirty="0"/>
              <a:t>)</a:t>
            </a:r>
          </a:p>
          <a:p>
            <a:pPr lvl="1" eaLnBrk="1" hangingPunct="1"/>
            <a:r>
              <a:rPr lang="tr-TR" altLang="en-US" sz="2400" dirty="0" err="1"/>
              <a:t>Maltose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and</a:t>
            </a:r>
            <a:r>
              <a:rPr lang="tr-TR" altLang="en-US" sz="2400" dirty="0"/>
              <a:t> </a:t>
            </a:r>
            <a:r>
              <a:rPr lang="tr-TR" altLang="en-US" sz="2400" dirty="0" err="1"/>
              <a:t>sellubiose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are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reducing</a:t>
            </a:r>
            <a:r>
              <a:rPr lang="tr-TR" altLang="en-US" sz="2400" dirty="0"/>
              <a:t> </a:t>
            </a:r>
            <a:r>
              <a:rPr lang="tr-TR" altLang="en-US" sz="2400" dirty="0" err="1"/>
              <a:t>sugars</a:t>
            </a:r>
            <a:r>
              <a:rPr lang="tr-TR" altLang="en-US" sz="2400" dirty="0"/>
              <a:t>.</a:t>
            </a:r>
            <a:endParaRPr lang="en-US" altLang="en-US" sz="2400" dirty="0"/>
          </a:p>
          <a:p>
            <a:pPr marL="457200" lvl="1" indent="0" eaLnBrk="1" hangingPunct="1">
              <a:buNone/>
            </a:pPr>
            <a:r>
              <a:rPr lang="tr-TR" altLang="en-US" sz="2400" dirty="0"/>
              <a:t> </a:t>
            </a:r>
            <a:endParaRPr lang="en-US" altLang="en-US" sz="2400" dirty="0"/>
          </a:p>
        </p:txBody>
      </p:sp>
      <p:sp>
        <p:nvSpPr>
          <p:cNvPr id="2" name="Dikdörtgen 1"/>
          <p:cNvSpPr/>
          <p:nvPr/>
        </p:nvSpPr>
        <p:spPr>
          <a:xfrm>
            <a:off x="609600" y="4495800"/>
            <a:ext cx="60198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en-US" altLang="tr-TR" dirty="0"/>
              <a:t>Sucrose does not show any reducing properties because its hemiacetal and </a:t>
            </a:r>
            <a:r>
              <a:rPr lang="en-US" altLang="tr-TR" dirty="0" err="1"/>
              <a:t>hemiketal</a:t>
            </a:r>
            <a:r>
              <a:rPr lang="en-US" altLang="tr-TR" dirty="0"/>
              <a:t> hydroxyls form an alpha (1,2) </a:t>
            </a:r>
            <a:r>
              <a:rPr lang="en-US" altLang="tr-TR" dirty="0" err="1"/>
              <a:t>glycosidic</a:t>
            </a:r>
            <a:r>
              <a:rPr lang="en-US" altLang="tr-TR" dirty="0"/>
              <a:t> linkage.</a:t>
            </a:r>
            <a:endParaRPr lang="tr-TR" alt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4000" dirty="0" err="1"/>
              <a:t>Reactions</a:t>
            </a:r>
            <a:r>
              <a:rPr lang="tr-TR" altLang="tr-TR" sz="4000" dirty="0"/>
              <a:t> of </a:t>
            </a:r>
            <a:r>
              <a:rPr lang="tr-TR" altLang="tr-TR" sz="4000" dirty="0" err="1"/>
              <a:t>Carbohydrates</a:t>
            </a:r>
            <a:endParaRPr lang="en-US" altLang="tr-TR" sz="4000" dirty="0"/>
          </a:p>
        </p:txBody>
      </p:sp>
      <p:sp>
        <p:nvSpPr>
          <p:cNvPr id="132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17713"/>
            <a:ext cx="834548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tr-TR" sz="2000" dirty="0"/>
              <a:t>1) </a:t>
            </a:r>
            <a:r>
              <a:rPr lang="tr-TR" altLang="tr-TR" sz="2000" dirty="0" err="1"/>
              <a:t>Reducing</a:t>
            </a:r>
            <a:r>
              <a:rPr lang="tr-TR" altLang="tr-TR" sz="2000" dirty="0"/>
              <a:t> </a:t>
            </a:r>
            <a:r>
              <a:rPr lang="tr-TR" altLang="tr-TR" sz="2000" dirty="0" err="1"/>
              <a:t>feaures</a:t>
            </a:r>
            <a:endParaRPr lang="tr-TR" altLang="tr-TR" sz="20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000" dirty="0"/>
              <a:t>	</a:t>
            </a:r>
            <a:r>
              <a:rPr lang="tr-TR" altLang="tr-TR" sz="2000" dirty="0" err="1"/>
              <a:t>Monosccaharides</a:t>
            </a:r>
            <a:r>
              <a:rPr lang="tr-TR" altLang="tr-TR" sz="2000" dirty="0"/>
              <a:t> </a:t>
            </a:r>
            <a:r>
              <a:rPr lang="tr-TR" altLang="tr-TR" sz="2000" dirty="0" err="1"/>
              <a:t>which</a:t>
            </a:r>
            <a:r>
              <a:rPr lang="tr-TR" altLang="tr-TR" sz="2000" dirty="0"/>
              <a:t> </a:t>
            </a:r>
            <a:r>
              <a:rPr lang="tr-TR" altLang="tr-TR" sz="2000" dirty="0" err="1"/>
              <a:t>have</a:t>
            </a:r>
            <a:r>
              <a:rPr lang="tr-TR" altLang="tr-TR" sz="2000" dirty="0"/>
              <a:t> </a:t>
            </a:r>
            <a:r>
              <a:rPr lang="tr-TR" altLang="tr-TR" sz="2000" dirty="0" err="1"/>
              <a:t>free</a:t>
            </a:r>
            <a:r>
              <a:rPr lang="tr-TR" altLang="tr-TR" sz="2000" dirty="0"/>
              <a:t> </a:t>
            </a:r>
            <a:r>
              <a:rPr lang="tr-TR" altLang="tr-TR" sz="2000" dirty="0" err="1"/>
              <a:t>hemiacetal</a:t>
            </a:r>
            <a:r>
              <a:rPr lang="tr-TR" altLang="tr-TR" sz="2000" dirty="0"/>
              <a:t> </a:t>
            </a:r>
            <a:r>
              <a:rPr lang="tr-TR" altLang="tr-TR" sz="2000" dirty="0" err="1"/>
              <a:t>or</a:t>
            </a:r>
            <a:r>
              <a:rPr lang="tr-TR" altLang="tr-TR" sz="2000" dirty="0"/>
              <a:t> </a:t>
            </a:r>
            <a:r>
              <a:rPr lang="tr-TR" altLang="tr-TR" sz="2000" dirty="0" err="1"/>
              <a:t>hemiketal</a:t>
            </a:r>
            <a:r>
              <a:rPr lang="tr-TR" altLang="tr-TR" sz="2000" dirty="0"/>
              <a:t> </a:t>
            </a:r>
            <a:r>
              <a:rPr lang="tr-TR" altLang="tr-TR" sz="2000" dirty="0" err="1"/>
              <a:t>hydroxyl</a:t>
            </a:r>
            <a:r>
              <a:rPr lang="tr-TR" altLang="tr-TR" sz="2000" dirty="0"/>
              <a:t> </a:t>
            </a:r>
            <a:r>
              <a:rPr lang="tr-TR" altLang="tr-TR" sz="2000" dirty="0" err="1"/>
              <a:t>groups</a:t>
            </a:r>
            <a:r>
              <a:rPr lang="tr-TR" altLang="tr-TR" sz="2000" dirty="0"/>
              <a:t> </a:t>
            </a:r>
            <a:r>
              <a:rPr lang="tr-TR" altLang="tr-TR" sz="2000" dirty="0" err="1"/>
              <a:t>are</a:t>
            </a:r>
            <a:r>
              <a:rPr lang="tr-TR" altLang="tr-TR" sz="2000" dirty="0"/>
              <a:t> </a:t>
            </a:r>
            <a:r>
              <a:rPr lang="tr-TR" altLang="tr-TR" sz="2000" dirty="0" err="1"/>
              <a:t>reducing</a:t>
            </a:r>
            <a:r>
              <a:rPr lang="tr-TR" altLang="tr-TR" sz="2000" dirty="0"/>
              <a:t> </a:t>
            </a:r>
            <a:r>
              <a:rPr lang="tr-TR" altLang="tr-TR" sz="2000" dirty="0" err="1"/>
              <a:t>sugars</a:t>
            </a:r>
            <a:r>
              <a:rPr lang="tr-TR" altLang="tr-TR" sz="2000" dirty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000" dirty="0"/>
              <a:t>	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4000" dirty="0"/>
              <a:t>General </a:t>
            </a:r>
            <a:r>
              <a:rPr lang="tr-TR" altLang="tr-TR" sz="4000" dirty="0" err="1"/>
              <a:t>Reactions</a:t>
            </a:r>
            <a:r>
              <a:rPr lang="tr-TR" altLang="tr-TR" sz="4000" dirty="0"/>
              <a:t> of </a:t>
            </a:r>
            <a:r>
              <a:rPr lang="tr-TR" altLang="tr-TR" sz="4000" dirty="0" err="1"/>
              <a:t>Carbohydrates</a:t>
            </a:r>
            <a:endParaRPr lang="en-US" altLang="tr-TR" sz="4000" dirty="0"/>
          </a:p>
        </p:txBody>
      </p:sp>
      <p:sp>
        <p:nvSpPr>
          <p:cNvPr id="111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046912" cy="2020887"/>
          </a:xfrm>
        </p:spPr>
        <p:txBody>
          <a:bodyPr/>
          <a:lstStyle/>
          <a:p>
            <a:pPr eaLnBrk="1" hangingPunct="1"/>
            <a:r>
              <a:rPr lang="en-US" altLang="tr-TR" sz="2400" dirty="0"/>
              <a:t>A carbohydrate bearing a reducing </a:t>
            </a:r>
            <a:r>
              <a:rPr lang="en-US" altLang="tr-TR" sz="2400" dirty="0" err="1"/>
              <a:t>grou</a:t>
            </a:r>
            <a:r>
              <a:rPr lang="tr-TR" altLang="tr-TR" sz="2400" dirty="0"/>
              <a:t>p </a:t>
            </a:r>
            <a:r>
              <a:rPr lang="en-US" altLang="tr-TR" sz="2400" dirty="0"/>
              <a:t>reduce some of the ingredients given below. and it is oxidized.</a:t>
            </a:r>
          </a:p>
        </p:txBody>
      </p:sp>
      <p:graphicFrame>
        <p:nvGraphicFramePr>
          <p:cNvPr id="111625" name="Object 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58138722"/>
              </p:ext>
            </p:extLst>
          </p:nvPr>
        </p:nvGraphicFramePr>
        <p:xfrm>
          <a:off x="1524000" y="3429000"/>
          <a:ext cx="4429125" cy="3209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98" name="Belge" r:id="rId4" imgW="5765800" imgH="4178300" progId="Word.Document.8">
                  <p:embed/>
                </p:oleObj>
              </mc:Choice>
              <mc:Fallback>
                <p:oleObj name="Belge" r:id="rId4" imgW="5765800" imgH="4178300" progId="Word.Documen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429000"/>
                        <a:ext cx="4429125" cy="32096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046912" cy="4002087"/>
          </a:xfrm>
        </p:spPr>
        <p:txBody>
          <a:bodyPr/>
          <a:lstStyle/>
          <a:p>
            <a:pPr eaLnBrk="1" hangingPunct="1"/>
            <a:r>
              <a:rPr lang="tr-TR" altLang="tr-TR" sz="2000" dirty="0"/>
              <a:t>2) </a:t>
            </a:r>
            <a:r>
              <a:rPr lang="en-US" altLang="tr-TR" sz="2000" b="1" dirty="0"/>
              <a:t>The effect of </a:t>
            </a:r>
            <a:r>
              <a:rPr lang="en-US" altLang="tr-TR" sz="2000" b="1" dirty="0" err="1"/>
              <a:t>alkalies</a:t>
            </a:r>
            <a:r>
              <a:rPr lang="en-US" altLang="tr-TR" sz="2000" b="1" dirty="0"/>
              <a:t> on sugars</a:t>
            </a:r>
            <a:endParaRPr lang="tr-TR" altLang="tr-TR" sz="2000" b="1" dirty="0"/>
          </a:p>
          <a:p>
            <a:pPr eaLnBrk="1" hangingPunct="1">
              <a:buNone/>
            </a:pPr>
            <a:r>
              <a:rPr lang="tr-TR" altLang="tr-TR" sz="2000" dirty="0"/>
              <a:t>	</a:t>
            </a:r>
            <a:r>
              <a:rPr lang="en-US" altLang="tr-TR" sz="2000" u="sng" dirty="0"/>
              <a:t>A yellow color is formed when the reducing sugar is heated by adding </a:t>
            </a:r>
            <a:r>
              <a:rPr lang="en-US" altLang="tr-TR" sz="2000" u="sng" dirty="0" err="1"/>
              <a:t>NaOH</a:t>
            </a:r>
            <a:r>
              <a:rPr lang="en-US" altLang="tr-TR" sz="2000" u="sng" dirty="0"/>
              <a:t> or KOH to the sugar solution. </a:t>
            </a:r>
            <a:r>
              <a:rPr lang="en-US" altLang="tr-TR" sz="2000" dirty="0"/>
              <a:t>The resulting color turns into </a:t>
            </a:r>
            <a:r>
              <a:rPr lang="en-US" altLang="tr-TR" sz="2000" b="1" dirty="0">
                <a:solidFill>
                  <a:srgbClr val="FFC000"/>
                </a:solidFill>
              </a:rPr>
              <a:t>orange color and dark brown.</a:t>
            </a:r>
            <a:endParaRPr lang="tr-TR" altLang="tr-TR" sz="2000" b="1" dirty="0">
              <a:solidFill>
                <a:srgbClr val="FFC000"/>
              </a:solidFill>
            </a:endParaRPr>
          </a:p>
          <a:p>
            <a:pPr eaLnBrk="1" hangingPunct="1">
              <a:buNone/>
            </a:pPr>
            <a:r>
              <a:rPr lang="tr-TR" altLang="tr-TR" sz="2000" dirty="0"/>
              <a:t>	</a:t>
            </a:r>
            <a:r>
              <a:rPr lang="en-US" altLang="tr-TR" sz="2000" dirty="0"/>
              <a:t>The color change is caused by the polymerization of the aldehydes liberated.</a:t>
            </a:r>
            <a:endParaRPr lang="tr-TR" altLang="tr-TR" sz="2000" dirty="0"/>
          </a:p>
          <a:p>
            <a:pPr eaLnBrk="1" hangingPunct="1">
              <a:buFont typeface="Wingdings" pitchFamily="2" charset="2"/>
              <a:buNone/>
            </a:pPr>
            <a:r>
              <a:rPr lang="tr-TR" altLang="tr-TR" sz="2000" dirty="0"/>
              <a:t>	</a:t>
            </a:r>
          </a:p>
          <a:p>
            <a:pPr eaLnBrk="1" hangingPunct="1">
              <a:buFont typeface="Wingdings" pitchFamily="2" charset="2"/>
              <a:buNone/>
            </a:pPr>
            <a:endParaRPr lang="en-US" altLang="tr-TR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tr-TR" sz="4000" dirty="0"/>
          </a:p>
        </p:txBody>
      </p:sp>
      <p:sp>
        <p:nvSpPr>
          <p:cNvPr id="1351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046912" cy="4002087"/>
          </a:xfrm>
        </p:spPr>
        <p:txBody>
          <a:bodyPr/>
          <a:lstStyle/>
          <a:p>
            <a:pPr eaLnBrk="1" hangingPunct="1"/>
            <a:r>
              <a:rPr lang="tr-TR" altLang="tr-TR" sz="2000" b="1" dirty="0"/>
              <a:t>3)</a:t>
            </a:r>
            <a:r>
              <a:rPr lang="en-US" altLang="tr-TR" sz="2000" b="1" dirty="0"/>
              <a:t> Effect of acids on sugars</a:t>
            </a:r>
            <a:endParaRPr lang="tr-TR" altLang="tr-TR" sz="2000" b="1" dirty="0"/>
          </a:p>
          <a:p>
            <a:pPr eaLnBrk="1" hangingPunct="1">
              <a:buNone/>
            </a:pPr>
            <a:r>
              <a:rPr lang="tr-TR" altLang="tr-TR" sz="2000" dirty="0"/>
              <a:t>	</a:t>
            </a:r>
            <a:r>
              <a:rPr lang="en-US" altLang="tr-TR" sz="2000" dirty="0"/>
              <a:t>Carbohydrates are generally cleaved by monosaccharides when boiled with dilute acids.</a:t>
            </a:r>
            <a:endParaRPr lang="tr-TR" altLang="tr-TR" sz="2000" dirty="0"/>
          </a:p>
          <a:p>
            <a:pPr eaLnBrk="1" hangingPunct="1">
              <a:buNone/>
            </a:pPr>
            <a:endParaRPr lang="tr-TR" altLang="tr-TR" sz="2000" dirty="0"/>
          </a:p>
          <a:p>
            <a:pPr eaLnBrk="1" hangingPunct="1">
              <a:buNone/>
            </a:pPr>
            <a:r>
              <a:rPr lang="en-US" altLang="tr-TR" sz="2000" dirty="0"/>
              <a:t>When monosaccharides are treated with concentrated acids, they form colored compounds.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524000" y="958205"/>
            <a:ext cx="297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dirty="0" err="1">
                <a:solidFill>
                  <a:srgbClr val="FF0000"/>
                </a:solidFill>
              </a:rPr>
              <a:t>Nylander</a:t>
            </a:r>
            <a:r>
              <a:rPr lang="tr-TR" altLang="tr-TR" dirty="0">
                <a:solidFill>
                  <a:srgbClr val="FF0000"/>
                </a:solidFill>
              </a:rPr>
              <a:t> </a:t>
            </a:r>
            <a:r>
              <a:rPr lang="tr-TR" altLang="tr-TR" dirty="0" err="1">
                <a:solidFill>
                  <a:srgbClr val="FF0000"/>
                </a:solidFill>
              </a:rPr>
              <a:t>Reaction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295400" y="2362200"/>
            <a:ext cx="6477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err="1"/>
              <a:t>Principle</a:t>
            </a:r>
            <a:r>
              <a:rPr lang="tr-TR" b="1" dirty="0"/>
              <a:t>: </a:t>
            </a:r>
            <a:r>
              <a:rPr lang="en-US" dirty="0"/>
              <a:t>The sugars which have free </a:t>
            </a:r>
            <a:r>
              <a:rPr lang="en-US" dirty="0" err="1"/>
              <a:t>reductor</a:t>
            </a:r>
            <a:r>
              <a:rPr lang="en-US" dirty="0"/>
              <a:t> groups  reduce the Bi</a:t>
            </a:r>
            <a:r>
              <a:rPr lang="en-US" baseline="30000" dirty="0"/>
              <a:t>3+ </a:t>
            </a:r>
            <a:r>
              <a:rPr lang="en-US" dirty="0"/>
              <a:t>in the solution to metallic form when boiled in alkaline environment.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9319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dirty="0" err="1"/>
              <a:t>Nylander</a:t>
            </a:r>
            <a:r>
              <a:rPr lang="tr-TR" altLang="tr-TR" dirty="0"/>
              <a:t> </a:t>
            </a:r>
            <a:r>
              <a:rPr lang="tr-TR" altLang="tr-TR" dirty="0" err="1"/>
              <a:t>Reaction</a:t>
            </a:r>
            <a:endParaRPr lang="tr-TR" altLang="tr-TR" dirty="0"/>
          </a:p>
        </p:txBody>
      </p:sp>
      <p:sp>
        <p:nvSpPr>
          <p:cNvPr id="136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altLang="tr-TR" dirty="0"/>
              <a:t>1st </a:t>
            </a:r>
            <a:r>
              <a:rPr lang="tr-TR" altLang="tr-TR" dirty="0" err="1"/>
              <a:t>Tube</a:t>
            </a:r>
            <a:r>
              <a:rPr lang="tr-TR" altLang="tr-TR" dirty="0"/>
              <a:t>		2nd </a:t>
            </a:r>
            <a:r>
              <a:rPr lang="tr-TR" altLang="tr-TR" dirty="0" err="1"/>
              <a:t>Tube</a:t>
            </a:r>
            <a:r>
              <a:rPr lang="tr-TR" altLang="tr-TR" dirty="0"/>
              <a:t>		3rd </a:t>
            </a:r>
            <a:r>
              <a:rPr lang="tr-TR" altLang="tr-TR" dirty="0" err="1"/>
              <a:t>Tube</a:t>
            </a:r>
            <a:endParaRPr lang="tr-TR" altLang="tr-TR" dirty="0"/>
          </a:p>
          <a:p>
            <a:pPr eaLnBrk="1" hangingPunct="1">
              <a:buFont typeface="Wingdings" pitchFamily="2" charset="2"/>
              <a:buNone/>
            </a:pPr>
            <a:r>
              <a:rPr lang="tr-TR" altLang="tr-TR" dirty="0"/>
              <a:t>			+</a:t>
            </a:r>
            <a:r>
              <a:rPr lang="tr-TR" altLang="tr-TR" dirty="0" err="1"/>
              <a:t>Nylander</a:t>
            </a:r>
            <a:r>
              <a:rPr lang="tr-TR" altLang="tr-TR" dirty="0"/>
              <a:t> </a:t>
            </a:r>
            <a:r>
              <a:rPr lang="tr-TR" altLang="tr-TR" dirty="0" err="1"/>
              <a:t>solution</a:t>
            </a:r>
            <a:r>
              <a:rPr lang="tr-TR" altLang="tr-TR" dirty="0"/>
              <a:t> </a:t>
            </a:r>
            <a:r>
              <a:rPr lang="tr-TR" altLang="tr-TR" dirty="0">
                <a:solidFill>
                  <a:srgbClr val="FF0000"/>
                </a:solidFill>
              </a:rPr>
              <a:t>(0,25ml)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dirty="0" err="1"/>
              <a:t>Glucose</a:t>
            </a:r>
            <a:r>
              <a:rPr lang="tr-TR" altLang="tr-TR" dirty="0"/>
              <a:t> (2ml)	</a:t>
            </a:r>
            <a:r>
              <a:rPr lang="tr-TR" altLang="tr-TR" dirty="0" err="1"/>
              <a:t>fructose</a:t>
            </a:r>
            <a:r>
              <a:rPr lang="tr-TR" altLang="tr-TR" dirty="0"/>
              <a:t>		</a:t>
            </a:r>
            <a:r>
              <a:rPr lang="tr-TR" altLang="tr-TR" dirty="0" err="1"/>
              <a:t>sucrose</a:t>
            </a:r>
            <a:endParaRPr lang="tr-TR" altLang="tr-TR" dirty="0"/>
          </a:p>
          <a:p>
            <a:pPr eaLnBrk="1" hangingPunct="1">
              <a:buFont typeface="Wingdings" pitchFamily="2" charset="2"/>
              <a:buNone/>
            </a:pPr>
            <a:endParaRPr lang="tr-TR" altLang="tr-TR" dirty="0"/>
          </a:p>
          <a:p>
            <a:pPr eaLnBrk="1" hangingPunct="1">
              <a:buFont typeface="Wingdings" pitchFamily="2" charset="2"/>
              <a:buNone/>
            </a:pPr>
            <a:endParaRPr lang="tr-TR" altLang="tr-TR" dirty="0"/>
          </a:p>
          <a:p>
            <a:pPr eaLnBrk="1" hangingPunct="1">
              <a:buFont typeface="Wingdings" pitchFamily="2" charset="2"/>
              <a:buNone/>
            </a:pPr>
            <a:r>
              <a:rPr lang="tr-TR" altLang="tr-TR" dirty="0" err="1"/>
              <a:t>Tubes</a:t>
            </a:r>
            <a:r>
              <a:rPr lang="tr-TR" altLang="tr-TR" dirty="0"/>
              <a:t> </a:t>
            </a:r>
            <a:r>
              <a:rPr lang="tr-TR" altLang="tr-TR" dirty="0" err="1"/>
              <a:t>are</a:t>
            </a:r>
            <a:r>
              <a:rPr lang="tr-TR" altLang="tr-TR" dirty="0"/>
              <a:t> </a:t>
            </a:r>
            <a:r>
              <a:rPr lang="tr-TR" altLang="tr-TR" dirty="0" err="1"/>
              <a:t>boiled</a:t>
            </a:r>
            <a:r>
              <a:rPr lang="tr-TR" altLang="tr-TR" dirty="0"/>
              <a:t> in </a:t>
            </a:r>
            <a:r>
              <a:rPr lang="tr-TR" altLang="tr-TR" dirty="0" err="1"/>
              <a:t>the</a:t>
            </a:r>
            <a:r>
              <a:rPr lang="tr-TR" altLang="tr-TR" dirty="0"/>
              <a:t> </a:t>
            </a:r>
            <a:r>
              <a:rPr lang="tr-TR" altLang="tr-TR" dirty="0" err="1"/>
              <a:t>water</a:t>
            </a:r>
            <a:r>
              <a:rPr lang="tr-TR" altLang="tr-TR" dirty="0"/>
              <a:t> </a:t>
            </a:r>
            <a:r>
              <a:rPr lang="tr-TR" altLang="tr-TR" dirty="0" err="1"/>
              <a:t>bath</a:t>
            </a:r>
            <a:r>
              <a:rPr lang="tr-TR" altLang="tr-TR" dirty="0"/>
              <a:t> </a:t>
            </a:r>
            <a:r>
              <a:rPr lang="tr-TR" altLang="tr-TR" dirty="0" err="1"/>
              <a:t>and</a:t>
            </a:r>
            <a:r>
              <a:rPr lang="tr-TR" altLang="tr-TR" dirty="0"/>
              <a:t> </a:t>
            </a:r>
            <a:r>
              <a:rPr lang="tr-TR" altLang="tr-TR" dirty="0" err="1"/>
              <a:t>color</a:t>
            </a:r>
            <a:r>
              <a:rPr lang="tr-TR" altLang="tr-TR" dirty="0"/>
              <a:t> </a:t>
            </a:r>
            <a:r>
              <a:rPr lang="tr-TR" altLang="tr-TR" dirty="0" err="1"/>
              <a:t>change</a:t>
            </a:r>
            <a:r>
              <a:rPr lang="tr-TR" altLang="tr-TR" dirty="0"/>
              <a:t> is </a:t>
            </a:r>
            <a:r>
              <a:rPr lang="tr-TR" altLang="tr-TR" dirty="0" err="1"/>
              <a:t>observed</a:t>
            </a:r>
            <a:endParaRPr lang="tr-TR" altLang="tr-TR" dirty="0"/>
          </a:p>
        </p:txBody>
      </p:sp>
      <p:sp>
        <p:nvSpPr>
          <p:cNvPr id="136195" name="AutoShape 4"/>
          <p:cNvSpPr>
            <a:spLocks/>
          </p:cNvSpPr>
          <p:nvPr/>
        </p:nvSpPr>
        <p:spPr bwMode="auto">
          <a:xfrm rot="5400000">
            <a:off x="4408487" y="3106738"/>
            <a:ext cx="987425" cy="2235200"/>
          </a:xfrm>
          <a:prstGeom prst="rightBrace">
            <a:avLst>
              <a:gd name="adj1" fmla="val 18864"/>
              <a:gd name="adj2" fmla="val 4705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/>
              <a:t>Methylene</a:t>
            </a:r>
            <a:r>
              <a:rPr lang="tr-TR" altLang="tr-TR" dirty="0"/>
              <a:t> Blue </a:t>
            </a:r>
            <a:r>
              <a:rPr lang="tr-TR" altLang="tr-TR" dirty="0" err="1"/>
              <a:t>Reaction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/>
              <a:t>Principle</a:t>
            </a:r>
            <a:r>
              <a:rPr lang="tr-TR" b="1" dirty="0"/>
              <a:t>: </a:t>
            </a:r>
            <a:r>
              <a:rPr lang="en-US" dirty="0"/>
              <a:t>The sugars are heated </a:t>
            </a:r>
            <a:r>
              <a:rPr lang="tr-TR" dirty="0"/>
              <a:t>in</a:t>
            </a:r>
            <a:r>
              <a:rPr lang="en-US" dirty="0"/>
              <a:t> alkali</a:t>
            </a:r>
            <a:r>
              <a:rPr lang="tr-TR" dirty="0"/>
              <a:t>ne </a:t>
            </a:r>
            <a:r>
              <a:rPr lang="tr-TR" dirty="0" err="1"/>
              <a:t>environment</a:t>
            </a:r>
            <a:r>
              <a:rPr lang="en-US" dirty="0"/>
              <a:t> and hydrogen ions which are separated from the </a:t>
            </a:r>
            <a:r>
              <a:rPr lang="en-US" dirty="0" err="1"/>
              <a:t>molecul</a:t>
            </a:r>
            <a:r>
              <a:rPr lang="tr-TR" dirty="0"/>
              <a:t>es</a:t>
            </a:r>
            <a:r>
              <a:rPr lang="en-US" dirty="0"/>
              <a:t>, are combined with the methylene blue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en-US" dirty="0"/>
              <a:t>methylene blue </a:t>
            </a:r>
            <a:r>
              <a:rPr lang="tr-TR" dirty="0"/>
              <a:t> </a:t>
            </a:r>
            <a:r>
              <a:rPr lang="tr-TR" dirty="0" err="1"/>
              <a:t>turns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en-US" dirty="0"/>
              <a:t> </a:t>
            </a:r>
            <a:r>
              <a:rPr lang="tr-TR" dirty="0" err="1"/>
              <a:t>reducing</a:t>
            </a:r>
            <a:r>
              <a:rPr lang="tr-TR" dirty="0"/>
              <a:t> form.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2327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2800" dirty="0" err="1"/>
              <a:t>Methylene</a:t>
            </a:r>
            <a:r>
              <a:rPr lang="tr-TR" altLang="tr-TR" sz="2800" dirty="0"/>
              <a:t> Blue </a:t>
            </a:r>
            <a:r>
              <a:rPr lang="tr-TR" altLang="tr-TR" sz="2800" dirty="0" err="1"/>
              <a:t>Reaction</a:t>
            </a:r>
            <a:endParaRPr lang="tr-TR" altLang="tr-TR" sz="2800" dirty="0"/>
          </a:p>
        </p:txBody>
      </p:sp>
      <p:sp>
        <p:nvSpPr>
          <p:cNvPr id="137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77801" y="2017713"/>
            <a:ext cx="9601200" cy="4114800"/>
          </a:xfrm>
        </p:spPr>
        <p:txBody>
          <a:bodyPr/>
          <a:lstStyle/>
          <a:p>
            <a:pPr eaLnBrk="1" hangingPunct="1"/>
            <a:r>
              <a:rPr lang="tr-TR" altLang="tr-TR" sz="2400" dirty="0" err="1"/>
              <a:t>Distilled</a:t>
            </a:r>
            <a:r>
              <a:rPr lang="tr-TR" altLang="tr-TR" sz="2400" dirty="0"/>
              <a:t> </a:t>
            </a:r>
            <a:r>
              <a:rPr lang="tr-TR" altLang="tr-TR" sz="2400" dirty="0" err="1"/>
              <a:t>water</a:t>
            </a:r>
            <a:r>
              <a:rPr lang="tr-TR" altLang="tr-TR" sz="2400" dirty="0"/>
              <a:t> (5ml) + </a:t>
            </a:r>
            <a:r>
              <a:rPr lang="tr-TR" altLang="tr-TR" sz="2400" dirty="0" err="1"/>
              <a:t>methylene</a:t>
            </a:r>
            <a:r>
              <a:rPr lang="tr-TR" altLang="tr-TR" sz="2400" dirty="0"/>
              <a:t> </a:t>
            </a:r>
            <a:r>
              <a:rPr lang="tr-TR" altLang="tr-TR" sz="2400" dirty="0" err="1"/>
              <a:t>blue</a:t>
            </a:r>
            <a:r>
              <a:rPr lang="tr-TR" altLang="tr-TR" sz="2400" dirty="0"/>
              <a:t> </a:t>
            </a:r>
            <a:r>
              <a:rPr lang="tr-TR" altLang="tr-TR" sz="2400" dirty="0" err="1"/>
              <a:t>solution</a:t>
            </a:r>
            <a:r>
              <a:rPr lang="tr-TR" altLang="tr-TR" sz="2400" dirty="0"/>
              <a:t> (10 </a:t>
            </a:r>
            <a:r>
              <a:rPr lang="tr-TR" altLang="tr-TR" sz="2400" dirty="0" err="1"/>
              <a:t>drops</a:t>
            </a:r>
            <a:r>
              <a:rPr lang="tr-TR" altLang="tr-TR" sz="2400" dirty="0"/>
              <a:t>) +2 N </a:t>
            </a:r>
            <a:r>
              <a:rPr lang="tr-TR" altLang="tr-TR" sz="2400" dirty="0" err="1"/>
              <a:t>NaOH</a:t>
            </a:r>
            <a:r>
              <a:rPr lang="tr-TR" altLang="tr-TR" sz="2400" dirty="0"/>
              <a:t> (2 </a:t>
            </a:r>
            <a:r>
              <a:rPr lang="tr-TR" altLang="tr-TR" sz="2400" dirty="0" err="1"/>
              <a:t>drop</a:t>
            </a:r>
            <a:r>
              <a:rPr lang="tr-TR" altLang="tr-TR" sz="2400" dirty="0"/>
              <a:t>)</a:t>
            </a:r>
          </a:p>
          <a:p>
            <a:pPr eaLnBrk="1" hangingPunct="1"/>
            <a:endParaRPr lang="tr-TR" altLang="tr-TR" sz="2400" dirty="0"/>
          </a:p>
          <a:p>
            <a:pPr eaLnBrk="1" hangingPunct="1">
              <a:buFont typeface="Wingdings" pitchFamily="2" charset="2"/>
              <a:buNone/>
            </a:pPr>
            <a:r>
              <a:rPr lang="tr-TR" altLang="tr-TR" sz="2400" dirty="0"/>
              <a:t>			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400" dirty="0"/>
              <a:t>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400" dirty="0"/>
              <a:t>                               +</a:t>
            </a:r>
            <a:r>
              <a:rPr lang="tr-TR" altLang="tr-TR" sz="2400" dirty="0" err="1"/>
              <a:t>glucose</a:t>
            </a:r>
            <a:r>
              <a:rPr lang="tr-TR" altLang="tr-TR" sz="2400" dirty="0"/>
              <a:t> (4 </a:t>
            </a:r>
            <a:r>
              <a:rPr lang="tr-TR" altLang="tr-TR" sz="2400" dirty="0" err="1"/>
              <a:t>drop</a:t>
            </a:r>
            <a:r>
              <a:rPr lang="tr-TR" altLang="tr-TR" sz="2400" dirty="0"/>
              <a:t>) </a:t>
            </a:r>
            <a:r>
              <a:rPr lang="tr-TR" altLang="tr-TR" sz="2400" dirty="0" err="1"/>
              <a:t>Water</a:t>
            </a:r>
            <a:r>
              <a:rPr lang="tr-TR" altLang="tr-TR" sz="2400" dirty="0"/>
              <a:t> </a:t>
            </a:r>
            <a:r>
              <a:rPr lang="tr-TR" altLang="tr-TR" sz="2400" dirty="0" err="1"/>
              <a:t>bath</a:t>
            </a:r>
            <a:endParaRPr lang="tr-TR" altLang="tr-TR" sz="2400" dirty="0"/>
          </a:p>
        </p:txBody>
      </p:sp>
      <p:sp>
        <p:nvSpPr>
          <p:cNvPr id="137219" name="AutoShape 4"/>
          <p:cNvSpPr>
            <a:spLocks/>
          </p:cNvSpPr>
          <p:nvPr/>
        </p:nvSpPr>
        <p:spPr bwMode="auto">
          <a:xfrm rot="5400000">
            <a:off x="3900487" y="1966913"/>
            <a:ext cx="987425" cy="2235200"/>
          </a:xfrm>
          <a:prstGeom prst="rightBrace">
            <a:avLst>
              <a:gd name="adj1" fmla="val 18864"/>
              <a:gd name="adj2" fmla="val 4705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 txBox="1">
            <a:spLocks/>
          </p:cNvSpPr>
          <p:nvPr/>
        </p:nvSpPr>
        <p:spPr bwMode="auto">
          <a:xfrm>
            <a:off x="533400" y="2133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u="sng" dirty="0" err="1"/>
              <a:t>Moore</a:t>
            </a:r>
            <a:r>
              <a:rPr lang="tr-TR" u="sng" dirty="0"/>
              <a:t> </a:t>
            </a:r>
            <a:r>
              <a:rPr lang="tr-TR" u="sng" dirty="0" err="1"/>
              <a:t>assay</a:t>
            </a:r>
            <a:r>
              <a:rPr lang="tr-TR" u="sng" dirty="0"/>
              <a:t> is a </a:t>
            </a:r>
            <a:r>
              <a:rPr lang="tr-TR" u="sng" dirty="0" err="1"/>
              <a:t>special</a:t>
            </a:r>
            <a:r>
              <a:rPr lang="tr-TR" u="sng" dirty="0"/>
              <a:t> test </a:t>
            </a:r>
            <a:r>
              <a:rPr lang="tr-TR" u="sng" dirty="0" err="1"/>
              <a:t>for</a:t>
            </a:r>
            <a:r>
              <a:rPr lang="en-US" u="sng" dirty="0"/>
              <a:t> sugars with free aldehyde or ketone groups</a:t>
            </a:r>
            <a:r>
              <a:rPr lang="en-US" dirty="0"/>
              <a:t>.</a:t>
            </a:r>
            <a:r>
              <a:rPr lang="tr-TR" dirty="0"/>
              <a:t> </a:t>
            </a:r>
          </a:p>
          <a:p>
            <a:r>
              <a:rPr lang="tr-TR" b="1" dirty="0" err="1"/>
              <a:t>Principle</a:t>
            </a:r>
            <a:r>
              <a:rPr lang="tr-TR" dirty="0"/>
              <a:t>: </a:t>
            </a:r>
            <a:r>
              <a:rPr lang="en-US" dirty="0"/>
              <a:t>It is based on the principle that it comes in a yellow, orange color and a brown color with little addition of </a:t>
            </a:r>
            <a:r>
              <a:rPr lang="en-US" dirty="0" err="1"/>
              <a:t>NaOH</a:t>
            </a:r>
            <a:r>
              <a:rPr lang="en-US" dirty="0"/>
              <a:t> or KOH on the sugar solution.</a:t>
            </a:r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color</a:t>
            </a:r>
            <a:r>
              <a:rPr lang="tr-TR" dirty="0"/>
              <a:t> </a:t>
            </a:r>
            <a:r>
              <a:rPr lang="tr-TR" dirty="0" err="1"/>
              <a:t>reaction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result</a:t>
            </a:r>
            <a:r>
              <a:rPr lang="tr-TR" dirty="0"/>
              <a:t> of p</a:t>
            </a:r>
            <a:r>
              <a:rPr lang="en-US" dirty="0" err="1"/>
              <a:t>olymerization</a:t>
            </a:r>
            <a:r>
              <a:rPr lang="en-US" dirty="0"/>
              <a:t> of the aldehydes which become</a:t>
            </a:r>
            <a:r>
              <a:rPr lang="tr-TR" dirty="0"/>
              <a:t>s</a:t>
            </a:r>
            <a:r>
              <a:rPr lang="en-US" dirty="0"/>
              <a:t> </a:t>
            </a:r>
            <a:r>
              <a:rPr lang="en-US" dirty="0" err="1"/>
              <a:t>fre</a:t>
            </a:r>
            <a:r>
              <a:rPr lang="tr-TR" dirty="0"/>
              <a:t>e</a:t>
            </a:r>
            <a:r>
              <a:rPr lang="en-US" dirty="0"/>
              <a:t>.</a:t>
            </a:r>
          </a:p>
          <a:p>
            <a:endParaRPr lang="tr-TR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dirty="0" err="1"/>
              <a:t>Moore</a:t>
            </a:r>
            <a:r>
              <a:rPr lang="tr-TR" altLang="tr-TR" dirty="0"/>
              <a:t> </a:t>
            </a:r>
            <a:r>
              <a:rPr lang="tr-TR" altLang="tr-TR" dirty="0" err="1"/>
              <a:t>Reaction</a:t>
            </a: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054514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9456" y="876300"/>
            <a:ext cx="8686800" cy="1143000"/>
          </a:xfrm>
        </p:spPr>
        <p:txBody>
          <a:bodyPr/>
          <a:lstStyle/>
          <a:p>
            <a:pPr eaLnBrk="1" hangingPunct="1"/>
            <a:r>
              <a:rPr lang="tr-TR" altLang="tr-TR" sz="4000" dirty="0"/>
              <a:t>General </a:t>
            </a:r>
            <a:r>
              <a:rPr lang="tr-TR" altLang="tr-TR" sz="4000" dirty="0" err="1"/>
              <a:t>Properties</a:t>
            </a:r>
            <a:r>
              <a:rPr lang="tr-TR" altLang="tr-TR" sz="4000" dirty="0"/>
              <a:t> of </a:t>
            </a:r>
            <a:r>
              <a:rPr lang="tr-TR" altLang="tr-TR" sz="4000" dirty="0" err="1"/>
              <a:t>Carbohydrates</a:t>
            </a:r>
            <a:endParaRPr lang="en-US" altLang="tr-TR" sz="4000" dirty="0"/>
          </a:p>
        </p:txBody>
      </p:sp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1295400" y="2438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 altLang="tr-TR"/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838200" y="3733800"/>
            <a:ext cx="80633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r-TR" altLang="tr-TR" dirty="0" err="1"/>
              <a:t>They</a:t>
            </a:r>
            <a:r>
              <a:rPr lang="tr-TR" altLang="tr-TR" dirty="0"/>
              <a:t> </a:t>
            </a:r>
            <a:r>
              <a:rPr lang="tr-TR" altLang="tr-TR" dirty="0" err="1"/>
              <a:t>contain</a:t>
            </a:r>
            <a:r>
              <a:rPr lang="tr-TR" altLang="tr-TR" dirty="0"/>
              <a:t> C,H, O.</a:t>
            </a:r>
          </a:p>
          <a:p>
            <a:pPr>
              <a:buFontTx/>
              <a:buChar char="•"/>
            </a:pPr>
            <a:r>
              <a:rPr lang="tr-TR" altLang="tr-TR" dirty="0" err="1"/>
              <a:t>They</a:t>
            </a:r>
            <a:r>
              <a:rPr lang="tr-TR" altLang="tr-TR" dirty="0"/>
              <a:t> </a:t>
            </a:r>
            <a:r>
              <a:rPr lang="tr-TR" altLang="tr-TR" dirty="0" err="1"/>
              <a:t>have</a:t>
            </a:r>
            <a:r>
              <a:rPr lang="tr-TR" altLang="tr-TR" dirty="0"/>
              <a:t> </a:t>
            </a:r>
            <a:r>
              <a:rPr lang="tr-TR" altLang="tr-TR" dirty="0" err="1"/>
              <a:t>potentially</a:t>
            </a:r>
            <a:r>
              <a:rPr lang="tr-TR" altLang="tr-TR" dirty="0"/>
              <a:t> </a:t>
            </a:r>
            <a:r>
              <a:rPr lang="tr-TR" altLang="tr-TR" dirty="0" err="1"/>
              <a:t>active</a:t>
            </a:r>
            <a:r>
              <a:rPr lang="tr-TR" altLang="tr-TR" dirty="0"/>
              <a:t> </a:t>
            </a:r>
            <a:r>
              <a:rPr lang="tr-TR" altLang="tr-TR" dirty="0" err="1"/>
              <a:t>aldehyde</a:t>
            </a:r>
            <a:r>
              <a:rPr lang="tr-TR" altLang="tr-TR" dirty="0"/>
              <a:t> </a:t>
            </a:r>
            <a:r>
              <a:rPr lang="tr-TR" altLang="tr-TR" dirty="0" err="1"/>
              <a:t>or</a:t>
            </a:r>
            <a:r>
              <a:rPr lang="tr-TR" altLang="tr-TR" dirty="0"/>
              <a:t> </a:t>
            </a:r>
            <a:r>
              <a:rPr lang="tr-TR" altLang="tr-TR" dirty="0" err="1"/>
              <a:t>ketone</a:t>
            </a:r>
            <a:r>
              <a:rPr lang="tr-TR" altLang="tr-TR" dirty="0"/>
              <a:t> </a:t>
            </a:r>
            <a:r>
              <a:rPr lang="tr-TR" altLang="tr-TR" dirty="0" err="1"/>
              <a:t>group</a:t>
            </a:r>
            <a:r>
              <a:rPr lang="tr-TR" altLang="tr-TR" dirty="0"/>
              <a:t>.</a:t>
            </a:r>
          </a:p>
          <a:p>
            <a:pPr>
              <a:buFontTx/>
              <a:buChar char="•"/>
            </a:pPr>
            <a:r>
              <a:rPr lang="tr-TR" altLang="tr-TR" dirty="0"/>
              <a:t> </a:t>
            </a:r>
            <a:r>
              <a:rPr lang="tr-TR" altLang="tr-TR" dirty="0" err="1"/>
              <a:t>They</a:t>
            </a:r>
            <a:r>
              <a:rPr lang="tr-TR" altLang="tr-TR" dirty="0"/>
              <a:t> </a:t>
            </a:r>
            <a:r>
              <a:rPr lang="tr-TR" altLang="tr-TR" dirty="0" err="1"/>
              <a:t>contain</a:t>
            </a:r>
            <a:r>
              <a:rPr lang="tr-TR" altLang="tr-TR" dirty="0"/>
              <a:t> </a:t>
            </a:r>
            <a:r>
              <a:rPr lang="en-US" altLang="tr-TR" dirty="0"/>
              <a:t>a large number of hydroxyl groups</a:t>
            </a:r>
            <a:endParaRPr lang="tr-TR" altLang="tr-TR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dirty="0" err="1"/>
              <a:t>Moore</a:t>
            </a:r>
            <a:r>
              <a:rPr lang="tr-TR" altLang="tr-TR" dirty="0"/>
              <a:t> </a:t>
            </a:r>
            <a:r>
              <a:rPr lang="tr-TR" altLang="tr-TR" dirty="0" err="1"/>
              <a:t>Reaction</a:t>
            </a:r>
            <a:endParaRPr lang="tr-TR" altLang="tr-TR" dirty="0"/>
          </a:p>
        </p:txBody>
      </p:sp>
      <p:sp>
        <p:nvSpPr>
          <p:cNvPr id="138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961312" cy="4114800"/>
          </a:xfrm>
        </p:spPr>
        <p:txBody>
          <a:bodyPr/>
          <a:lstStyle/>
          <a:p>
            <a:pPr eaLnBrk="1" hangingPunct="1"/>
            <a:r>
              <a:rPr lang="tr-TR" altLang="tr-TR" sz="2400" dirty="0"/>
              <a:t>1st </a:t>
            </a:r>
            <a:r>
              <a:rPr lang="tr-TR" altLang="tr-TR" sz="2400" dirty="0" err="1"/>
              <a:t>tube</a:t>
            </a:r>
            <a:r>
              <a:rPr lang="tr-TR" altLang="tr-TR" sz="2400" dirty="0"/>
              <a:t>  	2ndtube	3rd </a:t>
            </a:r>
            <a:r>
              <a:rPr lang="tr-TR" altLang="tr-TR" sz="2400" dirty="0" err="1"/>
              <a:t>tube</a:t>
            </a:r>
            <a:r>
              <a:rPr lang="tr-TR" altLang="tr-TR" sz="2400" dirty="0"/>
              <a:t>	4th </a:t>
            </a:r>
            <a:r>
              <a:rPr lang="tr-TR" altLang="tr-TR" sz="2400" dirty="0" err="1"/>
              <a:t>tube</a:t>
            </a:r>
            <a:endParaRPr lang="tr-TR" altLang="tr-TR" sz="2400" dirty="0"/>
          </a:p>
          <a:p>
            <a:pPr eaLnBrk="1" hangingPunct="1">
              <a:buFont typeface="Wingdings" pitchFamily="2" charset="2"/>
              <a:buNone/>
            </a:pPr>
            <a:r>
              <a:rPr lang="tr-TR" altLang="tr-TR" sz="2400" dirty="0"/>
              <a:t>	</a:t>
            </a:r>
            <a:r>
              <a:rPr lang="tr-TR" altLang="tr-TR" sz="2400" dirty="0" err="1"/>
              <a:t>Sucrose</a:t>
            </a:r>
            <a:r>
              <a:rPr lang="tr-TR" altLang="tr-TR" sz="2400" dirty="0"/>
              <a:t>	 </a:t>
            </a:r>
            <a:r>
              <a:rPr lang="tr-TR" altLang="tr-TR" sz="2400" dirty="0" err="1"/>
              <a:t>Starch</a:t>
            </a:r>
            <a:r>
              <a:rPr lang="tr-TR" altLang="tr-TR" sz="2400" dirty="0"/>
              <a:t>           </a:t>
            </a:r>
            <a:r>
              <a:rPr lang="tr-TR" altLang="tr-TR" sz="2400" dirty="0" err="1"/>
              <a:t>Glucose</a:t>
            </a:r>
            <a:r>
              <a:rPr lang="tr-TR" altLang="tr-TR" sz="2400" dirty="0"/>
              <a:t>      </a:t>
            </a:r>
            <a:r>
              <a:rPr lang="tr-TR" altLang="tr-TR" sz="2400" dirty="0" err="1"/>
              <a:t>Fructose</a:t>
            </a:r>
            <a:r>
              <a:rPr lang="tr-TR" altLang="tr-TR" sz="2400" dirty="0"/>
              <a:t> </a:t>
            </a:r>
            <a:r>
              <a:rPr lang="tr-TR" altLang="tr-TR" sz="2400" dirty="0">
                <a:solidFill>
                  <a:srgbClr val="FF0000"/>
                </a:solidFill>
              </a:rPr>
              <a:t>(2 ml)</a:t>
            </a:r>
          </a:p>
          <a:p>
            <a:pPr eaLnBrk="1" hangingPunct="1">
              <a:buFont typeface="Wingdings" pitchFamily="2" charset="2"/>
              <a:buNone/>
            </a:pPr>
            <a:endParaRPr lang="tr-TR" altLang="tr-TR" dirty="0"/>
          </a:p>
          <a:p>
            <a:pPr eaLnBrk="1" hangingPunct="1">
              <a:buFont typeface="Wingdings" pitchFamily="2" charset="2"/>
              <a:buNone/>
            </a:pPr>
            <a:r>
              <a:rPr lang="tr-TR" altLang="tr-TR" dirty="0"/>
              <a:t>				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dirty="0"/>
              <a:t>				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400" dirty="0"/>
              <a:t>                               10%NaOH</a:t>
            </a:r>
            <a:r>
              <a:rPr lang="tr-TR" altLang="tr-TR" sz="2400" dirty="0">
                <a:solidFill>
                  <a:srgbClr val="FF0000"/>
                </a:solidFill>
              </a:rPr>
              <a:t> (0,5 ml)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400" dirty="0"/>
              <a:t>			           </a:t>
            </a:r>
            <a:r>
              <a:rPr lang="tr-TR" altLang="tr-TR" sz="2400" dirty="0" err="1"/>
              <a:t>Water</a:t>
            </a:r>
            <a:r>
              <a:rPr lang="tr-TR" altLang="tr-TR" sz="2400" dirty="0"/>
              <a:t> </a:t>
            </a:r>
            <a:r>
              <a:rPr lang="tr-TR" altLang="tr-TR" sz="2400" dirty="0" err="1"/>
              <a:t>bath</a:t>
            </a:r>
            <a:r>
              <a:rPr lang="tr-TR" altLang="tr-TR" sz="2400" dirty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400" dirty="0"/>
              <a:t>                    </a:t>
            </a:r>
            <a:r>
              <a:rPr lang="tr-TR" altLang="tr-TR" sz="2400" dirty="0" err="1"/>
              <a:t>Color</a:t>
            </a:r>
            <a:r>
              <a:rPr lang="tr-TR" altLang="tr-TR" sz="2400" dirty="0"/>
              <a:t> </a:t>
            </a:r>
            <a:r>
              <a:rPr lang="tr-TR" altLang="tr-TR" sz="2400" dirty="0" err="1"/>
              <a:t>change</a:t>
            </a:r>
            <a:r>
              <a:rPr lang="tr-TR" altLang="tr-TR" sz="2400" dirty="0"/>
              <a:t> is </a:t>
            </a:r>
            <a:r>
              <a:rPr lang="tr-TR" altLang="tr-TR" sz="2400" dirty="0" err="1"/>
              <a:t>observed</a:t>
            </a:r>
            <a:endParaRPr lang="tr-TR" altLang="tr-TR" sz="2400" dirty="0"/>
          </a:p>
        </p:txBody>
      </p:sp>
      <p:sp>
        <p:nvSpPr>
          <p:cNvPr id="138243" name="AutoShape 4"/>
          <p:cNvSpPr>
            <a:spLocks/>
          </p:cNvSpPr>
          <p:nvPr/>
        </p:nvSpPr>
        <p:spPr bwMode="auto">
          <a:xfrm rot="5400000">
            <a:off x="4281487" y="2805113"/>
            <a:ext cx="987425" cy="2235200"/>
          </a:xfrm>
          <a:prstGeom prst="rightBrace">
            <a:avLst>
              <a:gd name="adj1" fmla="val 18864"/>
              <a:gd name="adj2" fmla="val 4705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 txBox="1">
            <a:spLocks/>
          </p:cNvSpPr>
          <p:nvPr/>
        </p:nvSpPr>
        <p:spPr bwMode="auto">
          <a:xfrm>
            <a:off x="457200" y="23320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err="1"/>
              <a:t>Principle</a:t>
            </a:r>
            <a:r>
              <a:rPr lang="tr-TR" b="1" dirty="0"/>
              <a:t>: </a:t>
            </a:r>
            <a:r>
              <a:rPr lang="en-US" dirty="0"/>
              <a:t>The </a:t>
            </a:r>
            <a:r>
              <a:rPr lang="en-US" u="sng" dirty="0" err="1"/>
              <a:t>pentoses</a:t>
            </a:r>
            <a:r>
              <a:rPr lang="en-US" u="sng" dirty="0"/>
              <a:t> treated with concentrated sulfuric acid are converted to furfural and the hexoses are converted into </a:t>
            </a:r>
            <a:r>
              <a:rPr lang="en-US" u="sng" dirty="0" err="1"/>
              <a:t>hydroxymethyl</a:t>
            </a:r>
            <a:r>
              <a:rPr lang="en-US" u="sng" dirty="0"/>
              <a:t> furfural</a:t>
            </a:r>
            <a:r>
              <a:rPr lang="en-US" dirty="0"/>
              <a:t>, which is based on the </a:t>
            </a:r>
            <a:r>
              <a:rPr lang="tr-TR" dirty="0"/>
              <a:t>form</a:t>
            </a:r>
            <a:r>
              <a:rPr lang="en-US" dirty="0"/>
              <a:t> of colored </a:t>
            </a:r>
            <a:r>
              <a:rPr lang="en-US" dirty="0" err="1"/>
              <a:t>complexs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compounds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en-US" dirty="0"/>
              <a:t> alcoholic solution of alpha-naphthol.</a:t>
            </a:r>
            <a:r>
              <a:rPr lang="tr-TR" dirty="0"/>
              <a:t> </a:t>
            </a:r>
            <a:endParaRPr lang="tr-TR" b="1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93763" y="248444"/>
            <a:ext cx="7793037" cy="1143000"/>
          </a:xfrm>
        </p:spPr>
        <p:txBody>
          <a:bodyPr/>
          <a:lstStyle/>
          <a:p>
            <a:pPr eaLnBrk="1" hangingPunct="1"/>
            <a:r>
              <a:rPr lang="tr-TR" altLang="tr-TR" dirty="0" err="1"/>
              <a:t>Molisch</a:t>
            </a:r>
            <a:r>
              <a:rPr lang="tr-TR" altLang="tr-TR" dirty="0"/>
              <a:t> </a:t>
            </a:r>
            <a:r>
              <a:rPr lang="tr-TR" altLang="tr-TR" dirty="0" err="1"/>
              <a:t>Reaction</a:t>
            </a: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303332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dirty="0" err="1"/>
              <a:t>Molisch</a:t>
            </a:r>
            <a:r>
              <a:rPr lang="tr-TR" altLang="tr-TR" dirty="0"/>
              <a:t> </a:t>
            </a:r>
            <a:r>
              <a:rPr lang="tr-TR" altLang="tr-TR" dirty="0" err="1"/>
              <a:t>Reaction</a:t>
            </a:r>
            <a:endParaRPr lang="tr-TR" altLang="tr-TR" dirty="0"/>
          </a:p>
        </p:txBody>
      </p:sp>
      <p:sp>
        <p:nvSpPr>
          <p:cNvPr id="139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29280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tr-TR" sz="2400" dirty="0"/>
              <a:t>1.tube	2.tube  	3.tube 	4.tube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000" dirty="0" err="1"/>
              <a:t>Glucose</a:t>
            </a:r>
            <a:r>
              <a:rPr lang="tr-TR" altLang="tr-TR" sz="2000" dirty="0"/>
              <a:t>	</a:t>
            </a:r>
            <a:r>
              <a:rPr lang="tr-TR" altLang="tr-TR" sz="2000" dirty="0" err="1"/>
              <a:t>Fructose</a:t>
            </a:r>
            <a:r>
              <a:rPr lang="tr-TR" altLang="tr-TR" sz="2000" dirty="0"/>
              <a:t>	</a:t>
            </a:r>
            <a:r>
              <a:rPr lang="tr-TR" altLang="tr-TR" sz="2000" dirty="0" err="1"/>
              <a:t>Sucrose</a:t>
            </a:r>
            <a:r>
              <a:rPr lang="tr-TR" altLang="tr-TR" sz="2000" dirty="0"/>
              <a:t>		</a:t>
            </a:r>
            <a:r>
              <a:rPr lang="tr-TR" altLang="tr-TR" sz="2000" dirty="0" err="1"/>
              <a:t>Starch</a:t>
            </a:r>
            <a:r>
              <a:rPr lang="tr-TR" altLang="tr-TR" sz="2000" dirty="0"/>
              <a:t> ( 2 ml)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000" dirty="0"/>
              <a:t>		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000" dirty="0"/>
              <a:t>				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000" dirty="0"/>
              <a:t>				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000" dirty="0"/>
              <a:t>				+</a:t>
            </a:r>
            <a:r>
              <a:rPr lang="tr-TR" altLang="tr-TR" sz="2000" dirty="0" err="1"/>
              <a:t>Molisch</a:t>
            </a:r>
            <a:r>
              <a:rPr lang="tr-TR" altLang="tr-TR" sz="2000" dirty="0"/>
              <a:t> </a:t>
            </a:r>
            <a:r>
              <a:rPr lang="tr-TR" altLang="tr-TR" sz="2000" dirty="0" err="1"/>
              <a:t>reactive</a:t>
            </a:r>
            <a:r>
              <a:rPr lang="tr-TR" altLang="tr-TR" sz="2000" dirty="0"/>
              <a:t> (</a:t>
            </a:r>
            <a:r>
              <a:rPr lang="tr-TR" altLang="tr-TR" sz="2000" dirty="0" err="1"/>
              <a:t>mixed</a:t>
            </a:r>
            <a:r>
              <a:rPr lang="tr-TR" altLang="tr-TR" sz="2000" dirty="0"/>
              <a:t>) </a:t>
            </a:r>
            <a:r>
              <a:rPr lang="tr-TR" altLang="tr-TR" sz="2000" dirty="0">
                <a:solidFill>
                  <a:srgbClr val="FF0000"/>
                </a:solidFill>
              </a:rPr>
              <a:t>(1 ml)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000" dirty="0"/>
              <a:t>				+</a:t>
            </a:r>
            <a:r>
              <a:rPr lang="tr-TR" altLang="tr-TR" sz="2000" dirty="0" err="1"/>
              <a:t>sulfuric</a:t>
            </a:r>
            <a:r>
              <a:rPr lang="tr-TR" altLang="tr-TR" sz="2000" dirty="0"/>
              <a:t> </a:t>
            </a:r>
            <a:r>
              <a:rPr lang="tr-TR" altLang="tr-TR" sz="2000" dirty="0" err="1"/>
              <a:t>acid</a:t>
            </a:r>
            <a:r>
              <a:rPr lang="tr-TR" altLang="tr-TR" sz="2000" dirty="0"/>
              <a:t> </a:t>
            </a:r>
            <a:r>
              <a:rPr lang="tr-TR" altLang="tr-TR" sz="2000" dirty="0">
                <a:solidFill>
                  <a:srgbClr val="FF0000"/>
                </a:solidFill>
              </a:rPr>
              <a:t>(1,5 ml)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000" dirty="0"/>
              <a:t>				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altLang="tr-TR" sz="2000" dirty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altLang="tr-TR" sz="2000" dirty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000" dirty="0"/>
              <a:t>				</a:t>
            </a:r>
            <a:r>
              <a:rPr lang="tr-TR" altLang="tr-TR" sz="2000" dirty="0" err="1"/>
              <a:t>formation</a:t>
            </a:r>
            <a:r>
              <a:rPr lang="tr-TR" altLang="tr-TR" sz="2000" dirty="0"/>
              <a:t> of </a:t>
            </a:r>
            <a:r>
              <a:rPr lang="tr-TR" altLang="tr-TR" sz="2000" dirty="0" err="1"/>
              <a:t>violet-red</a:t>
            </a:r>
            <a:r>
              <a:rPr lang="tr-TR" altLang="tr-TR" sz="2000" dirty="0"/>
              <a:t> </a:t>
            </a:r>
            <a:r>
              <a:rPr lang="tr-TR" altLang="tr-TR" sz="2000" dirty="0" err="1"/>
              <a:t>color</a:t>
            </a:r>
            <a:r>
              <a:rPr lang="tr-TR" altLang="tr-TR" sz="2000" dirty="0"/>
              <a:t>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000" dirty="0"/>
              <a:t>				</a:t>
            </a:r>
          </a:p>
        </p:txBody>
      </p:sp>
      <p:sp>
        <p:nvSpPr>
          <p:cNvPr id="139267" name="AutoShape 4"/>
          <p:cNvSpPr>
            <a:spLocks/>
          </p:cNvSpPr>
          <p:nvPr/>
        </p:nvSpPr>
        <p:spPr bwMode="auto">
          <a:xfrm rot="5400000">
            <a:off x="4191000" y="533400"/>
            <a:ext cx="762000" cy="5181600"/>
          </a:xfrm>
          <a:prstGeom prst="rightBrace">
            <a:avLst>
              <a:gd name="adj1" fmla="val 56667"/>
              <a:gd name="adj2" fmla="val 4705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39268" name="AutoShape 5"/>
          <p:cNvSpPr>
            <a:spLocks/>
          </p:cNvSpPr>
          <p:nvPr/>
        </p:nvSpPr>
        <p:spPr bwMode="auto">
          <a:xfrm rot="5400000">
            <a:off x="4546600" y="3530600"/>
            <a:ext cx="609600" cy="2235200"/>
          </a:xfrm>
          <a:prstGeom prst="rightBrace">
            <a:avLst>
              <a:gd name="adj1" fmla="val 30556"/>
              <a:gd name="adj2" fmla="val 4705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676400" y="547952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/>
            <a:r>
              <a:rPr lang="tr-TR" altLang="tr-TR" dirty="0" err="1">
                <a:solidFill>
                  <a:srgbClr val="212121"/>
                </a:solidFill>
                <a:latin typeface="inherit"/>
              </a:rPr>
              <a:t>acid</a:t>
            </a:r>
            <a:r>
              <a:rPr lang="tr-TR" altLang="tr-TR" dirty="0">
                <a:solidFill>
                  <a:srgbClr val="212121"/>
                </a:solidFill>
                <a:latin typeface="inherit"/>
              </a:rPr>
              <a:t> is </a:t>
            </a:r>
            <a:r>
              <a:rPr lang="tr-TR" altLang="tr-TR" dirty="0" err="1">
                <a:solidFill>
                  <a:srgbClr val="212121"/>
                </a:solidFill>
                <a:latin typeface="inherit"/>
              </a:rPr>
              <a:t>added</a:t>
            </a:r>
            <a:r>
              <a:rPr lang="tr-TR" altLang="tr-TR" dirty="0">
                <a:solidFill>
                  <a:srgbClr val="212121"/>
                </a:solidFill>
                <a:latin typeface="inherit"/>
              </a:rPr>
              <a:t> </a:t>
            </a:r>
            <a:r>
              <a:rPr lang="tr-TR" altLang="tr-TR" dirty="0" err="1">
                <a:solidFill>
                  <a:srgbClr val="212121"/>
                </a:solidFill>
                <a:latin typeface="inherit"/>
              </a:rPr>
              <a:t>by</a:t>
            </a:r>
            <a:r>
              <a:rPr lang="tr-TR" altLang="tr-TR" dirty="0">
                <a:solidFill>
                  <a:srgbClr val="212121"/>
                </a:solidFill>
                <a:latin typeface="inherit"/>
              </a:rPr>
              <a:t> </a:t>
            </a:r>
            <a:r>
              <a:rPr lang="tr-TR" altLang="tr-TR" dirty="0" err="1">
                <a:solidFill>
                  <a:srgbClr val="212121"/>
                </a:solidFill>
                <a:latin typeface="inherit"/>
              </a:rPr>
              <a:t>keeping</a:t>
            </a:r>
            <a:r>
              <a:rPr lang="tr-TR" altLang="tr-TR" dirty="0">
                <a:solidFill>
                  <a:srgbClr val="212121"/>
                </a:solidFill>
                <a:latin typeface="inherit"/>
              </a:rPr>
              <a:t> </a:t>
            </a:r>
            <a:r>
              <a:rPr lang="tr-TR" altLang="tr-TR" dirty="0" err="1">
                <a:solidFill>
                  <a:srgbClr val="212121"/>
                </a:solidFill>
                <a:latin typeface="inherit"/>
              </a:rPr>
              <a:t>the</a:t>
            </a:r>
            <a:r>
              <a:rPr lang="tr-TR" altLang="tr-TR" dirty="0">
                <a:solidFill>
                  <a:srgbClr val="212121"/>
                </a:solidFill>
                <a:latin typeface="inherit"/>
              </a:rPr>
              <a:t> </a:t>
            </a:r>
            <a:r>
              <a:rPr lang="tr-TR" altLang="tr-TR" dirty="0" err="1">
                <a:solidFill>
                  <a:srgbClr val="212121"/>
                </a:solidFill>
                <a:latin typeface="inherit"/>
              </a:rPr>
              <a:t>tube</a:t>
            </a:r>
            <a:r>
              <a:rPr lang="tr-TR" altLang="tr-TR" dirty="0">
                <a:solidFill>
                  <a:srgbClr val="212121"/>
                </a:solidFill>
                <a:latin typeface="inherit"/>
              </a:rPr>
              <a:t> </a:t>
            </a:r>
            <a:r>
              <a:rPr lang="tr-TR" altLang="tr-TR" dirty="0" err="1">
                <a:solidFill>
                  <a:srgbClr val="212121"/>
                </a:solidFill>
                <a:latin typeface="inherit"/>
              </a:rPr>
              <a:t>inclined</a:t>
            </a:r>
            <a:r>
              <a:rPr lang="tr-TR" altLang="tr-TR" sz="800" dirty="0"/>
              <a:t> </a:t>
            </a:r>
            <a:endParaRPr lang="tr-TR" altLang="tr-TR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b="1" dirty="0" err="1"/>
              <a:t>Principle</a:t>
            </a:r>
            <a:r>
              <a:rPr lang="tr-TR" sz="2400" dirty="0"/>
              <a:t>: is </a:t>
            </a:r>
            <a:r>
              <a:rPr lang="tr-TR" sz="2400" dirty="0" err="1"/>
              <a:t>based</a:t>
            </a:r>
            <a:r>
              <a:rPr lang="tr-TR" sz="2400" dirty="0"/>
              <a:t> on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color</a:t>
            </a:r>
            <a:r>
              <a:rPr lang="tr-TR" sz="2400" dirty="0"/>
              <a:t> </a:t>
            </a:r>
            <a:r>
              <a:rPr lang="tr-TR" sz="2400" dirty="0" err="1"/>
              <a:t>reaction</a:t>
            </a:r>
            <a:r>
              <a:rPr lang="tr-TR" sz="2400" dirty="0"/>
              <a:t> of </a:t>
            </a:r>
            <a:r>
              <a:rPr lang="tr-TR" sz="2400" dirty="0" err="1"/>
              <a:t>dextrins</a:t>
            </a:r>
            <a:r>
              <a:rPr lang="tr-TR" sz="2400" dirty="0"/>
              <a:t>, </a:t>
            </a:r>
            <a:r>
              <a:rPr lang="tr-TR" sz="2400" dirty="0" err="1"/>
              <a:t>maltose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glucose</a:t>
            </a:r>
            <a:r>
              <a:rPr lang="tr-TR" sz="2400" dirty="0"/>
              <a:t> </a:t>
            </a:r>
            <a:r>
              <a:rPr lang="tr-TR" sz="2400" dirty="0" err="1"/>
              <a:t>which</a:t>
            </a:r>
            <a:r>
              <a:rPr lang="tr-TR" sz="2400" dirty="0"/>
              <a:t> </a:t>
            </a:r>
            <a:r>
              <a:rPr lang="tr-TR" sz="2400" dirty="0" err="1"/>
              <a:t>formed</a:t>
            </a:r>
            <a:r>
              <a:rPr lang="tr-TR" sz="2400" dirty="0"/>
              <a:t> </a:t>
            </a:r>
            <a:r>
              <a:rPr lang="tr-TR" sz="2400" dirty="0" err="1"/>
              <a:t>during</a:t>
            </a:r>
            <a:r>
              <a:rPr lang="tr-TR" sz="2400" dirty="0"/>
              <a:t> </a:t>
            </a:r>
            <a:r>
              <a:rPr lang="tr-TR" sz="2400" dirty="0" err="1"/>
              <a:t>hydrolysis</a:t>
            </a:r>
            <a:r>
              <a:rPr lang="tr-TR" sz="2400" dirty="0"/>
              <a:t> of </a:t>
            </a:r>
            <a:r>
              <a:rPr lang="tr-TR" sz="2400" dirty="0" err="1"/>
              <a:t>starch</a:t>
            </a:r>
            <a:r>
              <a:rPr lang="tr-TR" sz="2400" dirty="0"/>
              <a:t> </a:t>
            </a:r>
            <a:r>
              <a:rPr lang="tr-TR" sz="2400" dirty="0" err="1"/>
              <a:t>with</a:t>
            </a:r>
            <a:r>
              <a:rPr lang="tr-TR" sz="2400" dirty="0"/>
              <a:t> </a:t>
            </a:r>
            <a:r>
              <a:rPr lang="tr-TR" sz="2400" dirty="0" err="1"/>
              <a:t>iodine</a:t>
            </a:r>
            <a:r>
              <a:rPr lang="tr-TR" sz="2400" dirty="0"/>
              <a:t>.</a:t>
            </a:r>
          </a:p>
          <a:p>
            <a:pPr marL="0" indent="0">
              <a:buNone/>
            </a:pPr>
            <a:r>
              <a:rPr lang="tr-TR" sz="2400" dirty="0" err="1"/>
              <a:t>Starch</a:t>
            </a:r>
            <a:r>
              <a:rPr lang="tr-TR" sz="2400" dirty="0"/>
              <a:t> + </a:t>
            </a:r>
            <a:r>
              <a:rPr lang="tr-TR" sz="2400" dirty="0" err="1"/>
              <a:t>Iodine</a:t>
            </a:r>
            <a:r>
              <a:rPr lang="tr-TR" sz="2400" dirty="0"/>
              <a:t>-------------------Blue</a:t>
            </a:r>
          </a:p>
          <a:p>
            <a:pPr marL="0" indent="0">
              <a:buNone/>
            </a:pPr>
            <a:r>
              <a:rPr lang="tr-TR" sz="2400" dirty="0" err="1"/>
              <a:t>Amilodextrin</a:t>
            </a:r>
            <a:r>
              <a:rPr lang="tr-TR" sz="2400" dirty="0"/>
              <a:t> + </a:t>
            </a:r>
            <a:r>
              <a:rPr lang="tr-TR" sz="2400" dirty="0" err="1"/>
              <a:t>Iodine</a:t>
            </a:r>
            <a:r>
              <a:rPr lang="tr-TR" sz="2400" dirty="0"/>
              <a:t>- --------- </a:t>
            </a:r>
            <a:r>
              <a:rPr lang="tr-TR" sz="2400" dirty="0" err="1"/>
              <a:t>Violet's</a:t>
            </a:r>
            <a:r>
              <a:rPr lang="tr-TR" sz="2400" dirty="0"/>
              <a:t> </a:t>
            </a:r>
          </a:p>
          <a:p>
            <a:pPr marL="0" indent="0">
              <a:buNone/>
            </a:pPr>
            <a:r>
              <a:rPr lang="tr-TR" sz="2400" dirty="0" err="1"/>
              <a:t>Erythrodextrin</a:t>
            </a:r>
            <a:r>
              <a:rPr lang="tr-TR" sz="2400" dirty="0"/>
              <a:t> + </a:t>
            </a:r>
            <a:r>
              <a:rPr lang="tr-TR" sz="2400" dirty="0" err="1"/>
              <a:t>Iodine</a:t>
            </a:r>
            <a:r>
              <a:rPr lang="tr-TR" sz="2400" dirty="0"/>
              <a:t>- --------</a:t>
            </a:r>
            <a:r>
              <a:rPr lang="tr-TR" sz="2400" dirty="0" err="1"/>
              <a:t>Onion</a:t>
            </a:r>
            <a:r>
              <a:rPr lang="tr-TR" sz="2400" dirty="0"/>
              <a:t> skin</a:t>
            </a:r>
          </a:p>
          <a:p>
            <a:pPr marL="0" indent="0">
              <a:buNone/>
            </a:pPr>
            <a:r>
              <a:rPr lang="tr-TR" sz="2400" dirty="0" err="1"/>
              <a:t>Acrodextrin</a:t>
            </a:r>
            <a:r>
              <a:rPr lang="tr-TR" sz="2400" dirty="0"/>
              <a:t> + </a:t>
            </a:r>
            <a:r>
              <a:rPr lang="tr-TR" sz="2400" dirty="0" err="1"/>
              <a:t>Iodine</a:t>
            </a:r>
            <a:r>
              <a:rPr lang="tr-TR" sz="2400" dirty="0"/>
              <a:t>- ----------- </a:t>
            </a:r>
            <a:r>
              <a:rPr lang="tr-TR" sz="2400" dirty="0" err="1"/>
              <a:t>Light</a:t>
            </a:r>
            <a:r>
              <a:rPr lang="tr-TR" sz="2400" dirty="0"/>
              <a:t> </a:t>
            </a:r>
            <a:r>
              <a:rPr lang="tr-TR" sz="2400" dirty="0" err="1"/>
              <a:t>yellowish</a:t>
            </a:r>
            <a:endParaRPr lang="tr-TR" sz="2400" dirty="0"/>
          </a:p>
          <a:p>
            <a:pPr marL="0" indent="0">
              <a:buNone/>
            </a:pPr>
            <a:r>
              <a:rPr lang="tr-TR" sz="2400" dirty="0" err="1"/>
              <a:t>Maltose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Glucose</a:t>
            </a:r>
            <a:r>
              <a:rPr lang="tr-TR" sz="2400" dirty="0"/>
              <a:t> + </a:t>
            </a:r>
            <a:r>
              <a:rPr lang="tr-TR" sz="2400" dirty="0" err="1"/>
              <a:t>Iodine</a:t>
            </a:r>
            <a:r>
              <a:rPr lang="tr-TR" sz="2400" dirty="0"/>
              <a:t>- ---------- </a:t>
            </a:r>
            <a:r>
              <a:rPr lang="tr-TR" sz="2400" dirty="0" err="1"/>
              <a:t>Colorless</a:t>
            </a:r>
            <a:endParaRPr lang="tr-TR" sz="24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4000" dirty="0" err="1"/>
              <a:t>Hydrolysis</a:t>
            </a:r>
            <a:r>
              <a:rPr lang="tr-TR" altLang="tr-TR" sz="4000" dirty="0"/>
              <a:t> of </a:t>
            </a:r>
            <a:r>
              <a:rPr lang="tr-TR" altLang="tr-TR" sz="4000" dirty="0" err="1"/>
              <a:t>starch</a:t>
            </a:r>
            <a:r>
              <a:rPr lang="tr-TR" altLang="tr-TR" sz="4000" dirty="0"/>
              <a:t> </a:t>
            </a:r>
            <a:r>
              <a:rPr lang="tr-TR" altLang="tr-TR" sz="4000" dirty="0" err="1"/>
              <a:t>with</a:t>
            </a:r>
            <a:r>
              <a:rPr lang="tr-TR" altLang="tr-TR" sz="4000" dirty="0"/>
              <a:t> </a:t>
            </a:r>
            <a:r>
              <a:rPr lang="tr-TR" altLang="tr-TR" sz="4000" dirty="0" err="1"/>
              <a:t>salivary</a:t>
            </a:r>
            <a:r>
              <a:rPr lang="tr-TR" altLang="tr-TR" sz="4000" dirty="0"/>
              <a:t> </a:t>
            </a:r>
            <a:r>
              <a:rPr lang="tr-TR" altLang="tr-TR" sz="4000" dirty="0" err="1"/>
              <a:t>amlyase</a:t>
            </a:r>
            <a:endParaRPr lang="tr-TR" altLang="tr-TR" sz="4000" dirty="0"/>
          </a:p>
        </p:txBody>
      </p:sp>
    </p:spTree>
    <p:extLst>
      <p:ext uri="{BB962C8B-B14F-4D97-AF65-F5344CB8AC3E}">
        <p14:creationId xmlns:p14="http://schemas.microsoft.com/office/powerpoint/2010/main" val="385999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24000" y="2819400"/>
            <a:ext cx="72939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1 ml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starch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mixed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) +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Iodine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1 ml……….Blue, 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711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760502" y="33617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r-TR" altLang="tr-TR" sz="2400" dirty="0" err="1"/>
              <a:t>Hydrolysis</a:t>
            </a:r>
            <a:r>
              <a:rPr lang="tr-TR" altLang="tr-TR" sz="2400" dirty="0"/>
              <a:t> of </a:t>
            </a:r>
            <a:r>
              <a:rPr lang="tr-TR" altLang="tr-TR" sz="2400" dirty="0" err="1"/>
              <a:t>starch</a:t>
            </a:r>
            <a:r>
              <a:rPr lang="tr-TR" altLang="tr-TR" sz="2400" dirty="0"/>
              <a:t> </a:t>
            </a:r>
            <a:r>
              <a:rPr lang="tr-TR" altLang="tr-TR" sz="2400" dirty="0" err="1"/>
              <a:t>with</a:t>
            </a:r>
            <a:r>
              <a:rPr lang="tr-TR" altLang="tr-TR" sz="2400" dirty="0"/>
              <a:t> </a:t>
            </a:r>
            <a:r>
              <a:rPr lang="tr-TR" altLang="tr-TR" sz="2400" dirty="0" err="1"/>
              <a:t>salivary</a:t>
            </a:r>
            <a:r>
              <a:rPr lang="tr-TR" altLang="tr-TR" sz="2400" dirty="0"/>
              <a:t> </a:t>
            </a:r>
            <a:r>
              <a:rPr lang="tr-TR" altLang="tr-TR" sz="2400" dirty="0" err="1"/>
              <a:t>amlyase</a:t>
            </a:r>
            <a:r>
              <a:rPr lang="tr-TR" altLang="tr-TR" sz="2400" dirty="0"/>
              <a:t> ( </a:t>
            </a:r>
            <a:r>
              <a:rPr lang="tr-TR" altLang="tr-TR" sz="2400" dirty="0" err="1"/>
              <a:t>with</a:t>
            </a:r>
            <a:r>
              <a:rPr lang="tr-TR" altLang="tr-TR" sz="2400" dirty="0"/>
              <a:t> </a:t>
            </a:r>
            <a:r>
              <a:rPr lang="tr-TR" altLang="tr-TR" sz="2400" dirty="0" err="1"/>
              <a:t>bench</a:t>
            </a:r>
            <a:r>
              <a:rPr lang="tr-TR" altLang="tr-TR" sz="2400" dirty="0"/>
              <a:t>)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8002" name="Picture 2" descr="Image result for deney tÃ¼pÃ¼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69" y="214992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Düz Ok Bağlayıcısı 5"/>
          <p:cNvCxnSpPr/>
          <p:nvPr/>
        </p:nvCxnSpPr>
        <p:spPr>
          <a:xfrm flipH="1">
            <a:off x="2286000" y="2514600"/>
            <a:ext cx="14478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3886200" y="22098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1 ml </a:t>
            </a:r>
            <a:r>
              <a:rPr lang="tr-TR" dirty="0" err="1"/>
              <a:t>starch</a:t>
            </a:r>
            <a:endParaRPr lang="tr-TR" dirty="0"/>
          </a:p>
          <a:p>
            <a:r>
              <a:rPr lang="tr-TR" dirty="0"/>
              <a:t>     +</a:t>
            </a:r>
          </a:p>
          <a:p>
            <a:r>
              <a:rPr lang="tr-TR" dirty="0"/>
              <a:t>1 ml </a:t>
            </a:r>
            <a:r>
              <a:rPr lang="tr-TR" dirty="0" err="1"/>
              <a:t>iodine</a:t>
            </a:r>
            <a:endParaRPr lang="tr-TR" dirty="0"/>
          </a:p>
        </p:txBody>
      </p:sp>
      <p:cxnSp>
        <p:nvCxnSpPr>
          <p:cNvPr id="9" name="Düz Ok Bağlayıcısı 8"/>
          <p:cNvCxnSpPr/>
          <p:nvPr/>
        </p:nvCxnSpPr>
        <p:spPr>
          <a:xfrm>
            <a:off x="6400800" y="2809964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tin kutusu 9"/>
          <p:cNvSpPr txBox="1"/>
          <p:nvPr/>
        </p:nvSpPr>
        <p:spPr>
          <a:xfrm>
            <a:off x="7425927" y="2394465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Blue </a:t>
            </a:r>
            <a:r>
              <a:rPr lang="tr-TR" dirty="0" err="1"/>
              <a:t>colour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228600" y="2209800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1. TUBE</a:t>
            </a:r>
          </a:p>
        </p:txBody>
      </p:sp>
      <p:pic>
        <p:nvPicPr>
          <p:cNvPr id="13" name="Picture 2" descr="Image result for deney tÃ¼pÃ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2" y="4452946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etin kutusu 11"/>
          <p:cNvSpPr txBox="1"/>
          <p:nvPr/>
        </p:nvSpPr>
        <p:spPr>
          <a:xfrm>
            <a:off x="5575442" y="6514560"/>
            <a:ext cx="931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00" dirty="0">
                <a:solidFill>
                  <a:srgbClr val="FF0000"/>
                </a:solidFill>
              </a:rPr>
              <a:t>4.TUBE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1519458" y="4837548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3 ml </a:t>
            </a:r>
            <a:r>
              <a:rPr lang="tr-TR" dirty="0" err="1"/>
              <a:t>starch</a:t>
            </a:r>
            <a:endParaRPr lang="tr-TR" dirty="0"/>
          </a:p>
          <a:p>
            <a:r>
              <a:rPr lang="tr-TR" dirty="0" err="1"/>
              <a:t>saliva</a:t>
            </a:r>
            <a:endParaRPr lang="tr-TR" dirty="0"/>
          </a:p>
        </p:txBody>
      </p:sp>
      <p:cxnSp>
        <p:nvCxnSpPr>
          <p:cNvPr id="16" name="Düz Ok Bağlayıcısı 15"/>
          <p:cNvCxnSpPr/>
          <p:nvPr/>
        </p:nvCxnSpPr>
        <p:spPr>
          <a:xfrm>
            <a:off x="3352800" y="5454513"/>
            <a:ext cx="1219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Image result for deney tÃ¼pÃ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417" y="4962125"/>
            <a:ext cx="1254389" cy="125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deney tÃ¼pÃ¼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730" y="4930138"/>
            <a:ext cx="1210846" cy="121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result for deney tÃ¼pÃ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874941"/>
            <a:ext cx="1287045" cy="128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Metin kutusu 16"/>
          <p:cNvSpPr txBox="1"/>
          <p:nvPr/>
        </p:nvSpPr>
        <p:spPr>
          <a:xfrm>
            <a:off x="4446924" y="6197642"/>
            <a:ext cx="1415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/>
              <a:t>Violet</a:t>
            </a:r>
            <a:endParaRPr lang="tr-TR" sz="1600" dirty="0"/>
          </a:p>
        </p:txBody>
      </p:sp>
      <p:sp>
        <p:nvSpPr>
          <p:cNvPr id="23" name="Metin kutusu 22"/>
          <p:cNvSpPr txBox="1"/>
          <p:nvPr/>
        </p:nvSpPr>
        <p:spPr>
          <a:xfrm>
            <a:off x="5501081" y="6223406"/>
            <a:ext cx="1962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/>
              <a:t>Onion</a:t>
            </a:r>
            <a:r>
              <a:rPr lang="tr-TR" sz="1600" dirty="0"/>
              <a:t> skin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6982361" y="6240504"/>
            <a:ext cx="1260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err="1"/>
              <a:t>Light</a:t>
            </a:r>
            <a:r>
              <a:rPr lang="tr-TR" sz="1600" dirty="0"/>
              <a:t> </a:t>
            </a:r>
            <a:r>
              <a:rPr lang="tr-TR" sz="1600" dirty="0" err="1"/>
              <a:t>yellow</a:t>
            </a:r>
            <a:endParaRPr lang="tr-TR" sz="1600" dirty="0"/>
          </a:p>
        </p:txBody>
      </p:sp>
      <p:pic>
        <p:nvPicPr>
          <p:cNvPr id="25" name="Picture 2" descr="Image result for deney tÃ¼pÃ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121" y="4892039"/>
            <a:ext cx="1287045" cy="128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Metin kutusu 23"/>
          <p:cNvSpPr txBox="1"/>
          <p:nvPr/>
        </p:nvSpPr>
        <p:spPr>
          <a:xfrm>
            <a:off x="8283380" y="6216514"/>
            <a:ext cx="1050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/>
              <a:t>No </a:t>
            </a:r>
            <a:r>
              <a:rPr lang="tr-TR" sz="1600" dirty="0" err="1"/>
              <a:t>colour</a:t>
            </a:r>
            <a:endParaRPr lang="tr-TR" sz="1600" dirty="0"/>
          </a:p>
        </p:txBody>
      </p:sp>
      <p:sp>
        <p:nvSpPr>
          <p:cNvPr id="128007" name="Metin kutusu 128006"/>
          <p:cNvSpPr txBox="1"/>
          <p:nvPr/>
        </p:nvSpPr>
        <p:spPr>
          <a:xfrm>
            <a:off x="4397417" y="4109875"/>
            <a:ext cx="4479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 err="1"/>
              <a:t>Take</a:t>
            </a:r>
            <a:r>
              <a:rPr lang="tr-TR" sz="1800" dirty="0"/>
              <a:t> </a:t>
            </a:r>
            <a:r>
              <a:rPr lang="tr-TR" sz="1800" dirty="0" err="1"/>
              <a:t>from</a:t>
            </a:r>
            <a:r>
              <a:rPr lang="tr-TR" sz="1800" dirty="0"/>
              <a:t> 2.tube + 2 </a:t>
            </a:r>
            <a:r>
              <a:rPr lang="tr-TR" sz="1800" dirty="0" err="1"/>
              <a:t>drop</a:t>
            </a:r>
            <a:r>
              <a:rPr lang="tr-TR" sz="1800" dirty="0"/>
              <a:t> </a:t>
            </a:r>
            <a:r>
              <a:rPr lang="tr-TR" sz="1800" dirty="0" err="1"/>
              <a:t>iodine</a:t>
            </a:r>
            <a:endParaRPr lang="tr-TR" sz="1800" dirty="0"/>
          </a:p>
        </p:txBody>
      </p:sp>
      <p:cxnSp>
        <p:nvCxnSpPr>
          <p:cNvPr id="128009" name="Düz Ok Bağlayıcısı 128008"/>
          <p:cNvCxnSpPr/>
          <p:nvPr/>
        </p:nvCxnSpPr>
        <p:spPr>
          <a:xfrm>
            <a:off x="4953000" y="4572000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010" name="Metin kutusu 128009"/>
          <p:cNvSpPr txBox="1"/>
          <p:nvPr/>
        </p:nvSpPr>
        <p:spPr>
          <a:xfrm>
            <a:off x="2689967" y="5679184"/>
            <a:ext cx="1611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37 C  1 </a:t>
            </a:r>
            <a:r>
              <a:rPr lang="tr-TR" sz="1400" dirty="0" err="1"/>
              <a:t>min</a:t>
            </a:r>
            <a:r>
              <a:rPr lang="tr-TR" sz="1400" dirty="0"/>
              <a:t> </a:t>
            </a:r>
            <a:r>
              <a:rPr lang="tr-TR" sz="1400" dirty="0" err="1"/>
              <a:t>inubation</a:t>
            </a:r>
            <a:endParaRPr lang="tr-TR" sz="1400" dirty="0"/>
          </a:p>
        </p:txBody>
      </p:sp>
      <p:cxnSp>
        <p:nvCxnSpPr>
          <p:cNvPr id="43" name="Düz Ok Bağlayıcısı 42"/>
          <p:cNvCxnSpPr/>
          <p:nvPr/>
        </p:nvCxnSpPr>
        <p:spPr>
          <a:xfrm>
            <a:off x="6292382" y="4396738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Düz Ok Bağlayıcısı 43"/>
          <p:cNvCxnSpPr/>
          <p:nvPr/>
        </p:nvCxnSpPr>
        <p:spPr>
          <a:xfrm>
            <a:off x="7442150" y="4419280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Düz Ok Bağlayıcısı 44"/>
          <p:cNvCxnSpPr/>
          <p:nvPr/>
        </p:nvCxnSpPr>
        <p:spPr>
          <a:xfrm>
            <a:off x="8572968" y="4428725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Düz Ok Bağlayıcısı 2"/>
          <p:cNvCxnSpPr/>
          <p:nvPr/>
        </p:nvCxnSpPr>
        <p:spPr bwMode="auto">
          <a:xfrm>
            <a:off x="5501081" y="5535561"/>
            <a:ext cx="59491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Metin kutusu 4"/>
          <p:cNvSpPr txBox="1"/>
          <p:nvPr/>
        </p:nvSpPr>
        <p:spPr>
          <a:xfrm>
            <a:off x="5186156" y="5222335"/>
            <a:ext cx="1066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1 </a:t>
            </a:r>
            <a:r>
              <a:rPr lang="tr-TR" sz="1400" dirty="0" err="1"/>
              <a:t>min</a:t>
            </a:r>
            <a:r>
              <a:rPr lang="tr-TR" sz="1400" dirty="0"/>
              <a:t> </a:t>
            </a:r>
            <a:r>
              <a:rPr lang="tr-TR" sz="1400" dirty="0" err="1"/>
              <a:t>later</a:t>
            </a:r>
            <a:endParaRPr lang="tr-TR" sz="1400" dirty="0"/>
          </a:p>
        </p:txBody>
      </p:sp>
      <p:sp>
        <p:nvSpPr>
          <p:cNvPr id="30" name="Metin kutusu 29"/>
          <p:cNvSpPr txBox="1"/>
          <p:nvPr/>
        </p:nvSpPr>
        <p:spPr>
          <a:xfrm>
            <a:off x="6313782" y="5226745"/>
            <a:ext cx="1066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 1 </a:t>
            </a:r>
            <a:r>
              <a:rPr lang="tr-TR" sz="1400" dirty="0" err="1"/>
              <a:t>min</a:t>
            </a:r>
            <a:r>
              <a:rPr lang="tr-TR" sz="1400" dirty="0"/>
              <a:t> </a:t>
            </a:r>
            <a:r>
              <a:rPr lang="tr-TR" sz="1400" dirty="0" err="1"/>
              <a:t>later</a:t>
            </a:r>
            <a:endParaRPr lang="tr-TR" sz="1400" dirty="0"/>
          </a:p>
        </p:txBody>
      </p:sp>
      <p:sp>
        <p:nvSpPr>
          <p:cNvPr id="31" name="Metin kutusu 30"/>
          <p:cNvSpPr txBox="1"/>
          <p:nvPr/>
        </p:nvSpPr>
        <p:spPr>
          <a:xfrm>
            <a:off x="7540261" y="5227250"/>
            <a:ext cx="1066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1 </a:t>
            </a:r>
            <a:r>
              <a:rPr lang="tr-TR" sz="1400" dirty="0" err="1"/>
              <a:t>min</a:t>
            </a:r>
            <a:r>
              <a:rPr lang="tr-TR" sz="1400" dirty="0"/>
              <a:t> </a:t>
            </a:r>
            <a:r>
              <a:rPr lang="tr-TR" sz="1400" dirty="0" err="1"/>
              <a:t>later</a:t>
            </a:r>
            <a:endParaRPr lang="tr-TR" sz="1400" dirty="0"/>
          </a:p>
        </p:txBody>
      </p:sp>
      <p:sp>
        <p:nvSpPr>
          <p:cNvPr id="32" name="Metin kutusu 31"/>
          <p:cNvSpPr txBox="1"/>
          <p:nvPr/>
        </p:nvSpPr>
        <p:spPr>
          <a:xfrm>
            <a:off x="3524410" y="5061469"/>
            <a:ext cx="1066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1 </a:t>
            </a:r>
            <a:r>
              <a:rPr lang="tr-TR" sz="1400" dirty="0" err="1"/>
              <a:t>min</a:t>
            </a:r>
            <a:r>
              <a:rPr lang="tr-TR" sz="1400" dirty="0"/>
              <a:t> </a:t>
            </a:r>
            <a:r>
              <a:rPr lang="tr-TR" sz="1400" dirty="0" err="1"/>
              <a:t>later</a:t>
            </a:r>
            <a:endParaRPr lang="tr-TR" sz="1400" dirty="0"/>
          </a:p>
        </p:txBody>
      </p:sp>
      <p:sp>
        <p:nvSpPr>
          <p:cNvPr id="33" name="Metin kutusu 32"/>
          <p:cNvSpPr txBox="1"/>
          <p:nvPr/>
        </p:nvSpPr>
        <p:spPr>
          <a:xfrm>
            <a:off x="4237218" y="6546756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00" dirty="0">
                <a:solidFill>
                  <a:srgbClr val="FF0000"/>
                </a:solidFill>
              </a:rPr>
              <a:t>3.TUBE</a:t>
            </a:r>
          </a:p>
        </p:txBody>
      </p:sp>
      <p:sp>
        <p:nvSpPr>
          <p:cNvPr id="34" name="Metin kutusu 33"/>
          <p:cNvSpPr txBox="1"/>
          <p:nvPr/>
        </p:nvSpPr>
        <p:spPr>
          <a:xfrm>
            <a:off x="674469" y="6401570"/>
            <a:ext cx="118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2.TUBE</a:t>
            </a:r>
          </a:p>
        </p:txBody>
      </p:sp>
      <p:sp>
        <p:nvSpPr>
          <p:cNvPr id="35" name="Metin kutusu 34"/>
          <p:cNvSpPr txBox="1"/>
          <p:nvPr/>
        </p:nvSpPr>
        <p:spPr>
          <a:xfrm>
            <a:off x="7098574" y="6514560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00" dirty="0">
                <a:solidFill>
                  <a:srgbClr val="FF0000"/>
                </a:solidFill>
              </a:rPr>
              <a:t>5.TUBE</a:t>
            </a:r>
          </a:p>
        </p:txBody>
      </p:sp>
      <p:sp>
        <p:nvSpPr>
          <p:cNvPr id="36" name="Metin kutusu 35"/>
          <p:cNvSpPr txBox="1"/>
          <p:nvPr/>
        </p:nvSpPr>
        <p:spPr>
          <a:xfrm>
            <a:off x="8210731" y="6472910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00" dirty="0">
                <a:solidFill>
                  <a:srgbClr val="FF0000"/>
                </a:solidFill>
              </a:rPr>
              <a:t>6.TUBE</a:t>
            </a:r>
          </a:p>
        </p:txBody>
      </p:sp>
    </p:spTree>
    <p:extLst>
      <p:ext uri="{BB962C8B-B14F-4D97-AF65-F5344CB8AC3E}">
        <p14:creationId xmlns:p14="http://schemas.microsoft.com/office/powerpoint/2010/main" val="1164376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2400" dirty="0" err="1"/>
              <a:t>Hydrolysis</a:t>
            </a:r>
            <a:r>
              <a:rPr lang="tr-TR" altLang="tr-TR" sz="2400" dirty="0"/>
              <a:t> of </a:t>
            </a:r>
            <a:r>
              <a:rPr lang="tr-TR" altLang="tr-TR" sz="2400" dirty="0" err="1"/>
              <a:t>starch</a:t>
            </a:r>
            <a:r>
              <a:rPr lang="tr-TR" altLang="tr-TR" sz="2400" dirty="0"/>
              <a:t> </a:t>
            </a:r>
            <a:r>
              <a:rPr lang="tr-TR" altLang="tr-TR" sz="2400" dirty="0" err="1"/>
              <a:t>with</a:t>
            </a:r>
            <a:r>
              <a:rPr lang="tr-TR" altLang="tr-TR" sz="2400" dirty="0"/>
              <a:t> </a:t>
            </a:r>
            <a:r>
              <a:rPr lang="tr-TR" altLang="tr-TR" sz="2400" dirty="0" err="1"/>
              <a:t>salivary</a:t>
            </a:r>
            <a:r>
              <a:rPr lang="tr-TR" altLang="tr-TR" sz="2400" dirty="0"/>
              <a:t> </a:t>
            </a:r>
            <a:r>
              <a:rPr lang="tr-TR" altLang="tr-TR" sz="2400" dirty="0" err="1"/>
              <a:t>amlyase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3 ml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starch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mixed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2057400" y="2362200"/>
            <a:ext cx="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/>
          <p:cNvSpPr txBox="1"/>
          <p:nvPr/>
        </p:nvSpPr>
        <p:spPr>
          <a:xfrm>
            <a:off x="1447800" y="318020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Saliva</a:t>
            </a:r>
            <a:endParaRPr lang="tr-TR" dirty="0"/>
          </a:p>
        </p:txBody>
      </p:sp>
      <p:cxnSp>
        <p:nvCxnSpPr>
          <p:cNvPr id="7" name="Düz Ok Bağlayıcısı 6"/>
          <p:cNvCxnSpPr/>
          <p:nvPr/>
        </p:nvCxnSpPr>
        <p:spPr>
          <a:xfrm>
            <a:off x="2079171" y="4001294"/>
            <a:ext cx="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990600" y="5008463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37°C 1, 2, 3 </a:t>
            </a:r>
            <a:r>
              <a:rPr lang="tr-TR" dirty="0" err="1"/>
              <a:t>min</a:t>
            </a:r>
            <a:r>
              <a:rPr lang="tr-TR" dirty="0"/>
              <a:t> </a:t>
            </a:r>
            <a:r>
              <a:rPr lang="tr-TR" dirty="0" err="1"/>
              <a:t>incubation</a:t>
            </a:r>
            <a:r>
              <a:rPr lang="tr-TR" dirty="0"/>
              <a:t> </a:t>
            </a:r>
          </a:p>
        </p:txBody>
      </p:sp>
      <p:cxnSp>
        <p:nvCxnSpPr>
          <p:cNvPr id="10" name="Düz Ok Bağlayıcısı 9"/>
          <p:cNvCxnSpPr/>
          <p:nvPr/>
        </p:nvCxnSpPr>
        <p:spPr>
          <a:xfrm>
            <a:off x="4343400" y="5334000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5449684" y="5103167"/>
            <a:ext cx="3394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Take</a:t>
            </a:r>
            <a:r>
              <a:rPr lang="tr-TR" dirty="0"/>
              <a:t> 0,5 ml, </a:t>
            </a:r>
            <a:r>
              <a:rPr lang="tr-TR" dirty="0" err="1"/>
              <a:t>add</a:t>
            </a:r>
            <a:r>
              <a:rPr lang="tr-TR" dirty="0"/>
              <a:t> </a:t>
            </a:r>
            <a:r>
              <a:rPr lang="tr-TR" dirty="0" err="1"/>
              <a:t>Iodine</a:t>
            </a:r>
            <a:endParaRPr lang="tr-TR" dirty="0"/>
          </a:p>
        </p:txBody>
      </p:sp>
      <p:cxnSp>
        <p:nvCxnSpPr>
          <p:cNvPr id="15" name="Düz Ok Bağlayıcısı 14"/>
          <p:cNvCxnSpPr/>
          <p:nvPr/>
        </p:nvCxnSpPr>
        <p:spPr>
          <a:xfrm>
            <a:off x="6868886" y="5795665"/>
            <a:ext cx="0" cy="422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/>
          <p:cNvSpPr txBox="1"/>
          <p:nvPr/>
        </p:nvSpPr>
        <p:spPr>
          <a:xfrm>
            <a:off x="5725886" y="6197020"/>
            <a:ext cx="3037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Colour</a:t>
            </a:r>
            <a:r>
              <a:rPr lang="tr-TR" dirty="0"/>
              <a:t> </a:t>
            </a:r>
            <a:r>
              <a:rPr lang="tr-TR" dirty="0" err="1"/>
              <a:t>formation</a:t>
            </a:r>
            <a:endParaRPr lang="tr-TR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C07F7D3B-613A-D743-9667-D27FC4BE07E4}"/>
              </a:ext>
            </a:extLst>
          </p:cNvPr>
          <p:cNvSpPr/>
          <p:nvPr/>
        </p:nvSpPr>
        <p:spPr>
          <a:xfrm>
            <a:off x="2251416" y="4059128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800" dirty="0"/>
              <a:t>37°C 1 </a:t>
            </a:r>
            <a:r>
              <a:rPr lang="tr-TR" sz="1800" dirty="0" err="1"/>
              <a:t>min</a:t>
            </a:r>
            <a:r>
              <a:rPr lang="tr-TR" sz="1800" dirty="0"/>
              <a:t> </a:t>
            </a:r>
            <a:r>
              <a:rPr lang="tr-TR" sz="1800" dirty="0" err="1"/>
              <a:t>incubation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4088002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4000" dirty="0" err="1"/>
              <a:t>Hydrolysis</a:t>
            </a:r>
            <a:r>
              <a:rPr lang="tr-TR" altLang="tr-TR" sz="4000" dirty="0"/>
              <a:t> of </a:t>
            </a:r>
            <a:r>
              <a:rPr lang="tr-TR" altLang="tr-TR" sz="4000" dirty="0" err="1"/>
              <a:t>starch</a:t>
            </a:r>
            <a:r>
              <a:rPr lang="tr-TR" altLang="tr-TR" sz="4000" dirty="0"/>
              <a:t> </a:t>
            </a:r>
            <a:r>
              <a:rPr lang="tr-TR" altLang="tr-TR" sz="4000" dirty="0" err="1"/>
              <a:t>with</a:t>
            </a:r>
            <a:r>
              <a:rPr lang="tr-TR" altLang="tr-TR" sz="4000" dirty="0"/>
              <a:t> </a:t>
            </a:r>
            <a:r>
              <a:rPr lang="tr-TR" altLang="tr-TR" sz="4000" dirty="0" err="1"/>
              <a:t>salivary</a:t>
            </a:r>
            <a:r>
              <a:rPr lang="tr-TR" altLang="tr-TR" sz="4000" dirty="0"/>
              <a:t> </a:t>
            </a:r>
            <a:r>
              <a:rPr lang="tr-TR" altLang="tr-TR" sz="4000" dirty="0" err="1"/>
              <a:t>amlyase</a:t>
            </a:r>
            <a:endParaRPr lang="tr-TR" altLang="tr-TR" sz="4000" dirty="0"/>
          </a:p>
        </p:txBody>
      </p:sp>
      <p:sp>
        <p:nvSpPr>
          <p:cNvPr id="140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306887"/>
          </a:xfrm>
        </p:spPr>
        <p:txBody>
          <a:bodyPr/>
          <a:lstStyle/>
          <a:p>
            <a:pPr eaLnBrk="1" hangingPunct="1"/>
            <a:r>
              <a:rPr lang="tr-TR" altLang="tr-TR" dirty="0" err="1"/>
              <a:t>Starch+Iodine</a:t>
            </a:r>
            <a:r>
              <a:rPr lang="tr-TR" altLang="tr-TR" dirty="0"/>
              <a:t> </a:t>
            </a:r>
            <a:r>
              <a:rPr lang="tr-TR" altLang="tr-TR" dirty="0" err="1"/>
              <a:t>solution</a:t>
            </a:r>
            <a:r>
              <a:rPr lang="tr-TR" altLang="tr-TR" dirty="0"/>
              <a:t> (</a:t>
            </a:r>
            <a:r>
              <a:rPr lang="tr-TR" altLang="tr-TR" dirty="0" err="1"/>
              <a:t>Purple</a:t>
            </a:r>
            <a:r>
              <a:rPr lang="tr-TR" altLang="tr-TR" dirty="0"/>
              <a:t> </a:t>
            </a:r>
            <a:r>
              <a:rPr lang="tr-TR" altLang="tr-TR" dirty="0" err="1"/>
              <a:t>color</a:t>
            </a:r>
            <a:r>
              <a:rPr lang="tr-TR" altLang="tr-TR" dirty="0"/>
              <a:t>)</a:t>
            </a:r>
          </a:p>
          <a:p>
            <a:pPr eaLnBrk="1" hangingPunct="1"/>
            <a:r>
              <a:rPr lang="tr-TR" altLang="tr-TR" dirty="0" err="1"/>
              <a:t>Starch+Amylase</a:t>
            </a:r>
            <a:r>
              <a:rPr lang="tr-TR" altLang="tr-TR" dirty="0" err="1">
                <a:cs typeface="Times New Roman" pitchFamily="18" charset="0"/>
              </a:rPr>
              <a:t>→Hydrolysis</a:t>
            </a:r>
            <a:endParaRPr lang="tr-TR" altLang="tr-TR" dirty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r-TR" altLang="tr-T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39142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dirty="0"/>
              <a:t>Experiment Report:</a:t>
            </a:r>
          </a:p>
        </p:txBody>
      </p:sp>
      <p:sp>
        <p:nvSpPr>
          <p:cNvPr id="142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 dirty="0"/>
              <a:t>Name-</a:t>
            </a:r>
            <a:r>
              <a:rPr lang="tr-TR" altLang="tr-TR" dirty="0" err="1"/>
              <a:t>Family</a:t>
            </a:r>
            <a:r>
              <a:rPr lang="tr-TR" altLang="tr-TR" dirty="0"/>
              <a:t> Name:                </a:t>
            </a:r>
            <a:r>
              <a:rPr lang="tr-TR" altLang="tr-TR" dirty="0" err="1"/>
              <a:t>Date</a:t>
            </a:r>
            <a:r>
              <a:rPr lang="tr-TR" altLang="tr-TR" dirty="0"/>
              <a:t>:</a:t>
            </a:r>
          </a:p>
          <a:p>
            <a:pPr eaLnBrk="1" hangingPunct="1"/>
            <a:r>
              <a:rPr lang="tr-TR" altLang="tr-TR" dirty="0"/>
              <a:t>No:</a:t>
            </a:r>
          </a:p>
          <a:p>
            <a:pPr eaLnBrk="1" hangingPunct="1"/>
            <a:r>
              <a:rPr lang="tr-TR" altLang="tr-TR" dirty="0"/>
              <a:t>Experiment Name::</a:t>
            </a:r>
          </a:p>
          <a:p>
            <a:pPr eaLnBrk="1" hangingPunct="1"/>
            <a:r>
              <a:rPr lang="tr-TR" altLang="tr-TR" dirty="0"/>
              <a:t>Prensibe of </a:t>
            </a:r>
            <a:r>
              <a:rPr lang="tr-TR" altLang="tr-TR" dirty="0" err="1"/>
              <a:t>experiment</a:t>
            </a:r>
            <a:r>
              <a:rPr lang="tr-TR" altLang="tr-TR" dirty="0"/>
              <a:t>:</a:t>
            </a:r>
          </a:p>
          <a:p>
            <a:pPr eaLnBrk="1" hangingPunct="1"/>
            <a:r>
              <a:rPr lang="tr-TR" altLang="tr-TR" dirty="0" err="1"/>
              <a:t>Result</a:t>
            </a:r>
            <a:r>
              <a:rPr lang="tr-TR" altLang="tr-TR" dirty="0"/>
              <a:t> of </a:t>
            </a:r>
            <a:r>
              <a:rPr lang="tr-TR" altLang="tr-TR" dirty="0" err="1"/>
              <a:t>experiment</a:t>
            </a:r>
            <a:r>
              <a:rPr lang="tr-TR" altLang="tr-TR" dirty="0"/>
              <a:t>:</a:t>
            </a:r>
          </a:p>
          <a:p>
            <a:pPr eaLnBrk="1" hangingPunct="1"/>
            <a:r>
              <a:rPr lang="tr-TR" altLang="tr-TR" dirty="0" err="1"/>
              <a:t>Comments</a:t>
            </a:r>
            <a:r>
              <a:rPr lang="tr-TR" altLang="tr-TR" dirty="0"/>
              <a:t>: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460281-44A8-6C4E-AC55-B63320874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References</a:t>
            </a:r>
            <a:r>
              <a:rPr lang="tr-TR" dirty="0"/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4FBE84D-6B1D-3045-8302-EEB82F76A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ANKARA UNIVERSITY FACULTY OF PHARMACY BIOCHEMISTRY PRACTICE BOOK – 2004</a:t>
            </a:r>
          </a:p>
          <a:p>
            <a:r>
              <a:rPr lang="en-US" sz="1800" dirty="0"/>
              <a:t>PRACTICAL BIOCHEMISTRY- (2015) ALJEBORY, A., AND ALSALMAN, A. </a:t>
            </a:r>
          </a:p>
          <a:p>
            <a:r>
              <a:rPr lang="tr-TR" sz="1800" dirty="0"/>
              <a:t>A LABORATORY TEXT BOOK OF BIOCHEMISTRY, MOLECULAR BIOLOGY AND MICROBIOLOGY-2014</a:t>
            </a:r>
          </a:p>
          <a:p>
            <a:r>
              <a:rPr lang="tr-TR" sz="1800" dirty="0"/>
              <a:t>LEHNINGER PRINCIPLES OF BIOCHEMISTRY- 5TH EDITION-2008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4577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E83935C-2976-664D-A911-DC02073A8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err="1"/>
              <a:t>Carbohydrates</a:t>
            </a:r>
            <a:r>
              <a:rPr lang="tr-TR" sz="2800" dirty="0"/>
              <a:t> </a:t>
            </a:r>
            <a:r>
              <a:rPr lang="tr-TR" sz="2800" dirty="0" err="1"/>
              <a:t>are</a:t>
            </a:r>
            <a:r>
              <a:rPr lang="tr-TR" sz="2800" dirty="0"/>
              <a:t> </a:t>
            </a:r>
            <a:r>
              <a:rPr lang="tr-TR" sz="2800" dirty="0" err="1"/>
              <a:t>compounds</a:t>
            </a:r>
            <a:r>
              <a:rPr lang="tr-TR" sz="2800" dirty="0"/>
              <a:t> of </a:t>
            </a:r>
            <a:r>
              <a:rPr lang="tr-TR" sz="2800" dirty="0" err="1"/>
              <a:t>tremendous</a:t>
            </a:r>
            <a:r>
              <a:rPr lang="tr-TR" sz="2800" dirty="0"/>
              <a:t> </a:t>
            </a:r>
            <a:r>
              <a:rPr lang="tr-TR" sz="2800" dirty="0" err="1"/>
              <a:t>biological</a:t>
            </a:r>
            <a:r>
              <a:rPr lang="tr-TR" sz="2800" dirty="0"/>
              <a:t> </a:t>
            </a:r>
            <a:r>
              <a:rPr lang="tr-TR" sz="2800" dirty="0" err="1"/>
              <a:t>importance</a:t>
            </a:r>
            <a:r>
              <a:rPr lang="tr-TR" sz="2800" dirty="0"/>
              <a:t>:</a:t>
            </a:r>
          </a:p>
          <a:p>
            <a:r>
              <a:rPr lang="tr-TR" sz="2800" dirty="0"/>
              <a:t> – </a:t>
            </a:r>
            <a:r>
              <a:rPr lang="tr-TR" sz="2800" dirty="0" err="1"/>
              <a:t>they</a:t>
            </a:r>
            <a:r>
              <a:rPr lang="tr-TR" sz="2800" dirty="0"/>
              <a:t> </a:t>
            </a:r>
            <a:r>
              <a:rPr lang="tr-TR" sz="2800" dirty="0" err="1"/>
              <a:t>provide</a:t>
            </a:r>
            <a:r>
              <a:rPr lang="tr-TR" sz="2800" dirty="0"/>
              <a:t> </a:t>
            </a:r>
            <a:r>
              <a:rPr lang="tr-TR" sz="2800" dirty="0" err="1"/>
              <a:t>energy</a:t>
            </a:r>
            <a:r>
              <a:rPr lang="tr-TR" sz="2800" dirty="0"/>
              <a:t> </a:t>
            </a:r>
            <a:r>
              <a:rPr lang="tr-TR" sz="2800" dirty="0" err="1"/>
              <a:t>through</a:t>
            </a:r>
            <a:r>
              <a:rPr lang="tr-TR" sz="2800" dirty="0"/>
              <a:t> </a:t>
            </a:r>
            <a:r>
              <a:rPr lang="tr-TR" sz="2800" dirty="0" err="1"/>
              <a:t>oxidation</a:t>
            </a:r>
            <a:r>
              <a:rPr lang="tr-TR" sz="2800" dirty="0"/>
              <a:t> – </a:t>
            </a:r>
            <a:r>
              <a:rPr lang="tr-TR" sz="2800" dirty="0" err="1"/>
              <a:t>they</a:t>
            </a:r>
            <a:r>
              <a:rPr lang="tr-TR" sz="2800" dirty="0"/>
              <a:t> </a:t>
            </a:r>
            <a:r>
              <a:rPr lang="tr-TR" sz="2800" dirty="0" err="1"/>
              <a:t>supply</a:t>
            </a:r>
            <a:r>
              <a:rPr lang="tr-TR" sz="2800" dirty="0"/>
              <a:t> </a:t>
            </a:r>
            <a:r>
              <a:rPr lang="tr-TR" sz="2800" dirty="0" err="1"/>
              <a:t>carbon</a:t>
            </a:r>
            <a:r>
              <a:rPr lang="tr-TR" sz="2800" dirty="0"/>
              <a:t> </a:t>
            </a:r>
            <a:r>
              <a:rPr lang="tr-TR" sz="2800" dirty="0" err="1"/>
              <a:t>for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synthesis</a:t>
            </a:r>
            <a:r>
              <a:rPr lang="tr-TR" sz="2800" dirty="0"/>
              <a:t> of </a:t>
            </a:r>
            <a:r>
              <a:rPr lang="tr-TR" sz="2800" dirty="0" err="1"/>
              <a:t>cell</a:t>
            </a:r>
            <a:r>
              <a:rPr lang="tr-TR" sz="2800" dirty="0"/>
              <a:t> </a:t>
            </a:r>
            <a:r>
              <a:rPr lang="tr-TR" sz="2800" dirty="0" err="1"/>
              <a:t>components</a:t>
            </a:r>
            <a:r>
              <a:rPr lang="tr-TR" sz="2800" dirty="0"/>
              <a:t> </a:t>
            </a:r>
          </a:p>
          <a:p>
            <a:r>
              <a:rPr lang="tr-TR" sz="2800" dirty="0"/>
              <a:t>– </a:t>
            </a:r>
            <a:r>
              <a:rPr lang="tr-TR" sz="2800" dirty="0" err="1"/>
              <a:t>they</a:t>
            </a:r>
            <a:r>
              <a:rPr lang="tr-TR" sz="2800" dirty="0"/>
              <a:t> </a:t>
            </a:r>
            <a:r>
              <a:rPr lang="tr-TR" sz="2800" dirty="0" err="1"/>
              <a:t>serve</a:t>
            </a:r>
            <a:r>
              <a:rPr lang="tr-TR" sz="2800" dirty="0"/>
              <a:t> as a form of </a:t>
            </a:r>
            <a:r>
              <a:rPr lang="tr-TR" sz="2800" dirty="0" err="1"/>
              <a:t>stored</a:t>
            </a:r>
            <a:r>
              <a:rPr lang="tr-TR" sz="2800" dirty="0"/>
              <a:t> </a:t>
            </a:r>
            <a:r>
              <a:rPr lang="tr-TR" sz="2800" dirty="0" err="1"/>
              <a:t>chemical</a:t>
            </a:r>
            <a:r>
              <a:rPr lang="tr-TR" sz="2800" dirty="0"/>
              <a:t> </a:t>
            </a:r>
            <a:r>
              <a:rPr lang="tr-TR" sz="2800" dirty="0" err="1"/>
              <a:t>energy</a:t>
            </a:r>
            <a:endParaRPr lang="tr-TR" sz="2800" dirty="0"/>
          </a:p>
          <a:p>
            <a:r>
              <a:rPr lang="tr-TR" sz="2800" dirty="0"/>
              <a:t> – </a:t>
            </a:r>
            <a:r>
              <a:rPr lang="tr-TR" sz="2800" dirty="0" err="1"/>
              <a:t>they</a:t>
            </a:r>
            <a:r>
              <a:rPr lang="tr-TR" sz="2800" dirty="0"/>
              <a:t> form </a:t>
            </a:r>
            <a:r>
              <a:rPr lang="tr-TR" sz="2800" dirty="0" err="1"/>
              <a:t>part</a:t>
            </a:r>
            <a:r>
              <a:rPr lang="tr-TR" sz="2800" dirty="0"/>
              <a:t> of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structures</a:t>
            </a:r>
            <a:r>
              <a:rPr lang="tr-TR" sz="2800" dirty="0"/>
              <a:t> of </a:t>
            </a:r>
            <a:r>
              <a:rPr lang="tr-TR" sz="2800" dirty="0" err="1"/>
              <a:t>some</a:t>
            </a:r>
            <a:r>
              <a:rPr lang="tr-TR" sz="2800" dirty="0"/>
              <a:t> </a:t>
            </a:r>
            <a:r>
              <a:rPr lang="tr-TR" sz="2800" dirty="0" err="1"/>
              <a:t>cells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tissues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01988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4000" dirty="0"/>
              <a:t>Classification of </a:t>
            </a:r>
            <a:r>
              <a:rPr lang="tr-TR" altLang="tr-TR" sz="4000" dirty="0" err="1"/>
              <a:t>Carbohydrates</a:t>
            </a:r>
            <a:endParaRPr lang="en-US" altLang="tr-TR" sz="4000" dirty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057400"/>
            <a:ext cx="7467600" cy="4114800"/>
          </a:xfrm>
        </p:spPr>
        <p:txBody>
          <a:bodyPr/>
          <a:lstStyle/>
          <a:p>
            <a:pPr eaLnBrk="1" hangingPunct="1"/>
            <a:r>
              <a:rPr lang="tr-TR" altLang="tr-TR" dirty="0"/>
              <a:t>Monosaccharides</a:t>
            </a:r>
            <a:endParaRPr lang="en-US" altLang="tr-TR" dirty="0"/>
          </a:p>
          <a:p>
            <a:pPr eaLnBrk="1" hangingPunct="1"/>
            <a:endParaRPr lang="en-US" altLang="tr-TR" dirty="0"/>
          </a:p>
          <a:p>
            <a:pPr eaLnBrk="1" hangingPunct="1"/>
            <a:r>
              <a:rPr lang="tr-TR" altLang="tr-TR" dirty="0" err="1"/>
              <a:t>Oligosaccharides</a:t>
            </a:r>
            <a:endParaRPr lang="en-US" altLang="tr-TR" dirty="0"/>
          </a:p>
          <a:p>
            <a:pPr eaLnBrk="1" hangingPunct="1">
              <a:buFont typeface="Wingdings" pitchFamily="2" charset="2"/>
              <a:buNone/>
            </a:pPr>
            <a:endParaRPr lang="en-US" altLang="tr-TR" dirty="0"/>
          </a:p>
          <a:p>
            <a:pPr eaLnBrk="1" hangingPunct="1"/>
            <a:r>
              <a:rPr lang="tr-TR" altLang="tr-TR" dirty="0" err="1"/>
              <a:t>Polisaccharides</a:t>
            </a:r>
            <a:endParaRPr lang="en-US" altLang="tr-TR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93038" cy="1143000"/>
          </a:xfrm>
        </p:spPr>
        <p:txBody>
          <a:bodyPr/>
          <a:lstStyle/>
          <a:p>
            <a:pPr eaLnBrk="1" hangingPunct="1"/>
            <a:r>
              <a:rPr lang="de-DE" altLang="tr-TR" sz="3200" b="1" dirty="0">
                <a:solidFill>
                  <a:schemeClr val="accent2"/>
                </a:solidFill>
              </a:rPr>
              <a:t>Aldo</a:t>
            </a:r>
            <a:r>
              <a:rPr lang="tr-TR" altLang="tr-TR" sz="3200" b="1" dirty="0">
                <a:solidFill>
                  <a:schemeClr val="accent2"/>
                </a:solidFill>
              </a:rPr>
              <a:t>se-</a:t>
            </a:r>
            <a:r>
              <a:rPr lang="de-DE" altLang="tr-TR" sz="3200" b="1" dirty="0">
                <a:solidFill>
                  <a:schemeClr val="accent2"/>
                </a:solidFill>
              </a:rPr>
              <a:t> </a:t>
            </a:r>
            <a:r>
              <a:rPr lang="de-DE" altLang="tr-TR" sz="3200" b="1" dirty="0" err="1">
                <a:solidFill>
                  <a:schemeClr val="accent2"/>
                </a:solidFill>
              </a:rPr>
              <a:t>Keto</a:t>
            </a:r>
            <a:r>
              <a:rPr lang="tr-TR" altLang="tr-TR" sz="3200" b="1" dirty="0">
                <a:solidFill>
                  <a:schemeClr val="accent2"/>
                </a:solidFill>
              </a:rPr>
              <a:t>se</a:t>
            </a:r>
            <a:endParaRPr lang="de-DE" altLang="tr-TR" sz="3200" b="1" dirty="0">
              <a:solidFill>
                <a:schemeClr val="accent2"/>
              </a:solidFill>
            </a:endParaRP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228601" y="4648200"/>
            <a:ext cx="2743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altLang="tr-TR" sz="2000" b="1" u="sng" dirty="0">
                <a:solidFill>
                  <a:schemeClr val="accent2"/>
                </a:solidFill>
                <a:latin typeface="Arial" charset="0"/>
              </a:rPr>
              <a:t>Aldo</a:t>
            </a:r>
            <a:r>
              <a:rPr lang="tr-TR" altLang="tr-TR" sz="2000" b="1" u="sng" dirty="0">
                <a:solidFill>
                  <a:schemeClr val="accent2"/>
                </a:solidFill>
                <a:latin typeface="Arial" charset="0"/>
              </a:rPr>
              <a:t>se</a:t>
            </a:r>
            <a:r>
              <a:rPr lang="de-DE" altLang="tr-TR" sz="2000" b="1" dirty="0">
                <a:solidFill>
                  <a:schemeClr val="accent2"/>
                </a:solidFill>
                <a:latin typeface="Arial" charset="0"/>
              </a:rPr>
              <a:t>:</a:t>
            </a:r>
          </a:p>
          <a:p>
            <a:r>
              <a:rPr lang="tr-TR" altLang="tr-TR" sz="2000" b="1" dirty="0" err="1">
                <a:latin typeface="Arial" charset="0"/>
              </a:rPr>
              <a:t>Carbonyl</a:t>
            </a:r>
            <a:r>
              <a:rPr lang="tr-TR" altLang="tr-TR" sz="2000" b="1" dirty="0">
                <a:latin typeface="Arial" charset="0"/>
              </a:rPr>
              <a:t> </a:t>
            </a:r>
            <a:r>
              <a:rPr lang="tr-TR" altLang="tr-TR" sz="2000" b="1" dirty="0" err="1">
                <a:latin typeface="Arial" charset="0"/>
              </a:rPr>
              <a:t>carbon</a:t>
            </a:r>
            <a:r>
              <a:rPr lang="tr-TR" altLang="tr-TR" sz="2000" b="1" dirty="0">
                <a:latin typeface="Arial" charset="0"/>
              </a:rPr>
              <a:t> is on </a:t>
            </a:r>
            <a:r>
              <a:rPr lang="tr-TR" altLang="tr-TR" sz="2000" b="1" dirty="0" err="1">
                <a:latin typeface="Arial" charset="0"/>
              </a:rPr>
              <a:t>the</a:t>
            </a:r>
            <a:r>
              <a:rPr lang="tr-TR" altLang="tr-TR" sz="2000" b="1" dirty="0">
                <a:latin typeface="Arial" charset="0"/>
              </a:rPr>
              <a:t> </a:t>
            </a:r>
            <a:r>
              <a:rPr lang="tr-TR" altLang="tr-TR" sz="2000" b="1" dirty="0" err="1">
                <a:latin typeface="Arial" charset="0"/>
              </a:rPr>
              <a:t>first</a:t>
            </a:r>
            <a:r>
              <a:rPr lang="tr-TR" altLang="tr-TR" sz="2000" b="1" dirty="0">
                <a:latin typeface="Arial" charset="0"/>
              </a:rPr>
              <a:t> </a:t>
            </a:r>
            <a:r>
              <a:rPr lang="tr-TR" altLang="tr-TR" sz="2000" b="1" dirty="0" err="1">
                <a:latin typeface="Arial" charset="0"/>
              </a:rPr>
              <a:t>carbon</a:t>
            </a:r>
            <a:r>
              <a:rPr lang="tr-TR" altLang="tr-TR" sz="2000" b="1" dirty="0">
                <a:latin typeface="Arial" charset="0"/>
              </a:rPr>
              <a:t> (</a:t>
            </a:r>
            <a:r>
              <a:rPr lang="tr-TR" altLang="tr-TR" sz="2000" b="1" dirty="0" err="1">
                <a:latin typeface="Arial" charset="0"/>
              </a:rPr>
              <a:t>Aldehyde</a:t>
            </a:r>
            <a:r>
              <a:rPr lang="tr-TR" altLang="tr-TR" sz="2000" b="1" dirty="0">
                <a:latin typeface="Arial" charset="0"/>
              </a:rPr>
              <a:t>)</a:t>
            </a:r>
            <a:endParaRPr lang="de-DE" altLang="tr-TR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4450309" y="4850010"/>
            <a:ext cx="244971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tr-TR" sz="2000" b="1" u="sng" dirty="0" err="1">
                <a:solidFill>
                  <a:schemeClr val="accent2"/>
                </a:solidFill>
                <a:latin typeface="Arial" charset="0"/>
              </a:rPr>
              <a:t>Keto</a:t>
            </a:r>
            <a:r>
              <a:rPr lang="tr-TR" altLang="tr-TR" sz="2000" b="1" u="sng" dirty="0">
                <a:solidFill>
                  <a:schemeClr val="accent2"/>
                </a:solidFill>
                <a:latin typeface="Arial" charset="0"/>
              </a:rPr>
              <a:t>se</a:t>
            </a:r>
            <a:r>
              <a:rPr lang="de-DE" altLang="tr-TR" sz="2000" b="1" dirty="0">
                <a:solidFill>
                  <a:schemeClr val="accent2"/>
                </a:solidFill>
                <a:latin typeface="Arial" charset="0"/>
              </a:rPr>
              <a:t>:</a:t>
            </a:r>
          </a:p>
          <a:p>
            <a:r>
              <a:rPr lang="tr-TR" altLang="tr-TR" sz="2000" b="1" dirty="0" err="1">
                <a:latin typeface="Arial" charset="0"/>
              </a:rPr>
              <a:t>Carbonyl</a:t>
            </a:r>
            <a:r>
              <a:rPr lang="tr-TR" altLang="tr-TR" sz="2000" b="1" dirty="0">
                <a:latin typeface="Arial" charset="0"/>
              </a:rPr>
              <a:t> </a:t>
            </a:r>
            <a:r>
              <a:rPr lang="tr-TR" altLang="tr-TR" sz="2000" b="1" dirty="0" err="1">
                <a:latin typeface="Arial" charset="0"/>
              </a:rPr>
              <a:t>group</a:t>
            </a:r>
            <a:r>
              <a:rPr lang="tr-TR" altLang="tr-TR" sz="2000" b="1" dirty="0">
                <a:latin typeface="Arial" charset="0"/>
              </a:rPr>
              <a:t> is </a:t>
            </a:r>
          </a:p>
          <a:p>
            <a:r>
              <a:rPr lang="tr-TR" altLang="tr-TR" sz="2000" b="1" dirty="0">
                <a:latin typeface="Arial" charset="0"/>
              </a:rPr>
              <a:t>on </a:t>
            </a:r>
            <a:r>
              <a:rPr lang="tr-TR" altLang="tr-TR" sz="2000" b="1" dirty="0" err="1">
                <a:latin typeface="Arial" charset="0"/>
              </a:rPr>
              <a:t>the</a:t>
            </a:r>
            <a:r>
              <a:rPr lang="tr-TR" altLang="tr-TR" sz="2000" b="1" dirty="0">
                <a:latin typeface="Arial" charset="0"/>
              </a:rPr>
              <a:t> </a:t>
            </a:r>
            <a:r>
              <a:rPr lang="tr-TR" altLang="tr-TR" sz="2000" b="1" dirty="0" err="1">
                <a:latin typeface="Arial" charset="0"/>
              </a:rPr>
              <a:t>second</a:t>
            </a:r>
            <a:r>
              <a:rPr lang="tr-TR" altLang="tr-TR" sz="2000" b="1" dirty="0">
                <a:latin typeface="Arial" charset="0"/>
              </a:rPr>
              <a:t> </a:t>
            </a:r>
          </a:p>
          <a:p>
            <a:r>
              <a:rPr lang="tr-TR" altLang="tr-TR" sz="2000" b="1" dirty="0" err="1">
                <a:latin typeface="Arial" charset="0"/>
              </a:rPr>
              <a:t>carbon</a:t>
            </a:r>
            <a:r>
              <a:rPr lang="tr-TR" altLang="tr-TR" sz="2000" b="1" dirty="0">
                <a:latin typeface="Arial" charset="0"/>
              </a:rPr>
              <a:t> (</a:t>
            </a:r>
            <a:r>
              <a:rPr lang="tr-TR" altLang="tr-TR" sz="2000" b="1" dirty="0" err="1">
                <a:latin typeface="Arial" charset="0"/>
              </a:rPr>
              <a:t>Ketone</a:t>
            </a:r>
            <a:r>
              <a:rPr lang="tr-TR" altLang="tr-TR" sz="2000" b="1" dirty="0">
                <a:latin typeface="Arial" charset="0"/>
              </a:rPr>
              <a:t>)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F5B73BE1-EFC2-8C45-9C70-4D3F7717E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58" y="2566014"/>
            <a:ext cx="4460800" cy="1854952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22174D3B-75E8-DF4B-A237-A6526905E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309" y="3222394"/>
            <a:ext cx="4248430" cy="13234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6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429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tr-TR" dirty="0" err="1"/>
              <a:t>Hemia</a:t>
            </a:r>
            <a:r>
              <a:rPr lang="tr-TR" altLang="tr-TR" dirty="0" err="1"/>
              <a:t>cetal</a:t>
            </a:r>
            <a:r>
              <a:rPr lang="en-US" altLang="tr-TR" dirty="0"/>
              <a:t> &amp; </a:t>
            </a:r>
            <a:r>
              <a:rPr lang="en-US" altLang="tr-TR" dirty="0" err="1"/>
              <a:t>hemiketal</a:t>
            </a:r>
            <a:r>
              <a:rPr lang="en-US" altLang="tr-TR" dirty="0"/>
              <a:t> </a:t>
            </a:r>
            <a:r>
              <a:rPr lang="tr-TR" altLang="tr-TR" dirty="0" err="1"/>
              <a:t>formation</a:t>
            </a:r>
            <a:endParaRPr lang="en-US" altLang="tr-TR" dirty="0"/>
          </a:p>
        </p:txBody>
      </p:sp>
      <p:sp>
        <p:nvSpPr>
          <p:cNvPr id="1259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2133600"/>
            <a:ext cx="2667000" cy="41148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95000"/>
              </a:spcAft>
              <a:buFont typeface="Wingdings" pitchFamily="2" charset="2"/>
              <a:buNone/>
            </a:pPr>
            <a:r>
              <a:rPr lang="tr-TR" altLang="tr-TR" sz="2400" dirty="0"/>
              <a:t>An </a:t>
            </a:r>
            <a:r>
              <a:rPr lang="tr-TR" altLang="tr-TR" sz="2400" dirty="0" err="1"/>
              <a:t>aldehyde</a:t>
            </a:r>
            <a:r>
              <a:rPr lang="tr-TR" altLang="tr-TR" sz="2400" dirty="0"/>
              <a:t> can </a:t>
            </a:r>
            <a:r>
              <a:rPr lang="tr-TR" altLang="tr-TR" sz="2400" dirty="0" err="1"/>
              <a:t>react</a:t>
            </a:r>
            <a:r>
              <a:rPr lang="tr-TR" altLang="tr-TR" sz="2400" dirty="0"/>
              <a:t> </a:t>
            </a:r>
            <a:r>
              <a:rPr lang="tr-TR" altLang="tr-TR" sz="2400" dirty="0" err="1"/>
              <a:t>with</a:t>
            </a:r>
            <a:r>
              <a:rPr lang="tr-TR" altLang="tr-TR" sz="2400" dirty="0"/>
              <a:t> </a:t>
            </a:r>
            <a:r>
              <a:rPr lang="tr-TR" altLang="tr-TR" sz="2400" dirty="0" err="1"/>
              <a:t>alcohol</a:t>
            </a:r>
            <a:r>
              <a:rPr lang="tr-TR" altLang="tr-TR" sz="2400" dirty="0"/>
              <a:t> </a:t>
            </a:r>
            <a:r>
              <a:rPr lang="tr-TR" altLang="tr-TR" sz="2400" dirty="0" err="1"/>
              <a:t>to</a:t>
            </a:r>
            <a:r>
              <a:rPr lang="tr-TR" altLang="tr-TR" sz="2400" dirty="0"/>
              <a:t> form </a:t>
            </a:r>
            <a:r>
              <a:rPr lang="tr-TR" altLang="tr-TR" sz="2400" dirty="0" err="1"/>
              <a:t>hemiacetal</a:t>
            </a:r>
            <a:endParaRPr lang="en-US" altLang="tr-TR" sz="2400" dirty="0"/>
          </a:p>
          <a:p>
            <a:pPr marL="0" indent="0" eaLnBrk="1" hangingPunct="1">
              <a:spcBef>
                <a:spcPts val="6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tr-TR" altLang="tr-TR" sz="2400" dirty="0"/>
              <a:t>A </a:t>
            </a:r>
            <a:r>
              <a:rPr lang="tr-TR" altLang="tr-TR" sz="2400" dirty="0" err="1"/>
              <a:t>ketone</a:t>
            </a:r>
            <a:r>
              <a:rPr lang="tr-TR" altLang="tr-TR" sz="2400" dirty="0"/>
              <a:t>  can </a:t>
            </a:r>
            <a:r>
              <a:rPr lang="tr-TR" altLang="tr-TR" sz="2400" dirty="0" err="1"/>
              <a:t>react</a:t>
            </a:r>
            <a:r>
              <a:rPr lang="tr-TR" altLang="tr-TR" sz="2400" dirty="0"/>
              <a:t> </a:t>
            </a:r>
            <a:r>
              <a:rPr lang="tr-TR" altLang="tr-TR" sz="2400" dirty="0" err="1"/>
              <a:t>with</a:t>
            </a:r>
            <a:r>
              <a:rPr lang="tr-TR" altLang="tr-TR" sz="2400" dirty="0"/>
              <a:t> </a:t>
            </a:r>
            <a:r>
              <a:rPr lang="tr-TR" altLang="tr-TR" sz="2400" dirty="0" err="1"/>
              <a:t>alcohol</a:t>
            </a:r>
            <a:r>
              <a:rPr lang="tr-TR" altLang="tr-TR" sz="2400" dirty="0"/>
              <a:t> </a:t>
            </a:r>
            <a:r>
              <a:rPr lang="tr-TR" altLang="tr-TR" sz="2400" dirty="0" err="1"/>
              <a:t>to</a:t>
            </a:r>
            <a:r>
              <a:rPr lang="tr-TR" altLang="tr-TR" sz="2400" dirty="0"/>
              <a:t> form </a:t>
            </a:r>
            <a:r>
              <a:rPr lang="tr-TR" altLang="tr-TR" sz="2400" dirty="0" err="1"/>
              <a:t>hemiketal</a:t>
            </a:r>
            <a:r>
              <a:rPr lang="en-US" altLang="tr-TR" sz="2400" dirty="0"/>
              <a:t> </a:t>
            </a:r>
          </a:p>
          <a:p>
            <a:pPr marL="0" indent="0" eaLnBrk="1" hangingPunct="1">
              <a:spcBef>
                <a:spcPts val="600"/>
              </a:spcBef>
              <a:spcAft>
                <a:spcPts val="1200"/>
              </a:spcAft>
              <a:buFont typeface="Wingdings" pitchFamily="2" charset="2"/>
              <a:buNone/>
            </a:pPr>
            <a:endParaRPr lang="en-US" altLang="tr-TR" sz="2400" dirty="0"/>
          </a:p>
        </p:txBody>
      </p:sp>
      <p:sp>
        <p:nvSpPr>
          <p:cNvPr id="125964" name="Line 5"/>
          <p:cNvSpPr>
            <a:spLocks noChangeShapeType="1"/>
          </p:cNvSpPr>
          <p:nvPr/>
        </p:nvSpPr>
        <p:spPr bwMode="auto">
          <a:xfrm>
            <a:off x="-381000" y="1295400"/>
            <a:ext cx="9144000" cy="0"/>
          </a:xfrm>
          <a:prstGeom prst="line">
            <a:avLst/>
          </a:prstGeom>
          <a:noFill/>
          <a:ln w="76200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1" name="İçerik Yer Tutucusu 10">
            <a:extLst>
              <a:ext uri="{FF2B5EF4-FFF2-40B4-BE49-F238E27FC236}">
                <a16:creationId xmlns:a16="http://schemas.microsoft.com/office/drawing/2014/main" id="{945BC7BB-8B57-8F44-9A90-19AD9ABE678C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" name="İçerik Yer Tutucusu 15">
            <a:extLst>
              <a:ext uri="{FF2B5EF4-FFF2-40B4-BE49-F238E27FC236}">
                <a16:creationId xmlns:a16="http://schemas.microsoft.com/office/drawing/2014/main" id="{EC69CCFD-1FB9-1741-848B-539ABC48E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89" y="3733815"/>
            <a:ext cx="5783611" cy="1828785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AE324B19-AD94-7F4E-A231-B46E2343B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494" y="1911640"/>
            <a:ext cx="6121400" cy="1828800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359000F4-6964-E64E-B1BD-DC7EC01A5BC0}"/>
              </a:ext>
            </a:extLst>
          </p:cNvPr>
          <p:cNvSpPr txBox="1"/>
          <p:nvPr/>
        </p:nvSpPr>
        <p:spPr>
          <a:xfrm>
            <a:off x="3591219" y="3500345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00" dirty="0" err="1"/>
              <a:t>aldehyde</a:t>
            </a:r>
            <a:r>
              <a:rPr lang="tr-TR" sz="1800" dirty="0"/>
              <a:t> </a:t>
            </a:r>
            <a:endParaRPr lang="tr-TR" dirty="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E9ABC7F2-20F9-0D40-AD24-F5C5B029D592}"/>
              </a:ext>
            </a:extLst>
          </p:cNvPr>
          <p:cNvSpPr txBox="1"/>
          <p:nvPr/>
        </p:nvSpPr>
        <p:spPr>
          <a:xfrm>
            <a:off x="5355795" y="3428292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00" dirty="0" err="1"/>
              <a:t>alcohol</a:t>
            </a:r>
            <a:endParaRPr lang="tr-TR" sz="1800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67965C6-1EAE-7049-A80F-13481B35FD17}"/>
              </a:ext>
            </a:extLst>
          </p:cNvPr>
          <p:cNvSpPr txBox="1"/>
          <p:nvPr/>
        </p:nvSpPr>
        <p:spPr>
          <a:xfrm>
            <a:off x="7043462" y="3364483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00" dirty="0" err="1"/>
              <a:t>hemiacetal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18347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58200" cy="1143000"/>
          </a:xfrm>
        </p:spPr>
        <p:txBody>
          <a:bodyPr/>
          <a:lstStyle/>
          <a:p>
            <a:pPr eaLnBrk="1" hangingPunct="1"/>
            <a:r>
              <a:rPr lang="tr-TR" altLang="tr-TR" sz="4000" dirty="0" err="1"/>
              <a:t>Cyclic</a:t>
            </a:r>
            <a:r>
              <a:rPr lang="tr-TR" altLang="tr-TR" sz="4000" dirty="0"/>
              <a:t> form of </a:t>
            </a:r>
            <a:r>
              <a:rPr lang="tr-TR" altLang="tr-TR" sz="4000" dirty="0" err="1"/>
              <a:t>Glucose</a:t>
            </a:r>
            <a:endParaRPr lang="en-US" altLang="tr-TR" sz="54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1F69FFE-F1D7-784A-BE2B-9068820EA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981200"/>
            <a:ext cx="7747000" cy="336550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073C122E-745D-5A4B-BE2D-584BC315F8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78" y="1965325"/>
            <a:ext cx="7924800" cy="3155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4E467099-2342-944F-892A-F2EDF10B69A4}"/>
              </a:ext>
            </a:extLst>
          </p:cNvPr>
          <p:cNvSpPr txBox="1"/>
          <p:nvPr/>
        </p:nvSpPr>
        <p:spPr>
          <a:xfrm>
            <a:off x="3490562" y="5905500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sucrose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228E48E2-FAE9-0842-82FA-ED7A2E9BC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7997"/>
            <a:ext cx="8674100" cy="34036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E41A61F6-28CA-A94D-A44B-E6A7826BC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07139"/>
            <a:ext cx="61976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54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/>
          </p:nvPr>
        </p:nvSpPr>
        <p:spPr>
          <a:xfrm>
            <a:off x="1066800" y="2057400"/>
            <a:ext cx="7804150" cy="5514975"/>
          </a:xfrm>
        </p:spPr>
        <p:txBody>
          <a:bodyPr/>
          <a:lstStyle/>
          <a:p>
            <a:pPr lvl="2" eaLnBrk="1" hangingPunct="1"/>
            <a:r>
              <a:rPr lang="tr-TR" altLang="en-US" dirty="0" err="1"/>
              <a:t>Carbohydrates</a:t>
            </a:r>
            <a:r>
              <a:rPr lang="tr-TR" altLang="en-US" dirty="0"/>
              <a:t> </a:t>
            </a:r>
            <a:r>
              <a:rPr lang="tr-TR" altLang="en-US" dirty="0" err="1"/>
              <a:t>consist</a:t>
            </a:r>
            <a:r>
              <a:rPr lang="tr-TR" altLang="en-US" dirty="0"/>
              <a:t> of </a:t>
            </a:r>
            <a:r>
              <a:rPr lang="tr-TR" altLang="en-US" dirty="0" err="1"/>
              <a:t>hemiacetal</a:t>
            </a:r>
            <a:r>
              <a:rPr lang="tr-TR" altLang="en-US" dirty="0"/>
              <a:t> </a:t>
            </a:r>
            <a:r>
              <a:rPr lang="tr-TR" altLang="en-US" dirty="0" err="1"/>
              <a:t>bonds</a:t>
            </a:r>
            <a:r>
              <a:rPr lang="tr-TR" altLang="en-US" dirty="0"/>
              <a:t> </a:t>
            </a:r>
            <a:r>
              <a:rPr lang="tr-TR" altLang="en-US" dirty="0" err="1"/>
              <a:t>are</a:t>
            </a:r>
            <a:r>
              <a:rPr lang="tr-TR" altLang="en-US" dirty="0"/>
              <a:t> </a:t>
            </a:r>
            <a:r>
              <a:rPr lang="tr-TR" altLang="en-US" dirty="0" err="1"/>
              <a:t>reducing</a:t>
            </a:r>
            <a:r>
              <a:rPr lang="tr-TR" altLang="en-US" dirty="0"/>
              <a:t> </a:t>
            </a:r>
            <a:r>
              <a:rPr lang="tr-TR" altLang="en-US" dirty="0" err="1"/>
              <a:t>sugars</a:t>
            </a:r>
            <a:r>
              <a:rPr lang="tr-TR" altLang="en-US" dirty="0"/>
              <a:t>.</a:t>
            </a:r>
          </a:p>
          <a:p>
            <a:pPr lvl="2" eaLnBrk="1" hangingPunct="1"/>
            <a:r>
              <a:rPr lang="tr-TR" altLang="en-US" dirty="0" err="1"/>
              <a:t>Carbohydreates</a:t>
            </a:r>
            <a:r>
              <a:rPr lang="tr-TR" altLang="en-US" dirty="0"/>
              <a:t> </a:t>
            </a:r>
            <a:r>
              <a:rPr lang="tr-TR" altLang="en-US" dirty="0" err="1"/>
              <a:t>that</a:t>
            </a:r>
            <a:r>
              <a:rPr lang="tr-TR" altLang="en-US" dirty="0"/>
              <a:t> </a:t>
            </a:r>
            <a:r>
              <a:rPr lang="tr-TR" altLang="en-US" dirty="0" err="1"/>
              <a:t>includes</a:t>
            </a:r>
            <a:r>
              <a:rPr lang="tr-TR" altLang="en-US" dirty="0"/>
              <a:t> </a:t>
            </a:r>
            <a:r>
              <a:rPr lang="tr-TR" altLang="en-US" dirty="0" err="1"/>
              <a:t>only</a:t>
            </a:r>
            <a:r>
              <a:rPr lang="tr-TR" altLang="en-US" dirty="0"/>
              <a:t> </a:t>
            </a:r>
            <a:r>
              <a:rPr lang="tr-TR" altLang="en-US" dirty="0" err="1"/>
              <a:t>acetal</a:t>
            </a:r>
            <a:r>
              <a:rPr lang="tr-TR" altLang="en-US" dirty="0"/>
              <a:t> </a:t>
            </a:r>
            <a:r>
              <a:rPr lang="tr-TR" altLang="en-US" dirty="0" err="1"/>
              <a:t>group</a:t>
            </a:r>
            <a:r>
              <a:rPr lang="tr-TR" altLang="en-US" dirty="0"/>
              <a:t> </a:t>
            </a:r>
            <a:r>
              <a:rPr lang="tr-TR" altLang="en-US" dirty="0" err="1"/>
              <a:t>aren’t</a:t>
            </a:r>
            <a:r>
              <a:rPr lang="tr-TR" altLang="en-US" dirty="0"/>
              <a:t>  </a:t>
            </a:r>
            <a:r>
              <a:rPr lang="tr-TR" altLang="en-US" dirty="0" err="1"/>
              <a:t>reducing</a:t>
            </a:r>
            <a:r>
              <a:rPr lang="tr-TR" altLang="en-US" dirty="0"/>
              <a:t> </a:t>
            </a:r>
            <a:r>
              <a:rPr lang="tr-TR" altLang="en-US" dirty="0" err="1"/>
              <a:t>sugars</a:t>
            </a:r>
            <a:r>
              <a:rPr lang="tr-TR" altLang="en-US" dirty="0"/>
              <a:t>.</a:t>
            </a:r>
          </a:p>
          <a:p>
            <a:pPr marL="914400" lvl="2" indent="0" eaLnBrk="1" hangingPunct="1">
              <a:buNone/>
            </a:pPr>
            <a:r>
              <a:rPr lang="tr-TR" altLang="en-US" dirty="0"/>
              <a:t> </a:t>
            </a:r>
            <a:endParaRPr lang="en-US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2578</TotalTime>
  <Words>1071</Words>
  <Application>Microsoft Macintosh PowerPoint</Application>
  <PresentationFormat>Ekran Gösterisi (4:3)</PresentationFormat>
  <Paragraphs>180</Paragraphs>
  <Slides>29</Slides>
  <Notes>22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6" baseType="lpstr">
      <vt:lpstr>Arial</vt:lpstr>
      <vt:lpstr>inherit</vt:lpstr>
      <vt:lpstr>Tahoma</vt:lpstr>
      <vt:lpstr>Times New Roman</vt:lpstr>
      <vt:lpstr>Wingdings</vt:lpstr>
      <vt:lpstr>Blends</vt:lpstr>
      <vt:lpstr>Belge</vt:lpstr>
      <vt:lpstr>Carbohydrates</vt:lpstr>
      <vt:lpstr>General Properties of Carbohydrates</vt:lpstr>
      <vt:lpstr>PowerPoint Sunusu</vt:lpstr>
      <vt:lpstr>Classification of Carbohydrates</vt:lpstr>
      <vt:lpstr>Aldose- Ketose</vt:lpstr>
      <vt:lpstr>Hemiacetal &amp; hemiketal formation</vt:lpstr>
      <vt:lpstr>Cyclic form of Glucose</vt:lpstr>
      <vt:lpstr>PowerPoint Sunusu</vt:lpstr>
      <vt:lpstr>PowerPoint Sunusu</vt:lpstr>
      <vt:lpstr>PowerPoint Sunusu</vt:lpstr>
      <vt:lpstr>Reactions of Carbohydrates</vt:lpstr>
      <vt:lpstr>General Reactions of Carbohydrates</vt:lpstr>
      <vt:lpstr>PowerPoint Sunusu</vt:lpstr>
      <vt:lpstr>PowerPoint Sunusu</vt:lpstr>
      <vt:lpstr>PowerPoint Sunusu</vt:lpstr>
      <vt:lpstr>Nylander Reaction</vt:lpstr>
      <vt:lpstr>Methylene Blue Reaction</vt:lpstr>
      <vt:lpstr>Methylene Blue Reaction</vt:lpstr>
      <vt:lpstr>Moore Reaction</vt:lpstr>
      <vt:lpstr>Moore Reaction</vt:lpstr>
      <vt:lpstr>Molisch Reaction</vt:lpstr>
      <vt:lpstr>Molisch Reaction</vt:lpstr>
      <vt:lpstr>Hydrolysis of starch with salivary amlyase</vt:lpstr>
      <vt:lpstr>PowerPoint Sunusu</vt:lpstr>
      <vt:lpstr>PowerPoint Sunusu</vt:lpstr>
      <vt:lpstr>Hydrolysis of starch with salivary amlyase</vt:lpstr>
      <vt:lpstr>Hydrolysis of starch with salivary amlyase</vt:lpstr>
      <vt:lpstr>Experiment Report:</vt:lpstr>
      <vt:lpstr>References </vt:lpstr>
    </vt:vector>
  </TitlesOfParts>
  <Company>Iowa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</dc:title>
  <dc:creator>hTyler</dc:creator>
  <cp:lastModifiedBy>Microsoft Office User</cp:lastModifiedBy>
  <cp:revision>97</cp:revision>
  <cp:lastPrinted>2019-02-20T07:39:47Z</cp:lastPrinted>
  <dcterms:created xsi:type="dcterms:W3CDTF">2005-01-31T17:52:09Z</dcterms:created>
  <dcterms:modified xsi:type="dcterms:W3CDTF">2020-04-28T12:14:43Z</dcterms:modified>
</cp:coreProperties>
</file>