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9" r:id="rId21"/>
    <p:sldId id="260" r:id="rId22"/>
    <p:sldId id="287" r:id="rId23"/>
    <p:sldId id="286" r:id="rId24"/>
    <p:sldId id="288" r:id="rId25"/>
    <p:sldId id="290" r:id="rId26"/>
    <p:sldId id="291" r:id="rId27"/>
    <p:sldId id="292" r:id="rId28"/>
    <p:sldId id="295" r:id="rId29"/>
    <p:sldId id="293" r:id="rId30"/>
    <p:sldId id="294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DC870-87F0-4552-9872-80789E4A8CB7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2343-94F9-4159-8F52-5611457B1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209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62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67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858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71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2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3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1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21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5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6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04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26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3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1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15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800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5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2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75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72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058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269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93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760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301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745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D0744-80DF-4847-8649-624B70283E63}" type="datetimeFigureOut">
              <a:rPr lang="tr-TR" smtClean="0"/>
              <a:t>22.04.2021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21296-EDC6-4FD5-9903-2BF781D2142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6FA88-BBF6-4C70-B81C-6D68EA157FBB}" type="datetimeFigureOut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22.04.2021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50" b="0" i="0" u="none" strike="noStrike" kern="1200" cap="all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FFA8A-F946-4062-981A-DE55B4697937}" type="slidenum"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05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89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Termoterapİ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tr-TR" cap="none" dirty="0" smtClean="0">
                <a:solidFill>
                  <a:srgbClr val="002060"/>
                </a:solidFill>
              </a:rPr>
              <a:t>Dr.Pınar Can</a:t>
            </a:r>
          </a:p>
          <a:p>
            <a:pPr algn="ctr"/>
            <a:r>
              <a:rPr lang="tr-TR" cap="none" dirty="0" smtClean="0">
                <a:solidFill>
                  <a:srgbClr val="002060"/>
                </a:solidFill>
              </a:rPr>
              <a:t>pcan@ankara.edu.tr</a:t>
            </a:r>
            <a:endParaRPr lang="tr-TR" cap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Krioterapi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Doku </a:t>
            </a:r>
            <a:r>
              <a:rPr lang="tr-TR" dirty="0"/>
              <a:t>hasarının akut fazında ve iyileşmede doku hasarının etkilerini ve sekellerini azaltmak </a:t>
            </a:r>
            <a:r>
              <a:rPr lang="tr-TR" dirty="0" smtClean="0"/>
              <a:t>için</a:t>
            </a:r>
          </a:p>
          <a:p>
            <a:r>
              <a:rPr lang="tr-TR" dirty="0"/>
              <a:t>A</a:t>
            </a:r>
            <a:r>
              <a:rPr lang="tr-TR" dirty="0" smtClean="0"/>
              <a:t>yrıca</a:t>
            </a:r>
            <a:r>
              <a:rPr lang="tr-TR" dirty="0"/>
              <a:t>, olumsuz </a:t>
            </a:r>
            <a:r>
              <a:rPr lang="tr-TR" dirty="0" smtClean="0"/>
              <a:t>sekonder yangısal </a:t>
            </a:r>
            <a:r>
              <a:rPr lang="tr-TR" dirty="0"/>
              <a:t>tepkileri en aza indirmek için rehabilitasyon sırasında egzersizden </a:t>
            </a:r>
            <a:r>
              <a:rPr lang="tr-TR" dirty="0" smtClean="0"/>
              <a:t>hemen sonra</a:t>
            </a:r>
          </a:p>
          <a:p>
            <a:r>
              <a:rPr lang="tr-TR" dirty="0"/>
              <a:t>E</a:t>
            </a:r>
            <a:r>
              <a:rPr lang="tr-TR" dirty="0" smtClean="0"/>
              <a:t>n </a:t>
            </a:r>
            <a:r>
              <a:rPr lang="tr-TR" dirty="0"/>
              <a:t>etkili şekilde </a:t>
            </a:r>
            <a:r>
              <a:rPr lang="tr-TR" dirty="0" smtClean="0"/>
              <a:t>ise travmadan </a:t>
            </a:r>
            <a:r>
              <a:rPr lang="tr-TR" dirty="0"/>
              <a:t>hemen sonra kullanılır (kaza sonucu veya cerrahi prosedürlerin ardından).</a:t>
            </a:r>
          </a:p>
        </p:txBody>
      </p:sp>
    </p:spTree>
    <p:extLst>
      <p:ext uri="{BB962C8B-B14F-4D97-AF65-F5344CB8AC3E}">
        <p14:creationId xmlns:p14="http://schemas.microsoft.com/office/powerpoint/2010/main" val="241472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24540" y="2055523"/>
            <a:ext cx="9905999" cy="2779713"/>
          </a:xfrm>
        </p:spPr>
        <p:txBody>
          <a:bodyPr/>
          <a:lstStyle/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Kriyokinetik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kriyoterapiyi hareketle birleştirir (pasif, aktif yardımlı veya aktif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Kriyokinetiğin amacı,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normal, ağrısız hareketi kolaylaştırmak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lenfatik sıvının vasküler sisteme geri dönüşünü kolaylaştırmak için kas pompalama hareketi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yoluyla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ödemi azaltmaktır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1303" y="2013959"/>
            <a:ext cx="6520151" cy="3112222"/>
          </a:xfrm>
        </p:spPr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Krioterapinin etkileri;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Vazokonstriksiyon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Kan akımının azalması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Şişliğin azalması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Enzim ilişkili doku hasarının azalması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Analjezi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7384472" y="1127590"/>
            <a:ext cx="4394251" cy="4884960"/>
            <a:chOff x="7384472" y="1127590"/>
            <a:chExt cx="4394251" cy="488496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4472" y="1127590"/>
              <a:ext cx="4194196" cy="488496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 rot="16200000">
              <a:off x="9610905" y="3470042"/>
              <a:ext cx="413558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https://www.arabianbusiness.com/public/images/2019/07/25/revive-cryotherapy.jpg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541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9739" y="796637"/>
            <a:ext cx="7296008" cy="561109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Soğutma vazokonstriksiyona neden olur ve lokal kan akışı yavaşlar, kanama azalır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Yaralanma sonrası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 operasyon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sonrası ödem oluşumu azalır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Dokunun soğuması;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 edilen dokunun metabolik hızını azaltır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 yangısal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sürece bağlı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gelişen reaksiyonları azaltır,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yangı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 ilgili enzimatik etkilerin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inhibisyonunu sağlar,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histamin </a:t>
            </a:r>
            <a:r>
              <a:rPr lang="tr-TR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salınımını en aza </a:t>
            </a:r>
            <a:r>
              <a:rPr lang="tr-TR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indirerek doku hasarını azaltır</a:t>
            </a:r>
            <a:endParaRPr lang="tr-TR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8215747" y="630382"/>
            <a:ext cx="3634264" cy="2669094"/>
            <a:chOff x="8215747" y="796637"/>
            <a:chExt cx="3634264" cy="266909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l="1743" t="6816" r="23632" b="3159"/>
            <a:stretch/>
          </p:blipFill>
          <p:spPr>
            <a:xfrm>
              <a:off x="8215747" y="796637"/>
              <a:ext cx="3634264" cy="2466107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8668206" y="3262744"/>
              <a:ext cx="2729346" cy="202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https://i.ytimg.com/vi/MUH3tRVxDDI/maxresdefault.jpg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8540052" y="3465731"/>
            <a:ext cx="2857500" cy="3095884"/>
            <a:chOff x="8540052" y="3465731"/>
            <a:chExt cx="2857500" cy="3095884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0052" y="3465731"/>
              <a:ext cx="2857500" cy="2857500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8862169" y="6253838"/>
              <a:ext cx="234141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http://www.caninerehabcenterhouston.com/wp-content/uploads/2014/09/CRC_Heat.jpg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827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2976" y="1501341"/>
            <a:ext cx="9905999" cy="3998913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Vazokonstriksiyon,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nosiseptörler üzerindeki baskıyı azaltarak ağrıyı azaltmaya yardımcı olabilir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Sinir iletim hızının azaltılmasıyla ağrının giderilmesi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sağlanabilir.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Analjezi sayesinde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refleks kas spazmında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da azalma olur.</a:t>
            </a:r>
          </a:p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travmanın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 aşamasında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tipik olarak yaralanma veya ameliyattan sonraki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72 saat içinde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uygulandığında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etkilidir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9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6322" y="1224250"/>
            <a:ext cx="4732916" cy="46362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Soğuk su sirkülasyonlu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battaniyeler 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Yeniden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kullanılabilir buz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torbaları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Havluya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sarılmış buz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küpleri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Buz küpleri</a:t>
            </a:r>
          </a:p>
          <a:p>
            <a:pPr>
              <a:lnSpc>
                <a:spcPct val="100000"/>
              </a:lnSpc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oğuğa daldırma 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Soğuk kompresyon cihazları 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Soğutucu spreyler</a:t>
            </a:r>
          </a:p>
          <a:p>
            <a:pPr>
              <a:lnSpc>
                <a:spcPct val="100000"/>
              </a:lnSpc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Kontrast banyolar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917269" y="701030"/>
            <a:ext cx="444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FF00"/>
                </a:solidFill>
              </a:rPr>
              <a:t>Soğuk uygulama yolları;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7493524" y="701030"/>
            <a:ext cx="3374554" cy="2403051"/>
            <a:chOff x="7624330" y="701030"/>
            <a:chExt cx="3374554" cy="2403051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4330" y="701030"/>
              <a:ext cx="3112943" cy="2403051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 rot="16200000">
              <a:off x="9872453" y="1771749"/>
              <a:ext cx="19912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1100" dirty="0"/>
                <a:t>https://vetcryo.se/vetcryo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7117286" y="3309979"/>
            <a:ext cx="3865418" cy="2340755"/>
            <a:chOff x="7248092" y="3309979"/>
            <a:chExt cx="3865418" cy="2340755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4331" y="3309979"/>
              <a:ext cx="3141040" cy="2134857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248092" y="5450679"/>
              <a:ext cx="38654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https://www.vscsarasota.com/wp-content/uploads/2016/11/Rehab-Page_23-1.jpg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69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2249" y="1529050"/>
            <a:ext cx="9152516" cy="3957350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Kontrast banyolar;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bir alanın alternatif olarak ılık ve soğuk suya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daldırılması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alternatif vazodilatasyon ve vazokonstriksiyon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üretir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bazen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ödemi azaltmak için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kullanılır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akut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fazda, ayrıca doku iyileşmesinin erken subakut fazında da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uygundur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Doku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iyileşmesinin akut aşaması sırasında,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suya daha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uzun süre maruziyet uygulanır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(örn; 3 dakika soğuk 1 dakika ılık)</a:t>
            </a:r>
            <a:endParaRPr lang="tr-T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1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27558" y="1903123"/>
            <a:ext cx="9905999" cy="3541714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Uygulama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süresi genellikle 15 ila 20 dakikadır ve gün boyunca tekrarlanabilir.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Soğuk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uygulamayı,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yaralanmadan sonraki ilk 24 ila 48 saat boyunca her 2 ila 4 saatte bir tekrarlamak yaygın bir yöntemdir.,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Doku hasarını önlemek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için,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buz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kompres seans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başına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dakikadan fazla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uygulanmamalıdır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2852448" y="1080654"/>
            <a:ext cx="6456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002060"/>
                </a:solidFill>
              </a:rPr>
              <a:t>Krioterapi uygulama süreleri</a:t>
            </a:r>
            <a:endParaRPr lang="tr-T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8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Sıcak terapi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Yüzeysel sıcak uygulamaları en çok esneme egzersizlerinden önce dokuda sıcaklık artışı sağlamak amacıyla </a:t>
            </a:r>
            <a:r>
              <a:rPr lang="tr-TR" dirty="0" smtClean="0"/>
              <a:t>kullanılır.</a:t>
            </a:r>
          </a:p>
          <a:p>
            <a:r>
              <a:rPr lang="tr-TR" dirty="0"/>
              <a:t>Yüzeysel ısıtma ajanları </a:t>
            </a:r>
            <a:r>
              <a:rPr lang="tr-TR" dirty="0" smtClean="0"/>
              <a:t>yaklaşık </a:t>
            </a:r>
            <a:r>
              <a:rPr lang="tr-TR" dirty="0"/>
              <a:t>2 cm'ye kadar doku derinliklerine </a:t>
            </a:r>
            <a:r>
              <a:rPr lang="tr-TR" dirty="0" smtClean="0"/>
              <a:t>nüfuz </a:t>
            </a:r>
            <a:r>
              <a:rPr lang="tr-TR" dirty="0"/>
              <a:t>ederken, derin ısıtma ajanları 5 cm </a:t>
            </a:r>
            <a:r>
              <a:rPr lang="tr-TR" dirty="0" smtClean="0"/>
              <a:t>derinliğe kadar doku </a:t>
            </a:r>
            <a:r>
              <a:rPr lang="tr-TR" dirty="0"/>
              <a:t>sıcaklığını </a:t>
            </a:r>
            <a:r>
              <a:rPr lang="tr-TR" dirty="0" smtClean="0"/>
              <a:t>yükseltebilir.</a:t>
            </a:r>
          </a:p>
          <a:p>
            <a:r>
              <a:rPr lang="tr-TR" dirty="0" smtClean="0"/>
              <a:t>Derinin </a:t>
            </a:r>
            <a:r>
              <a:rPr lang="tr-TR" dirty="0"/>
              <a:t>sıcaklığı 10 ° C veya daha fazla artabilse de, </a:t>
            </a:r>
            <a:r>
              <a:rPr lang="tr-TR" dirty="0">
                <a:solidFill>
                  <a:srgbClr val="FFFF00"/>
                </a:solidFill>
              </a:rPr>
              <a:t>1 cm derinlikteki </a:t>
            </a:r>
            <a:r>
              <a:rPr lang="tr-TR" dirty="0"/>
              <a:t>dokular tipik olarak </a:t>
            </a:r>
            <a:r>
              <a:rPr lang="tr-TR" dirty="0">
                <a:solidFill>
                  <a:srgbClr val="FFFF00"/>
                </a:solidFill>
              </a:rPr>
              <a:t>3 ° C'nin altında </a:t>
            </a:r>
            <a:r>
              <a:rPr lang="tr-TR" dirty="0"/>
              <a:t>ve dokular </a:t>
            </a:r>
            <a:r>
              <a:rPr lang="tr-TR" dirty="0">
                <a:solidFill>
                  <a:srgbClr val="FFFF00"/>
                </a:solidFill>
              </a:rPr>
              <a:t>2 cm'de 1 ° C'nin altında</a:t>
            </a:r>
            <a:r>
              <a:rPr lang="tr-TR" dirty="0"/>
              <a:t> yükselir.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26232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8651" y="2050474"/>
            <a:ext cx="5892367" cy="2757054"/>
          </a:xfrm>
        </p:spPr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Sıcak terapinin etkileri;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rgbClr val="002060"/>
                </a:solidFill>
              </a:rPr>
              <a:t> </a:t>
            </a:r>
            <a:r>
              <a:rPr lang="tr-TR" sz="2200" dirty="0" smtClean="0">
                <a:solidFill>
                  <a:srgbClr val="002060"/>
                </a:solidFill>
              </a:rPr>
              <a:t>Dolaşımın artması (vazodilatasyon)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solidFill>
                  <a:srgbClr val="002060"/>
                </a:solidFill>
              </a:rPr>
              <a:t> Ağrının azalması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solidFill>
                  <a:srgbClr val="002060"/>
                </a:solidFill>
              </a:rPr>
              <a:t> Yumuşak dokuların ekstensiyon   kapasitesinin artması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>
                <a:solidFill>
                  <a:srgbClr val="002060"/>
                </a:solidFill>
              </a:rPr>
              <a:t> Kas spazmının giderilmesi</a:t>
            </a:r>
            <a:endParaRPr lang="tr-TR" sz="2200" dirty="0">
              <a:solidFill>
                <a:srgbClr val="002060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761018" y="1657784"/>
            <a:ext cx="4732543" cy="3742488"/>
            <a:chOff x="6761018" y="1657784"/>
            <a:chExt cx="4732543" cy="3742488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1018" y="1657784"/>
              <a:ext cx="4716257" cy="3542433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6761018" y="5200217"/>
              <a:ext cx="473254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https://www.painreliefessentials.com/wp-content/uploads/Thermotex-Infrared-12-Pad-Blanket-2.jpg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79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1399309"/>
            <a:ext cx="9905999" cy="4225638"/>
          </a:xfrm>
        </p:spPr>
        <p:txBody>
          <a:bodyPr>
            <a:normAutofit lnSpcReduction="10000"/>
          </a:bodyPr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Termoterapi hastalık ya da travma tedavisi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için,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yüzeysel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soğuğun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kullanımıdır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Yüzyıllardır yüzeysel sıcak ve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yumuşak doku ve eklem yaralanmalarını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tedavi etmek,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ağrıyı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gidermek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doku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iyileşmesinin altında yatan fizyolojik süreçleri değiştirmek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kas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, tendon, bağ ve eklem kapsülü dahil olmak üzere bağ dokusunun esnekliğini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artırmak</a:t>
            </a:r>
          </a:p>
          <a:p>
            <a:pPr marL="457200" lvl="1" indent="0">
              <a:buNone/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maçlarıyla kullanılmaktadır.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8784" y="1659553"/>
            <a:ext cx="9905999" cy="4090084"/>
          </a:xfrm>
        </p:spPr>
        <p:txBody>
          <a:bodyPr>
            <a:normAutofit/>
          </a:bodyPr>
          <a:lstStyle/>
          <a:p>
            <a:r>
              <a:rPr lang="tr-TR" dirty="0"/>
              <a:t>Doku sıcaklığı arttığında vazodilatasyon oluşur. </a:t>
            </a:r>
            <a:endParaRPr lang="tr-TR" dirty="0" smtClean="0"/>
          </a:p>
          <a:p>
            <a:r>
              <a:rPr lang="tr-TR" dirty="0" smtClean="0"/>
              <a:t>Sıcağın vazodilatasyona yol açması çeşitli etkilerle olabilir;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/>
              <a:t>Kan damarlarının </a:t>
            </a:r>
            <a:r>
              <a:rPr lang="tr-TR" sz="2200" dirty="0"/>
              <a:t>düz </a:t>
            </a:r>
            <a:r>
              <a:rPr lang="tr-TR" sz="2200" dirty="0" smtClean="0"/>
              <a:t>kaslarının, </a:t>
            </a:r>
            <a:r>
              <a:rPr lang="tr-TR" sz="2200" dirty="0"/>
              <a:t>kutanöz termoreseptörler tarafından </a:t>
            </a:r>
            <a:r>
              <a:rPr lang="tr-TR" sz="2200" dirty="0" smtClean="0"/>
              <a:t>direk </a:t>
            </a:r>
            <a:r>
              <a:rPr lang="tr-TR" sz="2200" dirty="0"/>
              <a:t>refleks aktivasyonu, </a:t>
            </a:r>
            <a:endParaRPr lang="tr-TR" sz="22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/>
              <a:t>K</a:t>
            </a:r>
            <a:r>
              <a:rPr lang="tr-TR" sz="2200" dirty="0" smtClean="0"/>
              <a:t>utanöz </a:t>
            </a:r>
            <a:r>
              <a:rPr lang="tr-TR" sz="2200" dirty="0"/>
              <a:t>termoreseptörler tarafından lokal omurilik reflekslerinin dolaylı </a:t>
            </a:r>
            <a:r>
              <a:rPr lang="tr-TR" sz="2200" dirty="0" smtClean="0"/>
              <a:t>aktivasyonu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2200" dirty="0" smtClean="0"/>
              <a:t>Lokal olarak kimyasal yangı mediatörlerinin </a:t>
            </a:r>
            <a:r>
              <a:rPr lang="tr-TR" sz="2200" dirty="0"/>
              <a:t>(histamin, prostaglandin, bradikinin</a:t>
            </a:r>
            <a:r>
              <a:rPr lang="tr-TR" sz="2200" dirty="0" smtClean="0"/>
              <a:t>) </a:t>
            </a:r>
            <a:r>
              <a:rPr lang="tr-TR" sz="2200" dirty="0"/>
              <a:t>salınımını </a:t>
            </a:r>
            <a:r>
              <a:rPr lang="tr-TR" sz="2200" dirty="0" smtClean="0"/>
              <a:t>artırarak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2701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2976" y="1819996"/>
            <a:ext cx="9905999" cy="3486295"/>
          </a:xfrm>
        </p:spPr>
        <p:txBody>
          <a:bodyPr/>
          <a:lstStyle/>
          <a:p>
            <a:r>
              <a:rPr lang="tr-TR" dirty="0"/>
              <a:t>Vazodilatasyon sayesinde dokunun oksijenasyonu ve egzersizi gerçekleştirecek olan dokuya metabolitlerin transportu artar. </a:t>
            </a:r>
          </a:p>
          <a:p>
            <a:r>
              <a:rPr lang="tr-TR" dirty="0"/>
              <a:t>Ayrıca doku iyileşmesini sağlayacak olan enzimatik ve biyokimyasal reaksiyonların oranı artar. </a:t>
            </a:r>
            <a:endParaRPr lang="tr-TR" dirty="0" smtClean="0"/>
          </a:p>
          <a:p>
            <a:r>
              <a:rPr lang="tr-TR" dirty="0"/>
              <a:t>Distal </a:t>
            </a:r>
            <a:r>
              <a:rPr lang="tr-TR" dirty="0" smtClean="0"/>
              <a:t>ekstremitelerde vazodilatasyonun gerçekleşmesi ödemin </a:t>
            </a:r>
            <a:r>
              <a:rPr lang="tr-TR" dirty="0"/>
              <a:t>emilimini </a:t>
            </a:r>
            <a:r>
              <a:rPr lang="tr-TR" dirty="0" smtClean="0"/>
              <a:t>artırabilir.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955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0685" y="1404359"/>
            <a:ext cx="9905999" cy="4068186"/>
          </a:xfrm>
        </p:spPr>
        <p:txBody>
          <a:bodyPr>
            <a:noAutofit/>
          </a:bodyPr>
          <a:lstStyle/>
          <a:p>
            <a:r>
              <a:rPr lang="tr-TR" dirty="0"/>
              <a:t>Yumuşak dokuların ekstensiyon kapasitesi ve eklem hareket aralığı </a:t>
            </a:r>
            <a:r>
              <a:rPr lang="tr-TR" dirty="0" smtClean="0"/>
              <a:t>artar </a:t>
            </a:r>
            <a:endParaRPr lang="tr-TR" dirty="0"/>
          </a:p>
          <a:p>
            <a:r>
              <a:rPr lang="tr-TR" dirty="0" smtClean="0"/>
              <a:t>Ancak </a:t>
            </a:r>
            <a:r>
              <a:rPr lang="tr-TR" dirty="0"/>
              <a:t>doku iyileşmesinin </a:t>
            </a:r>
            <a:r>
              <a:rPr lang="tr-TR" dirty="0">
                <a:solidFill>
                  <a:srgbClr val="FFFF00"/>
                </a:solidFill>
              </a:rPr>
              <a:t>çok erken dönemlerinde </a:t>
            </a:r>
            <a:r>
              <a:rPr lang="tr-TR" dirty="0"/>
              <a:t>sıcak uygulamaları </a:t>
            </a:r>
            <a:r>
              <a:rPr lang="tr-TR" dirty="0">
                <a:solidFill>
                  <a:srgbClr val="FFFF00"/>
                </a:solidFill>
              </a:rPr>
              <a:t>akut yangının şiddetlenmesine </a:t>
            </a:r>
            <a:r>
              <a:rPr lang="tr-TR" dirty="0"/>
              <a:t>ve </a:t>
            </a:r>
            <a:r>
              <a:rPr lang="tr-TR" dirty="0">
                <a:solidFill>
                  <a:srgbClr val="FFFF00"/>
                </a:solidFill>
              </a:rPr>
              <a:t>enzimatik aktivitenin</a:t>
            </a:r>
            <a:r>
              <a:rPr lang="tr-TR" dirty="0"/>
              <a:t> (örneğin kollagenaz ve proteaz) </a:t>
            </a:r>
            <a:r>
              <a:rPr lang="tr-TR" dirty="0">
                <a:solidFill>
                  <a:srgbClr val="FFFF00"/>
                </a:solidFill>
              </a:rPr>
              <a:t>artmasına</a:t>
            </a:r>
            <a:r>
              <a:rPr lang="tr-TR" dirty="0"/>
              <a:t> neden olabilir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Bu nedenle erken dönemde uygulandığında doku hasarı oluşabilir.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657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1304" y="1113414"/>
            <a:ext cx="5564188" cy="4636222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</a:rPr>
              <a:t>Lokal ısı uygulaması, </a:t>
            </a:r>
            <a:r>
              <a:rPr lang="tr-TR" dirty="0" smtClean="0">
                <a:solidFill>
                  <a:srgbClr val="002060"/>
                </a:solidFill>
              </a:rPr>
              <a:t>sensorik </a:t>
            </a:r>
            <a:r>
              <a:rPr lang="tr-TR" dirty="0">
                <a:solidFill>
                  <a:srgbClr val="002060"/>
                </a:solidFill>
              </a:rPr>
              <a:t>ve </a:t>
            </a:r>
            <a:r>
              <a:rPr lang="tr-TR" dirty="0" smtClean="0">
                <a:solidFill>
                  <a:srgbClr val="002060"/>
                </a:solidFill>
              </a:rPr>
              <a:t>motorik </a:t>
            </a:r>
            <a:r>
              <a:rPr lang="tr-TR" dirty="0">
                <a:solidFill>
                  <a:srgbClr val="002060"/>
                </a:solidFill>
              </a:rPr>
              <a:t>sinir iletim hızını artırır. 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İletim </a:t>
            </a:r>
            <a:r>
              <a:rPr lang="tr-TR" dirty="0">
                <a:solidFill>
                  <a:srgbClr val="002060"/>
                </a:solidFill>
              </a:rPr>
              <a:t>hızındaki bir artış veya azalma, ağrıyı ve kas spazmını azaltır. </a:t>
            </a:r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Her </a:t>
            </a:r>
            <a:r>
              <a:rPr lang="tr-TR" dirty="0">
                <a:solidFill>
                  <a:srgbClr val="002060"/>
                </a:solidFill>
              </a:rPr>
              <a:t>1 ° C </a:t>
            </a:r>
            <a:r>
              <a:rPr lang="tr-TR" dirty="0" smtClean="0">
                <a:solidFill>
                  <a:srgbClr val="002060"/>
                </a:solidFill>
              </a:rPr>
              <a:t>sıcaklık artışında, sinir </a:t>
            </a:r>
            <a:r>
              <a:rPr lang="tr-TR" dirty="0">
                <a:solidFill>
                  <a:srgbClr val="002060"/>
                </a:solidFill>
              </a:rPr>
              <a:t>iletim </a:t>
            </a:r>
            <a:r>
              <a:rPr lang="tr-TR" dirty="0" smtClean="0">
                <a:solidFill>
                  <a:srgbClr val="002060"/>
                </a:solidFill>
              </a:rPr>
              <a:t>hızı yaklaşık </a:t>
            </a:r>
            <a:r>
              <a:rPr lang="tr-TR" dirty="0">
                <a:solidFill>
                  <a:srgbClr val="002060"/>
                </a:solidFill>
              </a:rPr>
              <a:t>2 </a:t>
            </a:r>
            <a:r>
              <a:rPr lang="tr-TR" dirty="0" smtClean="0">
                <a:solidFill>
                  <a:srgbClr val="002060"/>
                </a:solidFill>
              </a:rPr>
              <a:t>m/sn </a:t>
            </a:r>
            <a:r>
              <a:rPr lang="tr-TR" dirty="0">
                <a:solidFill>
                  <a:srgbClr val="002060"/>
                </a:solidFill>
              </a:rPr>
              <a:t>artar</a:t>
            </a:r>
            <a:r>
              <a:rPr lang="tr-TR" dirty="0" smtClean="0">
                <a:solidFill>
                  <a:srgbClr val="002060"/>
                </a:solidFill>
              </a:rPr>
              <a:t>.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Lokal </a:t>
            </a:r>
            <a:r>
              <a:rPr lang="tr-TR" dirty="0">
                <a:solidFill>
                  <a:srgbClr val="002060"/>
                </a:solidFill>
              </a:rPr>
              <a:t>ısı uygulaması </a:t>
            </a:r>
            <a:r>
              <a:rPr lang="tr-TR" dirty="0" smtClean="0">
                <a:solidFill>
                  <a:srgbClr val="002060"/>
                </a:solidFill>
              </a:rPr>
              <a:t>bireysel ağrı </a:t>
            </a:r>
            <a:r>
              <a:rPr lang="tr-TR" dirty="0">
                <a:solidFill>
                  <a:srgbClr val="002060"/>
                </a:solidFill>
              </a:rPr>
              <a:t>eşiğini </a:t>
            </a:r>
            <a:r>
              <a:rPr lang="tr-TR" dirty="0" smtClean="0">
                <a:solidFill>
                  <a:srgbClr val="002060"/>
                </a:solidFill>
              </a:rPr>
              <a:t>yükseltebilir.</a:t>
            </a:r>
            <a:endParaRPr lang="tr-TR" dirty="0">
              <a:solidFill>
                <a:srgbClr val="002060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525492" y="1281545"/>
            <a:ext cx="5389419" cy="4326749"/>
            <a:chOff x="6525492" y="1281545"/>
            <a:chExt cx="5389419" cy="4326749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l="14021" r="11333" b="24833"/>
            <a:stretch/>
          </p:blipFill>
          <p:spPr>
            <a:xfrm>
              <a:off x="6525492" y="1281545"/>
              <a:ext cx="5292436" cy="3997036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6525492" y="5285129"/>
              <a:ext cx="538941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500" dirty="0"/>
                <a:t>https://images.squarespace-cdn.com/content/v1/55ba9a1de4b08d0b7eb69388/1440623435210-XJCTICMSUOHK1VMQ445H/ke17ZwdGBToddI8pDm48kDHPSfPanjkWqhH6pl6g5ph7gQa3H78H3Y0txjaiv_0fDoOvxcdMmMKkDsyUqMSsMWxHk725yiiHCCLfrh8O1z4YTzHvnKhyp6Da-NYroOW3ZGjoBKy3azqku80C789l0mwONMR1ELp49Lyc52iWr5dNb1QJw9casjKdtTg1_-y4jz4ptJBmI9gQmbjSQnNGng/image-asset.jpeg?format=1000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351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38394" y="1282898"/>
            <a:ext cx="9905998" cy="1113300"/>
          </a:xfrm>
        </p:spPr>
        <p:txBody>
          <a:bodyPr>
            <a:normAutofit/>
          </a:bodyPr>
          <a:lstStyle/>
          <a:p>
            <a:r>
              <a:rPr lang="tr-TR" sz="2800" cap="none" dirty="0" smtClean="0">
                <a:solidFill>
                  <a:srgbClr val="FFFF00"/>
                </a:solidFill>
              </a:rPr>
              <a:t>Sıcak terapi uygulama yolları</a:t>
            </a:r>
            <a:endParaRPr lang="tr-TR" sz="2800" cap="none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2527816"/>
            <a:ext cx="5522624" cy="2452255"/>
          </a:xfrm>
        </p:spPr>
        <p:txBody>
          <a:bodyPr/>
          <a:lstStyle/>
          <a:p>
            <a:r>
              <a:rPr lang="tr-TR" dirty="0" smtClean="0"/>
              <a:t>Sıcak paketler (hot packs)</a:t>
            </a:r>
          </a:p>
          <a:p>
            <a:r>
              <a:rPr lang="tr-TR" dirty="0" smtClean="0"/>
              <a:t>Sıcak </a:t>
            </a:r>
            <a:r>
              <a:rPr lang="tr-TR" dirty="0"/>
              <a:t>parafin </a:t>
            </a:r>
            <a:r>
              <a:rPr lang="tr-TR" dirty="0" smtClean="0"/>
              <a:t>banyoları (45-50</a:t>
            </a:r>
            <a:r>
              <a:rPr lang="tr-TR" dirty="0"/>
              <a:t>° </a:t>
            </a:r>
            <a:r>
              <a:rPr lang="tr-TR" dirty="0" smtClean="0"/>
              <a:t>C)</a:t>
            </a:r>
          </a:p>
          <a:p>
            <a:r>
              <a:rPr lang="tr-TR" dirty="0" smtClean="0"/>
              <a:t>Infrared veya UV lambalar</a:t>
            </a:r>
          </a:p>
          <a:p>
            <a:r>
              <a:rPr lang="tr-TR" dirty="0" smtClean="0"/>
              <a:t>Ilık su ile duş (27-35 °C)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18" y="321282"/>
            <a:ext cx="4608975" cy="3292125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6571687" y="3745025"/>
            <a:ext cx="4987636" cy="2982195"/>
            <a:chOff x="6571687" y="3745025"/>
            <a:chExt cx="4987636" cy="2982195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 rotWithShape="1">
            <a:blip r:embed="rId3"/>
            <a:srcRect l="7958" r="7059" b="8019"/>
            <a:stretch/>
          </p:blipFill>
          <p:spPr>
            <a:xfrm>
              <a:off x="6761018" y="3745025"/>
              <a:ext cx="4608975" cy="2850577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571687" y="6527165"/>
              <a:ext cx="498763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https://cdn.ampmarketing.co.za/wp-content/uploads/2017/06/Thermal-Therapies-Animal-Health-Hydro.jpg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35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cap="none" dirty="0" smtClean="0">
                <a:solidFill>
                  <a:srgbClr val="002060"/>
                </a:solidFill>
              </a:rPr>
              <a:t>Sıcak terapi uygulama süreleri</a:t>
            </a:r>
            <a:endParaRPr lang="tr-TR" sz="2800" cap="none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16723" y="1727949"/>
            <a:ext cx="6312333" cy="4331422"/>
          </a:xfrm>
        </p:spPr>
        <p:txBody>
          <a:bodyPr>
            <a:normAutofit/>
          </a:bodyPr>
          <a:lstStyle/>
          <a:p>
            <a:r>
              <a:rPr lang="tr-TR" dirty="0" smtClean="0"/>
              <a:t>Genellikle 15-30 dk, günde 3-4 kez</a:t>
            </a:r>
          </a:p>
          <a:p>
            <a:r>
              <a:rPr lang="tr-TR" dirty="0" smtClean="0"/>
              <a:t>En </a:t>
            </a:r>
            <a:r>
              <a:rPr lang="tr-TR" dirty="0"/>
              <a:t>fazla </a:t>
            </a:r>
            <a:r>
              <a:rPr lang="tr-TR" dirty="0" smtClean="0"/>
              <a:t>yarar doku sıcaklığı 2-4 °C artırıldığında sağlanabilir</a:t>
            </a:r>
          </a:p>
          <a:p>
            <a:r>
              <a:rPr lang="tr-TR" dirty="0" smtClean="0"/>
              <a:t>Doku sıcaklığının </a:t>
            </a:r>
            <a:r>
              <a:rPr lang="tr-TR" dirty="0"/>
              <a:t>45 °</a:t>
            </a:r>
            <a:r>
              <a:rPr lang="tr-TR" dirty="0" smtClean="0"/>
              <a:t>C’yi aşması ağrıya ve geri dönüşümsüz doku hasarına yol açabilir.</a:t>
            </a:r>
          </a:p>
          <a:p>
            <a:r>
              <a:rPr lang="tr-TR" dirty="0" smtClean="0"/>
              <a:t>Masaj, egzersiz ve elektroterapi ile kombine edildiğinde daha etkilidir.</a:t>
            </a:r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7329056" y="1357803"/>
            <a:ext cx="4461163" cy="4689087"/>
            <a:chOff x="7329056" y="1357803"/>
            <a:chExt cx="4461163" cy="4689087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9056" y="1357803"/>
              <a:ext cx="4461163" cy="4461163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613073" y="5831446"/>
              <a:ext cx="389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/>
                <a:t>https://fmbs.co.uk/wp-content/uploads/2018/10/solarium-800x800.jpg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32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1413" y="336309"/>
            <a:ext cx="9905998" cy="1076855"/>
          </a:xfrm>
        </p:spPr>
        <p:txBody>
          <a:bodyPr>
            <a:normAutofit/>
          </a:bodyPr>
          <a:lstStyle/>
          <a:p>
            <a:r>
              <a:rPr lang="tr-TR" sz="2800" cap="none" dirty="0" smtClean="0">
                <a:solidFill>
                  <a:srgbClr val="002060"/>
                </a:solidFill>
              </a:rPr>
              <a:t>Öneriler ve Kontrendikasyonlar</a:t>
            </a:r>
            <a:endParaRPr lang="tr-TR" sz="2800" cap="none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2" y="1238105"/>
            <a:ext cx="9905999" cy="2613458"/>
          </a:xfrm>
        </p:spPr>
        <p:txBody>
          <a:bodyPr/>
          <a:lstStyle/>
          <a:p>
            <a:r>
              <a:rPr lang="tr-TR" dirty="0"/>
              <a:t>Elektrikli ısıtma yastıkları ve </a:t>
            </a:r>
            <a:r>
              <a:rPr lang="tr-TR" dirty="0" smtClean="0"/>
              <a:t>infrared </a:t>
            </a:r>
            <a:r>
              <a:rPr lang="tr-TR" dirty="0"/>
              <a:t>lambalar, daha yüksek </a:t>
            </a:r>
            <a:r>
              <a:rPr lang="tr-TR" dirty="0" smtClean="0"/>
              <a:t>yakma </a:t>
            </a:r>
            <a:r>
              <a:rPr lang="tr-TR" dirty="0"/>
              <a:t>riski olan termoterapi türleridir. </a:t>
            </a:r>
            <a:endParaRPr lang="tr-TR" dirty="0" smtClean="0"/>
          </a:p>
          <a:p>
            <a:r>
              <a:rPr lang="tr-TR" dirty="0" smtClean="0"/>
              <a:t>Elektrikli </a:t>
            </a:r>
            <a:r>
              <a:rPr lang="tr-TR" dirty="0"/>
              <a:t>ısıtma pedleri asla anestezi uygulanmış veya ağır </a:t>
            </a:r>
            <a:r>
              <a:rPr lang="tr-TR" dirty="0" smtClean="0"/>
              <a:t>sedasyondaki veya </a:t>
            </a:r>
            <a:r>
              <a:rPr lang="tr-TR" dirty="0"/>
              <a:t>yüzeysel </a:t>
            </a:r>
            <a:r>
              <a:rPr lang="tr-TR" dirty="0" smtClean="0"/>
              <a:t>deri hissiyatı </a:t>
            </a:r>
            <a:r>
              <a:rPr lang="tr-TR" dirty="0"/>
              <a:t>azalmış bir </a:t>
            </a:r>
            <a:r>
              <a:rPr lang="tr-TR" dirty="0" smtClean="0"/>
              <a:t>hayvanın </a:t>
            </a:r>
            <a:r>
              <a:rPr lang="tr-TR" dirty="0"/>
              <a:t>altına yerleştirilmemelidir. </a:t>
            </a:r>
            <a:endParaRPr lang="tr-TR" dirty="0" smtClean="0"/>
          </a:p>
        </p:txBody>
      </p:sp>
      <p:grpSp>
        <p:nvGrpSpPr>
          <p:cNvPr id="6" name="Grup 5"/>
          <p:cNvGrpSpPr/>
          <p:nvPr/>
        </p:nvGrpSpPr>
        <p:grpSpPr>
          <a:xfrm>
            <a:off x="1745900" y="3740728"/>
            <a:ext cx="4558145" cy="2863439"/>
            <a:chOff x="1011382" y="3740728"/>
            <a:chExt cx="4558145" cy="2863439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411" y="3740728"/>
              <a:ext cx="4223801" cy="2632416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011382" y="6404112"/>
              <a:ext cx="455814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https://www.petguide.com/wp-content/uploads/2019/12/AILEEPET-Pet-Heating-Pad-637x397.jpg</a:t>
              </a:r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160" y="3740728"/>
            <a:ext cx="2602846" cy="260284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7942510" y="6299702"/>
            <a:ext cx="2610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https://assets.petco.com/petco/image/upload/f_auto,q_auto/1040391-center-2</a:t>
            </a:r>
          </a:p>
        </p:txBody>
      </p:sp>
    </p:spTree>
    <p:extLst>
      <p:ext uri="{BB962C8B-B14F-4D97-AF65-F5344CB8AC3E}">
        <p14:creationId xmlns:p14="http://schemas.microsoft.com/office/powerpoint/2010/main" val="152444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5375" y="1141123"/>
            <a:ext cx="9905999" cy="1117168"/>
          </a:xfrm>
        </p:spPr>
        <p:txBody>
          <a:bodyPr/>
          <a:lstStyle/>
          <a:p>
            <a:r>
              <a:rPr lang="tr-TR" dirty="0"/>
              <a:t>Genel bir kural olarak, hayvanlar tedavi sırasında asla gözetimsiz bırakılmamalı ve deri sık sık kontrol edilmelidir.</a:t>
            </a:r>
          </a:p>
          <a:p>
            <a:endParaRPr lang="tr-TR" dirty="0"/>
          </a:p>
        </p:txBody>
      </p:sp>
      <p:grpSp>
        <p:nvGrpSpPr>
          <p:cNvPr id="6" name="Grup 5"/>
          <p:cNvGrpSpPr/>
          <p:nvPr/>
        </p:nvGrpSpPr>
        <p:grpSpPr>
          <a:xfrm>
            <a:off x="938930" y="2451016"/>
            <a:ext cx="5475724" cy="3796054"/>
            <a:chOff x="1022058" y="2346365"/>
            <a:chExt cx="5475724" cy="379605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l="8864" t="7370" r="6363" b="15661"/>
            <a:stretch/>
          </p:blipFill>
          <p:spPr>
            <a:xfrm>
              <a:off x="1120629" y="2346365"/>
              <a:ext cx="5167745" cy="3519055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022058" y="5865420"/>
              <a:ext cx="54757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600" dirty="0"/>
                <a:t>https://daily-voice-res.cloudinary.com/image/upload/c_fill,dpr_1,f_auto,q_auto:eco,w_640/27545125_10215717135821490_6176487397121700958_n_whzspv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302227" y="2451016"/>
            <a:ext cx="5256211" cy="3731726"/>
            <a:chOff x="6302227" y="2451016"/>
            <a:chExt cx="5256211" cy="3731726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/>
            <a:srcRect l="5721" r="6639" b="19055"/>
            <a:stretch/>
          </p:blipFill>
          <p:spPr>
            <a:xfrm>
              <a:off x="6414654" y="2451016"/>
              <a:ext cx="4959927" cy="3519055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302227" y="5982687"/>
              <a:ext cx="525621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/>
                <a:t>https://i.dailymail.co.uk/i/pix/2015/04/17/14/27A8F98E00000578-3043678-image-a-20_1429278578092.jpg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714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6103" y="2138651"/>
            <a:ext cx="9905999" cy="3029095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Akut yangıda kontrendikedir</a:t>
            </a:r>
            <a:r>
              <a:rPr lang="tr-TR" dirty="0" smtClean="0"/>
              <a:t>, </a:t>
            </a:r>
            <a:r>
              <a:rPr lang="tr-TR" dirty="0"/>
              <a:t>çünkü doku sıcaklığındaki artış ısı, kızarıklık ve ödem gibi diğer enflamasyon belirtilerini </a:t>
            </a:r>
            <a:r>
              <a:rPr lang="tr-TR" dirty="0" smtClean="0"/>
              <a:t>şiddetlendirebilir.</a:t>
            </a:r>
          </a:p>
          <a:p>
            <a:r>
              <a:rPr lang="tr-TR" dirty="0" smtClean="0"/>
              <a:t>Gebe, </a:t>
            </a:r>
            <a:r>
              <a:rPr lang="tr-TR" dirty="0"/>
              <a:t>aşırı derecede obez, dolaşım </a:t>
            </a:r>
            <a:r>
              <a:rPr lang="tr-TR" dirty="0" smtClean="0"/>
              <a:t>bozukluğu, </a:t>
            </a:r>
            <a:r>
              <a:rPr lang="tr-TR" dirty="0"/>
              <a:t>yetersiz ısı regülasyonu veya kalp yetmezliği olan </a:t>
            </a:r>
            <a:r>
              <a:rPr lang="tr-TR" dirty="0" smtClean="0"/>
              <a:t>hastalarda dikkatli olunması </a:t>
            </a:r>
            <a:r>
              <a:rPr lang="tr-TR" dirty="0"/>
              <a:t>gerekir.</a:t>
            </a:r>
          </a:p>
        </p:txBody>
      </p:sp>
    </p:spTree>
    <p:extLst>
      <p:ext uri="{BB962C8B-B14F-4D97-AF65-F5344CB8AC3E}">
        <p14:creationId xmlns:p14="http://schemas.microsoft.com/office/powerpoint/2010/main" val="3219266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5267" y="1233055"/>
            <a:ext cx="9905999" cy="4572000"/>
          </a:xfrm>
        </p:spPr>
        <p:txBody>
          <a:bodyPr>
            <a:normAutofit/>
          </a:bodyPr>
          <a:lstStyle/>
          <a:p>
            <a:r>
              <a:rPr lang="tr-TR" dirty="0" smtClean="0"/>
              <a:t>Aşağıdaki durumlarda sıcak uygulama kontrendikedir;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/>
              <a:t>aktif kanama, </a:t>
            </a:r>
            <a:endParaRPr lang="tr-TR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akut yangı,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tromboflebitis,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kalp </a:t>
            </a:r>
            <a:r>
              <a:rPr lang="tr-TR" sz="2200" dirty="0"/>
              <a:t>yetmezliği, </a:t>
            </a:r>
            <a:endParaRPr lang="tr-TR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ateş</a:t>
            </a:r>
            <a:r>
              <a:rPr lang="tr-TR" sz="2200" dirty="0"/>
              <a:t>, </a:t>
            </a:r>
            <a:endParaRPr lang="tr-TR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neoplazmalar,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şişlik </a:t>
            </a:r>
            <a:r>
              <a:rPr lang="tr-TR" sz="2200" dirty="0"/>
              <a:t>veya ödem varlığı </a:t>
            </a:r>
            <a:endParaRPr lang="tr-TR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200" dirty="0" smtClean="0"/>
              <a:t>zayıf termoregülasyon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48954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8394" y="1529051"/>
            <a:ext cx="9905999" cy="2142178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Yüzeysel termal ajanlar, kolayca bulunabildikleri ve minimum masraf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gerektirdikleri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için uygun yöntemlerdir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Evde tedavi programının bir parçası olarak dahil edilmeleri genellikle güvenlidir.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1669471" y="3713018"/>
            <a:ext cx="3969328" cy="2710441"/>
            <a:chOff x="1350817" y="3976255"/>
            <a:chExt cx="3810000" cy="244720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0817" y="3976255"/>
              <a:ext cx="3810000" cy="222885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821871" y="6208015"/>
              <a:ext cx="286789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800" dirty="0" smtClean="0"/>
                <a:t>http://rehabvets.org/img/content/thermotherapy.jpg</a:t>
              </a:r>
              <a:endParaRPr lang="tr-TR" sz="8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852506" y="3713017"/>
            <a:ext cx="3713018" cy="2710442"/>
            <a:chOff x="6852506" y="3713017"/>
            <a:chExt cx="3713018" cy="2710442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/>
            <a:srcRect t="15315" b="3486"/>
            <a:stretch/>
          </p:blipFill>
          <p:spPr>
            <a:xfrm>
              <a:off x="7188920" y="3713017"/>
              <a:ext cx="3040191" cy="2468599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852506" y="6223404"/>
              <a:ext cx="37130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https://4pawsrehabclinic.com/wp-content/uploads/2017/01/thermotherapy.jpg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526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77773"/>
          </a:xfrm>
        </p:spPr>
        <p:txBody>
          <a:bodyPr>
            <a:normAutofit/>
          </a:bodyPr>
          <a:lstStyle/>
          <a:p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Termoterapinin Fiziği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3" y="1496291"/>
            <a:ext cx="9905999" cy="1421968"/>
          </a:xfrm>
        </p:spPr>
        <p:txBody>
          <a:bodyPr/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Termoterapi uygulamaları, görünür ışık için dalga boyu ve frekans aralıklarının hemen ötesinde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elektromanyetik spektrumun kızılötesi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(infrared)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kısmında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 alır.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816" y="2918259"/>
            <a:ext cx="5726257" cy="36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3595" y="1030286"/>
            <a:ext cx="6894224" cy="4733204"/>
          </a:xfrm>
        </p:spPr>
        <p:txBody>
          <a:bodyPr>
            <a:normAutofit lnSpcReduction="10000"/>
          </a:bodyPr>
          <a:lstStyle/>
          <a:p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Dalga boyu ne kadar kısaysa, frekans o kadar büyük ve penetrasyon derinliği o kadar yüzeyseldir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Dokunun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işlevininin uyarılabilmesi için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öncelikle dokunun </a:t>
            </a:r>
            <a:r>
              <a:rPr lang="tr-T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termal ajan tarafından üretilen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enerjiyi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absorbe etmesi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gerekir.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Absorbe edilen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enerji dokuyu uyarmak için yetersizse etkisi yoktur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Çok fazla enerji absorbe edilirse, doku hasarı oluşabilir.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7827819" y="796533"/>
            <a:ext cx="4100945" cy="2600355"/>
            <a:chOff x="7827819" y="2196738"/>
            <a:chExt cx="4100945" cy="260035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0232" y="2196738"/>
              <a:ext cx="3359436" cy="24003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7827819" y="4597038"/>
              <a:ext cx="410094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https://photonichealth.com/wp-content/uploads/2020/05/red-light-therapy-dogs.jpg</a:t>
              </a:r>
              <a:endParaRPr lang="tr-TR" sz="7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7999411" y="3630641"/>
            <a:ext cx="3471575" cy="2844331"/>
            <a:chOff x="7999411" y="3630641"/>
            <a:chExt cx="3471575" cy="2844331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9411" y="3630641"/>
              <a:ext cx="3440257" cy="264427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8048913" y="6274917"/>
              <a:ext cx="342207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https://redlightman.com/wp-content/uploads/reptile-bulb-510x392.jpg</a:t>
              </a:r>
              <a:endParaRPr lang="tr-TR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46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2" y="1307378"/>
            <a:ext cx="9905999" cy="1546658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Çoğu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kızılötesi termal yöntem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(soğuk veya sıcak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torbalar, girdaplar (whirlpool),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parafin banyoları veya ışıklı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infrared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cihazlar) yaklaşık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derinliğe kadar nüfuz edebilir.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586776" y="2992664"/>
            <a:ext cx="4488873" cy="2899514"/>
            <a:chOff x="1141412" y="3325091"/>
            <a:chExt cx="4488873" cy="2899514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2"/>
            <a:srcRect l="1888" t="4000" r="16247"/>
            <a:stretch/>
          </p:blipFill>
          <p:spPr>
            <a:xfrm>
              <a:off x="1141412" y="3325091"/>
              <a:ext cx="4488873" cy="2699459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1427017" y="6024550"/>
              <a:ext cx="361603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https://rehabfuryourpet.com/img/services/thermotherapy-cryotherapy.jpg</a:t>
              </a:r>
              <a:endParaRPr lang="tr-TR" sz="700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761529" y="2992664"/>
            <a:ext cx="4953000" cy="2846273"/>
            <a:chOff x="6251863" y="3325091"/>
            <a:chExt cx="4953000" cy="2846273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3"/>
            <a:srcRect t="13741" b="15024"/>
            <a:stretch/>
          </p:blipFill>
          <p:spPr>
            <a:xfrm>
              <a:off x="6251863" y="3325091"/>
              <a:ext cx="4953000" cy="2646218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6563590" y="5971309"/>
              <a:ext cx="462741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700" dirty="0" smtClean="0"/>
                <a:t>https://i1.wp.com/mydogsymptoms.com/wp-content/uploads/2014/05/6dc6f-hiphug.jpg?ssl=1</a:t>
              </a:r>
              <a:endParaRPr lang="tr-TR" sz="700" dirty="0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418" y="4315773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cap="none" dirty="0">
                <a:latin typeface="Arial" panose="020B0604020202020204" pitchFamily="34" charset="0"/>
                <a:cs typeface="Arial" panose="020B0604020202020204" pitchFamily="34" charset="0"/>
              </a:rPr>
              <a:t>Isının dokulara transfer mekanizmaları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Kondüksiyon,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alandaki moleküllerin başka bir alandakilerle doğrudan etkileşimi ile ısı transferidir.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Örnek: soğuk/sıcak torbalar</a:t>
            </a:r>
          </a:p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Konveksiyon,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havanın veya sıvının sıcak bir alandan daha soğuk bir alana hareketi ile ısı transferidir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Örnek: Havalı ısıtma sistemleri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9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69121" y="1750724"/>
            <a:ext cx="9905999" cy="3541714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Radyasyon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iki nesne arasında sıcaklık farkı olduğunda meydana gelen elektromanyetik enerji değişimidir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Isı, daha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sıcak bir bölgeden daha soğuk bir alana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taşınır.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Örnek: Güneş,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infrared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lambalar</a:t>
            </a:r>
          </a:p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Evoporasyon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buharlaşmaya neden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olarak ve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dokulardan ısı çekerek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deriyi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 altındaki dokuları soğutmak için kullanılan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soğutucu spreylerin etkisidir.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9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6830" y="1653741"/>
            <a:ext cx="9905999" cy="3541714"/>
          </a:xfrm>
        </p:spPr>
        <p:txBody>
          <a:bodyPr/>
          <a:lstStyle/>
          <a:p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Konversiyon,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dokulara nüfuz eden ve ısıya dönüştürülen termal olmayan bir enerji biçiminin (mekanik, kimyasal) dönüştürülmesidir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Örnek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Terapötik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ultrason; dokularda ses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dalgaları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termal enerjiye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dönüştürülür.</a:t>
            </a:r>
          </a:p>
          <a:p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Çoğu termal teknik </a:t>
            </a:r>
            <a:r>
              <a:rPr lang="tr-T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enerjiyi kondüksiyon </a:t>
            </a:r>
            <a:r>
              <a:rPr lang="tr-T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yoluyla aktarır.</a:t>
            </a:r>
          </a:p>
        </p:txBody>
      </p:sp>
    </p:spTree>
    <p:extLst>
      <p:ext uri="{BB962C8B-B14F-4D97-AF65-F5344CB8AC3E}">
        <p14:creationId xmlns:p14="http://schemas.microsoft.com/office/powerpoint/2010/main" val="265039990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vre">
  <a:themeElements>
    <a:clrScheme name="Devr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Devr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v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vre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1193</Words>
  <Application>Microsoft Office PowerPoint</Application>
  <PresentationFormat>Geniş ekran</PresentationFormat>
  <Paragraphs>140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Trebuchet MS</vt:lpstr>
      <vt:lpstr>Tw Cen MT</vt:lpstr>
      <vt:lpstr>Wingdings</vt:lpstr>
      <vt:lpstr>Office Teması</vt:lpstr>
      <vt:lpstr>Devre</vt:lpstr>
      <vt:lpstr>Termoterapİ</vt:lpstr>
      <vt:lpstr>PowerPoint Sunusu</vt:lpstr>
      <vt:lpstr>PowerPoint Sunusu</vt:lpstr>
      <vt:lpstr>Termoterapinin Fiziği</vt:lpstr>
      <vt:lpstr>PowerPoint Sunusu</vt:lpstr>
      <vt:lpstr>PowerPoint Sunusu</vt:lpstr>
      <vt:lpstr>Isının dokulara transfer mekanizmaları</vt:lpstr>
      <vt:lpstr>PowerPoint Sunusu</vt:lpstr>
      <vt:lpstr>PowerPoint Sunusu</vt:lpstr>
      <vt:lpstr>Krioterapi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Sıcak terapi</vt:lpstr>
      <vt:lpstr>PowerPoint Sunusu</vt:lpstr>
      <vt:lpstr>PowerPoint Sunusu</vt:lpstr>
      <vt:lpstr>PowerPoint Sunusu</vt:lpstr>
      <vt:lpstr>PowerPoint Sunusu</vt:lpstr>
      <vt:lpstr>PowerPoint Sunusu</vt:lpstr>
      <vt:lpstr>Sıcak terapi uygulama yolları</vt:lpstr>
      <vt:lpstr>Sıcak terapi uygulama süreleri</vt:lpstr>
      <vt:lpstr>Öneriler ve Kontrendikasyonlar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Termoterapi</dc:title>
  <dc:creator>ronaldinho424</dc:creator>
  <cp:lastModifiedBy>ronaldinho424</cp:lastModifiedBy>
  <cp:revision>64</cp:revision>
  <dcterms:created xsi:type="dcterms:W3CDTF">2021-04-18T14:50:26Z</dcterms:created>
  <dcterms:modified xsi:type="dcterms:W3CDTF">2021-04-22T11:36:22Z</dcterms:modified>
</cp:coreProperties>
</file>