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47B0A1-4593-4D50-8117-03216F849AE4}"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8AEB2644-3C1D-4995-9685-6FFC961D0579}">
      <dgm:prSet custT="1"/>
      <dgm:spPr/>
      <dgm:t>
        <a:bodyPr/>
        <a:lstStyle/>
        <a:p>
          <a:r>
            <a:rPr lang="tr-TR" sz="3200" b="1" dirty="0">
              <a:solidFill>
                <a:srgbClr val="FF0000"/>
              </a:solidFill>
            </a:rPr>
            <a:t>GÜMRÜK MÜSTEŞARLIĞI</a:t>
          </a:r>
          <a:endParaRPr lang="en-US" sz="3200" b="1" dirty="0">
            <a:solidFill>
              <a:srgbClr val="FF0000"/>
            </a:solidFill>
          </a:endParaRPr>
        </a:p>
      </dgm:t>
    </dgm:pt>
    <dgm:pt modelId="{15E7D38A-1AE9-4BB4-90CD-877AF684FF79}" type="parTrans" cxnId="{63ADEB36-72AE-4025-BE70-53C77865F3EB}">
      <dgm:prSet/>
      <dgm:spPr/>
      <dgm:t>
        <a:bodyPr/>
        <a:lstStyle/>
        <a:p>
          <a:endParaRPr lang="en-US"/>
        </a:p>
      </dgm:t>
    </dgm:pt>
    <dgm:pt modelId="{9663C413-5C3E-4A50-BAC6-B411A552F5E1}" type="sibTrans" cxnId="{63ADEB36-72AE-4025-BE70-53C77865F3EB}">
      <dgm:prSet/>
      <dgm:spPr/>
      <dgm:t>
        <a:bodyPr/>
        <a:lstStyle/>
        <a:p>
          <a:endParaRPr lang="en-US"/>
        </a:p>
      </dgm:t>
    </dgm:pt>
    <dgm:pt modelId="{621C1B76-B14B-4F6D-8F1D-16B25D093B90}">
      <dgm:prSet custT="1"/>
      <dgm:spPr/>
      <dgm:t>
        <a:bodyPr/>
        <a:lstStyle/>
        <a:p>
          <a:r>
            <a:rPr lang="tr-TR" sz="2400" b="1" dirty="0"/>
            <a:t>Gümrük Müsteşarlığı Uluslararası ticarete konu olan malların;</a:t>
          </a:r>
          <a:endParaRPr lang="en-US" sz="2400" b="1" dirty="0"/>
        </a:p>
      </dgm:t>
    </dgm:pt>
    <dgm:pt modelId="{DACFF612-2E45-4447-A062-9EA6C35F3540}" type="parTrans" cxnId="{55D56E8C-DCA8-41E5-BBEE-8092CBFA35E7}">
      <dgm:prSet/>
      <dgm:spPr/>
      <dgm:t>
        <a:bodyPr/>
        <a:lstStyle/>
        <a:p>
          <a:endParaRPr lang="en-US"/>
        </a:p>
      </dgm:t>
    </dgm:pt>
    <dgm:pt modelId="{66E178DE-A5DB-4625-9B69-8C2DB495F439}" type="sibTrans" cxnId="{55D56E8C-DCA8-41E5-BBEE-8092CBFA35E7}">
      <dgm:prSet/>
      <dgm:spPr/>
      <dgm:t>
        <a:bodyPr/>
        <a:lstStyle/>
        <a:p>
          <a:endParaRPr lang="en-US"/>
        </a:p>
      </dgm:t>
    </dgm:pt>
    <dgm:pt modelId="{27210C3D-69E6-4955-91D0-205B359C0709}">
      <dgm:prSet custT="1"/>
      <dgm:spPr/>
      <dgm:t>
        <a:bodyPr/>
        <a:lstStyle/>
        <a:p>
          <a:r>
            <a:rPr lang="tr-TR" sz="2400" b="1" dirty="0"/>
            <a:t>Türkiye'ye girişi, çıkışı, transiti ile ilgili mevzuatları hazırlamak,</a:t>
          </a:r>
          <a:endParaRPr lang="en-US" sz="2400" b="1" dirty="0"/>
        </a:p>
      </dgm:t>
    </dgm:pt>
    <dgm:pt modelId="{F4E4F192-28BA-499B-B07D-47B2AF34B9B6}" type="parTrans" cxnId="{C6C68337-CA67-4E09-8849-F7576147065D}">
      <dgm:prSet/>
      <dgm:spPr/>
      <dgm:t>
        <a:bodyPr/>
        <a:lstStyle/>
        <a:p>
          <a:endParaRPr lang="en-US"/>
        </a:p>
      </dgm:t>
    </dgm:pt>
    <dgm:pt modelId="{5D96C94C-4F9F-46A9-8802-C105424A4F2B}" type="sibTrans" cxnId="{C6C68337-CA67-4E09-8849-F7576147065D}">
      <dgm:prSet/>
      <dgm:spPr/>
      <dgm:t>
        <a:bodyPr/>
        <a:lstStyle/>
        <a:p>
          <a:endParaRPr lang="en-US"/>
        </a:p>
      </dgm:t>
    </dgm:pt>
    <dgm:pt modelId="{819F2093-DD7B-4E63-97D4-A37DE36AD896}">
      <dgm:prSet custT="1"/>
      <dgm:spPr/>
      <dgm:t>
        <a:bodyPr/>
        <a:lstStyle/>
        <a:p>
          <a:r>
            <a:rPr lang="tr-TR" sz="2400" b="1" dirty="0"/>
            <a:t>Taşra teşkilatı vasıtası ile malların giriş, çıkış ve transitinde yasal yükümlülüklere uygunluğunu denetlemek, görevlerini yerine getirir.</a:t>
          </a:r>
          <a:endParaRPr lang="en-US" sz="2400" b="1" dirty="0"/>
        </a:p>
      </dgm:t>
    </dgm:pt>
    <dgm:pt modelId="{D24137B7-9ABE-428F-8898-AB34ED869404}" type="parTrans" cxnId="{3B943195-3B6A-4E93-897F-5091439AB207}">
      <dgm:prSet/>
      <dgm:spPr/>
      <dgm:t>
        <a:bodyPr/>
        <a:lstStyle/>
        <a:p>
          <a:endParaRPr lang="en-US"/>
        </a:p>
      </dgm:t>
    </dgm:pt>
    <dgm:pt modelId="{D982C4AC-6CE8-427E-9886-C1F35134AF7A}" type="sibTrans" cxnId="{3B943195-3B6A-4E93-897F-5091439AB207}">
      <dgm:prSet/>
      <dgm:spPr/>
      <dgm:t>
        <a:bodyPr/>
        <a:lstStyle/>
        <a:p>
          <a:endParaRPr lang="en-US"/>
        </a:p>
      </dgm:t>
    </dgm:pt>
    <dgm:pt modelId="{548C9263-F1A5-4A1C-B7BC-EA862CA1DB5A}">
      <dgm:prSet custT="1"/>
      <dgm:spPr/>
      <dgm:t>
        <a:bodyPr/>
        <a:lstStyle/>
        <a:p>
          <a:r>
            <a:rPr lang="tr-TR" sz="2400" b="1" dirty="0"/>
            <a:t>Başbakanlığa bağlı bir birim olarak faaliyet gösteren Gümrük Müsteşarlığının merkez teşkilatı, ana hizmet birimleri ile danışma ve denetim birimleri ve yardımcı birimlerden meydana gelir:</a:t>
          </a:r>
          <a:endParaRPr lang="en-US" sz="2400" b="1" dirty="0"/>
        </a:p>
      </dgm:t>
    </dgm:pt>
    <dgm:pt modelId="{AB056BF5-47F9-4171-A4AE-73BA62108448}" type="parTrans" cxnId="{922FA65D-4938-440D-BBBA-4C7CBDE9C3E7}">
      <dgm:prSet/>
      <dgm:spPr/>
      <dgm:t>
        <a:bodyPr/>
        <a:lstStyle/>
        <a:p>
          <a:endParaRPr lang="en-US"/>
        </a:p>
      </dgm:t>
    </dgm:pt>
    <dgm:pt modelId="{D9B9D0E0-C525-4D3A-B45D-6B8571E5485C}" type="sibTrans" cxnId="{922FA65D-4938-440D-BBBA-4C7CBDE9C3E7}">
      <dgm:prSet/>
      <dgm:spPr/>
      <dgm:t>
        <a:bodyPr/>
        <a:lstStyle/>
        <a:p>
          <a:endParaRPr lang="en-US"/>
        </a:p>
      </dgm:t>
    </dgm:pt>
    <dgm:pt modelId="{78871CFD-8875-4EEF-A45A-293C11286B52}" type="pres">
      <dgm:prSet presAssocID="{9747B0A1-4593-4D50-8117-03216F849AE4}" presName="vert0" presStyleCnt="0">
        <dgm:presLayoutVars>
          <dgm:dir/>
          <dgm:animOne val="branch"/>
          <dgm:animLvl val="lvl"/>
        </dgm:presLayoutVars>
      </dgm:prSet>
      <dgm:spPr/>
    </dgm:pt>
    <dgm:pt modelId="{89FFA0F7-ABA7-422B-8B0F-793C5A8ED612}" type="pres">
      <dgm:prSet presAssocID="{8AEB2644-3C1D-4995-9685-6FFC961D0579}" presName="thickLine" presStyleLbl="alignNode1" presStyleIdx="0" presStyleCnt="5"/>
      <dgm:spPr/>
    </dgm:pt>
    <dgm:pt modelId="{0117AEB0-768E-4B03-9FAE-7B7E4EBAA254}" type="pres">
      <dgm:prSet presAssocID="{8AEB2644-3C1D-4995-9685-6FFC961D0579}" presName="horz1" presStyleCnt="0"/>
      <dgm:spPr/>
    </dgm:pt>
    <dgm:pt modelId="{7151AD7A-DBED-48E8-9054-0C86BABD488D}" type="pres">
      <dgm:prSet presAssocID="{8AEB2644-3C1D-4995-9685-6FFC961D0579}" presName="tx1" presStyleLbl="revTx" presStyleIdx="0" presStyleCnt="5"/>
      <dgm:spPr/>
    </dgm:pt>
    <dgm:pt modelId="{291DA2B0-9739-41B7-9CB2-AEF2BEFE597A}" type="pres">
      <dgm:prSet presAssocID="{8AEB2644-3C1D-4995-9685-6FFC961D0579}" presName="vert1" presStyleCnt="0"/>
      <dgm:spPr/>
    </dgm:pt>
    <dgm:pt modelId="{EC98054C-4FA9-4D48-9CA2-3F292A498E2B}" type="pres">
      <dgm:prSet presAssocID="{621C1B76-B14B-4F6D-8F1D-16B25D093B90}" presName="thickLine" presStyleLbl="alignNode1" presStyleIdx="1" presStyleCnt="5"/>
      <dgm:spPr/>
    </dgm:pt>
    <dgm:pt modelId="{C930B904-4CBD-4BE1-9AEE-FFD3400A616D}" type="pres">
      <dgm:prSet presAssocID="{621C1B76-B14B-4F6D-8F1D-16B25D093B90}" presName="horz1" presStyleCnt="0"/>
      <dgm:spPr/>
    </dgm:pt>
    <dgm:pt modelId="{284D4DD7-E1B8-49FB-AA6D-C533A755A91D}" type="pres">
      <dgm:prSet presAssocID="{621C1B76-B14B-4F6D-8F1D-16B25D093B90}" presName="tx1" presStyleLbl="revTx" presStyleIdx="1" presStyleCnt="5"/>
      <dgm:spPr/>
    </dgm:pt>
    <dgm:pt modelId="{717AD42D-412F-4B19-B1A4-A5AC2E432A8E}" type="pres">
      <dgm:prSet presAssocID="{621C1B76-B14B-4F6D-8F1D-16B25D093B90}" presName="vert1" presStyleCnt="0"/>
      <dgm:spPr/>
    </dgm:pt>
    <dgm:pt modelId="{9EEF352D-8383-49B5-8A12-09E8AFCB0694}" type="pres">
      <dgm:prSet presAssocID="{27210C3D-69E6-4955-91D0-205B359C0709}" presName="thickLine" presStyleLbl="alignNode1" presStyleIdx="2" presStyleCnt="5"/>
      <dgm:spPr/>
    </dgm:pt>
    <dgm:pt modelId="{47D49EE5-12F0-4B23-8D39-8459657EF93B}" type="pres">
      <dgm:prSet presAssocID="{27210C3D-69E6-4955-91D0-205B359C0709}" presName="horz1" presStyleCnt="0"/>
      <dgm:spPr/>
    </dgm:pt>
    <dgm:pt modelId="{57DEBEB9-636D-4E24-9A02-63130790DC7D}" type="pres">
      <dgm:prSet presAssocID="{27210C3D-69E6-4955-91D0-205B359C0709}" presName="tx1" presStyleLbl="revTx" presStyleIdx="2" presStyleCnt="5"/>
      <dgm:spPr/>
    </dgm:pt>
    <dgm:pt modelId="{12BBB8FF-2CCA-48FC-B8C1-F2431D3FECCA}" type="pres">
      <dgm:prSet presAssocID="{27210C3D-69E6-4955-91D0-205B359C0709}" presName="vert1" presStyleCnt="0"/>
      <dgm:spPr/>
    </dgm:pt>
    <dgm:pt modelId="{012AC334-75C9-4453-8F81-96ED06D437BA}" type="pres">
      <dgm:prSet presAssocID="{819F2093-DD7B-4E63-97D4-A37DE36AD896}" presName="thickLine" presStyleLbl="alignNode1" presStyleIdx="3" presStyleCnt="5"/>
      <dgm:spPr/>
    </dgm:pt>
    <dgm:pt modelId="{C574977D-42BB-4821-9403-932C40930071}" type="pres">
      <dgm:prSet presAssocID="{819F2093-DD7B-4E63-97D4-A37DE36AD896}" presName="horz1" presStyleCnt="0"/>
      <dgm:spPr/>
    </dgm:pt>
    <dgm:pt modelId="{BBCA0E31-B520-4AE2-A3AE-17C522E424DC}" type="pres">
      <dgm:prSet presAssocID="{819F2093-DD7B-4E63-97D4-A37DE36AD896}" presName="tx1" presStyleLbl="revTx" presStyleIdx="3" presStyleCnt="5"/>
      <dgm:spPr/>
    </dgm:pt>
    <dgm:pt modelId="{9B6E0E15-B4B9-4B74-897B-A7B2F8217DFE}" type="pres">
      <dgm:prSet presAssocID="{819F2093-DD7B-4E63-97D4-A37DE36AD896}" presName="vert1" presStyleCnt="0"/>
      <dgm:spPr/>
    </dgm:pt>
    <dgm:pt modelId="{429CDF59-0039-4CE0-AA49-265A0F3AE673}" type="pres">
      <dgm:prSet presAssocID="{548C9263-F1A5-4A1C-B7BC-EA862CA1DB5A}" presName="thickLine" presStyleLbl="alignNode1" presStyleIdx="4" presStyleCnt="5"/>
      <dgm:spPr/>
    </dgm:pt>
    <dgm:pt modelId="{773B625E-8C69-4F29-9538-9A80C3A20DBE}" type="pres">
      <dgm:prSet presAssocID="{548C9263-F1A5-4A1C-B7BC-EA862CA1DB5A}" presName="horz1" presStyleCnt="0"/>
      <dgm:spPr/>
    </dgm:pt>
    <dgm:pt modelId="{B89C7AEC-DE13-40C9-A2D8-131D4F51BB57}" type="pres">
      <dgm:prSet presAssocID="{548C9263-F1A5-4A1C-B7BC-EA862CA1DB5A}" presName="tx1" presStyleLbl="revTx" presStyleIdx="4" presStyleCnt="5"/>
      <dgm:spPr/>
    </dgm:pt>
    <dgm:pt modelId="{8C7FA68A-1F9A-4AF7-B4A2-EA8877A85B8C}" type="pres">
      <dgm:prSet presAssocID="{548C9263-F1A5-4A1C-B7BC-EA862CA1DB5A}" presName="vert1" presStyleCnt="0"/>
      <dgm:spPr/>
    </dgm:pt>
  </dgm:ptLst>
  <dgm:cxnLst>
    <dgm:cxn modelId="{3E779212-FE18-4FBB-A57A-BCB0B9125FE9}" type="presOf" srcId="{9747B0A1-4593-4D50-8117-03216F849AE4}" destId="{78871CFD-8875-4EEF-A45A-293C11286B52}" srcOrd="0" destOrd="0" presId="urn:microsoft.com/office/officeart/2008/layout/LinedList"/>
    <dgm:cxn modelId="{B49DEE1F-2DC2-4868-897E-06F7D75F2BC7}" type="presOf" srcId="{27210C3D-69E6-4955-91D0-205B359C0709}" destId="{57DEBEB9-636D-4E24-9A02-63130790DC7D}" srcOrd="0" destOrd="0" presId="urn:microsoft.com/office/officeart/2008/layout/LinedList"/>
    <dgm:cxn modelId="{63ADEB36-72AE-4025-BE70-53C77865F3EB}" srcId="{9747B0A1-4593-4D50-8117-03216F849AE4}" destId="{8AEB2644-3C1D-4995-9685-6FFC961D0579}" srcOrd="0" destOrd="0" parTransId="{15E7D38A-1AE9-4BB4-90CD-877AF684FF79}" sibTransId="{9663C413-5C3E-4A50-BAC6-B411A552F5E1}"/>
    <dgm:cxn modelId="{C6C68337-CA67-4E09-8849-F7576147065D}" srcId="{9747B0A1-4593-4D50-8117-03216F849AE4}" destId="{27210C3D-69E6-4955-91D0-205B359C0709}" srcOrd="2" destOrd="0" parTransId="{F4E4F192-28BA-499B-B07D-47B2AF34B9B6}" sibTransId="{5D96C94C-4F9F-46A9-8802-C105424A4F2B}"/>
    <dgm:cxn modelId="{922FA65D-4938-440D-BBBA-4C7CBDE9C3E7}" srcId="{9747B0A1-4593-4D50-8117-03216F849AE4}" destId="{548C9263-F1A5-4A1C-B7BC-EA862CA1DB5A}" srcOrd="4" destOrd="0" parTransId="{AB056BF5-47F9-4171-A4AE-73BA62108448}" sibTransId="{D9B9D0E0-C525-4D3A-B45D-6B8571E5485C}"/>
    <dgm:cxn modelId="{84EDD959-5BCE-45E4-8A84-B240C5B0D8A1}" type="presOf" srcId="{548C9263-F1A5-4A1C-B7BC-EA862CA1DB5A}" destId="{B89C7AEC-DE13-40C9-A2D8-131D4F51BB57}" srcOrd="0" destOrd="0" presId="urn:microsoft.com/office/officeart/2008/layout/LinedList"/>
    <dgm:cxn modelId="{55D56E8C-DCA8-41E5-BBEE-8092CBFA35E7}" srcId="{9747B0A1-4593-4D50-8117-03216F849AE4}" destId="{621C1B76-B14B-4F6D-8F1D-16B25D093B90}" srcOrd="1" destOrd="0" parTransId="{DACFF612-2E45-4447-A062-9EA6C35F3540}" sibTransId="{66E178DE-A5DB-4625-9B69-8C2DB495F439}"/>
    <dgm:cxn modelId="{3B943195-3B6A-4E93-897F-5091439AB207}" srcId="{9747B0A1-4593-4D50-8117-03216F849AE4}" destId="{819F2093-DD7B-4E63-97D4-A37DE36AD896}" srcOrd="3" destOrd="0" parTransId="{D24137B7-9ABE-428F-8898-AB34ED869404}" sibTransId="{D982C4AC-6CE8-427E-9886-C1F35134AF7A}"/>
    <dgm:cxn modelId="{BF708FA8-E9DA-4FF7-9E10-4B87F1E2ECEB}" type="presOf" srcId="{819F2093-DD7B-4E63-97D4-A37DE36AD896}" destId="{BBCA0E31-B520-4AE2-A3AE-17C522E424DC}" srcOrd="0" destOrd="0" presId="urn:microsoft.com/office/officeart/2008/layout/LinedList"/>
    <dgm:cxn modelId="{F60CEACE-A533-4A3A-AA60-143A1F1984D3}" type="presOf" srcId="{621C1B76-B14B-4F6D-8F1D-16B25D093B90}" destId="{284D4DD7-E1B8-49FB-AA6D-C533A755A91D}" srcOrd="0" destOrd="0" presId="urn:microsoft.com/office/officeart/2008/layout/LinedList"/>
    <dgm:cxn modelId="{A0EC69E3-8263-473F-9C89-F23E55FD8943}" type="presOf" srcId="{8AEB2644-3C1D-4995-9685-6FFC961D0579}" destId="{7151AD7A-DBED-48E8-9054-0C86BABD488D}" srcOrd="0" destOrd="0" presId="urn:microsoft.com/office/officeart/2008/layout/LinedList"/>
    <dgm:cxn modelId="{2E80C147-76FD-48BB-AF3D-B2717149B220}" type="presParOf" srcId="{78871CFD-8875-4EEF-A45A-293C11286B52}" destId="{89FFA0F7-ABA7-422B-8B0F-793C5A8ED612}" srcOrd="0" destOrd="0" presId="urn:microsoft.com/office/officeart/2008/layout/LinedList"/>
    <dgm:cxn modelId="{0FBB9508-EDB4-401B-BD3F-672438CCEB76}" type="presParOf" srcId="{78871CFD-8875-4EEF-A45A-293C11286B52}" destId="{0117AEB0-768E-4B03-9FAE-7B7E4EBAA254}" srcOrd="1" destOrd="0" presId="urn:microsoft.com/office/officeart/2008/layout/LinedList"/>
    <dgm:cxn modelId="{4C196872-4FFA-402E-B263-2A1B6F46885D}" type="presParOf" srcId="{0117AEB0-768E-4B03-9FAE-7B7E4EBAA254}" destId="{7151AD7A-DBED-48E8-9054-0C86BABD488D}" srcOrd="0" destOrd="0" presId="urn:microsoft.com/office/officeart/2008/layout/LinedList"/>
    <dgm:cxn modelId="{BD2FC072-BE92-4C94-BAE0-7B5EF91638BA}" type="presParOf" srcId="{0117AEB0-768E-4B03-9FAE-7B7E4EBAA254}" destId="{291DA2B0-9739-41B7-9CB2-AEF2BEFE597A}" srcOrd="1" destOrd="0" presId="urn:microsoft.com/office/officeart/2008/layout/LinedList"/>
    <dgm:cxn modelId="{F64A5D6D-366B-4C14-9F98-E0945003914C}" type="presParOf" srcId="{78871CFD-8875-4EEF-A45A-293C11286B52}" destId="{EC98054C-4FA9-4D48-9CA2-3F292A498E2B}" srcOrd="2" destOrd="0" presId="urn:microsoft.com/office/officeart/2008/layout/LinedList"/>
    <dgm:cxn modelId="{EE98FA4F-9EB0-47E0-B78D-9D9F6432CC58}" type="presParOf" srcId="{78871CFD-8875-4EEF-A45A-293C11286B52}" destId="{C930B904-4CBD-4BE1-9AEE-FFD3400A616D}" srcOrd="3" destOrd="0" presId="urn:microsoft.com/office/officeart/2008/layout/LinedList"/>
    <dgm:cxn modelId="{8C97EDE0-73F3-4DD3-BF5D-B6E1CA93C56F}" type="presParOf" srcId="{C930B904-4CBD-4BE1-9AEE-FFD3400A616D}" destId="{284D4DD7-E1B8-49FB-AA6D-C533A755A91D}" srcOrd="0" destOrd="0" presId="urn:microsoft.com/office/officeart/2008/layout/LinedList"/>
    <dgm:cxn modelId="{BE481D5A-0EFB-42CC-9A2D-260B17151655}" type="presParOf" srcId="{C930B904-4CBD-4BE1-9AEE-FFD3400A616D}" destId="{717AD42D-412F-4B19-B1A4-A5AC2E432A8E}" srcOrd="1" destOrd="0" presId="urn:microsoft.com/office/officeart/2008/layout/LinedList"/>
    <dgm:cxn modelId="{1DD48E58-1375-4214-AFE1-6F0CFD0C16D5}" type="presParOf" srcId="{78871CFD-8875-4EEF-A45A-293C11286B52}" destId="{9EEF352D-8383-49B5-8A12-09E8AFCB0694}" srcOrd="4" destOrd="0" presId="urn:microsoft.com/office/officeart/2008/layout/LinedList"/>
    <dgm:cxn modelId="{90C47AAA-C209-4B41-BD76-7E101345C431}" type="presParOf" srcId="{78871CFD-8875-4EEF-A45A-293C11286B52}" destId="{47D49EE5-12F0-4B23-8D39-8459657EF93B}" srcOrd="5" destOrd="0" presId="urn:microsoft.com/office/officeart/2008/layout/LinedList"/>
    <dgm:cxn modelId="{7D1809B7-0840-42D7-A88D-610A88BFE66F}" type="presParOf" srcId="{47D49EE5-12F0-4B23-8D39-8459657EF93B}" destId="{57DEBEB9-636D-4E24-9A02-63130790DC7D}" srcOrd="0" destOrd="0" presId="urn:microsoft.com/office/officeart/2008/layout/LinedList"/>
    <dgm:cxn modelId="{9F2DB6CF-6827-4999-B1B0-CA7B93E20292}" type="presParOf" srcId="{47D49EE5-12F0-4B23-8D39-8459657EF93B}" destId="{12BBB8FF-2CCA-48FC-B8C1-F2431D3FECCA}" srcOrd="1" destOrd="0" presId="urn:microsoft.com/office/officeart/2008/layout/LinedList"/>
    <dgm:cxn modelId="{6E753A50-0619-4FCF-8857-BB036C84CDB6}" type="presParOf" srcId="{78871CFD-8875-4EEF-A45A-293C11286B52}" destId="{012AC334-75C9-4453-8F81-96ED06D437BA}" srcOrd="6" destOrd="0" presId="urn:microsoft.com/office/officeart/2008/layout/LinedList"/>
    <dgm:cxn modelId="{9B242949-4A59-4289-BB84-36481FCD77B3}" type="presParOf" srcId="{78871CFD-8875-4EEF-A45A-293C11286B52}" destId="{C574977D-42BB-4821-9403-932C40930071}" srcOrd="7" destOrd="0" presId="urn:microsoft.com/office/officeart/2008/layout/LinedList"/>
    <dgm:cxn modelId="{DA32A09F-C851-4305-9120-D92ED37ADEBC}" type="presParOf" srcId="{C574977D-42BB-4821-9403-932C40930071}" destId="{BBCA0E31-B520-4AE2-A3AE-17C522E424DC}" srcOrd="0" destOrd="0" presId="urn:microsoft.com/office/officeart/2008/layout/LinedList"/>
    <dgm:cxn modelId="{B36149AD-73E5-4DC2-8570-235BA35A17F7}" type="presParOf" srcId="{C574977D-42BB-4821-9403-932C40930071}" destId="{9B6E0E15-B4B9-4B74-897B-A7B2F8217DFE}" srcOrd="1" destOrd="0" presId="urn:microsoft.com/office/officeart/2008/layout/LinedList"/>
    <dgm:cxn modelId="{DF3BBE29-CB82-4F35-B4D9-C488DDECED1C}" type="presParOf" srcId="{78871CFD-8875-4EEF-A45A-293C11286B52}" destId="{429CDF59-0039-4CE0-AA49-265A0F3AE673}" srcOrd="8" destOrd="0" presId="urn:microsoft.com/office/officeart/2008/layout/LinedList"/>
    <dgm:cxn modelId="{192313CA-E327-4650-80FB-8A54A2BA2451}" type="presParOf" srcId="{78871CFD-8875-4EEF-A45A-293C11286B52}" destId="{773B625E-8C69-4F29-9538-9A80C3A20DBE}" srcOrd="9" destOrd="0" presId="urn:microsoft.com/office/officeart/2008/layout/LinedList"/>
    <dgm:cxn modelId="{77219C08-7711-48A8-9913-75AA543209D4}" type="presParOf" srcId="{773B625E-8C69-4F29-9538-9A80C3A20DBE}" destId="{B89C7AEC-DE13-40C9-A2D8-131D4F51BB57}" srcOrd="0" destOrd="0" presId="urn:microsoft.com/office/officeart/2008/layout/LinedList"/>
    <dgm:cxn modelId="{B0A7E335-F3CB-402D-A4C9-73329A324627}" type="presParOf" srcId="{773B625E-8C69-4F29-9538-9A80C3A20DBE}" destId="{8C7FA68A-1F9A-4AF7-B4A2-EA8877A85B8C}"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7B3633-05ED-48B9-82E3-5F33049E6E34}" type="doc">
      <dgm:prSet loTypeId="urn:microsoft.com/office/officeart/2008/layout/LinedList" loCatId="list" qsTypeId="urn:microsoft.com/office/officeart/2005/8/quickstyle/simple1" qsCatId="simple" csTypeId="urn:microsoft.com/office/officeart/2005/8/colors/accent4_2" csCatId="accent4"/>
      <dgm:spPr/>
      <dgm:t>
        <a:bodyPr/>
        <a:lstStyle/>
        <a:p>
          <a:endParaRPr lang="en-US"/>
        </a:p>
      </dgm:t>
    </dgm:pt>
    <dgm:pt modelId="{4E02F3A4-2E3D-403D-8504-2BF52455973D}">
      <dgm:prSet custT="1"/>
      <dgm:spPr/>
      <dgm:t>
        <a:bodyPr/>
        <a:lstStyle/>
        <a:p>
          <a:r>
            <a:rPr lang="tr-TR" sz="2800" b="1" dirty="0">
              <a:solidFill>
                <a:srgbClr val="FF0000"/>
              </a:solidFill>
            </a:rPr>
            <a:t>İhracatı Geliştirme </a:t>
          </a:r>
          <a:r>
            <a:rPr lang="tr-TR" sz="2800" b="1" dirty="0" err="1">
              <a:solidFill>
                <a:srgbClr val="FF0000"/>
              </a:solidFill>
            </a:rPr>
            <a:t>Etüd</a:t>
          </a:r>
          <a:r>
            <a:rPr lang="tr-TR" sz="2800" b="1" dirty="0">
              <a:solidFill>
                <a:srgbClr val="FF0000"/>
              </a:solidFill>
            </a:rPr>
            <a:t> Merkezi (İGEME)</a:t>
          </a:r>
          <a:endParaRPr lang="en-US" sz="2800" b="1" dirty="0">
            <a:solidFill>
              <a:srgbClr val="FF0000"/>
            </a:solidFill>
          </a:endParaRPr>
        </a:p>
      </dgm:t>
    </dgm:pt>
    <dgm:pt modelId="{8C765C68-C42A-4186-B2CA-E4DFABD10738}" type="parTrans" cxnId="{7E568A12-B7ED-4416-9B20-D552A1F2A276}">
      <dgm:prSet/>
      <dgm:spPr/>
      <dgm:t>
        <a:bodyPr/>
        <a:lstStyle/>
        <a:p>
          <a:endParaRPr lang="en-US"/>
        </a:p>
      </dgm:t>
    </dgm:pt>
    <dgm:pt modelId="{0BBE13C4-F767-4C4B-B8BD-DFF56FECF683}" type="sibTrans" cxnId="{7E568A12-B7ED-4416-9B20-D552A1F2A276}">
      <dgm:prSet/>
      <dgm:spPr/>
      <dgm:t>
        <a:bodyPr/>
        <a:lstStyle/>
        <a:p>
          <a:endParaRPr lang="en-US"/>
        </a:p>
      </dgm:t>
    </dgm:pt>
    <dgm:pt modelId="{8432F86C-5E80-4E4C-BC6C-3D3148324B36}">
      <dgm:prSet custT="1"/>
      <dgm:spPr/>
      <dgm:t>
        <a:bodyPr/>
        <a:lstStyle/>
        <a:p>
          <a:r>
            <a:rPr lang="tr-TR" sz="2400" b="1" dirty="0"/>
            <a:t>Müsteşarlığa bağlı olarak çalışır, ihraç ürünlerinin yurt dışındaki tanıtımına yönelik faaliyetlerde bulunmak ve ihracatçılara bilgi desteği sağlamak amacıyla çalışır.</a:t>
          </a:r>
          <a:endParaRPr lang="en-US" sz="2400" b="1" dirty="0"/>
        </a:p>
      </dgm:t>
    </dgm:pt>
    <dgm:pt modelId="{0299107E-72A1-4DB7-B720-0C767EA5926B}" type="parTrans" cxnId="{6273E4E1-DDB5-4988-8CF9-D51D312B5BD1}">
      <dgm:prSet/>
      <dgm:spPr/>
      <dgm:t>
        <a:bodyPr/>
        <a:lstStyle/>
        <a:p>
          <a:endParaRPr lang="en-US"/>
        </a:p>
      </dgm:t>
    </dgm:pt>
    <dgm:pt modelId="{E680A9E0-C1C2-4213-B2CB-3556568A36A4}" type="sibTrans" cxnId="{6273E4E1-DDB5-4988-8CF9-D51D312B5BD1}">
      <dgm:prSet/>
      <dgm:spPr/>
      <dgm:t>
        <a:bodyPr/>
        <a:lstStyle/>
        <a:p>
          <a:endParaRPr lang="en-US"/>
        </a:p>
      </dgm:t>
    </dgm:pt>
    <dgm:pt modelId="{32391975-C215-4763-BD7A-E55D0EB900FC}">
      <dgm:prSet custT="1"/>
      <dgm:spPr/>
      <dgm:t>
        <a:bodyPr/>
        <a:lstStyle/>
        <a:p>
          <a:r>
            <a:rPr lang="tr-TR" sz="2800" b="1" dirty="0"/>
            <a:t>İkincisi ise, ihracatın arttırılması, ihracatçıların profesyonel ilişkilerinin ve aktivitelerinin organize edilmesi, her türlü problemlerine çözüm üretilmesi ve ihracatçının yönlendirilmesi amacıyla doğrudan ihracatçılar tarafından yine özel kanunlar ile kurulmuş olan bölgesel nitelikte veya ürün bazındaki ihracatçı birlikleridir. Halen 13 adet genel sekreterlik bünyesinde teşkilatlanan 56 adet ihracatçı birliği bulunmaktadır.</a:t>
          </a:r>
          <a:endParaRPr lang="en-US" sz="2800" b="1" dirty="0"/>
        </a:p>
      </dgm:t>
    </dgm:pt>
    <dgm:pt modelId="{75456EB2-FD27-4603-A409-7AA5830D2F09}" type="parTrans" cxnId="{75580E7A-D78B-4F68-9CB6-AC416E897F05}">
      <dgm:prSet/>
      <dgm:spPr/>
      <dgm:t>
        <a:bodyPr/>
        <a:lstStyle/>
        <a:p>
          <a:endParaRPr lang="en-US"/>
        </a:p>
      </dgm:t>
    </dgm:pt>
    <dgm:pt modelId="{56496F14-CE01-43D0-84AC-76F798B7FFDE}" type="sibTrans" cxnId="{75580E7A-D78B-4F68-9CB6-AC416E897F05}">
      <dgm:prSet/>
      <dgm:spPr/>
      <dgm:t>
        <a:bodyPr/>
        <a:lstStyle/>
        <a:p>
          <a:endParaRPr lang="en-US"/>
        </a:p>
      </dgm:t>
    </dgm:pt>
    <dgm:pt modelId="{F0DCB759-D2FB-4872-83DA-689BABAE23EE}" type="pres">
      <dgm:prSet presAssocID="{BC7B3633-05ED-48B9-82E3-5F33049E6E34}" presName="vert0" presStyleCnt="0">
        <dgm:presLayoutVars>
          <dgm:dir/>
          <dgm:animOne val="branch"/>
          <dgm:animLvl val="lvl"/>
        </dgm:presLayoutVars>
      </dgm:prSet>
      <dgm:spPr/>
    </dgm:pt>
    <dgm:pt modelId="{146AA2C0-34D5-4894-83FB-B0606B797EDE}" type="pres">
      <dgm:prSet presAssocID="{4E02F3A4-2E3D-403D-8504-2BF52455973D}" presName="thickLine" presStyleLbl="alignNode1" presStyleIdx="0" presStyleCnt="3"/>
      <dgm:spPr/>
    </dgm:pt>
    <dgm:pt modelId="{4506E98B-077F-4239-983C-BF1DEDCA44F4}" type="pres">
      <dgm:prSet presAssocID="{4E02F3A4-2E3D-403D-8504-2BF52455973D}" presName="horz1" presStyleCnt="0"/>
      <dgm:spPr/>
    </dgm:pt>
    <dgm:pt modelId="{B62CC198-D34B-4798-B05D-8DBC5D963D53}" type="pres">
      <dgm:prSet presAssocID="{4E02F3A4-2E3D-403D-8504-2BF52455973D}" presName="tx1" presStyleLbl="revTx" presStyleIdx="0" presStyleCnt="3"/>
      <dgm:spPr/>
    </dgm:pt>
    <dgm:pt modelId="{EFB3D3D8-E1F4-4AEA-BE14-996D45582F71}" type="pres">
      <dgm:prSet presAssocID="{4E02F3A4-2E3D-403D-8504-2BF52455973D}" presName="vert1" presStyleCnt="0"/>
      <dgm:spPr/>
    </dgm:pt>
    <dgm:pt modelId="{64730ABA-BCEB-4FA0-9E7D-E8730F4D3C93}" type="pres">
      <dgm:prSet presAssocID="{8432F86C-5E80-4E4C-BC6C-3D3148324B36}" presName="thickLine" presStyleLbl="alignNode1" presStyleIdx="1" presStyleCnt="3"/>
      <dgm:spPr/>
    </dgm:pt>
    <dgm:pt modelId="{6C5B08AB-A500-499A-8CEB-8516DEB245D0}" type="pres">
      <dgm:prSet presAssocID="{8432F86C-5E80-4E4C-BC6C-3D3148324B36}" presName="horz1" presStyleCnt="0"/>
      <dgm:spPr/>
    </dgm:pt>
    <dgm:pt modelId="{AE4560AA-207E-465B-A389-CB4E9DBE2E78}" type="pres">
      <dgm:prSet presAssocID="{8432F86C-5E80-4E4C-BC6C-3D3148324B36}" presName="tx1" presStyleLbl="revTx" presStyleIdx="1" presStyleCnt="3"/>
      <dgm:spPr/>
    </dgm:pt>
    <dgm:pt modelId="{67A707E6-A0F3-40ED-996B-380FCF634854}" type="pres">
      <dgm:prSet presAssocID="{8432F86C-5E80-4E4C-BC6C-3D3148324B36}" presName="vert1" presStyleCnt="0"/>
      <dgm:spPr/>
    </dgm:pt>
    <dgm:pt modelId="{9EA7630E-4655-405E-8F4B-69544C1219D3}" type="pres">
      <dgm:prSet presAssocID="{32391975-C215-4763-BD7A-E55D0EB900FC}" presName="thickLine" presStyleLbl="alignNode1" presStyleIdx="2" presStyleCnt="3"/>
      <dgm:spPr/>
    </dgm:pt>
    <dgm:pt modelId="{A2917C71-0600-4E16-B8CC-F84B48BE858D}" type="pres">
      <dgm:prSet presAssocID="{32391975-C215-4763-BD7A-E55D0EB900FC}" presName="horz1" presStyleCnt="0"/>
      <dgm:spPr/>
    </dgm:pt>
    <dgm:pt modelId="{2A3CBA28-B386-4158-B1D5-8ECC62CA137E}" type="pres">
      <dgm:prSet presAssocID="{32391975-C215-4763-BD7A-E55D0EB900FC}" presName="tx1" presStyleLbl="revTx" presStyleIdx="2" presStyleCnt="3"/>
      <dgm:spPr/>
    </dgm:pt>
    <dgm:pt modelId="{9811134D-7853-4BE2-BBAC-8A2B51BACFE5}" type="pres">
      <dgm:prSet presAssocID="{32391975-C215-4763-BD7A-E55D0EB900FC}" presName="vert1" presStyleCnt="0"/>
      <dgm:spPr/>
    </dgm:pt>
  </dgm:ptLst>
  <dgm:cxnLst>
    <dgm:cxn modelId="{7E568A12-B7ED-4416-9B20-D552A1F2A276}" srcId="{BC7B3633-05ED-48B9-82E3-5F33049E6E34}" destId="{4E02F3A4-2E3D-403D-8504-2BF52455973D}" srcOrd="0" destOrd="0" parTransId="{8C765C68-C42A-4186-B2CA-E4DFABD10738}" sibTransId="{0BBE13C4-F767-4C4B-B8BD-DFF56FECF683}"/>
    <dgm:cxn modelId="{3FDBF161-38FE-4856-800D-196AB90A5C9B}" type="presOf" srcId="{BC7B3633-05ED-48B9-82E3-5F33049E6E34}" destId="{F0DCB759-D2FB-4872-83DA-689BABAE23EE}" srcOrd="0" destOrd="0" presId="urn:microsoft.com/office/officeart/2008/layout/LinedList"/>
    <dgm:cxn modelId="{8E7FAF69-046D-4550-97EC-F4E19F24A425}" type="presOf" srcId="{4E02F3A4-2E3D-403D-8504-2BF52455973D}" destId="{B62CC198-D34B-4798-B05D-8DBC5D963D53}" srcOrd="0" destOrd="0" presId="urn:microsoft.com/office/officeart/2008/layout/LinedList"/>
    <dgm:cxn modelId="{75580E7A-D78B-4F68-9CB6-AC416E897F05}" srcId="{BC7B3633-05ED-48B9-82E3-5F33049E6E34}" destId="{32391975-C215-4763-BD7A-E55D0EB900FC}" srcOrd="2" destOrd="0" parTransId="{75456EB2-FD27-4603-A409-7AA5830D2F09}" sibTransId="{56496F14-CE01-43D0-84AC-76F798B7FFDE}"/>
    <dgm:cxn modelId="{369AFA9A-AA80-4741-B954-F32950D993E7}" type="presOf" srcId="{32391975-C215-4763-BD7A-E55D0EB900FC}" destId="{2A3CBA28-B386-4158-B1D5-8ECC62CA137E}" srcOrd="0" destOrd="0" presId="urn:microsoft.com/office/officeart/2008/layout/LinedList"/>
    <dgm:cxn modelId="{53CEAFC9-4185-4CB1-9241-F595CFD20077}" type="presOf" srcId="{8432F86C-5E80-4E4C-BC6C-3D3148324B36}" destId="{AE4560AA-207E-465B-A389-CB4E9DBE2E78}" srcOrd="0" destOrd="0" presId="urn:microsoft.com/office/officeart/2008/layout/LinedList"/>
    <dgm:cxn modelId="{6273E4E1-DDB5-4988-8CF9-D51D312B5BD1}" srcId="{BC7B3633-05ED-48B9-82E3-5F33049E6E34}" destId="{8432F86C-5E80-4E4C-BC6C-3D3148324B36}" srcOrd="1" destOrd="0" parTransId="{0299107E-72A1-4DB7-B720-0C767EA5926B}" sibTransId="{E680A9E0-C1C2-4213-B2CB-3556568A36A4}"/>
    <dgm:cxn modelId="{CCAADB4D-B219-4963-BF4A-91267847546D}" type="presParOf" srcId="{F0DCB759-D2FB-4872-83DA-689BABAE23EE}" destId="{146AA2C0-34D5-4894-83FB-B0606B797EDE}" srcOrd="0" destOrd="0" presId="urn:microsoft.com/office/officeart/2008/layout/LinedList"/>
    <dgm:cxn modelId="{E515FA01-999B-4425-B522-D89A32F3F7F3}" type="presParOf" srcId="{F0DCB759-D2FB-4872-83DA-689BABAE23EE}" destId="{4506E98B-077F-4239-983C-BF1DEDCA44F4}" srcOrd="1" destOrd="0" presId="urn:microsoft.com/office/officeart/2008/layout/LinedList"/>
    <dgm:cxn modelId="{54773751-44FB-42B0-8B05-F418EB9A8627}" type="presParOf" srcId="{4506E98B-077F-4239-983C-BF1DEDCA44F4}" destId="{B62CC198-D34B-4798-B05D-8DBC5D963D53}" srcOrd="0" destOrd="0" presId="urn:microsoft.com/office/officeart/2008/layout/LinedList"/>
    <dgm:cxn modelId="{F6190E8E-BAA6-4495-8542-6EB5843ADA1D}" type="presParOf" srcId="{4506E98B-077F-4239-983C-BF1DEDCA44F4}" destId="{EFB3D3D8-E1F4-4AEA-BE14-996D45582F71}" srcOrd="1" destOrd="0" presId="urn:microsoft.com/office/officeart/2008/layout/LinedList"/>
    <dgm:cxn modelId="{CD41EC30-8FD1-4EDD-941F-A599C5B8347F}" type="presParOf" srcId="{F0DCB759-D2FB-4872-83DA-689BABAE23EE}" destId="{64730ABA-BCEB-4FA0-9E7D-E8730F4D3C93}" srcOrd="2" destOrd="0" presId="urn:microsoft.com/office/officeart/2008/layout/LinedList"/>
    <dgm:cxn modelId="{3F98A505-C221-4467-9B4E-198CDB25CEBA}" type="presParOf" srcId="{F0DCB759-D2FB-4872-83DA-689BABAE23EE}" destId="{6C5B08AB-A500-499A-8CEB-8516DEB245D0}" srcOrd="3" destOrd="0" presId="urn:microsoft.com/office/officeart/2008/layout/LinedList"/>
    <dgm:cxn modelId="{349329DB-1BAE-425C-B515-7C1F7558CFC1}" type="presParOf" srcId="{6C5B08AB-A500-499A-8CEB-8516DEB245D0}" destId="{AE4560AA-207E-465B-A389-CB4E9DBE2E78}" srcOrd="0" destOrd="0" presId="urn:microsoft.com/office/officeart/2008/layout/LinedList"/>
    <dgm:cxn modelId="{F123A751-9CEA-49E3-A032-4ADE4358BB02}" type="presParOf" srcId="{6C5B08AB-A500-499A-8CEB-8516DEB245D0}" destId="{67A707E6-A0F3-40ED-996B-380FCF634854}" srcOrd="1" destOrd="0" presId="urn:microsoft.com/office/officeart/2008/layout/LinedList"/>
    <dgm:cxn modelId="{675D5C4D-1EC1-49F2-A026-4E1E617F635B}" type="presParOf" srcId="{F0DCB759-D2FB-4872-83DA-689BABAE23EE}" destId="{9EA7630E-4655-405E-8F4B-69544C1219D3}" srcOrd="4" destOrd="0" presId="urn:microsoft.com/office/officeart/2008/layout/LinedList"/>
    <dgm:cxn modelId="{3AA15FDA-1E7B-4B2D-BD29-51053DDD9C50}" type="presParOf" srcId="{F0DCB759-D2FB-4872-83DA-689BABAE23EE}" destId="{A2917C71-0600-4E16-B8CC-F84B48BE858D}" srcOrd="5" destOrd="0" presId="urn:microsoft.com/office/officeart/2008/layout/LinedList"/>
    <dgm:cxn modelId="{AF251233-5BE4-495A-8F80-C4DFF02FAD80}" type="presParOf" srcId="{A2917C71-0600-4E16-B8CC-F84B48BE858D}" destId="{2A3CBA28-B386-4158-B1D5-8ECC62CA137E}" srcOrd="0" destOrd="0" presId="urn:microsoft.com/office/officeart/2008/layout/LinedList"/>
    <dgm:cxn modelId="{C6425EC1-FD79-42D0-B403-D9E5F989AA1F}" type="presParOf" srcId="{A2917C71-0600-4E16-B8CC-F84B48BE858D}" destId="{9811134D-7853-4BE2-BBAC-8A2B51BACFE5}"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FFA0F7-ABA7-422B-8B0F-793C5A8ED612}">
      <dsp:nvSpPr>
        <dsp:cNvPr id="0" name=""/>
        <dsp:cNvSpPr/>
      </dsp:nvSpPr>
      <dsp:spPr>
        <a:xfrm>
          <a:off x="0" y="531"/>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51AD7A-DBED-48E8-9054-0C86BABD488D}">
      <dsp:nvSpPr>
        <dsp:cNvPr id="0" name=""/>
        <dsp:cNvSpPr/>
      </dsp:nvSpPr>
      <dsp:spPr>
        <a:xfrm>
          <a:off x="0" y="53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r>
            <a:rPr lang="tr-TR" sz="3200" b="1" kern="1200" dirty="0">
              <a:solidFill>
                <a:srgbClr val="FF0000"/>
              </a:solidFill>
            </a:rPr>
            <a:t>GÜMRÜK MÜSTEŞARLIĞI</a:t>
          </a:r>
          <a:endParaRPr lang="en-US" sz="3200" b="1" kern="1200" dirty="0">
            <a:solidFill>
              <a:srgbClr val="FF0000"/>
            </a:solidFill>
          </a:endParaRPr>
        </a:p>
      </dsp:txBody>
      <dsp:txXfrm>
        <a:off x="0" y="531"/>
        <a:ext cx="10515600" cy="870055"/>
      </dsp:txXfrm>
    </dsp:sp>
    <dsp:sp modelId="{EC98054C-4FA9-4D48-9CA2-3F292A498E2B}">
      <dsp:nvSpPr>
        <dsp:cNvPr id="0" name=""/>
        <dsp:cNvSpPr/>
      </dsp:nvSpPr>
      <dsp:spPr>
        <a:xfrm>
          <a:off x="0" y="870586"/>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4D4DD7-E1B8-49FB-AA6D-C533A755A91D}">
      <dsp:nvSpPr>
        <dsp:cNvPr id="0" name=""/>
        <dsp:cNvSpPr/>
      </dsp:nvSpPr>
      <dsp:spPr>
        <a:xfrm>
          <a:off x="0" y="87058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Gümrük Müsteşarlığı Uluslararası ticarete konu olan malların;</a:t>
          </a:r>
          <a:endParaRPr lang="en-US" sz="2400" b="1" kern="1200" dirty="0"/>
        </a:p>
      </dsp:txBody>
      <dsp:txXfrm>
        <a:off x="0" y="870586"/>
        <a:ext cx="10515600" cy="870055"/>
      </dsp:txXfrm>
    </dsp:sp>
    <dsp:sp modelId="{9EEF352D-8383-49B5-8A12-09E8AFCB0694}">
      <dsp:nvSpPr>
        <dsp:cNvPr id="0" name=""/>
        <dsp:cNvSpPr/>
      </dsp:nvSpPr>
      <dsp:spPr>
        <a:xfrm>
          <a:off x="0" y="1740641"/>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DEBEB9-636D-4E24-9A02-63130790DC7D}">
      <dsp:nvSpPr>
        <dsp:cNvPr id="0" name=""/>
        <dsp:cNvSpPr/>
      </dsp:nvSpPr>
      <dsp:spPr>
        <a:xfrm>
          <a:off x="0" y="174064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Türkiye'ye girişi, çıkışı, transiti ile ilgili mevzuatları hazırlamak,</a:t>
          </a:r>
          <a:endParaRPr lang="en-US" sz="2400" b="1" kern="1200" dirty="0"/>
        </a:p>
      </dsp:txBody>
      <dsp:txXfrm>
        <a:off x="0" y="1740641"/>
        <a:ext cx="10515600" cy="870055"/>
      </dsp:txXfrm>
    </dsp:sp>
    <dsp:sp modelId="{012AC334-75C9-4453-8F81-96ED06D437BA}">
      <dsp:nvSpPr>
        <dsp:cNvPr id="0" name=""/>
        <dsp:cNvSpPr/>
      </dsp:nvSpPr>
      <dsp:spPr>
        <a:xfrm>
          <a:off x="0" y="2610696"/>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CA0E31-B520-4AE2-A3AE-17C522E424DC}">
      <dsp:nvSpPr>
        <dsp:cNvPr id="0" name=""/>
        <dsp:cNvSpPr/>
      </dsp:nvSpPr>
      <dsp:spPr>
        <a:xfrm>
          <a:off x="0" y="2610696"/>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Taşra teşkilatı vasıtası ile malların giriş, çıkış ve transitinde yasal yükümlülüklere uygunluğunu denetlemek, görevlerini yerine getirir.</a:t>
          </a:r>
          <a:endParaRPr lang="en-US" sz="2400" b="1" kern="1200" dirty="0"/>
        </a:p>
      </dsp:txBody>
      <dsp:txXfrm>
        <a:off x="0" y="2610696"/>
        <a:ext cx="10515600" cy="870055"/>
      </dsp:txXfrm>
    </dsp:sp>
    <dsp:sp modelId="{429CDF59-0039-4CE0-AA49-265A0F3AE673}">
      <dsp:nvSpPr>
        <dsp:cNvPr id="0" name=""/>
        <dsp:cNvSpPr/>
      </dsp:nvSpPr>
      <dsp:spPr>
        <a:xfrm>
          <a:off x="0" y="3480751"/>
          <a:ext cx="1051560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89C7AEC-DE13-40C9-A2D8-131D4F51BB57}">
      <dsp:nvSpPr>
        <dsp:cNvPr id="0" name=""/>
        <dsp:cNvSpPr/>
      </dsp:nvSpPr>
      <dsp:spPr>
        <a:xfrm>
          <a:off x="0" y="3480751"/>
          <a:ext cx="10515600" cy="8700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Başbakanlığa bağlı bir birim olarak faaliyet gösteren Gümrük Müsteşarlığının merkez teşkilatı, ana hizmet birimleri ile danışma ve denetim birimleri ve yardımcı birimlerden meydana gelir:</a:t>
          </a:r>
          <a:endParaRPr lang="en-US" sz="2400" b="1" kern="1200" dirty="0"/>
        </a:p>
      </dsp:txBody>
      <dsp:txXfrm>
        <a:off x="0" y="3480751"/>
        <a:ext cx="10515600" cy="8700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6AA2C0-34D5-4894-83FB-B0606B797EDE}">
      <dsp:nvSpPr>
        <dsp:cNvPr id="0" name=""/>
        <dsp:cNvSpPr/>
      </dsp:nvSpPr>
      <dsp:spPr>
        <a:xfrm>
          <a:off x="0" y="3147"/>
          <a:ext cx="1175004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2CC198-D34B-4798-B05D-8DBC5D963D53}">
      <dsp:nvSpPr>
        <dsp:cNvPr id="0" name=""/>
        <dsp:cNvSpPr/>
      </dsp:nvSpPr>
      <dsp:spPr>
        <a:xfrm>
          <a:off x="0" y="3147"/>
          <a:ext cx="11750040" cy="2146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solidFill>
                <a:srgbClr val="FF0000"/>
              </a:solidFill>
            </a:rPr>
            <a:t>İhracatı Geliştirme </a:t>
          </a:r>
          <a:r>
            <a:rPr lang="tr-TR" sz="2800" b="1" kern="1200" dirty="0" err="1">
              <a:solidFill>
                <a:srgbClr val="FF0000"/>
              </a:solidFill>
            </a:rPr>
            <a:t>Etüd</a:t>
          </a:r>
          <a:r>
            <a:rPr lang="tr-TR" sz="2800" b="1" kern="1200" dirty="0">
              <a:solidFill>
                <a:srgbClr val="FF0000"/>
              </a:solidFill>
            </a:rPr>
            <a:t> Merkezi (İGEME)</a:t>
          </a:r>
          <a:endParaRPr lang="en-US" sz="2800" b="1" kern="1200" dirty="0">
            <a:solidFill>
              <a:srgbClr val="FF0000"/>
            </a:solidFill>
          </a:endParaRPr>
        </a:p>
      </dsp:txBody>
      <dsp:txXfrm>
        <a:off x="0" y="3147"/>
        <a:ext cx="11750040" cy="2146741"/>
      </dsp:txXfrm>
    </dsp:sp>
    <dsp:sp modelId="{64730ABA-BCEB-4FA0-9E7D-E8730F4D3C93}">
      <dsp:nvSpPr>
        <dsp:cNvPr id="0" name=""/>
        <dsp:cNvSpPr/>
      </dsp:nvSpPr>
      <dsp:spPr>
        <a:xfrm>
          <a:off x="0" y="2149889"/>
          <a:ext cx="1175004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4560AA-207E-465B-A389-CB4E9DBE2E78}">
      <dsp:nvSpPr>
        <dsp:cNvPr id="0" name=""/>
        <dsp:cNvSpPr/>
      </dsp:nvSpPr>
      <dsp:spPr>
        <a:xfrm>
          <a:off x="0" y="2149889"/>
          <a:ext cx="11750040" cy="2146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tr-TR" sz="2400" b="1" kern="1200" dirty="0"/>
            <a:t>Müsteşarlığa bağlı olarak çalışır, ihraç ürünlerinin yurt dışındaki tanıtımına yönelik faaliyetlerde bulunmak ve ihracatçılara bilgi desteği sağlamak amacıyla çalışır.</a:t>
          </a:r>
          <a:endParaRPr lang="en-US" sz="2400" b="1" kern="1200" dirty="0"/>
        </a:p>
      </dsp:txBody>
      <dsp:txXfrm>
        <a:off x="0" y="2149889"/>
        <a:ext cx="11750040" cy="2146741"/>
      </dsp:txXfrm>
    </dsp:sp>
    <dsp:sp modelId="{9EA7630E-4655-405E-8F4B-69544C1219D3}">
      <dsp:nvSpPr>
        <dsp:cNvPr id="0" name=""/>
        <dsp:cNvSpPr/>
      </dsp:nvSpPr>
      <dsp:spPr>
        <a:xfrm>
          <a:off x="0" y="4296630"/>
          <a:ext cx="1175004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3CBA28-B386-4158-B1D5-8ECC62CA137E}">
      <dsp:nvSpPr>
        <dsp:cNvPr id="0" name=""/>
        <dsp:cNvSpPr/>
      </dsp:nvSpPr>
      <dsp:spPr>
        <a:xfrm>
          <a:off x="0" y="4296630"/>
          <a:ext cx="11750040" cy="21467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tr-TR" sz="2800" b="1" kern="1200" dirty="0"/>
            <a:t>İkincisi ise, ihracatın arttırılması, ihracatçıların profesyonel ilişkilerinin ve aktivitelerinin organize edilmesi, her türlü problemlerine çözüm üretilmesi ve ihracatçının yönlendirilmesi amacıyla doğrudan ihracatçılar tarafından yine özel kanunlar ile kurulmuş olan bölgesel nitelikte veya ürün bazındaki ihracatçı birlikleridir. Halen 13 adet genel sekreterlik bünyesinde teşkilatlanan 56 adet ihracatçı birliği bulunmaktadır.</a:t>
          </a:r>
          <a:endParaRPr lang="en-US" sz="2800" b="1" kern="1200" dirty="0"/>
        </a:p>
      </dsp:txBody>
      <dsp:txXfrm>
        <a:off x="0" y="4296630"/>
        <a:ext cx="11750040" cy="214674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185A26E-3FAC-4A2D-B415-D465F9D125F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04F2EE80-21C9-42B1-8B72-523CC90DDD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2C3550F-35C3-4D96-B371-924029BD8EA7}"/>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898F65B8-5614-4E93-9E77-084DB230C3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41CD33F-E128-4B96-80A6-3EEA8A106B8E}"/>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27467622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E4AEB2-5CC4-4C0A-ACE2-27855F7FAE83}"/>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CDA8C7DA-DC16-4653-99CF-5BAE7574D76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0165EFF-559E-4D0E-BFA4-FFE1091E4FDF}"/>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D8026BD3-3DBF-432C-9BD0-5E2037EE3E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5CBA354-E50F-4534-B415-F9245DEE6666}"/>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26077533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C1BBC249-4BDB-4E8F-9FBC-8FE197A0D8B9}"/>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91EA0DD6-2CEE-4751-9F3C-B994E0F4FB37}"/>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D7C33E0-9CB8-41CD-9BB8-EC02199B54C2}"/>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A501234C-E020-4DD8-BC28-ABAC09547C9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0CD12B-12EA-48D3-AF37-212F9C8753A8}"/>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880368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6C531C-B772-4D68-B499-4E3ED5F3589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2183C13-29CB-4979-8319-8DA8A35D98B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23320FF-3E2F-406F-8C94-36D66E97EB36}"/>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52D9200E-AB70-49F1-8667-39496EB8F80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B93DE23-B300-4D8D-B254-818F578F9206}"/>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2254396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D2270D-0156-407C-BC15-9F8EB50B4C3F}"/>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5F26E61-C360-40D8-B536-1D8C166CD8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E8A73CD-4954-42DE-AE5D-EE6C19518388}"/>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54CD1498-22CD-4BD1-ABC7-FAF433A41D0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31F7D6F-729C-47F6-96C1-49985571FCAE}"/>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1909184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AD8E9-226D-451D-A438-10B923A2C8C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981BB66-6843-45B9-8A5C-EEF2F2176DC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759A682-9775-4DC2-AFEA-E189B749B47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763C2BF2-1E63-4AEE-9048-329CE85453C3}"/>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6" name="Alt Bilgi Yer Tutucusu 5">
            <a:extLst>
              <a:ext uri="{FF2B5EF4-FFF2-40B4-BE49-F238E27FC236}">
                <a16:creationId xmlns:a16="http://schemas.microsoft.com/office/drawing/2014/main" id="{3ED3C4D9-FCED-42AC-8BC6-F8352F6CD94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1419592-2BBD-4839-A7D8-E7CA9672813C}"/>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150655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E2778B-443C-42BF-941E-77CAB9DDEFB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164F8EF-12C0-4C8C-BD23-4644F3F223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5504B49-AE08-466C-A917-2367ADF609BE}"/>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EFB8256-54D2-42A2-980D-C8BEF53D61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6AADA02-E3DF-419A-8363-053002B2518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ECF5421-7705-4302-B9C5-0834146A0A26}"/>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8" name="Alt Bilgi Yer Tutucusu 7">
            <a:extLst>
              <a:ext uri="{FF2B5EF4-FFF2-40B4-BE49-F238E27FC236}">
                <a16:creationId xmlns:a16="http://schemas.microsoft.com/office/drawing/2014/main" id="{4D757350-307C-42C3-8A48-693985730F67}"/>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8467B50-78EE-44B6-91F2-382D9920A4A4}"/>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229098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26E43B-7326-41C8-B11E-4CAF833E00B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4F9A58F-F122-47D4-A2ED-35CB204BA849}"/>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4" name="Alt Bilgi Yer Tutucusu 3">
            <a:extLst>
              <a:ext uri="{FF2B5EF4-FFF2-40B4-BE49-F238E27FC236}">
                <a16:creationId xmlns:a16="http://schemas.microsoft.com/office/drawing/2014/main" id="{57CCC5BA-79DB-48DD-8FC5-213F9C0E5B80}"/>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2D5EF9E-E851-4D91-9060-1572D52A54B7}"/>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93489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B585B09-7A8F-4F1B-A981-4AE7040C2F4B}"/>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3" name="Alt Bilgi Yer Tutucusu 2">
            <a:extLst>
              <a:ext uri="{FF2B5EF4-FFF2-40B4-BE49-F238E27FC236}">
                <a16:creationId xmlns:a16="http://schemas.microsoft.com/office/drawing/2014/main" id="{D6164260-C5E4-46E5-A3D1-D458555A89D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619577B-84D8-46AF-BDD3-E5E4E2842F15}"/>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108782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1B1E07-E798-4DD2-A0CC-747FD4AE5B7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6142C186-6076-4D4E-8455-AC67160B7A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EA75D718-C0D7-475C-ADE7-BC2E709D40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C54E7E8-417E-46E7-897B-EBEFDE0F734E}"/>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6" name="Alt Bilgi Yer Tutucusu 5">
            <a:extLst>
              <a:ext uri="{FF2B5EF4-FFF2-40B4-BE49-F238E27FC236}">
                <a16:creationId xmlns:a16="http://schemas.microsoft.com/office/drawing/2014/main" id="{04D0A8EC-FAAC-44EE-A631-AB9BD7DA7E4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5C175CB-5A26-4FCB-93A5-9EE593F73659}"/>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3372627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A7D435-EE27-4E5E-B76E-01E11EF8419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2CF43CDF-1F9D-4F67-A64C-F573845041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B65C82AD-1FF0-473D-82C0-6870EF92CF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2B34659-9E5E-4CE0-A725-F002B7968116}"/>
              </a:ext>
            </a:extLst>
          </p:cNvPr>
          <p:cNvSpPr>
            <a:spLocks noGrp="1"/>
          </p:cNvSpPr>
          <p:nvPr>
            <p:ph type="dt" sz="half" idx="10"/>
          </p:nvPr>
        </p:nvSpPr>
        <p:spPr/>
        <p:txBody>
          <a:bodyPr/>
          <a:lstStyle/>
          <a:p>
            <a:fld id="{CECD8DEB-5508-4AB3-A5BE-F47E03E9CE30}" type="datetimeFigureOut">
              <a:rPr lang="tr-TR" smtClean="0"/>
              <a:t>25.04.2020</a:t>
            </a:fld>
            <a:endParaRPr lang="tr-TR"/>
          </a:p>
        </p:txBody>
      </p:sp>
      <p:sp>
        <p:nvSpPr>
          <p:cNvPr id="6" name="Alt Bilgi Yer Tutucusu 5">
            <a:extLst>
              <a:ext uri="{FF2B5EF4-FFF2-40B4-BE49-F238E27FC236}">
                <a16:creationId xmlns:a16="http://schemas.microsoft.com/office/drawing/2014/main" id="{218272AF-E3C9-4323-95EF-4886E0086B30}"/>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3E73746-7EF2-4AD3-B35E-ED51FEC273BE}"/>
              </a:ext>
            </a:extLst>
          </p:cNvPr>
          <p:cNvSpPr>
            <a:spLocks noGrp="1"/>
          </p:cNvSpPr>
          <p:nvPr>
            <p:ph type="sldNum" sz="quarter" idx="12"/>
          </p:nvPr>
        </p:nvSpPr>
        <p:spPr/>
        <p:txBody>
          <a:bodyPr/>
          <a:lstStyle/>
          <a:p>
            <a:fld id="{56523F69-E7D7-45D5-A309-F32CFC33A7E1}" type="slidenum">
              <a:rPr lang="tr-TR" smtClean="0"/>
              <a:t>‹#›</a:t>
            </a:fld>
            <a:endParaRPr lang="tr-TR"/>
          </a:p>
        </p:txBody>
      </p:sp>
    </p:spTree>
    <p:extLst>
      <p:ext uri="{BB962C8B-B14F-4D97-AF65-F5344CB8AC3E}">
        <p14:creationId xmlns:p14="http://schemas.microsoft.com/office/powerpoint/2010/main" val="236665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E5E5211B-9356-4BDF-A075-CBA0FC258E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92B3714-AC19-40D2-A0C9-6B28CF06E5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3E49EFB-48C1-425C-977D-B6A3571B325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D8DEB-5508-4AB3-A5BE-F47E03E9CE30}" type="datetimeFigureOut">
              <a:rPr lang="tr-TR" smtClean="0"/>
              <a:t>25.04.2020</a:t>
            </a:fld>
            <a:endParaRPr lang="tr-TR"/>
          </a:p>
        </p:txBody>
      </p:sp>
      <p:sp>
        <p:nvSpPr>
          <p:cNvPr id="5" name="Alt Bilgi Yer Tutucusu 4">
            <a:extLst>
              <a:ext uri="{FF2B5EF4-FFF2-40B4-BE49-F238E27FC236}">
                <a16:creationId xmlns:a16="http://schemas.microsoft.com/office/drawing/2014/main" id="{8B682B56-E4ED-423C-BA94-CF75A65C4E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6E00966-FBAD-4353-AA5B-7EDC43620C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23F69-E7D7-45D5-A309-F32CFC33A7E1}" type="slidenum">
              <a:rPr lang="tr-TR" smtClean="0"/>
              <a:t>‹#›</a:t>
            </a:fld>
            <a:endParaRPr lang="tr-TR"/>
          </a:p>
        </p:txBody>
      </p:sp>
    </p:spTree>
    <p:extLst>
      <p:ext uri="{BB962C8B-B14F-4D97-AF65-F5344CB8AC3E}">
        <p14:creationId xmlns:p14="http://schemas.microsoft.com/office/powerpoint/2010/main" val="2539548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A8201F3-0A9F-4D49-B391-BB7D8C99858D}"/>
              </a:ext>
            </a:extLst>
          </p:cNvPr>
          <p:cNvSpPr>
            <a:spLocks noGrp="1"/>
          </p:cNvSpPr>
          <p:nvPr>
            <p:ph type="title"/>
          </p:nvPr>
        </p:nvSpPr>
        <p:spPr>
          <a:xfrm>
            <a:off x="838200" y="631825"/>
            <a:ext cx="10515600" cy="1325563"/>
          </a:xfrm>
        </p:spPr>
        <p:txBody>
          <a:bodyPr>
            <a:normAutofit/>
          </a:bodyPr>
          <a:lstStyle/>
          <a:p>
            <a:pPr algn="ctr"/>
            <a:r>
              <a:rPr lang="tr-TR" dirty="0">
                <a:solidFill>
                  <a:srgbClr val="FF0000"/>
                </a:solidFill>
              </a:rPr>
              <a:t>DIŞ TİCARET İLE İLGİLİ ULUSAL VE ULUSLARARASI KURULUŞLAR</a:t>
            </a:r>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615A45AE-2AF9-4FFF-9178-56D03C4E28C0}"/>
              </a:ext>
            </a:extLst>
          </p:cNvPr>
          <p:cNvSpPr>
            <a:spLocks noGrp="1"/>
          </p:cNvSpPr>
          <p:nvPr>
            <p:ph idx="1"/>
          </p:nvPr>
        </p:nvSpPr>
        <p:spPr>
          <a:xfrm>
            <a:off x="838200" y="2269173"/>
            <a:ext cx="10515600" cy="3659988"/>
          </a:xfrm>
        </p:spPr>
        <p:txBody>
          <a:bodyPr>
            <a:normAutofit fontScale="92500" lnSpcReduction="10000"/>
          </a:bodyPr>
          <a:lstStyle/>
          <a:p>
            <a:r>
              <a:rPr lang="tr-TR" sz="2000" b="1" dirty="0">
                <a:highlight>
                  <a:srgbClr val="FFFF00"/>
                </a:highlight>
              </a:rPr>
              <a:t>DIŞ TİCARET MÜSTEŞARLIĞI</a:t>
            </a:r>
          </a:p>
          <a:p>
            <a:r>
              <a:rPr lang="tr-TR" sz="2400" b="1" dirty="0"/>
              <a:t>10.8.1925 tarihli Resmi </a:t>
            </a:r>
            <a:r>
              <a:rPr lang="tr-TR" sz="2400" b="1" dirty="0" err="1"/>
              <a:t>Gazete'de</a:t>
            </a:r>
            <a:r>
              <a:rPr lang="tr-TR" sz="2400" b="1" dirty="0"/>
              <a:t> yayınlanan yönetmelikle, yurtdışında önemli ticaret merkezlerinde Ticaret Temsilcilikleri kurulması sağlanmış ve böylece ilk kez yabancı ülkelere gönderilecek Ticaret Temsilcilerinin nitelikleri ve görevleri belirlenmiştir.</a:t>
            </a:r>
          </a:p>
          <a:p>
            <a:r>
              <a:rPr lang="tr-TR" sz="2400" b="1" dirty="0"/>
              <a:t>Cumhuriyet tarihinde ilk kez 1934 yılında 2450 sayılı Kanunla İktisat Bakanlığı bünyesinde Dış Ticaret Reisliği (Türk Ofis) kurularak bugünkü Dış Ticaret Müsteşarlığı’nın temeli atılmıştır. 1939 yılında, değişen kanunla; Ticaret Bakanlığı olarak kurulan, bakanlık bünyesinde Dış Ticaret Dairesi Reisliği adı altında bir birim oluşturulmuştur.</a:t>
            </a:r>
          </a:p>
          <a:p>
            <a:r>
              <a:rPr lang="tr-TR" sz="2400" b="1" dirty="0"/>
              <a:t>Hazine ve Dış Ticaret Müsteşarlığı en son 09.12.1994 tarihinde kabul edilen ve 20.12.1994 tarih ve 4059 sayılı Kanunla Başbakanlığa bağlı Hazine Müsteşarlığı ve Dış Ticaret Müsteşarlığı isimleri ile iki ayrı kuruluş haline getirilmiştir</a:t>
            </a:r>
          </a:p>
          <a:p>
            <a:endParaRPr lang="tr-TR" sz="2000" dirty="0"/>
          </a:p>
        </p:txBody>
      </p:sp>
    </p:spTree>
    <p:extLst>
      <p:ext uri="{BB962C8B-B14F-4D97-AF65-F5344CB8AC3E}">
        <p14:creationId xmlns:p14="http://schemas.microsoft.com/office/powerpoint/2010/main" val="576019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B4BEBCC-A1A3-44DB-83A7-4761327452C7}"/>
              </a:ext>
            </a:extLst>
          </p:cNvPr>
          <p:cNvSpPr>
            <a:spLocks noGrp="1"/>
          </p:cNvSpPr>
          <p:nvPr>
            <p:ph idx="1"/>
          </p:nvPr>
        </p:nvSpPr>
        <p:spPr>
          <a:xfrm>
            <a:off x="259080" y="477998"/>
            <a:ext cx="11719560" cy="6380001"/>
          </a:xfrm>
        </p:spPr>
        <p:txBody>
          <a:bodyPr>
            <a:normAutofit/>
          </a:bodyPr>
          <a:lstStyle/>
          <a:p>
            <a:r>
              <a:rPr lang="tr-TR" b="1" dirty="0">
                <a:solidFill>
                  <a:srgbClr val="FF0000"/>
                </a:solidFill>
              </a:rPr>
              <a:t>Dış Ekonomik İlişkiler Kurulu-İş Konseyleri (DEİK);</a:t>
            </a:r>
          </a:p>
          <a:p>
            <a:r>
              <a:rPr lang="tr-TR" b="1" dirty="0"/>
              <a:t>1985 yılında kurulan Dış Ekonomik İlişkiler Kurulu - DEİK, Türk özel sektörünün dış ticaret, uluslararası yatırımlar, hizmetler, müteahhitlik ve lojistik başta olmak üzere, dış ekonomik ilişkilerini yürütme; yurt içi ve yurt dışında yatırım imkânlarını araştırma; Türkiye'nin ihracatını artırmaya katkı sağlama ve benzeri iş geliştirme çalışmalarını koordine etmekle görevlendirilmiş kurumudur.</a:t>
            </a:r>
          </a:p>
          <a:p>
            <a:r>
              <a:rPr lang="tr-TR" b="1" dirty="0"/>
              <a:t>11 Eylül 2014 tarihinde çıkarılan 6552 Sayılı Kanunla yeni bir yapıya kavuşan DEİK, "Türk özel sektörünün dış ekonomik ilişkilerini yürütme" görevini tamamıyla üstlenmiş olup, Kurucu Kuruluşları, üyeleri ve İş Konseyleri ile birlikte, Türkiye'nin önde gelen girişimcilerinin ve iş dünyası temsilcilerinin oluşturduğu gönüllü bir ‘iş diplomasisi' örgütüdür.</a:t>
            </a:r>
          </a:p>
          <a:p>
            <a:endParaRPr lang="tr-TR" sz="2200" dirty="0"/>
          </a:p>
        </p:txBody>
      </p:sp>
    </p:spTree>
    <p:extLst>
      <p:ext uri="{BB962C8B-B14F-4D97-AF65-F5344CB8AC3E}">
        <p14:creationId xmlns:p14="http://schemas.microsoft.com/office/powerpoint/2010/main" val="10549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6">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C1438ACE-1537-4417-AF08-56DCFF976DB1}"/>
              </a:ext>
            </a:extLst>
          </p:cNvPr>
          <p:cNvSpPr>
            <a:spLocks noGrp="1"/>
          </p:cNvSpPr>
          <p:nvPr>
            <p:ph idx="1"/>
          </p:nvPr>
        </p:nvSpPr>
        <p:spPr>
          <a:xfrm>
            <a:off x="1764099" y="868680"/>
            <a:ext cx="10427901" cy="5989320"/>
          </a:xfrm>
        </p:spPr>
        <p:txBody>
          <a:bodyPr anchor="t">
            <a:normAutofit/>
          </a:bodyPr>
          <a:lstStyle/>
          <a:p>
            <a:r>
              <a:rPr lang="tr-TR" b="1" dirty="0">
                <a:solidFill>
                  <a:srgbClr val="FF0000"/>
                </a:solidFill>
              </a:rPr>
              <a:t>Türkiye İhracatçılar Meclisi (TİM)</a:t>
            </a:r>
          </a:p>
          <a:p>
            <a:r>
              <a:rPr lang="tr-TR" b="1" dirty="0"/>
              <a:t>Türkiye İhracatçılar Meclisi (TİM), Türkiye'nin dış ticaretine yön vermek, ihracat politikasını belirlemek, pazar çeşitliliğini geliştirmek ve uluslararası arenada ihracatçıların rekabetini kolaylaştırmak için kökleri, Cumhuriyetimizin kurucusu Gazi Mustafa Kemal Atatürk’ün talimatlarıyla; 4 Mart 1937 tarih ve 2/6107 sayılı Kararname ile kurulmuş olan Canlı Hayvan İhracatçıları Birliği Türk Anonim Şirketi'ne dayanan İhracatçı Birliklerimizin çatı kuruluşudur.</a:t>
            </a:r>
          </a:p>
          <a:p>
            <a:r>
              <a:rPr lang="tr-TR" b="1" dirty="0"/>
              <a:t>(3 Temmuz 2009, Resmi Gazete, Sayı : 27277, Kanun No. 5910 Türkiye İhracatçılar Meclisi İle İhracatçı Birliklerinin Kuruluş Ve Görevleri Hakkında Kanun)</a:t>
            </a:r>
          </a:p>
          <a:p>
            <a:endParaRPr lang="tr-TR" sz="2400" dirty="0"/>
          </a:p>
        </p:txBody>
      </p:sp>
    </p:spTree>
    <p:extLst>
      <p:ext uri="{BB962C8B-B14F-4D97-AF65-F5344CB8AC3E}">
        <p14:creationId xmlns:p14="http://schemas.microsoft.com/office/powerpoint/2010/main" val="1755994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37348DCF-0E90-451C-A4BF-EB1279E6AB5F}"/>
              </a:ext>
            </a:extLst>
          </p:cNvPr>
          <p:cNvSpPr>
            <a:spLocks noGrp="1"/>
          </p:cNvSpPr>
          <p:nvPr>
            <p:ph idx="1"/>
          </p:nvPr>
        </p:nvSpPr>
        <p:spPr>
          <a:xfrm>
            <a:off x="1493520" y="1051560"/>
            <a:ext cx="10561320" cy="5806440"/>
          </a:xfrm>
        </p:spPr>
        <p:txBody>
          <a:bodyPr anchor="t">
            <a:normAutofit/>
          </a:bodyPr>
          <a:lstStyle/>
          <a:p>
            <a:r>
              <a:rPr lang="tr-TR" b="1" dirty="0">
                <a:solidFill>
                  <a:srgbClr val="FF0000"/>
                </a:solidFill>
              </a:rPr>
              <a:t>Türkiye İhracat Kredi Bankası (TÜRK EXİMBANK); </a:t>
            </a:r>
            <a:r>
              <a:rPr lang="tr-TR" b="1" dirty="0"/>
              <a:t>, Türkiye'de ihracatın kurumsallaşmış tek asli destek unsuru olarak, ihracatın desteklenmesine yönelik politikalarda özel bir öneme sahiptir. Banka'nın amacı; ... yurt dışında yapılacak yatırımlar ile ihracat maksadına yönelik yatırım malları üretim ve satışının desteklenerek teşvik edilmesidir.</a:t>
            </a:r>
          </a:p>
          <a:p>
            <a:r>
              <a:rPr lang="tr-TR" b="1" dirty="0"/>
              <a:t>Türkiye Odalar Ve Borsalar Birliği (TOBB); TOBB, özel sektörün Türkiye'de mesleki üst kuruluşu ve yasal temsilcisidir. TOBB'un halen, yerel düzeyde, ticaret, sanayi, ticaret ve sanayi, deniz ticaret odaları ve borsalar şeklinde oluşmuş 365 üyesi bulunmaktadır.</a:t>
            </a:r>
          </a:p>
          <a:p>
            <a:endParaRPr lang="tr-TR" sz="2400" dirty="0"/>
          </a:p>
        </p:txBody>
      </p:sp>
    </p:spTree>
    <p:extLst>
      <p:ext uri="{BB962C8B-B14F-4D97-AF65-F5344CB8AC3E}">
        <p14:creationId xmlns:p14="http://schemas.microsoft.com/office/powerpoint/2010/main" val="4285766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82680DDF-2DD5-4148-9357-72166253DD56}"/>
              </a:ext>
            </a:extLst>
          </p:cNvPr>
          <p:cNvSpPr>
            <a:spLocks noGrp="1"/>
          </p:cNvSpPr>
          <p:nvPr>
            <p:ph idx="1"/>
          </p:nvPr>
        </p:nvSpPr>
        <p:spPr>
          <a:xfrm>
            <a:off x="228600" y="304800"/>
            <a:ext cx="11125200" cy="6370320"/>
          </a:xfrm>
        </p:spPr>
        <p:txBody>
          <a:bodyPr>
            <a:normAutofit/>
          </a:bodyPr>
          <a:lstStyle/>
          <a:p>
            <a:r>
              <a:rPr lang="tr-TR" b="1" dirty="0">
                <a:solidFill>
                  <a:srgbClr val="FF0000"/>
                </a:solidFill>
              </a:rPr>
              <a:t>Dünya Gümrük Örgütü; </a:t>
            </a:r>
            <a:r>
              <a:rPr lang="tr-TR" b="1" dirty="0"/>
              <a:t>Dünya Gümrük Örgütü (Gümrük İşbirliği Konseyi), 15 Aralık 1950 tarihinde imzalanarak, 4 Kasım 1952 tarihinde yürürlüğe girmiş olan “Gümrük İşbirliği Konseyi Sözleşmesi” ile kurulmuştur. 1994 yılındaki Konsey toplantısında, çalışmalarını ve fonksiyonlarını daha iyi yansıttığı mütalaasıyla, kuruluş sözleşmesinde değişiklik yapılmadan örgütün adının çalışmalarda Dünya Gümrük Örgütü olarak belirtilmesi kabul edilmiştir.</a:t>
            </a:r>
          </a:p>
          <a:p>
            <a:r>
              <a:rPr lang="tr-TR" b="1" dirty="0"/>
              <a:t>Dünya Gümrük Örgütü, 26 Ocak 1953 tarihinde 17 ülkenin katılımıyla ilk toplantısını yapmış olup günümüzde 177 üyeye ulaşmış bulunmaktadır. Söz konusu 177 üye ülke dünya ticaretinin % 98’ni yürütmektedir. Örgüt, gümrük ile ilgili politikaların oluşturulması, uygulamaya ilişkin düzenlemelerin yapılması yanında gümrük suçlarıyla mücadeleye ilişkin çalışmaları yürütmektedir.</a:t>
            </a:r>
          </a:p>
          <a:p>
            <a:endParaRPr lang="tr-TR" sz="2400" dirty="0"/>
          </a:p>
        </p:txBody>
      </p:sp>
    </p:spTree>
    <p:extLst>
      <p:ext uri="{BB962C8B-B14F-4D97-AF65-F5344CB8AC3E}">
        <p14:creationId xmlns:p14="http://schemas.microsoft.com/office/powerpoint/2010/main" val="3182241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D8DFCAF-7DBA-42AD-BB85-41B9186793EB}"/>
              </a:ext>
            </a:extLst>
          </p:cNvPr>
          <p:cNvSpPr>
            <a:spLocks noGrp="1"/>
          </p:cNvSpPr>
          <p:nvPr>
            <p:ph idx="1"/>
          </p:nvPr>
        </p:nvSpPr>
        <p:spPr>
          <a:xfrm>
            <a:off x="640080" y="381000"/>
            <a:ext cx="10908453" cy="6858000"/>
          </a:xfrm>
        </p:spPr>
        <p:txBody>
          <a:bodyPr>
            <a:normAutofit/>
          </a:bodyPr>
          <a:lstStyle/>
          <a:p>
            <a:r>
              <a:rPr lang="tr-TR" b="1" dirty="0">
                <a:solidFill>
                  <a:srgbClr val="FF0000"/>
                </a:solidFill>
              </a:rPr>
              <a:t>Uluslararası Ticaret Merkezi; </a:t>
            </a:r>
            <a:r>
              <a:rPr lang="tr-TR" b="1" dirty="0"/>
              <a:t>Uluslararası Ticaret Merkezi çok taraflı bir ajanstır. Birleşmiş Milletler Ticaret ve Kalkınma Konferansı ile Dünya Ticaret Örgütü ve Birleşmiş Milletler. ITC çalışmaları sayesinde, Sürdürülebilir Kalkınma Hedeflerinin 10'una doğrudan katkıda bulunmaktadır.</a:t>
            </a:r>
          </a:p>
          <a:p>
            <a:r>
              <a:rPr lang="tr-TR" b="1" dirty="0">
                <a:solidFill>
                  <a:srgbClr val="FF0000"/>
                </a:solidFill>
              </a:rPr>
              <a:t>Uluslar arası ticaret odası (ICC): </a:t>
            </a:r>
            <a:r>
              <a:rPr lang="tr-TR" b="1" dirty="0"/>
              <a:t>Birleşmiş Milletler ve ICC (Uluslararası Ticaret Odası), sözleşmeler için standart</a:t>
            </a:r>
          </a:p>
          <a:p>
            <a:r>
              <a:rPr lang="tr-TR" b="1" dirty="0"/>
              <a:t>kural ve düzenlemeler geliştirmiştir. Bunlar uluslararası ticarette ortaya çıkan anlaşmazlıkları, uyuşmazlıkları ve hukuksal çatışmaları ortadan kaldırmak ve alıcı ile satıcının gereksiz yere para ve zaman kaybını önlemek amacıyla alım-satım işlemlerine getirilen kural ve düzenlemelerden ibarettir.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16751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C527059-4064-4BE8-8269-1FAFAF38411C}"/>
              </a:ext>
            </a:extLst>
          </p:cNvPr>
          <p:cNvPicPr>
            <a:picLocks noChangeAspect="1"/>
          </p:cNvPicPr>
          <p:nvPr/>
        </p:nvPicPr>
        <p:blipFill rotWithShape="1">
          <a:blip r:embed="rId2">
            <a:duotone>
              <a:schemeClr val="bg2">
                <a:shade val="45000"/>
                <a:satMod val="135000"/>
              </a:schemeClr>
              <a:prstClr val="white"/>
            </a:duotone>
          </a:blip>
          <a:srcRect t="6010" b="6781"/>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75EC71EE-E135-4843-B2F1-221F4F9DBFEC}"/>
              </a:ext>
            </a:extLst>
          </p:cNvPr>
          <p:cNvGraphicFramePr>
            <a:graphicFrameLocks noGrp="1"/>
          </p:cNvGraphicFramePr>
          <p:nvPr>
            <p:ph idx="1"/>
            <p:extLst>
              <p:ext uri="{D42A27DB-BD31-4B8C-83A1-F6EECF244321}">
                <p14:modId xmlns:p14="http://schemas.microsoft.com/office/powerpoint/2010/main" val="3617395327"/>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261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98ED85F-DCEE-4B50-802E-71A6E3E12B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14000"/>
            </a:schemeClr>
          </a:solidFill>
          <a:ln w="127000" cap="sq" cmpd="thinThick">
            <a:solidFill>
              <a:schemeClr val="tx1">
                <a:lumMod val="85000"/>
                <a:lumOff val="15000"/>
                <a:alpha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Straight Connector 9">
            <a:extLst>
              <a:ext uri="{FF2B5EF4-FFF2-40B4-BE49-F238E27FC236}">
                <a16:creationId xmlns:a16="http://schemas.microsoft.com/office/drawing/2014/main" id="{E8E35B83-1EC3-4F87-9D54-D863463351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97636" y="1957388"/>
            <a:ext cx="10396728" cy="0"/>
          </a:xfrm>
          <a:prstGeom prst="line">
            <a:avLst/>
          </a:prstGeom>
          <a:ln w="222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BA1F04C2-875B-4FCD-97A9-2DF89FE951F3}"/>
              </a:ext>
            </a:extLst>
          </p:cNvPr>
          <p:cNvSpPr>
            <a:spLocks noGrp="1"/>
          </p:cNvSpPr>
          <p:nvPr>
            <p:ph idx="1"/>
          </p:nvPr>
        </p:nvSpPr>
        <p:spPr>
          <a:xfrm>
            <a:off x="534924" y="761599"/>
            <a:ext cx="10759440" cy="5334801"/>
          </a:xfrm>
        </p:spPr>
        <p:txBody>
          <a:bodyPr>
            <a:normAutofit/>
          </a:bodyPr>
          <a:lstStyle/>
          <a:p>
            <a:r>
              <a:rPr lang="tr-TR" b="1" dirty="0">
                <a:solidFill>
                  <a:srgbClr val="FF0000"/>
                </a:solidFill>
              </a:rPr>
              <a:t>Gümrük Müsteşarlığının ana hizmet birimleri şunlardır:</a:t>
            </a:r>
          </a:p>
          <a:p>
            <a:r>
              <a:rPr lang="tr-TR" b="1" dirty="0"/>
              <a:t>Gümrükler Genel Müdürlüğü,</a:t>
            </a:r>
          </a:p>
          <a:p>
            <a:r>
              <a:rPr lang="tr-TR" b="1" dirty="0"/>
              <a:t>Gümrükler Muhafaza Genel Müdürlüğü,</a:t>
            </a:r>
          </a:p>
          <a:p>
            <a:r>
              <a:rPr lang="tr-TR" b="1" dirty="0"/>
              <a:t>Gümrükler Kontrol Genel Müdürlüğü,</a:t>
            </a:r>
          </a:p>
          <a:p>
            <a:r>
              <a:rPr lang="tr-TR" b="1" dirty="0"/>
              <a:t>Avrupa Birliği ve Dış İlişkiler Genel Müdürlüğü,</a:t>
            </a:r>
          </a:p>
          <a:p>
            <a:r>
              <a:rPr lang="tr-TR" b="1" dirty="0"/>
              <a:t>Tasfiye İşleri Döner Sermaye İşletmeleri Genel Müdürlüğü.</a:t>
            </a:r>
          </a:p>
          <a:p>
            <a:pPr marL="0" indent="0">
              <a:buNone/>
            </a:pPr>
            <a:r>
              <a:rPr lang="tr-TR" b="1" dirty="0"/>
              <a:t> </a:t>
            </a:r>
          </a:p>
        </p:txBody>
      </p:sp>
    </p:spTree>
    <p:extLst>
      <p:ext uri="{BB962C8B-B14F-4D97-AF65-F5344CB8AC3E}">
        <p14:creationId xmlns:p14="http://schemas.microsoft.com/office/powerpoint/2010/main" val="164835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22245133-B2A9-466E-B816-A6122A80FD85}"/>
              </a:ext>
            </a:extLst>
          </p:cNvPr>
          <p:cNvSpPr>
            <a:spLocks noGrp="1"/>
          </p:cNvSpPr>
          <p:nvPr>
            <p:ph idx="1"/>
          </p:nvPr>
        </p:nvSpPr>
        <p:spPr>
          <a:xfrm>
            <a:off x="838200" y="591344"/>
            <a:ext cx="11049000" cy="6266655"/>
          </a:xfrm>
        </p:spPr>
        <p:txBody>
          <a:bodyPr>
            <a:normAutofit/>
          </a:bodyPr>
          <a:lstStyle/>
          <a:p>
            <a:r>
              <a:rPr lang="tr-TR" b="1" dirty="0">
                <a:solidFill>
                  <a:srgbClr val="FF0000"/>
                </a:solidFill>
              </a:rPr>
              <a:t>Gümrükler Genel Müdürlüğü</a:t>
            </a:r>
          </a:p>
          <a:p>
            <a:r>
              <a:rPr lang="tr-TR" b="1" dirty="0"/>
              <a:t>Gümrükler Genel Müdürlüğünün görevleri bazıları şunlardır:</a:t>
            </a:r>
          </a:p>
          <a:p>
            <a:r>
              <a:rPr lang="tr-TR" b="1" dirty="0"/>
              <a:t>İthalatla ilgili işlemleri yapmak, ithalat rejimi ile kambiyo ve diğer mevzuatın gümrükle ilgili hükümlerinin uygulanmasını sağlamak,</a:t>
            </a:r>
          </a:p>
          <a:p>
            <a:r>
              <a:rPr lang="tr-TR" b="1" dirty="0"/>
              <a:t>Gümrük giriş tarife cetvelini ve eşya kıymetini, taraf olduğumuz anlaşmalara uygun olarak düzenlemek ve uygulanmasını sağlamak,</a:t>
            </a:r>
          </a:p>
          <a:p>
            <a:r>
              <a:rPr lang="tr-TR" b="1" dirty="0"/>
              <a:t>Transit, aktarma, antrepo, geçici kabul ve muaflık işlemlerinin yürütülmesini sağlamak ve denetlemek,</a:t>
            </a:r>
          </a:p>
          <a:p>
            <a:endParaRPr lang="tr-TR" dirty="0"/>
          </a:p>
        </p:txBody>
      </p:sp>
    </p:spTree>
    <p:extLst>
      <p:ext uri="{BB962C8B-B14F-4D97-AF65-F5344CB8AC3E}">
        <p14:creationId xmlns:p14="http://schemas.microsoft.com/office/powerpoint/2010/main" val="1474885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BAADA9D0-7251-4C37-A90C-418B7A1A0D6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445B9765-5D16-4EEC-890B-D9F7A284B525}"/>
              </a:ext>
            </a:extLst>
          </p:cNvPr>
          <p:cNvSpPr>
            <a:spLocks noGrp="1"/>
          </p:cNvSpPr>
          <p:nvPr>
            <p:ph idx="1"/>
          </p:nvPr>
        </p:nvSpPr>
        <p:spPr>
          <a:xfrm>
            <a:off x="106680" y="1341120"/>
            <a:ext cx="11247120" cy="5257800"/>
          </a:xfrm>
        </p:spPr>
        <p:txBody>
          <a:bodyPr>
            <a:normAutofit fontScale="92500" lnSpcReduction="20000"/>
          </a:bodyPr>
          <a:lstStyle/>
          <a:p>
            <a:r>
              <a:rPr lang="tr-TR" b="1" dirty="0">
                <a:highlight>
                  <a:srgbClr val="FFFF00"/>
                </a:highlight>
              </a:rPr>
              <a:t>Gümrükler Muhafaza Genel Müdürlüğü</a:t>
            </a:r>
          </a:p>
          <a:p>
            <a:r>
              <a:rPr lang="tr-TR" b="1" dirty="0"/>
              <a:t>Gümrükler Muhafaza Genel Müdürlüğünün görevleri şunlardır:</a:t>
            </a:r>
          </a:p>
          <a:p>
            <a:r>
              <a:rPr lang="tr-TR" b="1" dirty="0"/>
              <a:t>Öncelikle Müsteşarlığın sorumluluğunda bulunan yer ve sahalarda olmak üzere, diğer yer ve sahalarda da gerektiğinde ilgili kuruluşlarla iş birliği yapmak suretiyle kaçakçılığı men, takip ve tahkik (sorgulama, araştırma) etmek,</a:t>
            </a:r>
          </a:p>
          <a:p>
            <a:r>
              <a:rPr lang="tr-TR" b="1" dirty="0"/>
              <a:t>Kişi, eşya ve taşıtların gümrük işlemleri bitirilmeden gümrüklü yer ve sahalardan çıkmalarını önlemek, gümrüklü yer ve sahaların takip ve muhafazasını sağlamak,</a:t>
            </a:r>
          </a:p>
          <a:p>
            <a:r>
              <a:rPr lang="tr-TR" b="1" dirty="0">
                <a:highlight>
                  <a:srgbClr val="FFFF00"/>
                </a:highlight>
              </a:rPr>
              <a:t>Gümrükler Kontrol Genel Müdürlüğü</a:t>
            </a:r>
          </a:p>
          <a:p>
            <a:r>
              <a:rPr lang="tr-TR" b="1" dirty="0"/>
              <a:t>Gümrükler Kontrol Genel Müdürlüğünün görevleri şunlardır:</a:t>
            </a:r>
          </a:p>
          <a:p>
            <a:r>
              <a:rPr lang="tr-TR" b="1" dirty="0"/>
              <a:t>Gümrük mevzuatı ve ilgili diğer mevzuat esas alınarak, gümrüklerce tahsil edilen vergiler ile diğer gelirler ve fonların tarh, tahakkuk ve tahsilini kontrol etmek,  Noksan veya fazla tahsilat ile ilgili işlemlerin yürütülmesini sağlamak, Gümrük işlemleri ile ilgili vergi muafiyeti, indirimi ve teşvik tedbirlerinin uygulanmasını yürütmek ve izlemek,</a:t>
            </a:r>
          </a:p>
          <a:p>
            <a:endParaRPr lang="tr-TR" sz="1800" dirty="0"/>
          </a:p>
        </p:txBody>
      </p:sp>
    </p:spTree>
    <p:extLst>
      <p:ext uri="{BB962C8B-B14F-4D97-AF65-F5344CB8AC3E}">
        <p14:creationId xmlns:p14="http://schemas.microsoft.com/office/powerpoint/2010/main" val="410006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AE9594C0-408A-4ECD-97AA-E59082E8CBC8}"/>
              </a:ext>
            </a:extLst>
          </p:cNvPr>
          <p:cNvSpPr>
            <a:spLocks noGrp="1"/>
          </p:cNvSpPr>
          <p:nvPr>
            <p:ph idx="1"/>
          </p:nvPr>
        </p:nvSpPr>
        <p:spPr>
          <a:xfrm>
            <a:off x="360342" y="543147"/>
            <a:ext cx="11572685" cy="6075930"/>
          </a:xfrm>
        </p:spPr>
        <p:txBody>
          <a:bodyPr>
            <a:normAutofit/>
          </a:bodyPr>
          <a:lstStyle/>
          <a:p>
            <a:r>
              <a:rPr lang="tr-TR" b="1" dirty="0">
                <a:highlight>
                  <a:srgbClr val="FFFF00"/>
                </a:highlight>
              </a:rPr>
              <a:t>Avrupa Birliği ve Dış İlişkiler Genel Müdürlüğü</a:t>
            </a:r>
          </a:p>
          <a:p>
            <a:r>
              <a:rPr lang="tr-TR" b="1" dirty="0"/>
              <a:t>Avrupa Birliği ve Dış İlişkiler Genel Müdürlüğünün görevleri şunlardır:</a:t>
            </a:r>
          </a:p>
          <a:p>
            <a:r>
              <a:rPr lang="tr-TR" b="1" dirty="0"/>
              <a:t>Müsteşarlığın yurtdışı ve milletlerarası veya ikili münasebetlerini yürütmek,</a:t>
            </a:r>
          </a:p>
          <a:p>
            <a:r>
              <a:rPr lang="tr-TR" b="1" dirty="0"/>
              <a:t>Türkiye'nin gümrüklerle ilgili milletlerarası anlaşma ve sözleşmelere katılmasına dair Müsteşarlık görüşünü hazırlamak,</a:t>
            </a:r>
          </a:p>
          <a:p>
            <a:r>
              <a:rPr lang="tr-TR" b="1" dirty="0"/>
              <a:t>Milletlerarası kuruluşların kabul ettiği gümrük tarifeleri, gümrük kıymeti, gümrük rejimi ve formaliteleri ile bunların değişikliklerini takip ederek milli mevzuata aktarılmasını ve uygulamaya intikal ettirilmesini sağlamak,</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207580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B54719A1-5021-48EB-A5C2-8464132E98DF}"/>
              </a:ext>
            </a:extLst>
          </p:cNvPr>
          <p:cNvSpPr>
            <a:spLocks noGrp="1"/>
          </p:cNvSpPr>
          <p:nvPr>
            <p:ph idx="1"/>
          </p:nvPr>
        </p:nvSpPr>
        <p:spPr>
          <a:xfrm>
            <a:off x="1764099" y="670560"/>
            <a:ext cx="10427901" cy="6400800"/>
          </a:xfrm>
        </p:spPr>
        <p:txBody>
          <a:bodyPr anchor="t">
            <a:normAutofit/>
          </a:bodyPr>
          <a:lstStyle/>
          <a:p>
            <a:r>
              <a:rPr lang="tr-TR" b="1" dirty="0">
                <a:highlight>
                  <a:srgbClr val="FFFF00"/>
                </a:highlight>
              </a:rPr>
              <a:t>Tasfiye İşleri Döner Sermaye İşletmeleri Genel Müdürlüğü</a:t>
            </a:r>
          </a:p>
          <a:p>
            <a:r>
              <a:rPr lang="tr-TR" b="1" dirty="0"/>
              <a:t>Tasfiye İşleri Döner Sermaye İşletmeleri Genel Müdürlüğünün görevleri şunlardır:</a:t>
            </a:r>
          </a:p>
          <a:p>
            <a:r>
              <a:rPr lang="tr-TR" b="1" dirty="0"/>
              <a:t>Gümrük denetimine tâbi her türlü eşya için sundurmalar, antrepolar, ambarlar, açık sahalar ve bu mahiyette depolar işletmek,</a:t>
            </a:r>
          </a:p>
          <a:p>
            <a:r>
              <a:rPr lang="tr-TR" b="1" dirty="0"/>
              <a:t>Teşkilât ve görev alanına giren işlemleri kontrolörleri vasıtasıyla incelemek ve denetlemek, Müsteşarlıkça verilecek diğer görevleri yapmak. </a:t>
            </a:r>
          </a:p>
          <a:p>
            <a:endParaRPr lang="tr-TR" sz="2400" dirty="0"/>
          </a:p>
        </p:txBody>
      </p:sp>
    </p:spTree>
    <p:extLst>
      <p:ext uri="{BB962C8B-B14F-4D97-AF65-F5344CB8AC3E}">
        <p14:creationId xmlns:p14="http://schemas.microsoft.com/office/powerpoint/2010/main" val="259252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6C871C3E-8004-4D91-8574-F791523151A3}"/>
              </a:ext>
            </a:extLst>
          </p:cNvPr>
          <p:cNvPicPr>
            <a:picLocks noChangeAspect="1"/>
          </p:cNvPicPr>
          <p:nvPr/>
        </p:nvPicPr>
        <p:blipFill rotWithShape="1">
          <a:blip r:embed="rId2">
            <a:duotone>
              <a:schemeClr val="bg2">
                <a:shade val="45000"/>
                <a:satMod val="135000"/>
              </a:schemeClr>
              <a:prstClr val="white"/>
            </a:duotone>
          </a:blip>
          <a:srcRect t="6250"/>
          <a:stretch/>
        </p:blipFill>
        <p:spPr>
          <a:xfrm>
            <a:off x="20" y="10"/>
            <a:ext cx="12191980" cy="6857990"/>
          </a:xfrm>
          <a:prstGeom prst="rect">
            <a:avLst/>
          </a:prstGeom>
        </p:spPr>
      </p:pic>
      <p:sp>
        <p:nvSpPr>
          <p:cNvPr id="11" name="Rectangle 10">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İçerik Yer Tutucusu 2">
            <a:extLst>
              <a:ext uri="{FF2B5EF4-FFF2-40B4-BE49-F238E27FC236}">
                <a16:creationId xmlns:a16="http://schemas.microsoft.com/office/drawing/2014/main" id="{A264A51F-CD32-4641-A782-1645757B578E}"/>
              </a:ext>
            </a:extLst>
          </p:cNvPr>
          <p:cNvGraphicFramePr>
            <a:graphicFrameLocks noGrp="1"/>
          </p:cNvGraphicFramePr>
          <p:nvPr>
            <p:ph idx="1"/>
            <p:extLst>
              <p:ext uri="{D42A27DB-BD31-4B8C-83A1-F6EECF244321}">
                <p14:modId xmlns:p14="http://schemas.microsoft.com/office/powerpoint/2010/main" val="802502027"/>
              </p:ext>
            </p:extLst>
          </p:nvPr>
        </p:nvGraphicFramePr>
        <p:xfrm>
          <a:off x="0" y="137160"/>
          <a:ext cx="11750040" cy="6446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52677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6FE4209B-5C41-480E-A11E-4DCBB36816F3}"/>
              </a:ext>
            </a:extLst>
          </p:cNvPr>
          <p:cNvSpPr>
            <a:spLocks noGrp="1"/>
          </p:cNvSpPr>
          <p:nvPr>
            <p:ph idx="1"/>
          </p:nvPr>
        </p:nvSpPr>
        <p:spPr>
          <a:xfrm>
            <a:off x="1508760" y="624840"/>
            <a:ext cx="10469880" cy="6080760"/>
          </a:xfrm>
        </p:spPr>
        <p:txBody>
          <a:bodyPr anchor="t">
            <a:normAutofit fontScale="92500" lnSpcReduction="20000"/>
          </a:bodyPr>
          <a:lstStyle/>
          <a:p>
            <a:r>
              <a:rPr lang="tr-TR" sz="2400" b="1" dirty="0">
                <a:solidFill>
                  <a:srgbClr val="FF0000"/>
                </a:solidFill>
              </a:rPr>
              <a:t>İHRACATÇI BİRLİKLERİ</a:t>
            </a:r>
          </a:p>
          <a:p>
            <a:r>
              <a:rPr lang="tr-TR" sz="2400" b="1" dirty="0"/>
              <a:t> Görevleri</a:t>
            </a:r>
          </a:p>
          <a:p>
            <a:r>
              <a:rPr lang="tr-TR" sz="2400" b="1" dirty="0"/>
              <a:t>İhracatçı Birlikleri, ihracatçıları teşkilatlandırmak sureti ile ihracatı artırmak,</a:t>
            </a:r>
          </a:p>
          <a:p>
            <a:r>
              <a:rPr lang="tr-TR" sz="2400" b="1" dirty="0"/>
              <a:t>ihracatçıların mesleki faaliyetlerini ve ilişkilerini tanzim etmek amacı ile Bakanlar Kurulu</a:t>
            </a:r>
          </a:p>
          <a:p>
            <a:r>
              <a:rPr lang="tr-TR" sz="2400" b="1" dirty="0"/>
              <a:t>Kararı ile oluşturulmuş kuruluşlardır. Cumhuriyet tarihimizin 1930'lu yıllarında başlangıçta hayvan ihracatının disipline edilmesi amacıyla kurulan Birlikler, günümüzde T.C. Başbakanlık Dış Ticaret Müsteşarlığı İhracat Genel Müdürlüğü'ne bağlı olarak çalışmaktadırlar.</a:t>
            </a:r>
          </a:p>
          <a:p>
            <a:r>
              <a:rPr lang="tr-TR" sz="2400" b="1" dirty="0"/>
              <a:t>Başlıca görevleri arasında ;</a:t>
            </a:r>
          </a:p>
          <a:p>
            <a:r>
              <a:rPr lang="tr-TR" sz="2400" b="1" dirty="0"/>
              <a:t>İhracatın ülke menfaatine uygun olarak geliştirilmesine çalışmak,</a:t>
            </a:r>
          </a:p>
          <a:p>
            <a:r>
              <a:rPr lang="tr-TR" sz="2400" b="1" dirty="0"/>
              <a:t>Çalışma sahalarına giren maddeler itibarı ile mevcut üretim ve ihracat potansiyelinin dış taleplere göre ayarlanabilmesini </a:t>
            </a:r>
            <a:r>
              <a:rPr lang="tr-TR" sz="2400" b="1" dirty="0" err="1"/>
              <a:t>teminen</a:t>
            </a:r>
            <a:r>
              <a:rPr lang="tr-TR" sz="2400" b="1" dirty="0"/>
              <a:t> çalışmalar yapmak,</a:t>
            </a:r>
          </a:p>
          <a:p>
            <a:r>
              <a:rPr lang="tr-TR" sz="2400" b="1" dirty="0"/>
              <a:t>Uluslar arası kuruluşlar ile mesleki bazda üyelerinin menfaatlerini ülke çıkarları çerçevesinde koruyucu ilişkiler kurmak ve geliştirmek,</a:t>
            </a:r>
          </a:p>
          <a:p>
            <a:r>
              <a:rPr lang="tr-TR" sz="2400" b="1" dirty="0"/>
              <a:t>Yurt dışı sergi ve fuarlar düzenlemek ve yine bu kapsamda ticaret ve alım heyetleri düzenlemek,</a:t>
            </a:r>
          </a:p>
          <a:p>
            <a:r>
              <a:rPr lang="tr-TR" sz="2400" b="1" dirty="0"/>
              <a:t>Ülke Geneli İhracat kayıt istatistiklerini oluşturacak veri tabanlarını kurmak ve işletmek, gibi etkinlikler bulunmaktadır.</a:t>
            </a:r>
          </a:p>
          <a:p>
            <a:endParaRPr lang="tr-TR" sz="2400" b="1" dirty="0"/>
          </a:p>
          <a:p>
            <a:endParaRPr lang="tr-TR" sz="1300" dirty="0"/>
          </a:p>
        </p:txBody>
      </p:sp>
    </p:spTree>
    <p:extLst>
      <p:ext uri="{BB962C8B-B14F-4D97-AF65-F5344CB8AC3E}">
        <p14:creationId xmlns:p14="http://schemas.microsoft.com/office/powerpoint/2010/main" val="22253831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1281</Words>
  <Application>Microsoft Office PowerPoint</Application>
  <PresentationFormat>Geniş ekran</PresentationFormat>
  <Paragraphs>65</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Calibri Light</vt:lpstr>
      <vt:lpstr>Office Teması</vt:lpstr>
      <vt:lpstr>DIŞ TİCARET İLE İLGİLİ ULUSAL VE ULUSLARARASI KURULUŞLAR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DIŞ TİCARET İLE İLGİLİ ULUSAL VE ULUSLARARASI KURULUŞLAR</dc:title>
  <dc:creator>selami özal</dc:creator>
  <cp:lastModifiedBy>selami özal</cp:lastModifiedBy>
  <cp:revision>3</cp:revision>
  <dcterms:created xsi:type="dcterms:W3CDTF">2020-04-24T23:01:03Z</dcterms:created>
  <dcterms:modified xsi:type="dcterms:W3CDTF">2020-04-24T23:12:09Z</dcterms:modified>
</cp:coreProperties>
</file>