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57" r:id="rId3"/>
    <p:sldId id="260" r:id="rId4"/>
    <p:sldId id="261" r:id="rId5"/>
    <p:sldId id="262" r:id="rId6"/>
    <p:sldId id="263" r:id="rId7"/>
    <p:sldId id="258" r:id="rId8"/>
    <p:sldId id="264" r:id="rId9"/>
    <p:sldId id="259"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5" autoAdjust="0"/>
    <p:restoredTop sz="96433" autoAdjust="0"/>
  </p:normalViewPr>
  <p:slideViewPr>
    <p:cSldViewPr snapToGrid="0">
      <p:cViewPr varScale="1">
        <p:scale>
          <a:sx n="109" d="100"/>
          <a:sy n="109" d="100"/>
        </p:scale>
        <p:origin x="534" y="96"/>
      </p:cViewPr>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14.11.2017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14.11.2017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14.11.2017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14.11.2017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14.11.2017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14.11.2017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14.11.2017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14.11.2017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14.11.2017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14.11.2017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14.11.2017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14.11.2017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4.xml"/><Relationship Id="rId1" Type="http://schemas.openxmlformats.org/officeDocument/2006/relationships/video" Target="https://www.youtube.com/embed/CCBfV6BPlXA" TargetMode="External"/><Relationship Id="rId4" Type="http://schemas.openxmlformats.org/officeDocument/2006/relationships/hyperlink" Target="https://www.youtube.com/watch?v=CCBfV6BPlX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dirty="0"/>
              <a:t>İnternet ve WEB Tanımları Html Temel Etiketleri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latin typeface="Times New Roman" panose="02020603050405020304" pitchFamily="18" charset="0"/>
                <a:cs typeface="Times New Roman" panose="02020603050405020304" pitchFamily="18" charset="0"/>
              </a:rPr>
              <a:t>Nbp105 web tasarım temelleri</a:t>
            </a:r>
            <a:endParaRPr lang="tr-TR" dirty="0" smtClean="0">
              <a:latin typeface="Times New Roman" panose="02020603050405020304" pitchFamily="18" charset="0"/>
              <a:cs typeface="Times New Roman" panose="02020603050405020304" pitchFamily="18" charset="0"/>
            </a:endParaRPr>
          </a:p>
          <a:p>
            <a:r>
              <a:rPr lang="tr-TR" dirty="0" err="1" smtClean="0">
                <a:latin typeface="Times New Roman" panose="02020603050405020304" pitchFamily="18" charset="0"/>
                <a:cs typeface="Times New Roman" panose="02020603050405020304" pitchFamily="18" charset="0"/>
              </a:rPr>
              <a:t>Öğr</a:t>
            </a:r>
            <a:r>
              <a:rPr lang="tr-TR" dirty="0" smtClean="0">
                <a:latin typeface="Times New Roman" panose="02020603050405020304" pitchFamily="18" charset="0"/>
                <a:cs typeface="Times New Roman" panose="02020603050405020304" pitchFamily="18" charset="0"/>
              </a:rPr>
              <a:t>. Gör. Dr. Ufuk tanyeri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İçerik Yer Tutucusu 12"/>
          <p:cNvSpPr>
            <a:spLocks noGrp="1"/>
          </p:cNvSpPr>
          <p:nvPr>
            <p:ph sz="half" idx="2"/>
          </p:nvPr>
        </p:nvSpPr>
        <p:spPr/>
        <p:txBody>
          <a:bodyPr/>
          <a:lstStyle/>
          <a:p>
            <a:r>
              <a:rPr lang="tr-TR" dirty="0">
                <a:solidFill>
                  <a:srgbClr val="FF0000"/>
                </a:solidFill>
                <a:effectLst>
                  <a:outerShdw blurRad="38100" dist="38100" dir="2700000" algn="tl">
                    <a:srgbClr val="000000">
                      <a:alpha val="43137"/>
                    </a:srgbClr>
                  </a:outerShdw>
                </a:effectLst>
              </a:rPr>
              <a:t>Internet</a:t>
            </a:r>
            <a:r>
              <a:rPr lang="tr-TR" dirty="0">
                <a:effectLst>
                  <a:outerShdw blurRad="38100" dist="38100" dir="2700000" algn="tl">
                    <a:srgbClr val="000000">
                      <a:alpha val="43137"/>
                    </a:srgbClr>
                  </a:outerShdw>
                </a:effectLst>
              </a:rPr>
              <a:t> </a:t>
            </a:r>
            <a:r>
              <a:rPr lang="tr-TR" dirty="0"/>
              <a:t>dünyanın bilgisine açılan pencere ya da sadece yeni çağın eğlencesi olarak tanımlanabilir</a:t>
            </a:r>
            <a:r>
              <a:rPr lang="tr-TR" dirty="0" smtClean="0"/>
              <a:t>. İnternetin </a:t>
            </a:r>
            <a:r>
              <a:rPr lang="tr-TR" dirty="0"/>
              <a:t>temelini </a:t>
            </a:r>
            <a:r>
              <a:rPr lang="tr-TR" dirty="0" smtClean="0"/>
              <a:t>WAN (</a:t>
            </a:r>
            <a:r>
              <a:rPr lang="tr-TR" dirty="0" err="1"/>
              <a:t>Wide</a:t>
            </a:r>
            <a:r>
              <a:rPr lang="tr-TR" dirty="0"/>
              <a:t> </a:t>
            </a:r>
            <a:r>
              <a:rPr lang="tr-TR" dirty="0" err="1"/>
              <a:t>Area</a:t>
            </a:r>
            <a:r>
              <a:rPr lang="tr-TR" dirty="0"/>
              <a:t> Network) dediğimiz geniş alan ağı </a:t>
            </a:r>
            <a:r>
              <a:rPr lang="tr-TR" dirty="0" smtClean="0"/>
              <a:t>oluşturur ve coğrafi </a:t>
            </a:r>
            <a:r>
              <a:rPr lang="tr-TR" dirty="0"/>
              <a:t>olarak uzak mesafelerdeki  bilgisayarları birbirine bağlamak için kullanılır. </a:t>
            </a:r>
            <a:r>
              <a:rPr lang="tr-TR" dirty="0" smtClean="0">
                <a:solidFill>
                  <a:srgbClr val="FF0000"/>
                </a:solidFill>
                <a:effectLst>
                  <a:outerShdw blurRad="38100" dist="38100" dir="2700000" algn="tl">
                    <a:srgbClr val="000000">
                      <a:alpha val="43137"/>
                    </a:srgbClr>
                  </a:outerShdw>
                </a:effectLst>
              </a:rPr>
              <a:t>Internet</a:t>
            </a:r>
            <a:r>
              <a:rPr lang="tr-TR" dirty="0" smtClean="0"/>
              <a:t>, </a:t>
            </a:r>
            <a:r>
              <a:rPr lang="tr-TR" dirty="0" err="1" smtClean="0"/>
              <a:t>WAN’ın</a:t>
            </a:r>
            <a:r>
              <a:rPr lang="tr-TR" dirty="0" smtClean="0"/>
              <a:t> </a:t>
            </a:r>
            <a:r>
              <a:rPr lang="tr-TR" dirty="0"/>
              <a:t>bir uygulaması ya da bir </a:t>
            </a:r>
            <a:r>
              <a:rPr lang="tr-TR" dirty="0" smtClean="0"/>
              <a:t>örneğidir ve </a:t>
            </a:r>
            <a:r>
              <a:rPr lang="tr-TR" dirty="0"/>
              <a:t>bir çok bilgisayar sisteminin birbirine bağlı olduğu, dünya çapında yaygın olan ve sürekli büyüyen bir iletişim </a:t>
            </a:r>
            <a:r>
              <a:rPr lang="tr-TR" dirty="0" smtClean="0"/>
              <a:t>ağıdır [1].</a:t>
            </a:r>
            <a:endParaRPr lang="tr-TR" dirty="0"/>
          </a:p>
        </p:txBody>
      </p:sp>
      <p:sp>
        <p:nvSpPr>
          <p:cNvPr id="2" name="Unvan 1"/>
          <p:cNvSpPr>
            <a:spLocks noGrp="1"/>
          </p:cNvSpPr>
          <p:nvPr>
            <p:ph type="title"/>
          </p:nvPr>
        </p:nvSpPr>
        <p:spPr/>
        <p:txBody>
          <a:bodyPr/>
          <a:lstStyle/>
          <a:p>
            <a:r>
              <a:rPr lang="tr-TR" dirty="0" smtClean="0"/>
              <a:t>İnternet nedir?</a:t>
            </a:r>
            <a:endParaRPr lang="tr-TR" dirty="0">
              <a:latin typeface="Times New Roman" panose="02020603050405020304" pitchFamily="18" charset="0"/>
              <a:cs typeface="Times New Roman" panose="02020603050405020304" pitchFamily="18" charset="0"/>
            </a:endParaRPr>
          </a:p>
        </p:txBody>
      </p:sp>
      <p:pic>
        <p:nvPicPr>
          <p:cNvPr id="11" name="CCBfV6BPlXA"/>
          <p:cNvPicPr>
            <a:picLocks noGrp="1" noRot="1" noChangeAspect="1"/>
          </p:cNvPicPr>
          <p:nvPr>
            <p:ph sz="half" idx="1"/>
            <a:videoFile r:link="rId1"/>
          </p:nvPr>
        </p:nvPicPr>
        <p:blipFill>
          <a:blip r:embed="rId3"/>
          <a:stretch>
            <a:fillRect/>
          </a:stretch>
        </p:blipFill>
        <p:spPr>
          <a:xfrm>
            <a:off x="1188792" y="1931559"/>
            <a:ext cx="4756639" cy="2675609"/>
          </a:xfrm>
          <a:prstGeom prst="rect">
            <a:avLst/>
          </a:prstGeom>
        </p:spPr>
      </p:pic>
      <p:sp>
        <p:nvSpPr>
          <p:cNvPr id="12" name="Metin kutusu 11"/>
          <p:cNvSpPr txBox="1"/>
          <p:nvPr/>
        </p:nvSpPr>
        <p:spPr>
          <a:xfrm>
            <a:off x="1190586" y="4801367"/>
            <a:ext cx="4756639" cy="215444"/>
          </a:xfrm>
          <a:prstGeom prst="rect">
            <a:avLst/>
          </a:prstGeom>
          <a:noFill/>
        </p:spPr>
        <p:txBody>
          <a:bodyPr wrap="square" rtlCol="0">
            <a:spAutoFit/>
          </a:bodyPr>
          <a:lstStyle/>
          <a:p>
            <a:pPr algn="ctr"/>
            <a:r>
              <a:rPr lang="tr-TR" sz="800" dirty="0">
                <a:hlinkClick r:id="rId4"/>
              </a:rPr>
              <a:t>https://</a:t>
            </a:r>
            <a:r>
              <a:rPr lang="tr-TR" sz="800" dirty="0" smtClean="0">
                <a:hlinkClick r:id="rId4"/>
              </a:rPr>
              <a:t>www.youtube.com/watch?v=CCBfV6BPlXA</a:t>
            </a:r>
            <a:r>
              <a:rPr lang="tr-TR" sz="800" dirty="0" smtClean="0"/>
              <a:t> (</a:t>
            </a:r>
            <a:r>
              <a:rPr lang="tr-TR" sz="800" dirty="0"/>
              <a:t>Erişim </a:t>
            </a:r>
            <a:r>
              <a:rPr lang="tr-TR" sz="800" dirty="0" smtClean="0"/>
              <a:t>Tarihi: 14/11/2017)</a:t>
            </a:r>
            <a:endParaRPr lang="tr-TR" sz="800" dirty="0"/>
          </a:p>
        </p:txBody>
      </p:sp>
    </p:spTree>
    <p:extLst>
      <p:ext uri="{BB962C8B-B14F-4D97-AF65-F5344CB8AC3E}">
        <p14:creationId xmlns:p14="http://schemas.microsoft.com/office/powerpoint/2010/main" val="96609766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11"/>
                                        </p:tgtEl>
                                      </p:cBhvr>
                                    </p:cmd>
                                  </p:childTnLst>
                                </p:cTn>
                              </p:par>
                            </p:childTnLst>
                          </p:cTn>
                        </p:par>
                      </p:childTnLst>
                    </p:cTn>
                  </p:par>
                </p:childTnLst>
              </p:cTn>
              <p:nextCondLst>
                <p:cond evt="onClick" delay="0">
                  <p:tgtEl>
                    <p:spTgt spid="11"/>
                  </p:tgtEl>
                </p:cond>
              </p:nextCondLst>
            </p:seq>
            <p:video>
              <p:cMediaNode>
                <p:cTn id="7" fill="hold" display="0">
                  <p:stCondLst>
                    <p:cond delay="indefinite"/>
                  </p:stCondLst>
                </p:cTn>
                <p:tgtEl>
                  <p:spTgt spid="11"/>
                </p:tgtEl>
              </p:cMediaNode>
            </p:vide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r>
              <a:rPr lang="tr-TR" dirty="0" smtClean="0"/>
              <a:t>İnternet Kavramlar [1]</a:t>
            </a:r>
            <a:endParaRPr lang="tr-TR" dirty="0"/>
          </a:p>
        </p:txBody>
      </p:sp>
      <p:sp>
        <p:nvSpPr>
          <p:cNvPr id="6" name="İçerik Yer Tutucusu 5"/>
          <p:cNvSpPr>
            <a:spLocks noGrp="1"/>
          </p:cNvSpPr>
          <p:nvPr>
            <p:ph idx="1"/>
          </p:nvPr>
        </p:nvSpPr>
        <p:spPr/>
        <p:txBody>
          <a:bodyPr/>
          <a:lstStyle/>
          <a:p>
            <a:r>
              <a:rPr lang="tr-TR" dirty="0"/>
              <a:t>Sunucu (Server) Nedir?</a:t>
            </a:r>
          </a:p>
          <a:p>
            <a:r>
              <a:rPr lang="tr-TR" dirty="0"/>
              <a:t>Bir ağ üzerindeki diğer bilgisayarlara servis sağlayan bilgisayarlardır. Genellikle tüm bilgiler bu bilgisayarda bulunur ve paylaşımlı olarak diğer bilgisayarlar tarafından kullanılırlar. Internet üzerinde  gezerken bağlanılan web siteleri de sürekli olarak çalışan Sunucu bilgisayarlar üzerinde bulunur. Hazırladığınız bir web sitesini Internet üzerinde kullanılabilir hale getirmek için öncelikle bir sunucu bilgisayar üzerine kaydetmeniz gerekir.</a:t>
            </a:r>
          </a:p>
          <a:p>
            <a:r>
              <a:rPr lang="tr-TR" dirty="0"/>
              <a:t>İstemci (Client) Nedir?</a:t>
            </a:r>
          </a:p>
          <a:p>
            <a:r>
              <a:rPr lang="tr-TR" dirty="0"/>
              <a:t>Bir ağ üzerinde,  sunucu bilgisayarlardan hizmet alan kullanıcı bilgisayarlarıdır. Bilgiye erişim yetkileri sunucu tarafından belirlenir. Eğer bir bilgisayardan </a:t>
            </a:r>
            <a:r>
              <a:rPr lang="tr-TR" dirty="0" err="1"/>
              <a:t>Internete</a:t>
            </a:r>
            <a:r>
              <a:rPr lang="tr-TR" dirty="0"/>
              <a:t> bağlanılarak web siteleri ziyaret ediliyorsa o bilgisayar İstemci(Client) bilgisayardır. Yani İstemci bilgisayarlar Sunucu bilgisayarlara bağlanarak onlardan bilgi alırlar.</a:t>
            </a:r>
          </a:p>
        </p:txBody>
      </p:sp>
    </p:spTree>
    <p:extLst>
      <p:ext uri="{BB962C8B-B14F-4D97-AF65-F5344CB8AC3E}">
        <p14:creationId xmlns:p14="http://schemas.microsoft.com/office/powerpoint/2010/main" val="2728492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İnternet Kavramlar [1]</a:t>
            </a:r>
            <a:endParaRPr lang="tr-TR" dirty="0"/>
          </a:p>
        </p:txBody>
      </p:sp>
      <p:sp>
        <p:nvSpPr>
          <p:cNvPr id="3" name="İçerik Yer Tutucusu 2"/>
          <p:cNvSpPr>
            <a:spLocks noGrp="1"/>
          </p:cNvSpPr>
          <p:nvPr>
            <p:ph idx="1"/>
          </p:nvPr>
        </p:nvSpPr>
        <p:spPr/>
        <p:txBody>
          <a:bodyPr>
            <a:normAutofit/>
          </a:bodyPr>
          <a:lstStyle/>
          <a:p>
            <a:r>
              <a:rPr lang="tr-TR" dirty="0"/>
              <a:t>IP Numarası Nedir?</a:t>
            </a:r>
          </a:p>
          <a:p>
            <a:r>
              <a:rPr lang="tr-TR" dirty="0"/>
              <a:t>Internet’e bağlı her bilgisayar, Internet Protokol Numarası adı verilen dört gruptan oluşan bir sayı ile isimlendirilir (194.27.33.32 gibi</a:t>
            </a:r>
            <a:r>
              <a:rPr lang="tr-TR" dirty="0" smtClean="0"/>
              <a:t>). Her </a:t>
            </a:r>
            <a:r>
              <a:rPr lang="tr-TR" dirty="0"/>
              <a:t>bir bilgisayarın IP numarası farklıdır. Bilgisayarlar Internet üzerinde IP numarası ile iletişim kurarlar. İstemci bilgisayar için Internet’e her girişte IP numarası değişir. Sunucu bilgisayarların IP numarası ise sabittir değişmez.  </a:t>
            </a:r>
          </a:p>
          <a:p>
            <a:r>
              <a:rPr lang="tr-TR" dirty="0"/>
              <a:t>Link (Bağlantı/Köprü) Nedir</a:t>
            </a:r>
            <a:r>
              <a:rPr lang="tr-TR" dirty="0" smtClean="0"/>
              <a:t>?</a:t>
            </a:r>
            <a:endParaRPr lang="tr-TR" dirty="0"/>
          </a:p>
          <a:p>
            <a:r>
              <a:rPr lang="tr-TR" dirty="0"/>
              <a:t>Bir web sayfası üzerindeki, diğer bir web sayfasıyla ya da herhangi bir dosya ile bağlantı kurulmasını sağlayan geçiş noktalarıdır. Üzerlerine fare ile tek tıklama yapıldığında çalışırlar.</a:t>
            </a:r>
          </a:p>
          <a:p>
            <a:r>
              <a:rPr lang="tr-TR" dirty="0"/>
              <a:t>Home </a:t>
            </a:r>
            <a:r>
              <a:rPr lang="tr-TR" dirty="0" err="1" smtClean="0"/>
              <a:t>Page</a:t>
            </a:r>
            <a:r>
              <a:rPr lang="tr-TR" dirty="0" smtClean="0"/>
              <a:t> (</a:t>
            </a:r>
            <a:r>
              <a:rPr lang="tr-TR" dirty="0"/>
              <a:t>Ana Sayfa)</a:t>
            </a:r>
          </a:p>
          <a:p>
            <a:r>
              <a:rPr lang="tr-TR" dirty="0" smtClean="0"/>
              <a:t>Internet </a:t>
            </a:r>
            <a:r>
              <a:rPr lang="tr-TR" dirty="0"/>
              <a:t>üzerinde herhangi bir kurum, kuruluş ya da </a:t>
            </a:r>
            <a:r>
              <a:rPr lang="tr-TR" dirty="0" err="1"/>
              <a:t>şahısa</a:t>
            </a:r>
            <a:r>
              <a:rPr lang="tr-TR" dirty="0"/>
              <a:t> ait web sayfalarının hepsini birden yönlendiren bağlantıların (link) bulunduğu ana sayfa</a:t>
            </a:r>
            <a:r>
              <a:rPr lang="tr-TR" dirty="0" smtClean="0"/>
              <a:t>.</a:t>
            </a:r>
            <a:endParaRPr lang="tr-TR" dirty="0"/>
          </a:p>
        </p:txBody>
      </p:sp>
    </p:spTree>
    <p:extLst>
      <p:ext uri="{BB962C8B-B14F-4D97-AF65-F5344CB8AC3E}">
        <p14:creationId xmlns:p14="http://schemas.microsoft.com/office/powerpoint/2010/main" val="3997997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İnternet Kavramlar [1]</a:t>
            </a:r>
            <a:endParaRPr lang="tr-TR" dirty="0"/>
          </a:p>
        </p:txBody>
      </p:sp>
      <p:sp>
        <p:nvSpPr>
          <p:cNvPr id="3" name="İçerik Yer Tutucusu 2"/>
          <p:cNvSpPr>
            <a:spLocks noGrp="1"/>
          </p:cNvSpPr>
          <p:nvPr>
            <p:ph idx="1"/>
          </p:nvPr>
        </p:nvSpPr>
        <p:spPr/>
        <p:txBody>
          <a:bodyPr>
            <a:normAutofit fontScale="70000" lnSpcReduction="20000"/>
          </a:bodyPr>
          <a:lstStyle/>
          <a:p>
            <a:r>
              <a:rPr lang="tr-TR" dirty="0" err="1" smtClean="0"/>
              <a:t>Download</a:t>
            </a:r>
            <a:endParaRPr lang="tr-TR" dirty="0"/>
          </a:p>
          <a:p>
            <a:r>
              <a:rPr lang="tr-TR" dirty="0"/>
              <a:t>Internet üzerinde başka bir bilgisayardan kendi bilgisayarımıza dosya yükleme işlemidir. Yani bu işlemde Sunucu bilgisayardan İstemci bilgisayara dosya yüklenir.</a:t>
            </a:r>
          </a:p>
          <a:p>
            <a:r>
              <a:rPr lang="tr-TR" dirty="0" err="1" smtClean="0"/>
              <a:t>Upload</a:t>
            </a:r>
            <a:endParaRPr lang="tr-TR" dirty="0"/>
          </a:p>
          <a:p>
            <a:r>
              <a:rPr lang="tr-TR" dirty="0"/>
              <a:t>Internet üzerinde kendi bilgisayarımızdan başka bir bilgisayara dosya yükleme işlemidir. Bu işlem </a:t>
            </a:r>
            <a:r>
              <a:rPr lang="tr-TR" dirty="0" err="1"/>
              <a:t>download</a:t>
            </a:r>
            <a:r>
              <a:rPr lang="tr-TR" dirty="0"/>
              <a:t> işleminin tersidir. Yani bu işlemde İstemci bilgisayardan Sunucu bilgisayara dosya yüklenir.</a:t>
            </a:r>
          </a:p>
          <a:p>
            <a:r>
              <a:rPr lang="tr-TR" dirty="0" err="1" smtClean="0"/>
              <a:t>Freeware</a:t>
            </a:r>
            <a:endParaRPr lang="tr-TR" dirty="0"/>
          </a:p>
          <a:p>
            <a:r>
              <a:rPr lang="tr-TR" dirty="0"/>
              <a:t>Paylaşmayı seven programcılar tarafından hiçbir ekonomik çıkar gözetilmeden yazılıp Internet üzerinde dağıtılan ücretsiz programlar.</a:t>
            </a:r>
          </a:p>
          <a:p>
            <a:r>
              <a:rPr lang="tr-TR" dirty="0" err="1" smtClean="0"/>
              <a:t>Shareware</a:t>
            </a:r>
            <a:endParaRPr lang="tr-TR" dirty="0"/>
          </a:p>
          <a:p>
            <a:r>
              <a:rPr lang="tr-TR" dirty="0"/>
              <a:t>Deneme amaçlı ücretsiz programlar. Kullanmaya devam etmek isteyenler belirli bir ücret ödemelidirler.</a:t>
            </a:r>
          </a:p>
          <a:p>
            <a:r>
              <a:rPr lang="tr-TR" dirty="0" err="1"/>
              <a:t>Patch</a:t>
            </a:r>
            <a:r>
              <a:rPr lang="tr-TR" dirty="0"/>
              <a:t> </a:t>
            </a:r>
            <a:r>
              <a:rPr lang="tr-TR" dirty="0" smtClean="0"/>
              <a:t>Yazılımlar</a:t>
            </a:r>
            <a:endParaRPr lang="tr-TR" dirty="0"/>
          </a:p>
          <a:p>
            <a:r>
              <a:rPr lang="tr-TR" dirty="0"/>
              <a:t>Mevcut bir yazılımın (ticari ya da </a:t>
            </a:r>
            <a:r>
              <a:rPr lang="tr-TR" dirty="0" err="1"/>
              <a:t>freeware</a:t>
            </a:r>
            <a:r>
              <a:rPr lang="tr-TR" dirty="0"/>
              <a:t>) bazı hatalarını düzeltmek, ve programı güncellemek amacıyla, ilgili firmaların (ya da kişilerin) çıkardıkları "yama" programlardır.</a:t>
            </a:r>
          </a:p>
        </p:txBody>
      </p:sp>
    </p:spTree>
    <p:extLst>
      <p:ext uri="{BB962C8B-B14F-4D97-AF65-F5344CB8AC3E}">
        <p14:creationId xmlns:p14="http://schemas.microsoft.com/office/powerpoint/2010/main" val="982627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Internet’e Bağlanmak İçin Neler Gereklidir</a:t>
            </a:r>
            <a:r>
              <a:rPr lang="tr-TR" dirty="0" smtClean="0"/>
              <a:t>? [1]</a:t>
            </a:r>
            <a:endParaRPr lang="tr-TR" dirty="0"/>
          </a:p>
        </p:txBody>
      </p:sp>
      <p:sp>
        <p:nvSpPr>
          <p:cNvPr id="4" name="İçerik Yer Tutucusu 3"/>
          <p:cNvSpPr>
            <a:spLocks noGrp="1"/>
          </p:cNvSpPr>
          <p:nvPr>
            <p:ph sz="half" idx="1"/>
          </p:nvPr>
        </p:nvSpPr>
        <p:spPr>
          <a:xfrm>
            <a:off x="1097279" y="1845735"/>
            <a:ext cx="10058083" cy="2286650"/>
          </a:xfrm>
        </p:spPr>
        <p:txBody>
          <a:bodyPr>
            <a:normAutofit fontScale="85000" lnSpcReduction="20000"/>
          </a:bodyPr>
          <a:lstStyle/>
          <a:p>
            <a:r>
              <a:rPr lang="tr-TR" u="sng" dirty="0" smtClean="0"/>
              <a:t>Telefon Hattı</a:t>
            </a:r>
            <a:r>
              <a:rPr lang="tr-TR" dirty="0" smtClean="0"/>
              <a:t>: </a:t>
            </a:r>
            <a:r>
              <a:rPr lang="tr-TR" dirty="0"/>
              <a:t>Bilindiği gibi internet bir geniş alan ağıdır. Geniş alan ağındaki bilgisayarlarda birbirleriyle telefon hattı vasıtasıyla iletişim kurarlar. Bu yüzden </a:t>
            </a:r>
            <a:r>
              <a:rPr lang="tr-TR" dirty="0" smtClean="0"/>
              <a:t>İnternete </a:t>
            </a:r>
            <a:r>
              <a:rPr lang="tr-TR" dirty="0"/>
              <a:t>bağlanmak için </a:t>
            </a:r>
            <a:r>
              <a:rPr lang="tr-TR" dirty="0" smtClean="0"/>
              <a:t>telefon </a:t>
            </a:r>
            <a:r>
              <a:rPr lang="tr-TR" dirty="0"/>
              <a:t>hattı olmalıdır</a:t>
            </a:r>
            <a:r>
              <a:rPr lang="tr-TR" dirty="0" smtClean="0"/>
              <a:t>. Günümüzde Yalın İnternet adı verilen teknoloji ile telefon hattı olmadan da bağlantı kurulabilir.</a:t>
            </a:r>
            <a:endParaRPr lang="tr-TR" dirty="0"/>
          </a:p>
          <a:p>
            <a:r>
              <a:rPr lang="tr-TR" u="sng" dirty="0"/>
              <a:t>Modem</a:t>
            </a:r>
            <a:r>
              <a:rPr lang="tr-TR" dirty="0"/>
              <a:t>: Modem Internet’e bağlanmak için gerekli olan bir donanımdır. </a:t>
            </a:r>
            <a:r>
              <a:rPr lang="tr-TR" dirty="0" smtClean="0"/>
              <a:t>Bilgisayar </a:t>
            </a:r>
            <a:r>
              <a:rPr lang="tr-TR" dirty="0"/>
              <a:t>sinyalleri ile telefon hattı üzerindeki sinyaller birbiriyle uyuşmaz. Bu yüzden modem telefon hattı ile bilgisayar arasındaki sinyal dönüşümünü sağlar. Çift yönlü çalışır. Bilgisayardaki sinyalleri telefon sinyallerine dönüştürdüğü gibi ters işlem yaparak telefon sinyallerini de bilgisayar sinyallerine dönüştürebilir. </a:t>
            </a:r>
            <a:endParaRPr lang="tr-TR" dirty="0" smtClean="0"/>
          </a:p>
          <a:p>
            <a:r>
              <a:rPr lang="tr-TR" u="sng" dirty="0" smtClean="0"/>
              <a:t>Internet </a:t>
            </a:r>
            <a:r>
              <a:rPr lang="tr-TR" u="sng" dirty="0"/>
              <a:t>Servis Sağlayıcı</a:t>
            </a:r>
            <a:r>
              <a:rPr lang="tr-TR" dirty="0"/>
              <a:t>: Internet’e bağlanmak için </a:t>
            </a:r>
            <a:r>
              <a:rPr lang="tr-TR" dirty="0" smtClean="0"/>
              <a:t>bir </a:t>
            </a:r>
            <a:r>
              <a:rPr lang="tr-TR" dirty="0"/>
              <a:t>servis sağlayıcıdan (Superonline, </a:t>
            </a:r>
            <a:r>
              <a:rPr lang="tr-TR" dirty="0" err="1"/>
              <a:t>Ixir</a:t>
            </a:r>
            <a:r>
              <a:rPr lang="tr-TR" dirty="0"/>
              <a:t>, </a:t>
            </a:r>
            <a:r>
              <a:rPr lang="tr-TR" dirty="0" err="1"/>
              <a:t>TTnet</a:t>
            </a:r>
            <a:r>
              <a:rPr lang="tr-TR" dirty="0"/>
              <a:t>, E-Kolay </a:t>
            </a:r>
            <a:r>
              <a:rPr lang="tr-TR" dirty="0" smtClean="0"/>
              <a:t>vb.) </a:t>
            </a:r>
            <a:r>
              <a:rPr lang="tr-TR" dirty="0"/>
              <a:t>internet paketi alınması gerekir. Bu paket içinde kullanıcı </a:t>
            </a:r>
            <a:r>
              <a:rPr lang="tr-TR" dirty="0" smtClean="0"/>
              <a:t>adı (</a:t>
            </a:r>
            <a:r>
              <a:rPr lang="tr-TR" dirty="0"/>
              <a:t>User name), </a:t>
            </a:r>
            <a:r>
              <a:rPr lang="tr-TR" dirty="0" smtClean="0"/>
              <a:t>şifre (</a:t>
            </a:r>
            <a:r>
              <a:rPr lang="tr-TR" dirty="0" err="1"/>
              <a:t>Password</a:t>
            </a:r>
            <a:r>
              <a:rPr lang="tr-TR" dirty="0"/>
              <a:t>) </a:t>
            </a:r>
            <a:r>
              <a:rPr lang="tr-TR" dirty="0" smtClean="0"/>
              <a:t>bulunur</a:t>
            </a:r>
            <a:r>
              <a:rPr lang="tr-TR" dirty="0"/>
              <a:t>. </a:t>
            </a:r>
          </a:p>
        </p:txBody>
      </p:sp>
      <p:pic>
        <p:nvPicPr>
          <p:cNvPr id="6" name="İçerik Yer Tutucusu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2710105" y="4240760"/>
            <a:ext cx="6124434" cy="684000"/>
          </a:xfrm>
        </p:spPr>
      </p:pic>
    </p:spTree>
    <p:extLst>
      <p:ext uri="{BB962C8B-B14F-4D97-AF65-F5344CB8AC3E}">
        <p14:creationId xmlns:p14="http://schemas.microsoft.com/office/powerpoint/2010/main" val="3720774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HTML Temel Etiketleri</a:t>
            </a:r>
            <a:endParaRPr lang="tr-TR" dirty="0"/>
          </a:p>
        </p:txBody>
      </p:sp>
      <p:sp>
        <p:nvSpPr>
          <p:cNvPr id="5" name="İçerik Yer Tutucusu 4"/>
          <p:cNvSpPr>
            <a:spLocks noGrp="1"/>
          </p:cNvSpPr>
          <p:nvPr>
            <p:ph idx="1"/>
          </p:nvPr>
        </p:nvSpPr>
        <p:spPr/>
        <p:txBody>
          <a:bodyPr>
            <a:normAutofit fontScale="70000" lnSpcReduction="20000"/>
          </a:bodyPr>
          <a:lstStyle/>
          <a:p>
            <a:r>
              <a:rPr lang="tr-TR" dirty="0"/>
              <a:t>HTML, Web sayfaları oluşturmak için </a:t>
            </a:r>
            <a:r>
              <a:rPr lang="tr-TR" dirty="0" smtClean="0"/>
              <a:t>kullanılan standart </a:t>
            </a:r>
            <a:r>
              <a:rPr lang="tr-TR" dirty="0"/>
              <a:t>biçimlendirme dilidir. </a:t>
            </a:r>
            <a:r>
              <a:rPr lang="tr-TR" dirty="0" err="1" smtClean="0"/>
              <a:t>Hyper</a:t>
            </a:r>
            <a:r>
              <a:rPr lang="tr-TR" dirty="0" smtClean="0"/>
              <a:t> </a:t>
            </a:r>
            <a:r>
              <a:rPr lang="tr-TR" dirty="0" err="1"/>
              <a:t>Text</a:t>
            </a:r>
            <a:r>
              <a:rPr lang="tr-TR" dirty="0"/>
              <a:t> </a:t>
            </a:r>
            <a:r>
              <a:rPr lang="tr-TR" dirty="0" err="1"/>
              <a:t>Markup</a:t>
            </a:r>
            <a:r>
              <a:rPr lang="tr-TR" dirty="0"/>
              <a:t> </a:t>
            </a:r>
            <a:r>
              <a:rPr lang="tr-TR" dirty="0" smtClean="0"/>
              <a:t>Language kelimelerinin kısaltmasıdır ve işaretlemeyi </a:t>
            </a:r>
            <a:r>
              <a:rPr lang="tr-TR" dirty="0"/>
              <a:t>kullanarak Web sayfalarının yapısını açıklar. HTML öğeleri HTML sayfalarının yapı taşlarıdır. HTML öğeleri etiketlerle gösterilir. HTML etiketleri "başlık", "paragraf", "tablo" gibi içerik parçalarını etiketlemektedir</a:t>
            </a:r>
            <a:r>
              <a:rPr lang="tr-TR" dirty="0" smtClean="0"/>
              <a:t>. Tarayıcılar </a:t>
            </a:r>
            <a:r>
              <a:rPr lang="tr-TR" dirty="0"/>
              <a:t>HTML etiketlerini görüntülemez ancak bunları sayfanın içeriğini oluşturmak için </a:t>
            </a:r>
            <a:r>
              <a:rPr lang="tr-TR" dirty="0" smtClean="0"/>
              <a:t>kullanırlar [2].</a:t>
            </a:r>
          </a:p>
          <a:p>
            <a:pPr marL="0">
              <a:lnSpc>
                <a:spcPct val="120000"/>
              </a:lnSpc>
              <a:spcBef>
                <a:spcPts val="0"/>
              </a:spcBef>
              <a:spcAft>
                <a:spcPts val="0"/>
              </a:spcAft>
            </a:pPr>
            <a:endParaRPr lang="tr-TR" dirty="0" smtClean="0"/>
          </a:p>
          <a:p>
            <a:pPr marL="0">
              <a:lnSpc>
                <a:spcPct val="120000"/>
              </a:lnSpc>
              <a:spcBef>
                <a:spcPts val="0"/>
              </a:spcBef>
              <a:spcAft>
                <a:spcPts val="0"/>
              </a:spcAft>
            </a:pPr>
            <a:r>
              <a:rPr lang="en-US" dirty="0" smtClean="0">
                <a:solidFill>
                  <a:srgbClr val="FF0000"/>
                </a:solidFill>
              </a:rPr>
              <a:t>&lt;!</a:t>
            </a:r>
            <a:r>
              <a:rPr lang="en-US" dirty="0">
                <a:solidFill>
                  <a:srgbClr val="FF0000"/>
                </a:solidFill>
              </a:rPr>
              <a:t>DOCTYPE html&gt;</a:t>
            </a:r>
          </a:p>
          <a:p>
            <a:pPr marL="0">
              <a:lnSpc>
                <a:spcPct val="120000"/>
              </a:lnSpc>
              <a:spcBef>
                <a:spcPts val="0"/>
              </a:spcBef>
              <a:spcAft>
                <a:spcPts val="0"/>
              </a:spcAft>
            </a:pPr>
            <a:r>
              <a:rPr lang="en-US" dirty="0">
                <a:solidFill>
                  <a:srgbClr val="FF0000"/>
                </a:solidFill>
              </a:rPr>
              <a:t>&lt;html&gt;</a:t>
            </a:r>
          </a:p>
          <a:p>
            <a:pPr marL="0">
              <a:lnSpc>
                <a:spcPct val="120000"/>
              </a:lnSpc>
              <a:spcBef>
                <a:spcPts val="0"/>
              </a:spcBef>
              <a:spcAft>
                <a:spcPts val="0"/>
              </a:spcAft>
            </a:pPr>
            <a:r>
              <a:rPr lang="en-US" dirty="0">
                <a:solidFill>
                  <a:srgbClr val="FF0000"/>
                </a:solidFill>
              </a:rPr>
              <a:t>&lt;head&gt;</a:t>
            </a:r>
          </a:p>
          <a:p>
            <a:pPr marL="0">
              <a:lnSpc>
                <a:spcPct val="120000"/>
              </a:lnSpc>
              <a:spcBef>
                <a:spcPts val="0"/>
              </a:spcBef>
              <a:spcAft>
                <a:spcPts val="0"/>
              </a:spcAft>
            </a:pPr>
            <a:r>
              <a:rPr lang="en-US" dirty="0">
                <a:solidFill>
                  <a:srgbClr val="FF0000"/>
                </a:solidFill>
              </a:rPr>
              <a:t>&lt;title&gt;Page Title&lt;/title&gt;</a:t>
            </a:r>
          </a:p>
          <a:p>
            <a:pPr marL="0">
              <a:lnSpc>
                <a:spcPct val="120000"/>
              </a:lnSpc>
              <a:spcBef>
                <a:spcPts val="0"/>
              </a:spcBef>
              <a:spcAft>
                <a:spcPts val="0"/>
              </a:spcAft>
            </a:pPr>
            <a:r>
              <a:rPr lang="en-US" dirty="0">
                <a:solidFill>
                  <a:srgbClr val="FF0000"/>
                </a:solidFill>
              </a:rPr>
              <a:t>&lt;/head&gt;</a:t>
            </a:r>
          </a:p>
          <a:p>
            <a:pPr marL="0">
              <a:lnSpc>
                <a:spcPct val="120000"/>
              </a:lnSpc>
              <a:spcBef>
                <a:spcPts val="0"/>
              </a:spcBef>
              <a:spcAft>
                <a:spcPts val="0"/>
              </a:spcAft>
            </a:pPr>
            <a:r>
              <a:rPr lang="en-US" dirty="0">
                <a:solidFill>
                  <a:srgbClr val="FF0000"/>
                </a:solidFill>
              </a:rPr>
              <a:t>&lt;body&gt;</a:t>
            </a:r>
          </a:p>
          <a:p>
            <a:pPr marL="0">
              <a:lnSpc>
                <a:spcPct val="120000"/>
              </a:lnSpc>
              <a:spcBef>
                <a:spcPts val="0"/>
              </a:spcBef>
              <a:spcAft>
                <a:spcPts val="0"/>
              </a:spcAft>
            </a:pPr>
            <a:endParaRPr lang="en-US" dirty="0">
              <a:solidFill>
                <a:srgbClr val="FF0000"/>
              </a:solidFill>
            </a:endParaRPr>
          </a:p>
          <a:p>
            <a:pPr marL="0">
              <a:lnSpc>
                <a:spcPct val="120000"/>
              </a:lnSpc>
              <a:spcBef>
                <a:spcPts val="0"/>
              </a:spcBef>
              <a:spcAft>
                <a:spcPts val="0"/>
              </a:spcAft>
            </a:pPr>
            <a:r>
              <a:rPr lang="en-US" dirty="0" smtClean="0">
                <a:solidFill>
                  <a:srgbClr val="FF0000"/>
                </a:solidFill>
              </a:rPr>
              <a:t>&lt;h1&gt;</a:t>
            </a:r>
            <a:r>
              <a:rPr lang="tr-TR" dirty="0" smtClean="0">
                <a:solidFill>
                  <a:srgbClr val="FF0000"/>
                </a:solidFill>
              </a:rPr>
              <a:t>İlk başlığım</a:t>
            </a:r>
            <a:r>
              <a:rPr lang="en-US" dirty="0" smtClean="0">
                <a:solidFill>
                  <a:srgbClr val="FF0000"/>
                </a:solidFill>
              </a:rPr>
              <a:t>&lt;/</a:t>
            </a:r>
            <a:r>
              <a:rPr lang="en-US" dirty="0">
                <a:solidFill>
                  <a:srgbClr val="FF0000"/>
                </a:solidFill>
              </a:rPr>
              <a:t>h1&gt;</a:t>
            </a:r>
          </a:p>
          <a:p>
            <a:pPr marL="0">
              <a:lnSpc>
                <a:spcPct val="120000"/>
              </a:lnSpc>
              <a:spcBef>
                <a:spcPts val="0"/>
              </a:spcBef>
              <a:spcAft>
                <a:spcPts val="0"/>
              </a:spcAft>
            </a:pPr>
            <a:r>
              <a:rPr lang="en-US" dirty="0">
                <a:solidFill>
                  <a:srgbClr val="FF0000"/>
                </a:solidFill>
              </a:rPr>
              <a:t>&lt;</a:t>
            </a:r>
            <a:r>
              <a:rPr lang="en-US" dirty="0" smtClean="0">
                <a:solidFill>
                  <a:srgbClr val="FF0000"/>
                </a:solidFill>
              </a:rPr>
              <a:t>p&gt;</a:t>
            </a:r>
            <a:r>
              <a:rPr lang="tr-TR" dirty="0">
                <a:solidFill>
                  <a:srgbClr val="FF0000"/>
                </a:solidFill>
              </a:rPr>
              <a:t>İ</a:t>
            </a:r>
            <a:r>
              <a:rPr lang="tr-TR" dirty="0" smtClean="0">
                <a:solidFill>
                  <a:srgbClr val="FF0000"/>
                </a:solidFill>
              </a:rPr>
              <a:t>lk paragrafım</a:t>
            </a:r>
            <a:r>
              <a:rPr lang="en-US" dirty="0" smtClean="0">
                <a:solidFill>
                  <a:srgbClr val="FF0000"/>
                </a:solidFill>
              </a:rPr>
              <a:t>.&lt;/</a:t>
            </a:r>
            <a:r>
              <a:rPr lang="en-US" dirty="0">
                <a:solidFill>
                  <a:srgbClr val="FF0000"/>
                </a:solidFill>
              </a:rPr>
              <a:t>p&gt;</a:t>
            </a:r>
          </a:p>
          <a:p>
            <a:pPr marL="0">
              <a:lnSpc>
                <a:spcPct val="120000"/>
              </a:lnSpc>
              <a:spcBef>
                <a:spcPts val="0"/>
              </a:spcBef>
              <a:spcAft>
                <a:spcPts val="0"/>
              </a:spcAft>
            </a:pPr>
            <a:endParaRPr lang="en-US" dirty="0">
              <a:solidFill>
                <a:srgbClr val="FF0000"/>
              </a:solidFill>
            </a:endParaRPr>
          </a:p>
          <a:p>
            <a:pPr marL="0">
              <a:lnSpc>
                <a:spcPct val="120000"/>
              </a:lnSpc>
              <a:spcBef>
                <a:spcPts val="0"/>
              </a:spcBef>
              <a:spcAft>
                <a:spcPts val="0"/>
              </a:spcAft>
            </a:pPr>
            <a:r>
              <a:rPr lang="en-US" dirty="0">
                <a:solidFill>
                  <a:srgbClr val="FF0000"/>
                </a:solidFill>
              </a:rPr>
              <a:t>&lt;/body&gt;</a:t>
            </a:r>
          </a:p>
          <a:p>
            <a:pPr marL="0">
              <a:lnSpc>
                <a:spcPct val="120000"/>
              </a:lnSpc>
              <a:spcBef>
                <a:spcPts val="0"/>
              </a:spcBef>
              <a:spcAft>
                <a:spcPts val="0"/>
              </a:spcAft>
            </a:pPr>
            <a:r>
              <a:rPr lang="en-US" dirty="0">
                <a:solidFill>
                  <a:srgbClr val="FF0000"/>
                </a:solidFill>
              </a:rPr>
              <a:t>&lt;/html&gt;</a:t>
            </a:r>
            <a:endParaRPr lang="tr-TR" dirty="0">
              <a:solidFill>
                <a:srgbClr val="FF0000"/>
              </a:solidFill>
            </a:endParaRPr>
          </a:p>
        </p:txBody>
      </p:sp>
    </p:spTree>
    <p:extLst>
      <p:ext uri="{BB962C8B-B14F-4D97-AF65-F5344CB8AC3E}">
        <p14:creationId xmlns:p14="http://schemas.microsoft.com/office/powerpoint/2010/main" val="3907591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Unvan 6"/>
          <p:cNvSpPr>
            <a:spLocks noGrp="1"/>
          </p:cNvSpPr>
          <p:nvPr>
            <p:ph type="title"/>
          </p:nvPr>
        </p:nvSpPr>
        <p:spPr/>
        <p:txBody>
          <a:bodyPr/>
          <a:lstStyle/>
          <a:p>
            <a:pPr algn="ctr"/>
            <a:r>
              <a:rPr lang="tr-TR" dirty="0" smtClean="0"/>
              <a:t>Sorular ve Katkılar</a:t>
            </a:r>
            <a:endParaRPr lang="tr-TR" dirty="0"/>
          </a:p>
        </p:txBody>
      </p:sp>
    </p:spTree>
    <p:extLst>
      <p:ext uri="{BB962C8B-B14F-4D97-AF65-F5344CB8AC3E}">
        <p14:creationId xmlns:p14="http://schemas.microsoft.com/office/powerpoint/2010/main" val="397405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smtClean="0"/>
              <a:t>[1</a:t>
            </a:r>
            <a:r>
              <a:rPr lang="tr-TR" dirty="0"/>
              <a:t>] </a:t>
            </a:r>
            <a:r>
              <a:rPr lang="en-US" dirty="0"/>
              <a:t>(</a:t>
            </a:r>
            <a:r>
              <a:rPr lang="en-US" dirty="0" err="1"/>
              <a:t>n.d.</a:t>
            </a:r>
            <a:r>
              <a:rPr lang="en-US" dirty="0"/>
              <a:t>). </a:t>
            </a:r>
            <a:r>
              <a:rPr lang="tr-TR" dirty="0"/>
              <a:t>Erişim Tarihi 14 Kasım</a:t>
            </a:r>
            <a:r>
              <a:rPr lang="en-US" dirty="0"/>
              <a:t> </a:t>
            </a:r>
            <a:r>
              <a:rPr lang="en-US" dirty="0" smtClean="0"/>
              <a:t>2017</a:t>
            </a:r>
            <a:r>
              <a:rPr lang="tr-TR" dirty="0" smtClean="0"/>
              <a:t>,</a:t>
            </a:r>
            <a:r>
              <a:rPr lang="en-US" dirty="0" smtClean="0"/>
              <a:t> </a:t>
            </a:r>
            <a:r>
              <a:rPr lang="tr-TR" dirty="0" smtClean="0"/>
              <a:t>http</a:t>
            </a:r>
            <a:r>
              <a:rPr lang="tr-TR" dirty="0"/>
              <a:t>://w3.gazi.edu.tr/~akaraci/ders/internet.htm</a:t>
            </a:r>
          </a:p>
          <a:p>
            <a:r>
              <a:rPr lang="tr-TR" dirty="0" smtClean="0"/>
              <a:t>[2] </a:t>
            </a:r>
            <a:r>
              <a:rPr lang="en-US" dirty="0" smtClean="0"/>
              <a:t>HTML5 </a:t>
            </a:r>
            <a:r>
              <a:rPr lang="en-US" dirty="0"/>
              <a:t>Tutorial. (</a:t>
            </a:r>
            <a:r>
              <a:rPr lang="en-US" dirty="0" err="1"/>
              <a:t>n.d.</a:t>
            </a:r>
            <a:r>
              <a:rPr lang="en-US" dirty="0"/>
              <a:t>). </a:t>
            </a:r>
            <a:r>
              <a:rPr lang="tr-TR" dirty="0" smtClean="0"/>
              <a:t>Erişim Tarihi 14 Kasım</a:t>
            </a:r>
            <a:r>
              <a:rPr lang="en-US" dirty="0" smtClean="0"/>
              <a:t> </a:t>
            </a:r>
            <a:r>
              <a:rPr lang="en-US" dirty="0"/>
              <a:t>2017, </a:t>
            </a:r>
            <a:r>
              <a:rPr lang="en-US" dirty="0" smtClean="0"/>
              <a:t>https</a:t>
            </a:r>
            <a:r>
              <a:rPr lang="en-US" dirty="0"/>
              <a:t>://www.w3schools.com/html/default.asp</a:t>
            </a:r>
            <a:endParaRPr lang="tr-TR" dirty="0"/>
          </a:p>
        </p:txBody>
      </p:sp>
    </p:spTree>
    <p:extLst>
      <p:ext uri="{BB962C8B-B14F-4D97-AF65-F5344CB8AC3E}">
        <p14:creationId xmlns:p14="http://schemas.microsoft.com/office/powerpoint/2010/main" val="1590849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315</TotalTime>
  <Words>762</Words>
  <Application>Microsoft Office PowerPoint</Application>
  <PresentationFormat>Geniş ekran</PresentationFormat>
  <Paragraphs>52</Paragraphs>
  <Slides>9</Slides>
  <Notes>0</Notes>
  <HiddenSlides>0</HiddenSlides>
  <MMClips>1</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Calibri</vt:lpstr>
      <vt:lpstr>Times New Roman</vt:lpstr>
      <vt:lpstr>Geçmişe bakış</vt:lpstr>
      <vt:lpstr>İnternet ve WEB Tanımları Html Temel Etiketleri</vt:lpstr>
      <vt:lpstr>İnternet nedir?</vt:lpstr>
      <vt:lpstr>İnternet Kavramlar [1]</vt:lpstr>
      <vt:lpstr>İnternet Kavramlar [1]</vt:lpstr>
      <vt:lpstr>İnternet Kavramlar [1]</vt:lpstr>
      <vt:lpstr>Internet’e Bağlanmak İçin Neler Gereklidir? [1]</vt:lpstr>
      <vt:lpstr>HTML Temel Etiketleri</vt:lpstr>
      <vt:lpstr>Sorular ve Katkılar</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ufuk</cp:lastModifiedBy>
  <cp:revision>32</cp:revision>
  <dcterms:created xsi:type="dcterms:W3CDTF">2017-11-14T11:12:27Z</dcterms:created>
  <dcterms:modified xsi:type="dcterms:W3CDTF">2017-11-14T17:32:57Z</dcterms:modified>
</cp:coreProperties>
</file>