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21" r:id="rId3"/>
    <p:sldId id="323" r:id="rId4"/>
    <p:sldId id="322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788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9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116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857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877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86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540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309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0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565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1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168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İRAN’DA SAFEVİLER VE KAÇARLAR DÖNEMİ </a:t>
            </a:r>
            <a:b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SANATI VE KÜLTÜRÜ </a:t>
            </a:r>
            <a:endParaRPr lang="tr-T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Sanatları ve 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259D20-1606-5603-C6B7-ACA9490A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D35C1D8-9D9E-6F5E-DBF9-453A9BD99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932" y="1265981"/>
            <a:ext cx="7289068" cy="492838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EBF9CD7-6F3B-2A4E-14A2-10C1EEA71751}"/>
              </a:ext>
            </a:extLst>
          </p:cNvPr>
          <p:cNvSpPr txBox="1"/>
          <p:nvPr/>
        </p:nvSpPr>
        <p:spPr>
          <a:xfrm>
            <a:off x="421239" y="663639"/>
            <a:ext cx="580489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Şah Süleyman ve maiyeti</a:t>
            </a:r>
          </a:p>
          <a:p>
            <a:pPr algn="l"/>
            <a:r>
              <a:rPr lang="pt-BR" sz="1800" b="0" i="0" u="none" strike="noStrike" baseline="0" dirty="0">
                <a:latin typeface="Fd356996-Identity-H"/>
              </a:rPr>
              <a:t>Ali Kuli Cebbadar, Isfahan, y. 1 670,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kağıt üstünde guvaş ve altın yaldız,</a:t>
            </a:r>
          </a:p>
          <a:p>
            <a:pPr algn="l"/>
            <a:r>
              <a:rPr lang="en-US" sz="1800" b="0" i="0" u="none" strike="noStrike" baseline="0" dirty="0">
                <a:latin typeface="Fd356996-Identity-H"/>
              </a:rPr>
              <a:t>28,2 </a:t>
            </a:r>
            <a:r>
              <a:rPr lang="en-US" sz="800" b="0" i="0" u="none" strike="noStrike" baseline="0" dirty="0">
                <a:latin typeface="Fd1055267-Identity-H"/>
              </a:rPr>
              <a:t>x </a:t>
            </a:r>
            <a:r>
              <a:rPr lang="en-US" sz="1800" b="0" i="0" u="none" strike="noStrike" baseline="0" dirty="0">
                <a:latin typeface="Fd356996-Identity-H"/>
              </a:rPr>
              <a:t>42, 1 cm, St. Petersburg, </a:t>
            </a:r>
            <a:r>
              <a:rPr lang="en-US" sz="1800" b="0" i="0" u="none" strike="noStrike" baseline="0" dirty="0" err="1">
                <a:latin typeface="Fd356996-Identity-H"/>
              </a:rPr>
              <a:t>Doğu</a:t>
            </a:r>
            <a:endParaRPr lang="en-US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Araştırmaları Enstitüsü</a:t>
            </a:r>
          </a:p>
          <a:p>
            <a:pPr algn="l"/>
            <a:r>
              <a:rPr lang="es-ES" sz="1800" b="0" i="0" u="none" strike="noStrike" baseline="0" dirty="0">
                <a:latin typeface="Fd356996-Identity-H"/>
              </a:rPr>
              <a:t>Halılarla kaplı bir terasta duran şah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maiyeti ayrı bir sahne oluştururken,</a:t>
            </a:r>
          </a:p>
          <a:p>
            <a:pPr algn="l"/>
            <a:r>
              <a:rPr lang="sv-SE" sz="1800" b="0" i="0" u="none" strike="noStrike" baseline="0" dirty="0">
                <a:latin typeface="Fd356996-Identity-H"/>
              </a:rPr>
              <a:t>arka planda Avrupa tarzı bir manzara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görülüyor. Solda müzisyenlerin arkasında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bulunan figürlerden ikisinin kimliği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Gürcü yazıtlarıyla saptanmıştır. Bu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minyatürün yer aldığı albüm, 1 8. yüzyıl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ortalarında nüfuzlu bir İranlı için derlenmişti.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Onun varisleri bütün kütüphanesini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Kaçar Hükümdarı </a:t>
            </a:r>
            <a:r>
              <a:rPr lang="tr-TR" sz="1800" b="0" i="0" u="none" strike="noStrike" baseline="0" dirty="0" err="1">
                <a:latin typeface="Fd356996-Identity-H"/>
              </a:rPr>
              <a:t>Feth</a:t>
            </a:r>
            <a:r>
              <a:rPr lang="tr-TR" sz="1800" b="0" i="0" u="none" strike="noStrike" baseline="0" dirty="0">
                <a:latin typeface="Fd356996-Identity-H"/>
              </a:rPr>
              <a:t> Ali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Şah'a sattı ve Rus Çarı il. Nikolay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l 909'da koleksiyondan bu albümü edinerek,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St. Petersburg'a getirtti.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986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1592CC-F599-6A71-2F55-13666F8D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AE69BC-E8D4-4D08-01FE-FC4AB2F69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80" y="877603"/>
            <a:ext cx="4618271" cy="561527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75AB3A8-6837-AF33-80F2-44A68E52022F}"/>
              </a:ext>
            </a:extLst>
          </p:cNvPr>
          <p:cNvSpPr txBox="1"/>
          <p:nvPr/>
        </p:nvSpPr>
        <p:spPr>
          <a:xfrm>
            <a:off x="6698750" y="2178121"/>
            <a:ext cx="43999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Çiçekli bitkiler arasındaki kadınlar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İran, 1 7. yüzyılın ilk çeyreği, sim </a:t>
            </a:r>
            <a:r>
              <a:rPr lang="tr-TR" sz="1800" b="0" i="0" u="none" strike="noStrike" baseline="0" dirty="0" err="1">
                <a:latin typeface="Fd356996-Identity-H"/>
              </a:rPr>
              <a:t>nüveli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pt-BR" sz="1800" b="0" i="0" u="none" strike="noStrike" baseline="0" dirty="0">
                <a:latin typeface="Fd356996-Identity-H"/>
              </a:rPr>
              <a:t>ipek, sırma ve sim, 207 </a:t>
            </a:r>
            <a:r>
              <a:rPr lang="pt-BR" sz="800" b="0" i="0" u="none" strike="noStrike" baseline="0" dirty="0">
                <a:latin typeface="Fd1055267-Identity-H"/>
              </a:rPr>
              <a:t>x </a:t>
            </a:r>
            <a:r>
              <a:rPr lang="pt-BR" sz="1800" b="0" i="0" u="none" strike="noStrike" baseline="0" dirty="0">
                <a:latin typeface="Fd356996-Identity-H"/>
              </a:rPr>
              <a:t>1 03 cm, Leipzig,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Grassi</a:t>
            </a:r>
            <a:r>
              <a:rPr lang="tr-TR" sz="1800" b="0" i="0" u="none" strike="noStrike" baseline="0" dirty="0">
                <a:latin typeface="Fd356996-Identity-H"/>
              </a:rPr>
              <a:t> Müzesi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kumaşa tekrarlar halinde kadifeyle işlenen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kadın figürü hemen hareket etmeye hazır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gibidir; ayaklarının duruşu ve arka tarafından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sarkan kumaşı tutuşu böyle bir izlenim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verir. Altı kısımdan oluşan bu parça, </a:t>
            </a:r>
            <a:r>
              <a:rPr lang="tr-TR" sz="1800" b="0" i="0" u="none" strike="noStrike" baseline="0" dirty="0" err="1">
                <a:latin typeface="Fd356996-Identity-H"/>
              </a:rPr>
              <a:t>Safevi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dokuma sanatının en zarif örneklerinden biridir;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başka hiçbir motif böylesi bir renk seçimiyle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dokunmamıştır.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306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3CD7AF-A90A-651B-832F-55E20E78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2443E6-8E24-61DF-49DF-D684E69F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693" y="3010373"/>
            <a:ext cx="6805727" cy="348250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C384138-1432-C90A-EE56-443A1BAB0CB6}"/>
              </a:ext>
            </a:extLst>
          </p:cNvPr>
          <p:cNvSpPr txBox="1"/>
          <p:nvPr/>
        </p:nvSpPr>
        <p:spPr>
          <a:xfrm>
            <a:off x="246580" y="739739"/>
            <a:ext cx="61233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Çini resim, </a:t>
            </a:r>
            <a:r>
              <a:rPr lang="tr-TR" sz="1800" b="0" i="0" u="none" strike="noStrike" baseline="0" dirty="0">
                <a:latin typeface="Fd356996-Identity-H"/>
              </a:rPr>
              <a:t>Isfahan, 1 7. yüzyılın ilk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çeyreği, boyalı ve sırlı kuvars cam hamuru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seramik, 1 98, 1 </a:t>
            </a:r>
            <a:r>
              <a:rPr lang="tr-TR" sz="800" b="0" i="0" u="none" strike="noStrike" baseline="0" dirty="0">
                <a:latin typeface="Fd1055267-Identity-H"/>
              </a:rPr>
              <a:t>x </a:t>
            </a:r>
            <a:r>
              <a:rPr lang="tr-TR" sz="1800" b="0" i="0" u="none" strike="noStrike" baseline="0" dirty="0">
                <a:latin typeface="Fd356996-Identity-H"/>
              </a:rPr>
              <a:t>1 O 1 ,6 cm, Londra,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Victoria ve Albert Müzesi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Şah 1. Abbas döneminde </a:t>
            </a:r>
            <a:r>
              <a:rPr lang="tr-TR" sz="1800" b="0" i="0" u="none" strike="noStrike" baseline="0" dirty="0" err="1">
                <a:latin typeface="Fd356996-Identity-H"/>
              </a:rPr>
              <a:t>lsfahan'daki</a:t>
            </a:r>
            <a:r>
              <a:rPr lang="tr-TR" sz="1800" b="0" i="0" u="none" strike="noStrike" baseline="0" dirty="0">
                <a:latin typeface="Fd356996-Identity-H"/>
              </a:rPr>
              <a:t> saltanat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saraylarının ve birçok evin duvarları resimli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çinilerle bezenmişti. Bu örnekte Rıza-i Abbasi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üslubunda tipik bir bahçe sahnesi görülüyor.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Hizmetçiler çiçekli çalılar ve ağaçlar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arasında dinlenen saraylı bir çifte yiyecek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içecek ikram ediyor. Üst kısmın düzensiz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şekli, bu çini resmin duvardaki çok özel bir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yer için yapıldığına işaret ediyor.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853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91D3F25-7CB8-B34E-C3C2-38139F00B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0" y="229214"/>
            <a:ext cx="3958542" cy="364609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A450C37-223D-D805-7472-9DCE36552ED4}"/>
              </a:ext>
            </a:extLst>
          </p:cNvPr>
          <p:cNvSpPr txBox="1"/>
          <p:nvPr/>
        </p:nvSpPr>
        <p:spPr>
          <a:xfrm>
            <a:off x="431515" y="4089115"/>
            <a:ext cx="87150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Pirinç ibrik, </a:t>
            </a:r>
            <a:r>
              <a:rPr lang="tr-TR" sz="1800" b="0" i="0" u="none" strike="noStrike" baseline="0" dirty="0" err="1">
                <a:latin typeface="Fd356996-Identity-H"/>
              </a:rPr>
              <a:t>lran</a:t>
            </a:r>
            <a:r>
              <a:rPr lang="tr-TR" sz="1800" b="0" i="0" u="none" strike="noStrike" baseline="0" dirty="0">
                <a:latin typeface="Fd356996-Identity-H"/>
              </a:rPr>
              <a:t>, y. 1 600, döküm,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zemin oymaları siyah kompozisyonlu,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Düsseldorf, Sanat Müzesi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Sık filiz bezemelerle kaplı bu ibrik, soğan biçimli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gövdesiyle, dar boynuyla ve huni biçimli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ağzıyla daha çok dönemin seramik şişelerini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andırır.</a:t>
            </a:r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1EC0AC7-FD5C-42D4-B639-C908ECA2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02" y="2034282"/>
            <a:ext cx="4797142" cy="4803829"/>
          </a:xfrm>
          <a:prstGeom prst="rect">
            <a:avLst/>
          </a:prstGeom>
        </p:spPr>
      </p:pic>
      <p:sp>
        <p:nvSpPr>
          <p:cNvPr id="11" name="Başlık 10">
            <a:extLst>
              <a:ext uri="{FF2B5EF4-FFF2-40B4-BE49-F238E27FC236}">
                <a16:creationId xmlns:a16="http://schemas.microsoft.com/office/drawing/2014/main" id="{0BFBB03F-DFEA-10AA-1546-0EF8F4CF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9E72A95-B740-8A2F-7FAC-B3CDFBB67A39}"/>
              </a:ext>
            </a:extLst>
          </p:cNvPr>
          <p:cNvSpPr txBox="1"/>
          <p:nvPr/>
        </p:nvSpPr>
        <p:spPr>
          <a:xfrm>
            <a:off x="4048018" y="523981"/>
            <a:ext cx="30514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Aslan ve güneş bezemeli</a:t>
            </a:r>
          </a:p>
          <a:p>
            <a:pPr algn="l"/>
            <a:r>
              <a:rPr lang="tr-TR" sz="1800" b="0" i="0" u="none" strike="noStrike" baseline="0" dirty="0">
                <a:latin typeface="Fd300487-Identity-H"/>
              </a:rPr>
              <a:t>tabak, </a:t>
            </a:r>
            <a:r>
              <a:rPr lang="tr-TR" sz="1800" b="0" i="0" u="none" strike="noStrike" baseline="0" dirty="0">
                <a:latin typeface="Fd356996-Identity-H"/>
              </a:rPr>
              <a:t>Muhammed Cafer, Tahran,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1817/ 18, mineli altın, çap 32, I cm, ağırlık</a:t>
            </a:r>
          </a:p>
          <a:p>
            <a:pPr algn="l"/>
            <a:r>
              <a:rPr lang="it-IT" sz="1800" b="0" i="0" u="none" strike="noStrike" baseline="0" dirty="0">
                <a:latin typeface="Fd356996-Identity-H"/>
              </a:rPr>
              <a:t>2,2 kg, Londra, Victoria ve Albert Müzesi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lran</a:t>
            </a:r>
            <a:r>
              <a:rPr lang="tr-TR" sz="1800" b="0" i="0" u="none" strike="noStrike" baseline="0" dirty="0">
                <a:latin typeface="Fd356996-Identity-H"/>
              </a:rPr>
              <a:t> Sefiri Mirza Ebu !-Hasan, </a:t>
            </a:r>
            <a:r>
              <a:rPr lang="tr-TR" sz="1800" b="0" i="0" u="none" strike="noStrike" baseline="0" dirty="0" err="1">
                <a:latin typeface="Fd356996-Identity-H"/>
              </a:rPr>
              <a:t>lran</a:t>
            </a:r>
            <a:r>
              <a:rPr lang="tr-TR" sz="1800" b="0" i="0" u="none" strike="noStrike" baseline="0" dirty="0">
                <a:latin typeface="Fd356996-Identity-H"/>
              </a:rPr>
              <a:t> hanedan</a:t>
            </a:r>
          </a:p>
          <a:p>
            <a:pPr algn="l"/>
            <a:r>
              <a:rPr lang="it-IT" sz="1800" b="0" i="0" u="none" strike="noStrike" baseline="0" dirty="0">
                <a:latin typeface="Fd356996-Identity-H"/>
              </a:rPr>
              <a:t>amblemini taşıyan bu tabağı 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it-IT" sz="1800" b="0" i="0" u="none" strike="noStrike" baseline="0" dirty="0">
                <a:latin typeface="Fd356996-Identity-H"/>
              </a:rPr>
              <a:t>l8l9'da Londra'da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lngiliz</a:t>
            </a:r>
            <a:r>
              <a:rPr lang="tr-TR" sz="1800" b="0" i="0" u="none" strike="noStrike" baseline="0" dirty="0">
                <a:latin typeface="Fd356996-Identity-H"/>
              </a:rPr>
              <a:t> Doğu Hint </a:t>
            </a:r>
            <a:r>
              <a:rPr lang="tr-TR" sz="1800" b="0" i="0" u="none" strike="noStrike" baseline="0" dirty="0" err="1">
                <a:latin typeface="Fd356996-Identity-H"/>
              </a:rPr>
              <a:t>Kumpanyası'na</a:t>
            </a:r>
            <a:r>
              <a:rPr lang="tr-TR" sz="1800" b="0" i="0" u="none" strike="noStrike" baseline="0" dirty="0">
                <a:latin typeface="Fd356996-Identity-H"/>
              </a:rPr>
              <a:t> armağan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olarak vermişti.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6012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 dirty="0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CF0E73-FC10-D684-DB27-757480AF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3B1FCD2F-E010-03B5-7A54-CFAF38933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6612" y="1450073"/>
            <a:ext cx="7616619" cy="4988471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B677561-5E2B-00EA-F8E1-D44129385298}"/>
              </a:ext>
            </a:extLst>
          </p:cNvPr>
          <p:cNvSpPr txBox="1"/>
          <p:nvPr/>
        </p:nvSpPr>
        <p:spPr>
          <a:xfrm>
            <a:off x="195209" y="287677"/>
            <a:ext cx="41302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u="none" strike="noStrike" baseline="0" dirty="0" err="1">
                <a:latin typeface="Fd300487-Identity-H"/>
              </a:rPr>
              <a:t>lsfahan'daki</a:t>
            </a:r>
            <a:r>
              <a:rPr lang="tr-TR" b="0" i="0" u="none" strike="noStrike" baseline="0" dirty="0">
                <a:latin typeface="Fd300487-Identity-H"/>
              </a:rPr>
              <a:t> Meydan-ı Şah'ın güney</a:t>
            </a:r>
          </a:p>
          <a:p>
            <a:pPr algn="l"/>
            <a:r>
              <a:rPr lang="tr-TR" b="0" i="0" u="none" strike="noStrike" baseline="0" dirty="0">
                <a:latin typeface="Fd300487-Identity-H"/>
              </a:rPr>
              <a:t>kenarı, </a:t>
            </a:r>
            <a:r>
              <a:rPr lang="tr-TR" b="0" i="0" u="none" strike="noStrike" baseline="0" dirty="0">
                <a:latin typeface="Fd356996-Identity-H"/>
              </a:rPr>
              <a:t>Pascal </a:t>
            </a:r>
            <a:r>
              <a:rPr lang="tr-TR" b="0" i="0" u="none" strike="noStrike" baseline="0" dirty="0" err="1">
                <a:latin typeface="Fd356996-Identity-H"/>
              </a:rPr>
              <a:t>Coste'un</a:t>
            </a:r>
            <a:r>
              <a:rPr lang="tr-TR" b="0" i="0" u="none" strike="noStrike" baseline="0" dirty="0">
                <a:latin typeface="Fd356996-Identity-H"/>
              </a:rPr>
              <a:t> </a:t>
            </a:r>
            <a:r>
              <a:rPr lang="tr-TR" b="0" i="0" u="none" strike="noStrike" baseline="0" dirty="0" err="1">
                <a:latin typeface="Fd38693-Identity-H"/>
              </a:rPr>
              <a:t>Monuments</a:t>
            </a:r>
            <a:endParaRPr lang="tr-TR" b="0" i="0" u="none" strike="noStrike" baseline="0" dirty="0">
              <a:latin typeface="Fd38693-Identity-H"/>
            </a:endParaRPr>
          </a:p>
          <a:p>
            <a:pPr algn="l"/>
            <a:r>
              <a:rPr lang="tr-TR" b="0" i="0" u="none" strike="noStrike" baseline="0" dirty="0" err="1">
                <a:latin typeface="Fd38693-Identity-H"/>
              </a:rPr>
              <a:t>modernes</a:t>
            </a:r>
            <a:r>
              <a:rPr lang="tr-TR" b="0" i="0" u="none" strike="noStrike" baseline="0" dirty="0">
                <a:latin typeface="Fd38693-Identity-H"/>
              </a:rPr>
              <a:t> de la Perse </a:t>
            </a:r>
            <a:r>
              <a:rPr lang="tr-TR" b="0" i="0" u="none" strike="noStrike" baseline="0" dirty="0">
                <a:latin typeface="Fd356996-Identity-H"/>
              </a:rPr>
              <a:t>kitabından, y. 1 867</a:t>
            </a:r>
          </a:p>
          <a:p>
            <a:pPr algn="l"/>
            <a:r>
              <a:rPr lang="tr-TR" b="0" i="0" u="none" strike="noStrike" baseline="0" dirty="0" err="1">
                <a:latin typeface="Fd356996-Identity-H"/>
              </a:rPr>
              <a:t>Coste'un</a:t>
            </a:r>
            <a:r>
              <a:rPr lang="tr-TR" b="0" i="0" u="none" strike="noStrike" baseline="0" dirty="0">
                <a:latin typeface="Fd356996-Identity-H"/>
              </a:rPr>
              <a:t> bu gravürü, güney kenarındaki görkemli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Şah Camisi'ne doğru bir bakış açısıyla,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Meydan-ı Şah'ın 19. yüzyıl ortalarındaki halini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gösteriyor. Solda caminin </a:t>
            </a:r>
            <a:r>
              <a:rPr lang="tr-TR" b="0" i="0" u="none" strike="noStrike" baseline="0" dirty="0" err="1">
                <a:latin typeface="Fd356996-Identity-H"/>
              </a:rPr>
              <a:t>taçkapısı</a:t>
            </a:r>
            <a:r>
              <a:rPr lang="tr-TR" b="0" i="0" u="none" strike="noStrike" baseline="0" dirty="0">
                <a:latin typeface="Fd356996-Identity-H"/>
              </a:rPr>
              <a:t>, ortada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kıble eyvanı ve mihrap bölmesini örten</a:t>
            </a:r>
          </a:p>
          <a:p>
            <a:pPr algn="l"/>
            <a:r>
              <a:rPr lang="it-IT" b="0" i="0" u="none" strike="noStrike" baseline="0" dirty="0">
                <a:latin typeface="Fd356996-Identity-H"/>
              </a:rPr>
              <a:t>devasa kubbe, sağda da saray alanına girişi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oluşturan Ali Kapı ("Yüce Kapı") yer alıyor.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Meydan-ı Şah'ta spor oyunları ve başka faaliyetler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düzenlendiğinde, şah ve maiyeti bunları</a:t>
            </a:r>
          </a:p>
          <a:p>
            <a:pPr algn="l"/>
            <a:r>
              <a:rPr lang="tr-TR" b="0" i="0" u="none" strike="noStrike" baseline="0" dirty="0">
                <a:latin typeface="Fd356996-Identity-H"/>
              </a:rPr>
              <a:t>Ali Kapı'nın terasından izlerdi; yarışlara</a:t>
            </a:r>
          </a:p>
          <a:p>
            <a:pPr algn="l"/>
            <a:r>
              <a:rPr lang="it-IT" b="0" i="0" u="none" strike="noStrike" baseline="0" dirty="0">
                <a:latin typeface="Fd356996-Identity-H"/>
              </a:rPr>
              <a:t>konu olan spor dalları arasında polo da vardı.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387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B3AA01-0179-5090-5176-12325502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C38938-873E-E9A9-41BA-07A72BF24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6C2A2D4-1A68-52BC-8313-9DE7A31B65A2}"/>
              </a:ext>
            </a:extLst>
          </p:cNvPr>
          <p:cNvSpPr txBox="1"/>
          <p:nvPr/>
        </p:nvSpPr>
        <p:spPr>
          <a:xfrm>
            <a:off x="359596" y="1065389"/>
            <a:ext cx="87869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56996-Identity-H"/>
              </a:rPr>
              <a:t>Bu köşk Isfahan' </a:t>
            </a:r>
            <a:r>
              <a:rPr lang="tr-TR" sz="1800" b="0" i="0" u="none" strike="noStrike" baseline="0" dirty="0" err="1">
                <a:latin typeface="Fd356996-Identity-H"/>
              </a:rPr>
              <a:t>daki</a:t>
            </a:r>
            <a:r>
              <a:rPr lang="tr-TR" sz="1800" b="0" i="0" u="none" strike="noStrike" baseline="0" dirty="0">
                <a:latin typeface="Fd356996-Identity-H"/>
              </a:rPr>
              <a:t> saray alanının batı kesimine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Şah Süleyman döneminde eklenmiştir.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Dört yan eyvanın ve diyagonal eksenlerdeki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dört odanın çevrelediği kubbeli bir ana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salondan oluşur. Ortadaki bölme etrafında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düzenlenmiş sekiz odaya dayanan bu plan,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Heşt</a:t>
            </a:r>
            <a:r>
              <a:rPr lang="tr-TR" sz="1800" b="0" i="0" u="none" strike="noStrike" baseline="0" dirty="0">
                <a:latin typeface="Fd356996-Identity-H"/>
              </a:rPr>
              <a:t> </a:t>
            </a:r>
            <a:r>
              <a:rPr lang="tr-TR" sz="1800" b="0" i="0" u="none" strike="noStrike" baseline="0" dirty="0" err="1">
                <a:latin typeface="Fd356996-Identity-H"/>
              </a:rPr>
              <a:t>Bihişt</a:t>
            </a:r>
            <a:r>
              <a:rPr lang="tr-TR" sz="1800" b="0" i="0" u="none" strike="noStrike" baseline="0" dirty="0">
                <a:latin typeface="Fd356996-Identity-H"/>
              </a:rPr>
              <a:t> ("Sekiz Cennet") adının kaynağıdır.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Burada İslam kozmografyasındaki cennetin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sekiz katıyla bir cinas söz konusudur.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Daha 1 5. yüzyılda bilinen plan, sonraki dönemde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bütün Doğu İslam dünyasında birçok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dindışı yapıda kullanılmıştır. Bunların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örnekleri Topkapı Sarayı'ndaki Çinili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Köşk'ten </a:t>
            </a:r>
            <a:r>
              <a:rPr lang="tr-TR" sz="1800" b="0" i="0" u="none" strike="noStrike" baseline="0" dirty="0" err="1">
                <a:latin typeface="Fd356996-Identity-H"/>
              </a:rPr>
              <a:t>Agra'daki</a:t>
            </a:r>
            <a:r>
              <a:rPr lang="tr-TR" sz="1800" b="0" i="0" u="none" strike="noStrike" baseline="0" dirty="0">
                <a:latin typeface="Fd356996-Identity-H"/>
              </a:rPr>
              <a:t> </a:t>
            </a:r>
            <a:r>
              <a:rPr lang="tr-TR" sz="1800" b="0" i="0" u="none" strike="noStrike" baseline="0" dirty="0" err="1">
                <a:latin typeface="Fd356996-Identity-H"/>
              </a:rPr>
              <a:t>Tac</a:t>
            </a:r>
            <a:r>
              <a:rPr lang="tr-TR" sz="1800" b="0" i="0" u="none" strike="noStrike" baseline="0" dirty="0">
                <a:latin typeface="Fd356996-Identity-H"/>
              </a:rPr>
              <a:t> Mahal'e kadar uzanır.</a:t>
            </a: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4CA050A-72BF-DBA2-D701-AD9BD9FE1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9" t="56030"/>
          <a:stretch/>
        </p:blipFill>
        <p:spPr>
          <a:xfrm>
            <a:off x="5845997" y="681037"/>
            <a:ext cx="6134527" cy="59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9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677537F-D0E1-38F5-7D20-9788C9DEC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420" y="811659"/>
            <a:ext cx="7116580" cy="548996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A52451D-6E75-E4CE-5F83-78E18CDA9270}"/>
              </a:ext>
            </a:extLst>
          </p:cNvPr>
          <p:cNvSpPr txBox="1"/>
          <p:nvPr/>
        </p:nvSpPr>
        <p:spPr>
          <a:xfrm>
            <a:off x="418915" y="175642"/>
            <a:ext cx="881779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tr-TR" sz="1800" b="0" i="0" u="none" strike="noStrike" baseline="0" dirty="0">
              <a:latin typeface="Fd300487-Identity-H"/>
            </a:endParaRPr>
          </a:p>
          <a:p>
            <a:pPr algn="l"/>
            <a:endParaRPr lang="tr-TR" dirty="0">
              <a:latin typeface="Fd300487-Identity-H"/>
            </a:endParaRPr>
          </a:p>
          <a:p>
            <a:pPr algn="l"/>
            <a:endParaRPr lang="tr-TR" sz="1800" b="0" i="0" u="none" strike="noStrike" baseline="0" dirty="0">
              <a:latin typeface="Fd300487-Identity-H"/>
            </a:endParaRPr>
          </a:p>
          <a:p>
            <a:pPr algn="l"/>
            <a:endParaRPr lang="tr-TR" dirty="0">
              <a:latin typeface="Fd300487-Identity-H"/>
            </a:endParaRPr>
          </a:p>
          <a:p>
            <a:pPr algn="l"/>
            <a:endParaRPr lang="tr-TR" sz="1800" b="0" i="0" u="none" strike="noStrike" baseline="0" dirty="0">
              <a:latin typeface="Fd300487-Identity-H"/>
            </a:endParaRPr>
          </a:p>
          <a:p>
            <a:pPr algn="l"/>
            <a:r>
              <a:rPr lang="tr-TR" sz="1800" b="0" i="0" u="none" strike="noStrike" baseline="0" dirty="0" err="1">
                <a:latin typeface="Fd300487-Identity-H"/>
              </a:rPr>
              <a:t>Heşt</a:t>
            </a:r>
            <a:r>
              <a:rPr lang="tr-TR" sz="1800" b="0" i="0" u="none" strike="noStrike" baseline="0" dirty="0">
                <a:latin typeface="Fd300487-Identity-H"/>
              </a:rPr>
              <a:t> </a:t>
            </a:r>
            <a:r>
              <a:rPr lang="tr-TR" sz="1800" b="0" i="0" u="none" strike="noStrike" baseline="0" dirty="0" err="1">
                <a:latin typeface="Fd300487-Identity-H"/>
              </a:rPr>
              <a:t>Bihişt'teki</a:t>
            </a:r>
            <a:r>
              <a:rPr lang="tr-TR" sz="1800" b="0" i="0" u="none" strike="noStrike" baseline="0" dirty="0">
                <a:latin typeface="Fd300487-Identity-H"/>
              </a:rPr>
              <a:t> tonozdan detay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Isfahan, 1669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Safevi</a:t>
            </a:r>
            <a:r>
              <a:rPr lang="tr-TR" sz="1800" b="0" i="0" u="none" strike="noStrike" baseline="0" dirty="0">
                <a:latin typeface="Fd356996-Identity-H"/>
              </a:rPr>
              <a:t> döneminden kalma birçok sarayda 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görüldüğü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gibi, </a:t>
            </a:r>
            <a:r>
              <a:rPr lang="tr-TR" sz="1800" b="0" i="0" u="none" strike="noStrike" baseline="0" dirty="0" err="1">
                <a:latin typeface="Fd356996-Identity-H"/>
              </a:rPr>
              <a:t>Heşt</a:t>
            </a:r>
            <a:r>
              <a:rPr lang="tr-TR" sz="1800" b="0" i="0" u="none" strike="noStrike" baseline="0" dirty="0">
                <a:latin typeface="Fd356996-Identity-H"/>
              </a:rPr>
              <a:t> </a:t>
            </a:r>
            <a:r>
              <a:rPr lang="tr-TR" sz="1800" b="0" i="0" u="none" strike="noStrike" baseline="0" dirty="0" err="1">
                <a:latin typeface="Fd356996-Identity-H"/>
              </a:rPr>
              <a:t>Bihişt'te</a:t>
            </a:r>
            <a:r>
              <a:rPr lang="tr-TR" sz="1800" b="0" i="0" u="none" strike="noStrike" baseline="0" dirty="0">
                <a:latin typeface="Fd356996-Identity-H"/>
              </a:rPr>
              <a:t> de çatının altında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muhteşem bir alçı sıva </a:t>
            </a:r>
            <a:r>
              <a:rPr lang="tr-TR" sz="1800" b="0" i="0" u="none" strike="noStrike" baseline="0" dirty="0" err="1">
                <a:latin typeface="Fd356996-Identity-H"/>
              </a:rPr>
              <a:t>mukarnas</a:t>
            </a:r>
            <a:r>
              <a:rPr lang="tr-TR" sz="1800" b="0" i="0" u="none" strike="noStrike" baseline="0" dirty="0">
                <a:latin typeface="Fd356996-Identity-H"/>
              </a:rPr>
              <a:t> tonoz yer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alır. Tonozun nişleri gözenekli süslemeler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boyalı desenlerle bezenmiştir. Bunların birçoğu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 9. yüzyılda restore edilmiş ve aynalı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camla donatılmıştır. Tonozlar ışığı ve sesi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yansıtarak, sarayın iç kısmı ile dış dünya arasında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bir bağlantı oluşturur. Bir havuz bu saydamlık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efektini daha da güçlendirir.</a:t>
            </a:r>
          </a:p>
        </p:txBody>
      </p:sp>
    </p:spTree>
    <p:extLst>
      <p:ext uri="{BB962C8B-B14F-4D97-AF65-F5344CB8AC3E}">
        <p14:creationId xmlns:p14="http://schemas.microsoft.com/office/powerpoint/2010/main" val="207897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DCC345-5A29-8420-D8A2-2860AEFB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6B4451E-8E0D-1CA1-60CF-487D75F0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59" y="365125"/>
            <a:ext cx="4067161" cy="610482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4C31A5D-037E-9BDE-E176-69E80728D940}"/>
              </a:ext>
            </a:extLst>
          </p:cNvPr>
          <p:cNvSpPr txBox="1"/>
          <p:nvPr/>
        </p:nvSpPr>
        <p:spPr>
          <a:xfrm>
            <a:off x="8804953" y="472611"/>
            <a:ext cx="291785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Behram aslan avında, </a:t>
            </a:r>
            <a:r>
              <a:rPr lang="tr-TR" sz="1800" b="0" i="0" u="none" strike="noStrike" baseline="0" dirty="0">
                <a:latin typeface="Fd356996-Identity-H"/>
              </a:rPr>
              <a:t>Nizami'nin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Hamse'sinden</a:t>
            </a:r>
            <a:r>
              <a:rPr lang="tr-TR" sz="1800" b="0" i="0" u="none" strike="noStrike" baseline="0" dirty="0">
                <a:latin typeface="Fd356996-Identity-H"/>
              </a:rPr>
              <a:t> minyatür, Sultan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Muhammed, Tebriz, 1 539- 1 543, kağıt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üstünde guvaş, altın ve gümüş yaldız,</a:t>
            </a:r>
          </a:p>
          <a:p>
            <a:pPr algn="l"/>
            <a:r>
              <a:rPr lang="it-IT" sz="1800" b="0" i="0" u="none" strike="noStrike" baseline="0" dirty="0">
                <a:latin typeface="Fd356996-Identity-H"/>
              </a:rPr>
              <a:t>36,5 </a:t>
            </a:r>
            <a:r>
              <a:rPr lang="it-IT" sz="800" b="0" i="0" u="none" strike="noStrike" baseline="0" dirty="0">
                <a:latin typeface="Fd1055267-Identity-H"/>
              </a:rPr>
              <a:t>x </a:t>
            </a:r>
            <a:r>
              <a:rPr lang="it-IT" sz="1800" b="0" i="0" u="none" strike="noStrike" baseline="0" dirty="0">
                <a:latin typeface="Fd356996-Identity-H"/>
              </a:rPr>
              <a:t>25, I cm, Londra, İngiliz Kütüphanesi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Ressamın manzarayı yeni ve daha biçimsel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üslupta çizmesine karşın, avcılar ve peşine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düştükleri avlar heyecan verecek ölçüde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canlıdır.</a:t>
            </a:r>
            <a:endParaRPr lang="tr-TR" dirty="0"/>
          </a:p>
        </p:txBody>
      </p:sp>
      <p:sp>
        <p:nvSpPr>
          <p:cNvPr id="11" name="İçerik Yer Tutucusu 10">
            <a:extLst>
              <a:ext uri="{FF2B5EF4-FFF2-40B4-BE49-F238E27FC236}">
                <a16:creationId xmlns:a16="http://schemas.microsoft.com/office/drawing/2014/main" id="{A1D5E043-603C-B405-EE65-31732C014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753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FA7D46-3ABA-74C3-EAEC-698B0B35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6">
            <a:extLst>
              <a:ext uri="{FF2B5EF4-FFF2-40B4-BE49-F238E27FC236}">
                <a16:creationId xmlns:a16="http://schemas.microsoft.com/office/drawing/2014/main" id="{C71FD48E-8B67-F648-37AD-1050A8DCC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7515"/>
            <a:ext cx="4067162" cy="621719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6C19DE0-F086-7FDB-F449-F9167330B505}"/>
              </a:ext>
            </a:extLst>
          </p:cNvPr>
          <p:cNvSpPr txBox="1"/>
          <p:nvPr/>
        </p:nvSpPr>
        <p:spPr>
          <a:xfrm>
            <a:off x="5558318" y="1489753"/>
            <a:ext cx="59898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421115-Identity-H"/>
              </a:rPr>
              <a:t>Baysun</a:t>
            </a:r>
            <a:r>
              <a:rPr lang="tr-TR" sz="2400" b="0" i="0" u="none" strike="noStrike" baseline="0" dirty="0">
                <a:latin typeface="Fd421115-Identity-H"/>
              </a:rPr>
              <a:t> </a:t>
            </a:r>
            <a:r>
              <a:rPr lang="tr-TR" sz="2400" b="0" i="0" u="none" strike="noStrike" baseline="0" dirty="0">
                <a:latin typeface="Fd300487-Identity-H"/>
              </a:rPr>
              <a:t>Şirin'in</a:t>
            </a:r>
          </a:p>
          <a:p>
            <a:pPr algn="l"/>
            <a:r>
              <a:rPr lang="tr-TR" sz="2400" b="0" i="0" u="none" strike="noStrike" baseline="0" dirty="0">
                <a:latin typeface="Fd300487-Identity-H"/>
              </a:rPr>
              <a:t>intiharı, </a:t>
            </a:r>
            <a:r>
              <a:rPr lang="tr-TR" sz="2400" b="0" i="0" u="none" strike="noStrike" baseline="0" dirty="0">
                <a:latin typeface="Fd356996-Identity-H"/>
              </a:rPr>
              <a:t>Nizami'nin </a:t>
            </a:r>
            <a:r>
              <a:rPr lang="tr-TR" sz="2400" b="0" i="0" u="none" strike="noStrike" baseline="0" dirty="0" err="1">
                <a:latin typeface="Fd356996-Identity-H"/>
              </a:rPr>
              <a:t>Hamse'sinden</a:t>
            </a:r>
            <a:endParaRPr lang="tr-TR" sz="2400" b="0" i="0" u="none" strike="noStrike" baseline="0" dirty="0">
              <a:latin typeface="Fd356996-Identity-H"/>
            </a:endParaRP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minyatür, Tebriz, y. 1 505, kağıt üstünde guvaş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ve altın yaldız, 29,5 </a:t>
            </a:r>
            <a:r>
              <a:rPr lang="tr-TR" sz="2400" b="0" i="0" u="none" strike="noStrike" baseline="0" dirty="0">
                <a:latin typeface="Fd1055267-Identity-H"/>
              </a:rPr>
              <a:t>x </a:t>
            </a:r>
            <a:r>
              <a:rPr lang="tr-TR" sz="2400" b="0" i="0" u="none" strike="noStrike" baseline="0" dirty="0">
                <a:latin typeface="Fd356996-Identity-H"/>
              </a:rPr>
              <a:t>1 9 cm, Londra,</a:t>
            </a:r>
          </a:p>
          <a:p>
            <a:pPr algn="l"/>
            <a:r>
              <a:rPr lang="tr-TR" sz="2400" b="0" i="0" u="none" strike="noStrike" baseline="0" dirty="0" err="1">
                <a:latin typeface="Fd356996-Identity-H"/>
              </a:rPr>
              <a:t>Keir</a:t>
            </a:r>
            <a:r>
              <a:rPr lang="tr-TR" sz="2400" b="0" i="0" u="none" strike="noStrike" baseline="0" dirty="0">
                <a:latin typeface="Fd356996-Identity-H"/>
              </a:rPr>
              <a:t> Koleksiyonu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"Hüsrev ile Şirin" destanının Türkmen saltanat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kütüphanesinden çıkan bu yazma nüshasındaki final sahnesi, Şah 1. İsmail döneminin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ilk yıllarında eklenmiştir. Kadınlar, sarayını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içinde ölü Şirin'in başında yas tutarken, çocuklar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ve atlı erkekler kapının dışında bekliyor.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3563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AB074B-2B27-7FC4-E52D-2F8B0F8E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19544C-2284-166F-C4F2-8F2B2E67A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00C945A-85C2-90CE-91F9-0B3D4DCD8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69" y="272658"/>
            <a:ext cx="7222733" cy="438397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7DFB7AD-F41D-D22F-C59D-2B1005D60199}"/>
              </a:ext>
            </a:extLst>
          </p:cNvPr>
          <p:cNvSpPr txBox="1"/>
          <p:nvPr/>
        </p:nvSpPr>
        <p:spPr>
          <a:xfrm>
            <a:off x="7592602" y="123290"/>
            <a:ext cx="562253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000" b="0" i="0" u="none" strike="noStrike" baseline="0" dirty="0">
                <a:latin typeface="Fd300487-Identity-H"/>
              </a:rPr>
              <a:t>Erdebil halısı</a:t>
            </a:r>
          </a:p>
          <a:p>
            <a:pPr algn="l"/>
            <a:r>
              <a:rPr lang="tr-TR" sz="2000" b="0" i="0" u="none" strike="noStrike" baseline="0" dirty="0" err="1">
                <a:latin typeface="Fd356996-Identity-H"/>
              </a:rPr>
              <a:t>Maksud</a:t>
            </a:r>
            <a:r>
              <a:rPr lang="tr-TR" sz="2000" b="0" i="0" u="none" strike="noStrike" baseline="0" dirty="0">
                <a:latin typeface="Fd356996-Identity-H"/>
              </a:rPr>
              <a:t> </a:t>
            </a:r>
            <a:r>
              <a:rPr lang="tr-TR" sz="2000" b="0" i="0" u="none" strike="noStrike" baseline="0" dirty="0" err="1">
                <a:latin typeface="Fd356996-Identity-H"/>
              </a:rPr>
              <a:t>Kaşani</a:t>
            </a:r>
            <a:r>
              <a:rPr lang="tr-TR" sz="2000" b="0" i="0" u="none" strike="noStrike" baseline="0" dirty="0">
                <a:latin typeface="Fd356996-Identity-H"/>
              </a:rPr>
              <a:t> imzalı, kuzeybatı İran,</a:t>
            </a:r>
          </a:p>
          <a:p>
            <a:pPr algn="l"/>
            <a:r>
              <a:rPr lang="es-ES" sz="2000" b="0" i="0" u="none" strike="noStrike" baseline="0" dirty="0">
                <a:latin typeface="Fd356996-Identity-H"/>
              </a:rPr>
              <a:t>1 539/40, ipek ve yün, 1 0,5 1 </a:t>
            </a:r>
            <a:r>
              <a:rPr lang="es-ES" sz="2000" b="0" i="0" u="none" strike="noStrike" baseline="0" dirty="0">
                <a:latin typeface="Fd1055267-Identity-H"/>
              </a:rPr>
              <a:t>x </a:t>
            </a:r>
            <a:r>
              <a:rPr lang="es-ES" sz="2000" b="0" i="0" u="none" strike="noStrike" baseline="0" dirty="0">
                <a:latin typeface="Fd356996-Identity-H"/>
              </a:rPr>
              <a:t>5,34 m,</a:t>
            </a:r>
          </a:p>
          <a:p>
            <a:pPr algn="l"/>
            <a:r>
              <a:rPr lang="it-IT" sz="2000" b="0" i="0" u="none" strike="noStrike" baseline="0" dirty="0">
                <a:latin typeface="Fd356996-Identity-H"/>
              </a:rPr>
              <a:t>Londra,Victoria ve Albert Müzesi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Bu parça bütün İran halılarının en ünlüsü sayılır.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Şimdi Los Angeles İl Sanat M </a:t>
            </a:r>
            <a:r>
              <a:rPr lang="tr-TR" sz="2000" b="0" i="0" u="none" strike="noStrike" baseline="0" dirty="0" err="1">
                <a:latin typeface="Fd356996-Identity-H"/>
              </a:rPr>
              <a:t>üzesi'nde</a:t>
            </a:r>
            <a:endParaRPr lang="tr-TR" sz="2000" b="0" i="0" u="none" strike="noStrike" baseline="0" dirty="0">
              <a:latin typeface="Fd356996-Identity-H"/>
            </a:endParaRP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bulunan ve neredeyse tıpatıp aynı olan eşiyle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birlikte, muhtemelen Safevilerin Erdebil'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deki aile kabristanı için yapılmış bir çift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oluşturur. İpek bir çözgü üstündeki yünlü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düğümlerin seçkin kalitesinin dışında, İran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örme halılarının günümüze ulaşmış bu en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eski iki örneği bir kartuşa örülmüş olan üretim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tarihini ve ustanın imzasını taşır. Dolayısıyla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tarihsel araştırmalarda kilit bir rol</a:t>
            </a:r>
          </a:p>
          <a:p>
            <a:pPr algn="l"/>
            <a:r>
              <a:rPr lang="tr-TR" sz="2000" b="0" i="0" u="none" strike="noStrike" baseline="0" dirty="0">
                <a:latin typeface="Fd356996-Identity-H"/>
              </a:rPr>
              <a:t>oynamıştır.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76857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2FA97B-BC6F-AD25-99A7-2015569D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420DE19-73B0-DC86-6246-CA833D01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623" y="-26381"/>
            <a:ext cx="4922178" cy="684006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264800-4093-1249-607E-21BFDE3E586A}"/>
              </a:ext>
            </a:extLst>
          </p:cNvPr>
          <p:cNvSpPr txBox="1"/>
          <p:nvPr/>
        </p:nvSpPr>
        <p:spPr>
          <a:xfrm>
            <a:off x="688369" y="1520575"/>
            <a:ext cx="45206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300487-Identity-H"/>
              </a:rPr>
              <a:t>Nasıreddin</a:t>
            </a:r>
            <a:r>
              <a:rPr lang="tr-TR" sz="1800" b="0" i="0" u="none" strike="noStrike" baseline="0" dirty="0">
                <a:latin typeface="Fd300487-Identity-H"/>
              </a:rPr>
              <a:t> Şah bir topun</a:t>
            </a:r>
          </a:p>
          <a:p>
            <a:pPr algn="l"/>
            <a:r>
              <a:rPr lang="es-ES" sz="1800" b="0" i="0" u="none" strike="noStrike" baseline="0" dirty="0">
                <a:latin typeface="Fd300487-Identity-H"/>
              </a:rPr>
              <a:t>yanında, </a:t>
            </a:r>
            <a:r>
              <a:rPr lang="es-ES" sz="1800" b="0" i="0" u="none" strike="noStrike" baseline="0" dirty="0">
                <a:latin typeface="Fd356996-Identity-H"/>
              </a:rPr>
              <a:t>portre, Mirza Baba el-Hüseyni,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Tahran, y. 1 850, kağıt üstünde guvaş, 72,8</a:t>
            </a:r>
          </a:p>
          <a:p>
            <a:pPr algn="l"/>
            <a:r>
              <a:rPr lang="it-IT" sz="800" b="0" i="0" u="none" strike="noStrike" baseline="0" dirty="0">
                <a:latin typeface="Fd1055267-Identity-H"/>
              </a:rPr>
              <a:t>x </a:t>
            </a:r>
            <a:r>
              <a:rPr lang="it-IT" sz="1800" b="0" i="0" u="none" strike="noStrike" baseline="0" dirty="0">
                <a:latin typeface="Fd356996-Identity-H"/>
              </a:rPr>
              <a:t>23,3 cm, Londra, İ ngiliz Kütüphanesi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Ressam Mirza Baba 1 9. yüzyılda bir dizi lake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ve mine ressamı yetiştiren </a:t>
            </a:r>
            <a:r>
              <a:rPr lang="tr-TR" sz="1800" b="0" i="0" u="none" strike="noStrike" baseline="0" dirty="0" err="1">
                <a:latin typeface="Fd356996-Identity-H"/>
              </a:rPr>
              <a:t>Isfahanlı</a:t>
            </a:r>
            <a:r>
              <a:rPr lang="tr-TR" sz="1800" b="0" i="0" u="none" strike="noStrike" baseline="0" dirty="0">
                <a:latin typeface="Fd356996-Identity-H"/>
              </a:rPr>
              <a:t> </a:t>
            </a:r>
            <a:r>
              <a:rPr lang="tr-TR" sz="1800" b="0" i="0" u="none" strike="noStrike" baseline="0" dirty="0" err="1">
                <a:latin typeface="Fd356996-Identity-H"/>
              </a:rPr>
              <a:t>İmami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ailesindendi. Eserlerinde Avrupa resim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sanatına özgü birçok unsur yer alır. Örneğin,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burada </a:t>
            </a:r>
            <a:r>
              <a:rPr lang="tr-TR" sz="1800" b="0" i="0" u="none" strike="noStrike" baseline="0" dirty="0" err="1">
                <a:latin typeface="Fd356996-Identity-H"/>
              </a:rPr>
              <a:t>Nasıreddin</a:t>
            </a:r>
            <a:r>
              <a:rPr lang="tr-TR" sz="1800" b="0" i="0" u="none" strike="noStrike" baseline="0" dirty="0">
                <a:latin typeface="Fd356996-Identity-H"/>
              </a:rPr>
              <a:t> Şah'ı kısa bir Avrupai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üniforma </a:t>
            </a:r>
            <a:r>
              <a:rPr lang="tr-TR" sz="1800" b="0" i="0" u="none" strike="noStrike" baseline="0" dirty="0" err="1">
                <a:latin typeface="Fd356996-Identity-H"/>
              </a:rPr>
              <a:t>tüniği</a:t>
            </a:r>
            <a:r>
              <a:rPr lang="tr-TR" sz="1800" b="0" i="0" u="none" strike="noStrike" baseline="0" dirty="0">
                <a:latin typeface="Fd356996-Identity-H"/>
              </a:rPr>
              <a:t> içinde görmekteyiz; buna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karşılık mücevherli sorguç takılmış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Astrahan</a:t>
            </a:r>
            <a:r>
              <a:rPr lang="tr-TR" sz="1800" b="0" i="0" u="none" strike="noStrike" baseline="0" dirty="0">
                <a:latin typeface="Fd356996-Identity-H"/>
              </a:rPr>
              <a:t> kalpağı, pazıbent, kemer ve kabzası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görülen kılıç İran'a özgü unsurlardır.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241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3687E5-CF61-4636-FDE3-1EA6B5CA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7116DBD-AA5E-E2D9-5AF2-4EB8E1DE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" y="160992"/>
            <a:ext cx="3965825" cy="669700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FD95CE-C891-A8B5-E543-FEDB4F0D24B7}"/>
              </a:ext>
            </a:extLst>
          </p:cNvPr>
          <p:cNvSpPr txBox="1"/>
          <p:nvPr/>
        </p:nvSpPr>
        <p:spPr>
          <a:xfrm>
            <a:off x="4804026" y="729465"/>
            <a:ext cx="43425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Gürcü Şehzade Muhammed</a:t>
            </a:r>
          </a:p>
          <a:p>
            <a:pPr algn="l"/>
            <a:r>
              <a:rPr lang="it-IT" sz="1800" b="0" i="0" u="none" strike="noStrike" baseline="0" dirty="0">
                <a:latin typeface="Fd300487-Identity-H"/>
              </a:rPr>
              <a:t>Bey, </a:t>
            </a:r>
            <a:r>
              <a:rPr lang="it-IT" sz="1800" b="0" i="0" u="none" strike="noStrike" baseline="0" dirty="0">
                <a:latin typeface="Fd356996-Identity-H"/>
              </a:rPr>
              <a:t>portre, Rıza-i Abbasi, Isfahan, y.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1620, kağıt üstünde çini mürekkebi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suluboya, Berlin, İslam Sanatı Müzesi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Çerçevenin alt kısmındaki yazıda, hülyaya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dalmış bu genç adamın bir Gürcü soylusu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olduğu belirtiliyor. Kürklü kaftanı yüksek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mertebesini doğrular gibidir. Bir ayağını hafifçe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kaldırmış haldeki duruşu bir beklenti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havası veriyor; ellerini göbeğindeki düğümlü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bir şalın üstünde kavuşturmuş. Şah 1. Abbas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döneminde birçok Gürcü saray hizmetinde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çalışırdı ve en iyi eğitimlileri idari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işlerde de yararlanılan seçkin bir zümre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oluştururdu. Şehzade Muhammed de bunlardan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biri olabilir.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4457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42</TotalTime>
  <Words>1144</Words>
  <Application>Microsoft Office PowerPoint</Application>
  <PresentationFormat>Geniş ekran</PresentationFormat>
  <Paragraphs>176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Fd1055267-Identity-H</vt:lpstr>
      <vt:lpstr>Fd300487-Identity-H</vt:lpstr>
      <vt:lpstr>Fd356996-Identity-H</vt:lpstr>
      <vt:lpstr>Fd38693-Identity-H</vt:lpstr>
      <vt:lpstr>Fd421115-Identity-H</vt:lpstr>
      <vt:lpstr>Times New Roman</vt:lpstr>
      <vt:lpstr>Verdana</vt:lpstr>
      <vt:lpstr>Office Teması</vt:lpstr>
      <vt:lpstr>İRAN’DA SAFEVİLER VE KAÇARLAR DÖNEMİ  SANATI VE KÜLTÜRÜ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İRAN’DA SAFEVİLER VE KAÇARLAR DÖNEMİ  SANATI VE KÜLTÜRÜ </dc:title>
  <dc:creator>ayse ersay</dc:creator>
  <cp:lastModifiedBy>ayse ersay</cp:lastModifiedBy>
  <cp:revision>23</cp:revision>
  <dcterms:created xsi:type="dcterms:W3CDTF">2023-01-22T08:40:18Z</dcterms:created>
  <dcterms:modified xsi:type="dcterms:W3CDTF">2023-01-22T11:31:04Z</dcterms:modified>
</cp:coreProperties>
</file>