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2"/>
  </p:notesMasterIdLst>
  <p:sldIdLst>
    <p:sldId id="537" r:id="rId2"/>
    <p:sldId id="535" r:id="rId3"/>
    <p:sldId id="536" r:id="rId4"/>
    <p:sldId id="538" r:id="rId5"/>
    <p:sldId id="539" r:id="rId6"/>
    <p:sldId id="540" r:id="rId7"/>
    <p:sldId id="542" r:id="rId8"/>
    <p:sldId id="543" r:id="rId9"/>
    <p:sldId id="712" r:id="rId10"/>
    <p:sldId id="546" r:id="rId11"/>
    <p:sldId id="547" r:id="rId12"/>
    <p:sldId id="548" r:id="rId13"/>
    <p:sldId id="552" r:id="rId14"/>
    <p:sldId id="549" r:id="rId15"/>
    <p:sldId id="554" r:id="rId16"/>
    <p:sldId id="555" r:id="rId17"/>
    <p:sldId id="556" r:id="rId18"/>
    <p:sldId id="558" r:id="rId19"/>
    <p:sldId id="559" r:id="rId20"/>
    <p:sldId id="561" r:id="rId21"/>
    <p:sldId id="640" r:id="rId22"/>
    <p:sldId id="641" r:id="rId23"/>
    <p:sldId id="713" r:id="rId24"/>
    <p:sldId id="642" r:id="rId25"/>
    <p:sldId id="643" r:id="rId26"/>
    <p:sldId id="644" r:id="rId27"/>
    <p:sldId id="645" r:id="rId28"/>
    <p:sldId id="646" r:id="rId29"/>
    <p:sldId id="647" r:id="rId30"/>
    <p:sldId id="648" r:id="rId31"/>
    <p:sldId id="649" r:id="rId32"/>
    <p:sldId id="650" r:id="rId33"/>
    <p:sldId id="651" r:id="rId34"/>
    <p:sldId id="652" r:id="rId35"/>
    <p:sldId id="653" r:id="rId36"/>
    <p:sldId id="654" r:id="rId37"/>
    <p:sldId id="655" r:id="rId38"/>
    <p:sldId id="657" r:id="rId39"/>
    <p:sldId id="658" r:id="rId40"/>
    <p:sldId id="659" r:id="rId41"/>
    <p:sldId id="660" r:id="rId42"/>
    <p:sldId id="661" r:id="rId43"/>
    <p:sldId id="662" r:id="rId44"/>
    <p:sldId id="663" r:id="rId45"/>
    <p:sldId id="635" r:id="rId46"/>
    <p:sldId id="636" r:id="rId47"/>
    <p:sldId id="637" r:id="rId48"/>
    <p:sldId id="638" r:id="rId49"/>
    <p:sldId id="639" r:id="rId50"/>
    <p:sldId id="666" r:id="rId51"/>
    <p:sldId id="665" r:id="rId52"/>
    <p:sldId id="667" r:id="rId53"/>
    <p:sldId id="668" r:id="rId54"/>
    <p:sldId id="669" r:id="rId55"/>
    <p:sldId id="670" r:id="rId56"/>
    <p:sldId id="671" r:id="rId57"/>
    <p:sldId id="672" r:id="rId58"/>
    <p:sldId id="673" r:id="rId59"/>
    <p:sldId id="674" r:id="rId60"/>
    <p:sldId id="675" r:id="rId61"/>
    <p:sldId id="676" r:id="rId62"/>
    <p:sldId id="678" r:id="rId63"/>
    <p:sldId id="677" r:id="rId64"/>
    <p:sldId id="679" r:id="rId65"/>
    <p:sldId id="680" r:id="rId66"/>
    <p:sldId id="681" r:id="rId67"/>
    <p:sldId id="682" r:id="rId68"/>
    <p:sldId id="683" r:id="rId69"/>
    <p:sldId id="684" r:id="rId70"/>
    <p:sldId id="685" r:id="rId71"/>
    <p:sldId id="686" r:id="rId72"/>
    <p:sldId id="687" r:id="rId73"/>
    <p:sldId id="688" r:id="rId74"/>
    <p:sldId id="689" r:id="rId75"/>
    <p:sldId id="690" r:id="rId76"/>
    <p:sldId id="692" r:id="rId77"/>
    <p:sldId id="691" r:id="rId78"/>
    <p:sldId id="693" r:id="rId79"/>
    <p:sldId id="694" r:id="rId80"/>
    <p:sldId id="695" r:id="rId81"/>
    <p:sldId id="696" r:id="rId82"/>
    <p:sldId id="697" r:id="rId83"/>
    <p:sldId id="698" r:id="rId84"/>
    <p:sldId id="699" r:id="rId85"/>
    <p:sldId id="700" r:id="rId86"/>
    <p:sldId id="701" r:id="rId87"/>
    <p:sldId id="702" r:id="rId88"/>
    <p:sldId id="703" r:id="rId89"/>
    <p:sldId id="704" r:id="rId90"/>
    <p:sldId id="705" r:id="rId91"/>
    <p:sldId id="706" r:id="rId92"/>
    <p:sldId id="707" r:id="rId93"/>
    <p:sldId id="714" r:id="rId94"/>
    <p:sldId id="715" r:id="rId95"/>
    <p:sldId id="716" r:id="rId96"/>
    <p:sldId id="717" r:id="rId97"/>
    <p:sldId id="722" r:id="rId98"/>
    <p:sldId id="725" r:id="rId99"/>
    <p:sldId id="723" r:id="rId100"/>
    <p:sldId id="718" r:id="rId101"/>
    <p:sldId id="726" r:id="rId102"/>
    <p:sldId id="727" r:id="rId103"/>
    <p:sldId id="719" r:id="rId104"/>
    <p:sldId id="720" r:id="rId105"/>
    <p:sldId id="728" r:id="rId106"/>
    <p:sldId id="721" r:id="rId107"/>
    <p:sldId id="729" r:id="rId108"/>
    <p:sldId id="730" r:id="rId109"/>
    <p:sldId id="731" r:id="rId110"/>
    <p:sldId id="732" r:id="rId111"/>
    <p:sldId id="733" r:id="rId112"/>
    <p:sldId id="735" r:id="rId113"/>
    <p:sldId id="734" r:id="rId114"/>
    <p:sldId id="737" r:id="rId115"/>
    <p:sldId id="736" r:id="rId116"/>
    <p:sldId id="738" r:id="rId117"/>
    <p:sldId id="739" r:id="rId118"/>
    <p:sldId id="741" r:id="rId119"/>
    <p:sldId id="740" r:id="rId120"/>
    <p:sldId id="742" r:id="rId121"/>
    <p:sldId id="743" r:id="rId122"/>
    <p:sldId id="744" r:id="rId123"/>
    <p:sldId id="745" r:id="rId124"/>
    <p:sldId id="750" r:id="rId125"/>
    <p:sldId id="746" r:id="rId126"/>
    <p:sldId id="747" r:id="rId127"/>
    <p:sldId id="748" r:id="rId128"/>
    <p:sldId id="751" r:id="rId129"/>
    <p:sldId id="752" r:id="rId130"/>
    <p:sldId id="753" r:id="rId131"/>
    <p:sldId id="754" r:id="rId132"/>
    <p:sldId id="755" r:id="rId133"/>
    <p:sldId id="756" r:id="rId134"/>
    <p:sldId id="759" r:id="rId135"/>
    <p:sldId id="757" r:id="rId136"/>
    <p:sldId id="758" r:id="rId137"/>
    <p:sldId id="760" r:id="rId138"/>
    <p:sldId id="761" r:id="rId139"/>
    <p:sldId id="762" r:id="rId140"/>
    <p:sldId id="763" r:id="rId141"/>
    <p:sldId id="764" r:id="rId142"/>
    <p:sldId id="765" r:id="rId143"/>
    <p:sldId id="766" r:id="rId144"/>
    <p:sldId id="767" r:id="rId145"/>
    <p:sldId id="768" r:id="rId146"/>
    <p:sldId id="769" r:id="rId147"/>
    <p:sldId id="770" r:id="rId148"/>
    <p:sldId id="771" r:id="rId149"/>
    <p:sldId id="772" r:id="rId150"/>
    <p:sldId id="773" r:id="rId1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74"/>
  </p:normalViewPr>
  <p:slideViewPr>
    <p:cSldViewPr snapToGrid="0" snapToObjects="1">
      <p:cViewPr varScale="1">
        <p:scale>
          <a:sx n="109" d="100"/>
          <a:sy n="109"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06B87-E358-C74F-9B53-CBC24225ADC9}"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55887-E8D9-FE45-8A61-85CB7F8E6248}" type="slidenum">
              <a:rPr lang="en-US" smtClean="0"/>
              <a:t>‹#›</a:t>
            </a:fld>
            <a:endParaRPr lang="en-US"/>
          </a:p>
        </p:txBody>
      </p:sp>
    </p:spTree>
    <p:extLst>
      <p:ext uri="{BB962C8B-B14F-4D97-AF65-F5344CB8AC3E}">
        <p14:creationId xmlns:p14="http://schemas.microsoft.com/office/powerpoint/2010/main" val="332637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55887-E8D9-FE45-8A61-85CB7F8E6248}" type="slidenum">
              <a:rPr lang="en-US" smtClean="0"/>
              <a:t>18</a:t>
            </a:fld>
            <a:endParaRPr lang="en-US"/>
          </a:p>
        </p:txBody>
      </p:sp>
    </p:spTree>
    <p:extLst>
      <p:ext uri="{BB962C8B-B14F-4D97-AF65-F5344CB8AC3E}">
        <p14:creationId xmlns:p14="http://schemas.microsoft.com/office/powerpoint/2010/main" val="110781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55887-E8D9-FE45-8A61-85CB7F8E6248}" type="slidenum">
              <a:rPr lang="en-US" smtClean="0"/>
              <a:t>72</a:t>
            </a:fld>
            <a:endParaRPr lang="en-US"/>
          </a:p>
        </p:txBody>
      </p:sp>
    </p:spTree>
    <p:extLst>
      <p:ext uri="{BB962C8B-B14F-4D97-AF65-F5344CB8AC3E}">
        <p14:creationId xmlns:p14="http://schemas.microsoft.com/office/powerpoint/2010/main" val="55198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55887-E8D9-FE45-8A61-85CB7F8E6248}" type="slidenum">
              <a:rPr lang="en-US" smtClean="0"/>
              <a:t>127</a:t>
            </a:fld>
            <a:endParaRPr lang="en-US"/>
          </a:p>
        </p:txBody>
      </p:sp>
    </p:spTree>
    <p:extLst>
      <p:ext uri="{BB962C8B-B14F-4D97-AF65-F5344CB8AC3E}">
        <p14:creationId xmlns:p14="http://schemas.microsoft.com/office/powerpoint/2010/main" val="399965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9F09A-951D-AA48-AD87-67D2E0BD40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BC768628-F725-354F-9344-FCDB018B20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572E663A-61BD-9044-A274-252492EAD623}"/>
              </a:ext>
            </a:extLst>
          </p:cNvPr>
          <p:cNvSpPr>
            <a:spLocks noGrp="1"/>
          </p:cNvSpPr>
          <p:nvPr>
            <p:ph type="dt" sz="half" idx="10"/>
          </p:nvPr>
        </p:nvSpPr>
        <p:spPr/>
        <p:txBody>
          <a:bodyPr/>
          <a:lstStyle/>
          <a:p>
            <a:fld id="{E3DDB4A9-F7D0-0E4D-A70C-0371CF8DC925}" type="datetimeFigureOut">
              <a:rPr lang="tr-TR" smtClean="0"/>
              <a:t>6.11.2019</a:t>
            </a:fld>
            <a:endParaRPr lang="tr-TR"/>
          </a:p>
        </p:txBody>
      </p:sp>
      <p:sp>
        <p:nvSpPr>
          <p:cNvPr id="5" name="Footer Placeholder 4">
            <a:extLst>
              <a:ext uri="{FF2B5EF4-FFF2-40B4-BE49-F238E27FC236}">
                <a16:creationId xmlns:a16="http://schemas.microsoft.com/office/drawing/2014/main" id="{E5A400D6-A83C-1B4E-BE14-B6F1171B01B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28FDD98-7BC5-1B43-BA49-1FECDB888C54}"/>
              </a:ext>
            </a:extLst>
          </p:cNvPr>
          <p:cNvSpPr>
            <a:spLocks noGrp="1"/>
          </p:cNvSpPr>
          <p:nvPr>
            <p:ph type="sldNum" sz="quarter" idx="12"/>
          </p:nvPr>
        </p:nvSpPr>
        <p:spPr/>
        <p:txBody>
          <a:bodyPr/>
          <a:lstStyle/>
          <a:p>
            <a:fld id="{D6FC800D-34D6-624D-A2ED-30587766A2AD}" type="slidenum">
              <a:rPr lang="tr-TR" smtClean="0"/>
              <a:t>‹#›</a:t>
            </a:fld>
            <a:endParaRPr lang="tr-TR"/>
          </a:p>
        </p:txBody>
      </p:sp>
    </p:spTree>
    <p:extLst>
      <p:ext uri="{BB962C8B-B14F-4D97-AF65-F5344CB8AC3E}">
        <p14:creationId xmlns:p14="http://schemas.microsoft.com/office/powerpoint/2010/main" val="396692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132D-05BA-C14D-ACC3-3139CF1A6708}"/>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884DB036-7F13-B74C-B24F-503483E8D4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14A4151F-4ED9-5645-85B3-6A7DBE96BF77}"/>
              </a:ext>
            </a:extLst>
          </p:cNvPr>
          <p:cNvSpPr>
            <a:spLocks noGrp="1"/>
          </p:cNvSpPr>
          <p:nvPr>
            <p:ph type="dt" sz="half" idx="10"/>
          </p:nvPr>
        </p:nvSpPr>
        <p:spPr/>
        <p:txBody>
          <a:bodyPr/>
          <a:lstStyle/>
          <a:p>
            <a:fld id="{E3DDB4A9-F7D0-0E4D-A70C-0371CF8DC925}" type="datetimeFigureOut">
              <a:rPr lang="tr-TR" smtClean="0"/>
              <a:t>6.11.2019</a:t>
            </a:fld>
            <a:endParaRPr lang="tr-TR"/>
          </a:p>
        </p:txBody>
      </p:sp>
      <p:sp>
        <p:nvSpPr>
          <p:cNvPr id="5" name="Footer Placeholder 4">
            <a:extLst>
              <a:ext uri="{FF2B5EF4-FFF2-40B4-BE49-F238E27FC236}">
                <a16:creationId xmlns:a16="http://schemas.microsoft.com/office/drawing/2014/main" id="{3AE18352-E3A5-3047-BF69-CD1102F17782}"/>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A825DE0-BDD2-8844-A78F-FB66D94D7F0E}"/>
              </a:ext>
            </a:extLst>
          </p:cNvPr>
          <p:cNvSpPr>
            <a:spLocks noGrp="1"/>
          </p:cNvSpPr>
          <p:nvPr>
            <p:ph type="sldNum" sz="quarter" idx="12"/>
          </p:nvPr>
        </p:nvSpPr>
        <p:spPr/>
        <p:txBody>
          <a:bodyPr/>
          <a:lstStyle/>
          <a:p>
            <a:fld id="{D6FC800D-34D6-624D-A2ED-30587766A2AD}" type="slidenum">
              <a:rPr lang="tr-TR" smtClean="0"/>
              <a:t>‹#›</a:t>
            </a:fld>
            <a:endParaRPr lang="tr-TR"/>
          </a:p>
        </p:txBody>
      </p:sp>
    </p:spTree>
    <p:extLst>
      <p:ext uri="{BB962C8B-B14F-4D97-AF65-F5344CB8AC3E}">
        <p14:creationId xmlns:p14="http://schemas.microsoft.com/office/powerpoint/2010/main" val="362797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A85B5-163B-4941-8D62-082C912079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6B2EB8B8-4522-104D-95EF-CC6E6682BD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29E7408-FB15-514E-B307-D76A9E2BDDC5}"/>
              </a:ext>
            </a:extLst>
          </p:cNvPr>
          <p:cNvSpPr>
            <a:spLocks noGrp="1"/>
          </p:cNvSpPr>
          <p:nvPr>
            <p:ph type="dt" sz="half" idx="10"/>
          </p:nvPr>
        </p:nvSpPr>
        <p:spPr/>
        <p:txBody>
          <a:bodyPr/>
          <a:lstStyle/>
          <a:p>
            <a:fld id="{E3DDB4A9-F7D0-0E4D-A70C-0371CF8DC925}" type="datetimeFigureOut">
              <a:rPr lang="tr-TR" smtClean="0"/>
              <a:t>6.11.2019</a:t>
            </a:fld>
            <a:endParaRPr lang="tr-TR"/>
          </a:p>
        </p:txBody>
      </p:sp>
      <p:sp>
        <p:nvSpPr>
          <p:cNvPr id="5" name="Footer Placeholder 4">
            <a:extLst>
              <a:ext uri="{FF2B5EF4-FFF2-40B4-BE49-F238E27FC236}">
                <a16:creationId xmlns:a16="http://schemas.microsoft.com/office/drawing/2014/main" id="{4E1C1CC6-72EA-0D43-ADA9-4B53E510E76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D8E97B6-768A-2741-ACF1-B67D83061076}"/>
              </a:ext>
            </a:extLst>
          </p:cNvPr>
          <p:cNvSpPr>
            <a:spLocks noGrp="1"/>
          </p:cNvSpPr>
          <p:nvPr>
            <p:ph type="sldNum" sz="quarter" idx="12"/>
          </p:nvPr>
        </p:nvSpPr>
        <p:spPr/>
        <p:txBody>
          <a:bodyPr/>
          <a:lstStyle/>
          <a:p>
            <a:fld id="{D6FC800D-34D6-624D-A2ED-30587766A2AD}" type="slidenum">
              <a:rPr lang="tr-TR" smtClean="0"/>
              <a:t>‹#›</a:t>
            </a:fld>
            <a:endParaRPr lang="tr-TR"/>
          </a:p>
        </p:txBody>
      </p:sp>
    </p:spTree>
    <p:extLst>
      <p:ext uri="{BB962C8B-B14F-4D97-AF65-F5344CB8AC3E}">
        <p14:creationId xmlns:p14="http://schemas.microsoft.com/office/powerpoint/2010/main" val="334123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ED95-15ED-3D45-9C79-C5AF492F4DB9}"/>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FEFAAB51-277A-804C-A404-84A0CA5BB5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030D09D-37EE-074C-9C95-125CB4F41199}"/>
              </a:ext>
            </a:extLst>
          </p:cNvPr>
          <p:cNvSpPr>
            <a:spLocks noGrp="1"/>
          </p:cNvSpPr>
          <p:nvPr>
            <p:ph type="dt" sz="half" idx="10"/>
          </p:nvPr>
        </p:nvSpPr>
        <p:spPr/>
        <p:txBody>
          <a:bodyPr/>
          <a:lstStyle/>
          <a:p>
            <a:fld id="{E3DDB4A9-F7D0-0E4D-A70C-0371CF8DC925}" type="datetimeFigureOut">
              <a:rPr lang="tr-TR" smtClean="0"/>
              <a:t>6.11.2019</a:t>
            </a:fld>
            <a:endParaRPr lang="tr-TR"/>
          </a:p>
        </p:txBody>
      </p:sp>
      <p:sp>
        <p:nvSpPr>
          <p:cNvPr id="5" name="Footer Placeholder 4">
            <a:extLst>
              <a:ext uri="{FF2B5EF4-FFF2-40B4-BE49-F238E27FC236}">
                <a16:creationId xmlns:a16="http://schemas.microsoft.com/office/drawing/2014/main" id="{C699C2DE-4A77-9E41-98A9-65DE2C43730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9749DC3-3CE8-AC4F-9EB3-DA51C6329AD8}"/>
              </a:ext>
            </a:extLst>
          </p:cNvPr>
          <p:cNvSpPr>
            <a:spLocks noGrp="1"/>
          </p:cNvSpPr>
          <p:nvPr>
            <p:ph type="sldNum" sz="quarter" idx="12"/>
          </p:nvPr>
        </p:nvSpPr>
        <p:spPr/>
        <p:txBody>
          <a:bodyPr/>
          <a:lstStyle/>
          <a:p>
            <a:fld id="{D6FC800D-34D6-624D-A2ED-30587766A2AD}" type="slidenum">
              <a:rPr lang="tr-TR" smtClean="0"/>
              <a:t>‹#›</a:t>
            </a:fld>
            <a:endParaRPr lang="tr-TR"/>
          </a:p>
        </p:txBody>
      </p:sp>
    </p:spTree>
    <p:extLst>
      <p:ext uri="{BB962C8B-B14F-4D97-AF65-F5344CB8AC3E}">
        <p14:creationId xmlns:p14="http://schemas.microsoft.com/office/powerpoint/2010/main" val="263629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836D-7950-EB41-9A36-CC4D1F34C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87B01675-8754-514E-9BB1-BD725593F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96EBB9-A6C6-8C44-A7B2-7420FFAD5284}"/>
              </a:ext>
            </a:extLst>
          </p:cNvPr>
          <p:cNvSpPr>
            <a:spLocks noGrp="1"/>
          </p:cNvSpPr>
          <p:nvPr>
            <p:ph type="dt" sz="half" idx="10"/>
          </p:nvPr>
        </p:nvSpPr>
        <p:spPr/>
        <p:txBody>
          <a:bodyPr/>
          <a:lstStyle/>
          <a:p>
            <a:fld id="{E3DDB4A9-F7D0-0E4D-A70C-0371CF8DC925}" type="datetimeFigureOut">
              <a:rPr lang="tr-TR" smtClean="0"/>
              <a:t>6.11.2019</a:t>
            </a:fld>
            <a:endParaRPr lang="tr-TR"/>
          </a:p>
        </p:txBody>
      </p:sp>
      <p:sp>
        <p:nvSpPr>
          <p:cNvPr id="5" name="Footer Placeholder 4">
            <a:extLst>
              <a:ext uri="{FF2B5EF4-FFF2-40B4-BE49-F238E27FC236}">
                <a16:creationId xmlns:a16="http://schemas.microsoft.com/office/drawing/2014/main" id="{117C2C14-B101-7D46-AAE3-D3D1446BE3C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977155C-C698-FD4F-98DB-E6897B81D0DC}"/>
              </a:ext>
            </a:extLst>
          </p:cNvPr>
          <p:cNvSpPr>
            <a:spLocks noGrp="1"/>
          </p:cNvSpPr>
          <p:nvPr>
            <p:ph type="sldNum" sz="quarter" idx="12"/>
          </p:nvPr>
        </p:nvSpPr>
        <p:spPr/>
        <p:txBody>
          <a:bodyPr/>
          <a:lstStyle/>
          <a:p>
            <a:fld id="{D6FC800D-34D6-624D-A2ED-30587766A2AD}" type="slidenum">
              <a:rPr lang="tr-TR" smtClean="0"/>
              <a:t>‹#›</a:t>
            </a:fld>
            <a:endParaRPr lang="tr-TR"/>
          </a:p>
        </p:txBody>
      </p:sp>
    </p:spTree>
    <p:extLst>
      <p:ext uri="{BB962C8B-B14F-4D97-AF65-F5344CB8AC3E}">
        <p14:creationId xmlns:p14="http://schemas.microsoft.com/office/powerpoint/2010/main" val="4636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3E93-9103-B54A-95E4-482CCF5688A5}"/>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24F88A2F-218D-E44F-AB52-33B2D6A5E8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CED72B1C-1E83-2643-BB55-EF2E0711D7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56A75FE-BB0C-2C42-B5AA-26F5139ADFFE}"/>
              </a:ext>
            </a:extLst>
          </p:cNvPr>
          <p:cNvSpPr>
            <a:spLocks noGrp="1"/>
          </p:cNvSpPr>
          <p:nvPr>
            <p:ph type="dt" sz="half" idx="10"/>
          </p:nvPr>
        </p:nvSpPr>
        <p:spPr/>
        <p:txBody>
          <a:bodyPr/>
          <a:lstStyle/>
          <a:p>
            <a:fld id="{E3DDB4A9-F7D0-0E4D-A70C-0371CF8DC925}" type="datetimeFigureOut">
              <a:rPr lang="tr-TR" smtClean="0"/>
              <a:t>6.11.2019</a:t>
            </a:fld>
            <a:endParaRPr lang="tr-TR"/>
          </a:p>
        </p:txBody>
      </p:sp>
      <p:sp>
        <p:nvSpPr>
          <p:cNvPr id="6" name="Footer Placeholder 5">
            <a:extLst>
              <a:ext uri="{FF2B5EF4-FFF2-40B4-BE49-F238E27FC236}">
                <a16:creationId xmlns:a16="http://schemas.microsoft.com/office/drawing/2014/main" id="{015D7E6B-B50F-EC42-AA3A-988AFE4C8B0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AA2C82C9-1E12-4742-A321-BF742D4F7D55}"/>
              </a:ext>
            </a:extLst>
          </p:cNvPr>
          <p:cNvSpPr>
            <a:spLocks noGrp="1"/>
          </p:cNvSpPr>
          <p:nvPr>
            <p:ph type="sldNum" sz="quarter" idx="12"/>
          </p:nvPr>
        </p:nvSpPr>
        <p:spPr/>
        <p:txBody>
          <a:bodyPr/>
          <a:lstStyle/>
          <a:p>
            <a:fld id="{D6FC800D-34D6-624D-A2ED-30587766A2AD}" type="slidenum">
              <a:rPr lang="tr-TR" smtClean="0"/>
              <a:t>‹#›</a:t>
            </a:fld>
            <a:endParaRPr lang="tr-TR"/>
          </a:p>
        </p:txBody>
      </p:sp>
    </p:spTree>
    <p:extLst>
      <p:ext uri="{BB962C8B-B14F-4D97-AF65-F5344CB8AC3E}">
        <p14:creationId xmlns:p14="http://schemas.microsoft.com/office/powerpoint/2010/main" val="332287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DBB3-B924-B04E-89B5-7C88BDAA7BD7}"/>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EECB4493-FBCC-2C43-8A84-5205BC887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31772F-B9F4-954B-AA8B-A040931DDC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8C4D0D9E-9F65-7448-9D8E-CDC5964904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45DEBA-8847-FB43-8BDB-472FF4C18A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E62165EC-03CE-9B42-96E4-3B8D41D0255B}"/>
              </a:ext>
            </a:extLst>
          </p:cNvPr>
          <p:cNvSpPr>
            <a:spLocks noGrp="1"/>
          </p:cNvSpPr>
          <p:nvPr>
            <p:ph type="dt" sz="half" idx="10"/>
          </p:nvPr>
        </p:nvSpPr>
        <p:spPr/>
        <p:txBody>
          <a:bodyPr/>
          <a:lstStyle/>
          <a:p>
            <a:fld id="{E3DDB4A9-F7D0-0E4D-A70C-0371CF8DC925}" type="datetimeFigureOut">
              <a:rPr lang="tr-TR" smtClean="0"/>
              <a:t>6.11.2019</a:t>
            </a:fld>
            <a:endParaRPr lang="tr-TR"/>
          </a:p>
        </p:txBody>
      </p:sp>
      <p:sp>
        <p:nvSpPr>
          <p:cNvPr id="8" name="Footer Placeholder 7">
            <a:extLst>
              <a:ext uri="{FF2B5EF4-FFF2-40B4-BE49-F238E27FC236}">
                <a16:creationId xmlns:a16="http://schemas.microsoft.com/office/drawing/2014/main" id="{FFEDD72C-0648-D54B-8221-E259DFFA10B5}"/>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F381B094-0259-D949-8765-CD0F1AC2F9FA}"/>
              </a:ext>
            </a:extLst>
          </p:cNvPr>
          <p:cNvSpPr>
            <a:spLocks noGrp="1"/>
          </p:cNvSpPr>
          <p:nvPr>
            <p:ph type="sldNum" sz="quarter" idx="12"/>
          </p:nvPr>
        </p:nvSpPr>
        <p:spPr/>
        <p:txBody>
          <a:bodyPr/>
          <a:lstStyle/>
          <a:p>
            <a:fld id="{D6FC800D-34D6-624D-A2ED-30587766A2AD}" type="slidenum">
              <a:rPr lang="tr-TR" smtClean="0"/>
              <a:t>‹#›</a:t>
            </a:fld>
            <a:endParaRPr lang="tr-TR"/>
          </a:p>
        </p:txBody>
      </p:sp>
    </p:spTree>
    <p:extLst>
      <p:ext uri="{BB962C8B-B14F-4D97-AF65-F5344CB8AC3E}">
        <p14:creationId xmlns:p14="http://schemas.microsoft.com/office/powerpoint/2010/main" val="226039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4095-3ABB-BA45-8C56-D109A6506434}"/>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D87023B3-B472-2848-A225-B28954645B54}"/>
              </a:ext>
            </a:extLst>
          </p:cNvPr>
          <p:cNvSpPr>
            <a:spLocks noGrp="1"/>
          </p:cNvSpPr>
          <p:nvPr>
            <p:ph type="dt" sz="half" idx="10"/>
          </p:nvPr>
        </p:nvSpPr>
        <p:spPr/>
        <p:txBody>
          <a:bodyPr/>
          <a:lstStyle/>
          <a:p>
            <a:fld id="{E3DDB4A9-F7D0-0E4D-A70C-0371CF8DC925}" type="datetimeFigureOut">
              <a:rPr lang="tr-TR" smtClean="0"/>
              <a:t>6.11.2019</a:t>
            </a:fld>
            <a:endParaRPr lang="tr-TR"/>
          </a:p>
        </p:txBody>
      </p:sp>
      <p:sp>
        <p:nvSpPr>
          <p:cNvPr id="4" name="Footer Placeholder 3">
            <a:extLst>
              <a:ext uri="{FF2B5EF4-FFF2-40B4-BE49-F238E27FC236}">
                <a16:creationId xmlns:a16="http://schemas.microsoft.com/office/drawing/2014/main" id="{38E36677-DD0F-6546-B82D-AB60D7FD5C94}"/>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4BE8F0FD-F714-0B44-BD6A-381E03A8B340}"/>
              </a:ext>
            </a:extLst>
          </p:cNvPr>
          <p:cNvSpPr>
            <a:spLocks noGrp="1"/>
          </p:cNvSpPr>
          <p:nvPr>
            <p:ph type="sldNum" sz="quarter" idx="12"/>
          </p:nvPr>
        </p:nvSpPr>
        <p:spPr/>
        <p:txBody>
          <a:bodyPr/>
          <a:lstStyle/>
          <a:p>
            <a:fld id="{D6FC800D-34D6-624D-A2ED-30587766A2AD}" type="slidenum">
              <a:rPr lang="tr-TR" smtClean="0"/>
              <a:t>‹#›</a:t>
            </a:fld>
            <a:endParaRPr lang="tr-TR"/>
          </a:p>
        </p:txBody>
      </p:sp>
    </p:spTree>
    <p:extLst>
      <p:ext uri="{BB962C8B-B14F-4D97-AF65-F5344CB8AC3E}">
        <p14:creationId xmlns:p14="http://schemas.microsoft.com/office/powerpoint/2010/main" val="298556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A6D54-ACE3-D349-9243-B03733197BD2}"/>
              </a:ext>
            </a:extLst>
          </p:cNvPr>
          <p:cNvSpPr>
            <a:spLocks noGrp="1"/>
          </p:cNvSpPr>
          <p:nvPr>
            <p:ph type="dt" sz="half" idx="10"/>
          </p:nvPr>
        </p:nvSpPr>
        <p:spPr/>
        <p:txBody>
          <a:bodyPr/>
          <a:lstStyle/>
          <a:p>
            <a:fld id="{E3DDB4A9-F7D0-0E4D-A70C-0371CF8DC925}" type="datetimeFigureOut">
              <a:rPr lang="tr-TR" smtClean="0"/>
              <a:t>6.11.2019</a:t>
            </a:fld>
            <a:endParaRPr lang="tr-TR"/>
          </a:p>
        </p:txBody>
      </p:sp>
      <p:sp>
        <p:nvSpPr>
          <p:cNvPr id="3" name="Footer Placeholder 2">
            <a:extLst>
              <a:ext uri="{FF2B5EF4-FFF2-40B4-BE49-F238E27FC236}">
                <a16:creationId xmlns:a16="http://schemas.microsoft.com/office/drawing/2014/main" id="{5CA139E3-9197-5345-B056-9D19A4F0FD37}"/>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CE21F635-707F-C648-AD48-C67C543ABF82}"/>
              </a:ext>
            </a:extLst>
          </p:cNvPr>
          <p:cNvSpPr>
            <a:spLocks noGrp="1"/>
          </p:cNvSpPr>
          <p:nvPr>
            <p:ph type="sldNum" sz="quarter" idx="12"/>
          </p:nvPr>
        </p:nvSpPr>
        <p:spPr/>
        <p:txBody>
          <a:bodyPr/>
          <a:lstStyle/>
          <a:p>
            <a:fld id="{D6FC800D-34D6-624D-A2ED-30587766A2AD}" type="slidenum">
              <a:rPr lang="tr-TR" smtClean="0"/>
              <a:t>‹#›</a:t>
            </a:fld>
            <a:endParaRPr lang="tr-TR"/>
          </a:p>
        </p:txBody>
      </p:sp>
    </p:spTree>
    <p:extLst>
      <p:ext uri="{BB962C8B-B14F-4D97-AF65-F5344CB8AC3E}">
        <p14:creationId xmlns:p14="http://schemas.microsoft.com/office/powerpoint/2010/main" val="328772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94D7-1D5E-1341-826C-76D77DE4B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4E0F7BFF-37D4-4C4B-8205-3DBAE8DFA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F008DE0B-860F-D44F-9B56-9ACCF2194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C3C7A9-DDF4-9443-9D3F-EF557FD18F7F}"/>
              </a:ext>
            </a:extLst>
          </p:cNvPr>
          <p:cNvSpPr>
            <a:spLocks noGrp="1"/>
          </p:cNvSpPr>
          <p:nvPr>
            <p:ph type="dt" sz="half" idx="10"/>
          </p:nvPr>
        </p:nvSpPr>
        <p:spPr/>
        <p:txBody>
          <a:bodyPr/>
          <a:lstStyle/>
          <a:p>
            <a:fld id="{E3DDB4A9-F7D0-0E4D-A70C-0371CF8DC925}" type="datetimeFigureOut">
              <a:rPr lang="tr-TR" smtClean="0"/>
              <a:t>6.11.2019</a:t>
            </a:fld>
            <a:endParaRPr lang="tr-TR"/>
          </a:p>
        </p:txBody>
      </p:sp>
      <p:sp>
        <p:nvSpPr>
          <p:cNvPr id="6" name="Footer Placeholder 5">
            <a:extLst>
              <a:ext uri="{FF2B5EF4-FFF2-40B4-BE49-F238E27FC236}">
                <a16:creationId xmlns:a16="http://schemas.microsoft.com/office/drawing/2014/main" id="{C1C24FD1-818D-A04D-955C-2EEE2C358B33}"/>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923C499-B1CE-B145-9F2E-F2E649257365}"/>
              </a:ext>
            </a:extLst>
          </p:cNvPr>
          <p:cNvSpPr>
            <a:spLocks noGrp="1"/>
          </p:cNvSpPr>
          <p:nvPr>
            <p:ph type="sldNum" sz="quarter" idx="12"/>
          </p:nvPr>
        </p:nvSpPr>
        <p:spPr/>
        <p:txBody>
          <a:bodyPr/>
          <a:lstStyle/>
          <a:p>
            <a:fld id="{D6FC800D-34D6-624D-A2ED-30587766A2AD}" type="slidenum">
              <a:rPr lang="tr-TR" smtClean="0"/>
              <a:t>‹#›</a:t>
            </a:fld>
            <a:endParaRPr lang="tr-TR"/>
          </a:p>
        </p:txBody>
      </p:sp>
    </p:spTree>
    <p:extLst>
      <p:ext uri="{BB962C8B-B14F-4D97-AF65-F5344CB8AC3E}">
        <p14:creationId xmlns:p14="http://schemas.microsoft.com/office/powerpoint/2010/main" val="188493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4107-1364-7C4A-9635-41B4C1F07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47AA66C7-19C7-FD47-82DC-875D8117D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570472A7-E295-1E4E-9712-697318317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80961B-1EA3-2949-B0FA-D8EF17361EED}"/>
              </a:ext>
            </a:extLst>
          </p:cNvPr>
          <p:cNvSpPr>
            <a:spLocks noGrp="1"/>
          </p:cNvSpPr>
          <p:nvPr>
            <p:ph type="dt" sz="half" idx="10"/>
          </p:nvPr>
        </p:nvSpPr>
        <p:spPr/>
        <p:txBody>
          <a:bodyPr/>
          <a:lstStyle/>
          <a:p>
            <a:fld id="{E3DDB4A9-F7D0-0E4D-A70C-0371CF8DC925}" type="datetimeFigureOut">
              <a:rPr lang="tr-TR" smtClean="0"/>
              <a:t>6.11.2019</a:t>
            </a:fld>
            <a:endParaRPr lang="tr-TR"/>
          </a:p>
        </p:txBody>
      </p:sp>
      <p:sp>
        <p:nvSpPr>
          <p:cNvPr id="6" name="Footer Placeholder 5">
            <a:extLst>
              <a:ext uri="{FF2B5EF4-FFF2-40B4-BE49-F238E27FC236}">
                <a16:creationId xmlns:a16="http://schemas.microsoft.com/office/drawing/2014/main" id="{7A95301A-558B-C94A-997D-0C548EAAADA7}"/>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BEE40B6-CE8E-0741-A6F8-878B210EC200}"/>
              </a:ext>
            </a:extLst>
          </p:cNvPr>
          <p:cNvSpPr>
            <a:spLocks noGrp="1"/>
          </p:cNvSpPr>
          <p:nvPr>
            <p:ph type="sldNum" sz="quarter" idx="12"/>
          </p:nvPr>
        </p:nvSpPr>
        <p:spPr/>
        <p:txBody>
          <a:bodyPr/>
          <a:lstStyle/>
          <a:p>
            <a:fld id="{D6FC800D-34D6-624D-A2ED-30587766A2AD}" type="slidenum">
              <a:rPr lang="tr-TR" smtClean="0"/>
              <a:t>‹#›</a:t>
            </a:fld>
            <a:endParaRPr lang="tr-TR"/>
          </a:p>
        </p:txBody>
      </p:sp>
    </p:spTree>
    <p:extLst>
      <p:ext uri="{BB962C8B-B14F-4D97-AF65-F5344CB8AC3E}">
        <p14:creationId xmlns:p14="http://schemas.microsoft.com/office/powerpoint/2010/main" val="166581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822EC-6E87-6E47-8794-3E26A57E6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9B80EB2-4451-734F-92BE-57F6E6C3B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FFDA1B8-C280-874D-9898-A971181174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DB4A9-F7D0-0E4D-A70C-0371CF8DC925}" type="datetimeFigureOut">
              <a:rPr lang="tr-TR" smtClean="0"/>
              <a:t>6.11.2019</a:t>
            </a:fld>
            <a:endParaRPr lang="tr-TR"/>
          </a:p>
        </p:txBody>
      </p:sp>
      <p:sp>
        <p:nvSpPr>
          <p:cNvPr id="5" name="Footer Placeholder 4">
            <a:extLst>
              <a:ext uri="{FF2B5EF4-FFF2-40B4-BE49-F238E27FC236}">
                <a16:creationId xmlns:a16="http://schemas.microsoft.com/office/drawing/2014/main" id="{2178F2B3-AA4E-8A40-9005-6001838C4D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DA3D33AC-792B-664F-8971-4B3265C06C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C800D-34D6-624D-A2ED-30587766A2AD}" type="slidenum">
              <a:rPr lang="tr-TR" smtClean="0"/>
              <a:t>‹#›</a:t>
            </a:fld>
            <a:endParaRPr lang="tr-TR"/>
          </a:p>
        </p:txBody>
      </p:sp>
    </p:spTree>
    <p:extLst>
      <p:ext uri="{BB962C8B-B14F-4D97-AF65-F5344CB8AC3E}">
        <p14:creationId xmlns:p14="http://schemas.microsoft.com/office/powerpoint/2010/main" val="2343565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CE75-0604-434D-9CF2-E324B90D48BD}"/>
              </a:ext>
            </a:extLst>
          </p:cNvPr>
          <p:cNvSpPr>
            <a:spLocks noGrp="1"/>
          </p:cNvSpPr>
          <p:nvPr>
            <p:ph type="title"/>
          </p:nvPr>
        </p:nvSpPr>
        <p:spPr>
          <a:ln>
            <a:solidFill>
              <a:srgbClr val="FF0000"/>
            </a:solidFill>
          </a:ln>
        </p:spPr>
        <p:txBody>
          <a:bodyPr/>
          <a:lstStyle/>
          <a:p>
            <a:r>
              <a:rPr lang="en-US" b="1" dirty="0" err="1">
                <a:solidFill>
                  <a:srgbClr val="FF0000"/>
                </a:solidFill>
              </a:rPr>
              <a:t>Kronik</a:t>
            </a:r>
            <a:r>
              <a:rPr lang="en-US" b="1" dirty="0">
                <a:solidFill>
                  <a:srgbClr val="FF0000"/>
                </a:solidFill>
              </a:rPr>
              <a:t> </a:t>
            </a:r>
            <a:r>
              <a:rPr lang="en-US" b="1" dirty="0" err="1">
                <a:solidFill>
                  <a:srgbClr val="FF0000"/>
                </a:solidFill>
              </a:rPr>
              <a:t>İshallerin</a:t>
            </a:r>
            <a:r>
              <a:rPr lang="en-US" b="1" dirty="0">
                <a:solidFill>
                  <a:srgbClr val="FF0000"/>
                </a:solidFill>
              </a:rPr>
              <a:t> </a:t>
            </a:r>
            <a:r>
              <a:rPr lang="en-US" b="1" dirty="0" err="1">
                <a:solidFill>
                  <a:srgbClr val="FF0000"/>
                </a:solidFill>
              </a:rPr>
              <a:t>Tedavisi</a:t>
            </a:r>
            <a:r>
              <a:rPr lang="en-US" b="1" dirty="0">
                <a:solidFill>
                  <a:srgbClr val="FF0000"/>
                </a:solidFill>
              </a:rPr>
              <a:t> </a:t>
            </a:r>
            <a:r>
              <a:rPr lang="en-US" b="1" dirty="0" err="1">
                <a:solidFill>
                  <a:srgbClr val="FF0000"/>
                </a:solidFill>
              </a:rPr>
              <a:t>ve</a:t>
            </a:r>
            <a:r>
              <a:rPr lang="en-US" b="1" dirty="0">
                <a:solidFill>
                  <a:srgbClr val="FF0000"/>
                </a:solidFill>
              </a:rPr>
              <a:t> </a:t>
            </a:r>
            <a:r>
              <a:rPr lang="en-US" b="1" dirty="0" err="1">
                <a:solidFill>
                  <a:srgbClr val="FF0000"/>
                </a:solidFill>
              </a:rPr>
              <a:t>Yönetimi</a:t>
            </a:r>
            <a:r>
              <a:rPr lang="en-US" b="1" dirty="0">
                <a:solidFill>
                  <a:srgbClr val="FF0000"/>
                </a:solidFill>
              </a:rPr>
              <a:t> </a:t>
            </a:r>
            <a:r>
              <a:rPr lang="en-US" dirty="0"/>
              <a:t/>
            </a:r>
            <a:br>
              <a:rPr lang="en-US" dirty="0"/>
            </a:br>
            <a:endParaRPr lang="tr-TR" dirty="0"/>
          </a:p>
        </p:txBody>
      </p:sp>
    </p:spTree>
    <p:extLst>
      <p:ext uri="{BB962C8B-B14F-4D97-AF65-F5344CB8AC3E}">
        <p14:creationId xmlns:p14="http://schemas.microsoft.com/office/powerpoint/2010/main" val="115701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78C9-B9B4-5C4C-AD82-A8E91148C82E}"/>
              </a:ext>
            </a:extLst>
          </p:cNvPr>
          <p:cNvSpPr>
            <a:spLocks noGrp="1"/>
          </p:cNvSpPr>
          <p:nvPr>
            <p:ph type="title"/>
          </p:nvPr>
        </p:nvSpPr>
        <p:spPr>
          <a:xfrm>
            <a:off x="838200" y="365125"/>
            <a:ext cx="10515600" cy="939693"/>
          </a:xfrm>
          <a:ln>
            <a:solidFill>
              <a:srgbClr val="FF0000"/>
            </a:solidFill>
          </a:ln>
        </p:spPr>
        <p:txBody>
          <a:bodyPr>
            <a:normAutofit/>
          </a:bodyPr>
          <a:lstStyle/>
          <a:p>
            <a:r>
              <a:rPr lang="tr-TR" sz="3600" b="1" dirty="0" err="1">
                <a:solidFill>
                  <a:srgbClr val="FF0000"/>
                </a:solidFill>
              </a:rPr>
              <a:t>Metronidazol</a:t>
            </a:r>
            <a:endParaRPr lang="tr-TR" sz="3600" b="1" dirty="0">
              <a:solidFill>
                <a:srgbClr val="FF0000"/>
              </a:solidFill>
            </a:endParaRPr>
          </a:p>
        </p:txBody>
      </p:sp>
      <p:sp>
        <p:nvSpPr>
          <p:cNvPr id="3" name="Content Placeholder 2">
            <a:extLst>
              <a:ext uri="{FF2B5EF4-FFF2-40B4-BE49-F238E27FC236}">
                <a16:creationId xmlns:a16="http://schemas.microsoft.com/office/drawing/2014/main" id="{32DB2917-246F-6443-AA4F-2287283B2796}"/>
              </a:ext>
            </a:extLst>
          </p:cNvPr>
          <p:cNvSpPr>
            <a:spLocks noGrp="1"/>
          </p:cNvSpPr>
          <p:nvPr>
            <p:ph idx="1"/>
          </p:nvPr>
        </p:nvSpPr>
        <p:spPr>
          <a:xfrm>
            <a:off x="838200" y="1530849"/>
            <a:ext cx="10515600" cy="4646114"/>
          </a:xfrm>
          <a:ln>
            <a:solidFill>
              <a:srgbClr val="FF0000"/>
            </a:solidFill>
          </a:ln>
        </p:spPr>
        <p:txBody>
          <a:bodyPr>
            <a:normAutofit fontScale="92500" lnSpcReduction="20000"/>
          </a:bodyPr>
          <a:lstStyle/>
          <a:p>
            <a:pPr algn="just">
              <a:lnSpc>
                <a:spcPct val="150000"/>
              </a:lnSpc>
            </a:pPr>
            <a:r>
              <a:rPr lang="tr-TR" sz="2200" dirty="0"/>
              <a:t>Hücre aracılı </a:t>
            </a:r>
            <a:r>
              <a:rPr lang="tr-TR" sz="2200" dirty="0" err="1"/>
              <a:t>immünite</a:t>
            </a:r>
            <a:r>
              <a:rPr lang="tr-TR" sz="2200" dirty="0"/>
              <a:t> inhibitörü olan </a:t>
            </a:r>
            <a:r>
              <a:rPr lang="tr-TR" sz="2200" dirty="0" err="1"/>
              <a:t>Metronidazol</a:t>
            </a:r>
            <a:r>
              <a:rPr lang="tr-TR" sz="2200" dirty="0"/>
              <a:t> (</a:t>
            </a:r>
            <a:r>
              <a:rPr lang="tr-TR" sz="2200" dirty="0" err="1"/>
              <a:t>Flagil</a:t>
            </a:r>
            <a:r>
              <a:rPr lang="tr-TR" sz="2200" dirty="0"/>
              <a:t>), </a:t>
            </a:r>
            <a:r>
              <a:rPr lang="tr-TR" sz="2200" dirty="0" err="1"/>
              <a:t>IBD'nin</a:t>
            </a:r>
            <a:r>
              <a:rPr lang="tr-TR" sz="2200" dirty="0"/>
              <a:t> tedavisinde ek bir ajan olarak sıklıkla kullanılmıştır.</a:t>
            </a:r>
          </a:p>
          <a:p>
            <a:pPr algn="just">
              <a:lnSpc>
                <a:spcPct val="150000"/>
              </a:lnSpc>
            </a:pPr>
            <a:r>
              <a:rPr lang="tr-TR" sz="2200" dirty="0" err="1"/>
              <a:t>Metronidazol</a:t>
            </a:r>
            <a:r>
              <a:rPr lang="tr-TR" sz="2200" dirty="0"/>
              <a:t> dozu 10 ila 15 mg / kg q12 saattir</a:t>
            </a:r>
          </a:p>
          <a:p>
            <a:pPr algn="just">
              <a:lnSpc>
                <a:spcPct val="150000"/>
              </a:lnSpc>
            </a:pPr>
            <a:r>
              <a:rPr lang="tr-TR" sz="2200" dirty="0" err="1"/>
              <a:t>Metronidazol</a:t>
            </a:r>
            <a:r>
              <a:rPr lang="tr-TR" sz="2200" dirty="0"/>
              <a:t> tabletler, ciddi tükürük artışına neden olabilecek keskin, tatsız, metalik bir tada sahiptir. Yan etkiler nadirdir, ancak </a:t>
            </a:r>
            <a:r>
              <a:rPr lang="tr-TR" sz="2200" dirty="0" err="1"/>
              <a:t>metronidazol</a:t>
            </a:r>
            <a:r>
              <a:rPr lang="tr-TR" sz="2200" dirty="0"/>
              <a:t> insanlarda ve hayvanlarda </a:t>
            </a:r>
            <a:r>
              <a:rPr lang="tr-TR" sz="2200" dirty="0" err="1"/>
              <a:t>periferik</a:t>
            </a:r>
            <a:r>
              <a:rPr lang="tr-TR" sz="2200" dirty="0"/>
              <a:t> bir </a:t>
            </a:r>
            <a:r>
              <a:rPr lang="tr-TR" sz="2200" dirty="0" err="1"/>
              <a:t>nöropati</a:t>
            </a:r>
            <a:r>
              <a:rPr lang="tr-TR" sz="2200" dirty="0"/>
              <a:t> ile ilişkili olduğu bildirilmiştir.</a:t>
            </a:r>
          </a:p>
          <a:p>
            <a:pPr algn="just">
              <a:lnSpc>
                <a:spcPct val="150000"/>
              </a:lnSpc>
            </a:pPr>
            <a:r>
              <a:rPr lang="tr-TR" sz="2200" dirty="0"/>
              <a:t>Daha az yaygın yan etkiler arasında, hareketsizlik, bulantı, kusma, nöbetler ve geri dönüşümlü </a:t>
            </a:r>
            <a:r>
              <a:rPr lang="tr-TR" sz="2200" dirty="0" err="1"/>
              <a:t>nötropeni</a:t>
            </a:r>
            <a:r>
              <a:rPr lang="tr-TR" sz="2200" dirty="0"/>
              <a:t> sayılabilir. Kedilerde </a:t>
            </a:r>
            <a:r>
              <a:rPr lang="tr-TR" sz="2200" dirty="0" err="1"/>
              <a:t>periferik</a:t>
            </a:r>
            <a:r>
              <a:rPr lang="tr-TR" sz="2200" dirty="0"/>
              <a:t> kan </a:t>
            </a:r>
            <a:r>
              <a:rPr lang="tr-TR" sz="2200" dirty="0" err="1"/>
              <a:t>mononükleer</a:t>
            </a:r>
            <a:r>
              <a:rPr lang="tr-TR" sz="2200" dirty="0"/>
              <a:t> hücrelerinde geri dönüşümlü </a:t>
            </a:r>
            <a:r>
              <a:rPr lang="tr-TR" sz="2200" dirty="0" err="1"/>
              <a:t>genotoksisite</a:t>
            </a:r>
            <a:r>
              <a:rPr lang="tr-TR" sz="2200" dirty="0"/>
              <a:t> (kedilerde sadece tek bir </a:t>
            </a:r>
            <a:r>
              <a:rPr lang="tr-TR" sz="2200" dirty="0" err="1"/>
              <a:t>metronidazol</a:t>
            </a:r>
            <a:r>
              <a:rPr lang="tr-TR" sz="2200" dirty="0"/>
              <a:t> dozu sonrasında) gözlenmiş, ancak </a:t>
            </a:r>
            <a:r>
              <a:rPr lang="tr-TR" sz="2200" dirty="0" err="1"/>
              <a:t>metronidazolün</a:t>
            </a:r>
            <a:r>
              <a:rPr lang="tr-TR" sz="2200" dirty="0"/>
              <a:t> kesilmesinden sonraki 6 gün içinde düzelmiştir.</a:t>
            </a:r>
          </a:p>
        </p:txBody>
      </p:sp>
    </p:spTree>
    <p:extLst>
      <p:ext uri="{BB962C8B-B14F-4D97-AF65-F5344CB8AC3E}">
        <p14:creationId xmlns:p14="http://schemas.microsoft.com/office/powerpoint/2010/main" val="6596941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36EF-B57D-604F-AF2F-84DEAB1FB2A3}"/>
              </a:ext>
            </a:extLst>
          </p:cNvPr>
          <p:cNvSpPr>
            <a:spLocks noGrp="1"/>
          </p:cNvSpPr>
          <p:nvPr>
            <p:ph type="title"/>
          </p:nvPr>
        </p:nvSpPr>
        <p:spPr>
          <a:xfrm>
            <a:off x="174661" y="77448"/>
            <a:ext cx="11733087" cy="652017"/>
          </a:xfrm>
          <a:solidFill>
            <a:schemeClr val="bg2"/>
          </a:solidFill>
          <a:ln>
            <a:solidFill>
              <a:schemeClr val="accent1"/>
            </a:solidFill>
          </a:ln>
        </p:spPr>
        <p:txBody>
          <a:bodyPr>
            <a:normAutofit/>
          </a:bodyPr>
          <a:lstStyle/>
          <a:p>
            <a:r>
              <a:rPr lang="tr-TR" sz="2400" b="1" dirty="0">
                <a:solidFill>
                  <a:srgbClr val="0070C0"/>
                </a:solidFill>
              </a:rPr>
              <a:t>TAM KAN/BİYOKİMYA/İDRAR ANALİZİ</a:t>
            </a:r>
            <a:endParaRPr lang="en-US" sz="2400" dirty="0">
              <a:solidFill>
                <a:srgbClr val="0070C0"/>
              </a:solidFill>
            </a:endParaRPr>
          </a:p>
        </p:txBody>
      </p:sp>
      <p:sp>
        <p:nvSpPr>
          <p:cNvPr id="3" name="Content Placeholder 2">
            <a:extLst>
              <a:ext uri="{FF2B5EF4-FFF2-40B4-BE49-F238E27FC236}">
                <a16:creationId xmlns:a16="http://schemas.microsoft.com/office/drawing/2014/main" id="{51824641-63BE-4845-B39B-58F424655A8D}"/>
              </a:ext>
            </a:extLst>
          </p:cNvPr>
          <p:cNvSpPr>
            <a:spLocks noGrp="1"/>
          </p:cNvSpPr>
          <p:nvPr>
            <p:ph idx="1"/>
          </p:nvPr>
        </p:nvSpPr>
        <p:spPr>
          <a:xfrm>
            <a:off x="174661" y="736564"/>
            <a:ext cx="11733087" cy="1729233"/>
          </a:xfrm>
          <a:ln>
            <a:solidFill>
              <a:schemeClr val="accent1"/>
            </a:solidFill>
          </a:ln>
        </p:spPr>
        <p:txBody>
          <a:bodyPr>
            <a:normAutofit/>
          </a:bodyPr>
          <a:lstStyle/>
          <a:p>
            <a:pPr lvl="0" algn="just">
              <a:lnSpc>
                <a:spcPct val="150000"/>
              </a:lnSpc>
            </a:pPr>
            <a:r>
              <a:rPr lang="tr-TR" sz="2200" dirty="0" err="1"/>
              <a:t>İleus'un</a:t>
            </a:r>
            <a:r>
              <a:rPr lang="tr-TR" sz="2200" dirty="0"/>
              <a:t> primer nedenine bağlı olarak </a:t>
            </a:r>
            <a:r>
              <a:rPr lang="tr-TR" sz="2200" dirty="0" err="1"/>
              <a:t>hemogramda</a:t>
            </a:r>
            <a:r>
              <a:rPr lang="tr-TR" sz="2200" dirty="0"/>
              <a:t> değişiklikler meydana gelir.</a:t>
            </a:r>
          </a:p>
          <a:p>
            <a:pPr lvl="0" algn="just">
              <a:lnSpc>
                <a:spcPct val="150000"/>
              </a:lnSpc>
            </a:pPr>
            <a:r>
              <a:rPr lang="tr-TR" sz="2200" dirty="0"/>
              <a:t>Serum biyokimya profili ve idrar tahlili, elektrolit bozuklukları (özellikle </a:t>
            </a:r>
            <a:r>
              <a:rPr lang="tr-TR" sz="2200" dirty="0" err="1"/>
              <a:t>hipokalemi</a:t>
            </a:r>
            <a:r>
              <a:rPr lang="tr-TR" sz="2200" dirty="0"/>
              <a:t>) ve </a:t>
            </a:r>
            <a:r>
              <a:rPr lang="tr-TR" sz="2200" dirty="0" err="1"/>
              <a:t>azoteminin</a:t>
            </a:r>
            <a:r>
              <a:rPr lang="tr-TR" sz="2200" dirty="0"/>
              <a:t> varlığını değerlendirmekte kullanılır.</a:t>
            </a:r>
          </a:p>
          <a:p>
            <a:pPr algn="just">
              <a:lnSpc>
                <a:spcPct val="150000"/>
              </a:lnSpc>
            </a:pPr>
            <a:endParaRPr lang="en-US" sz="2200" dirty="0">
              <a:solidFill>
                <a:srgbClr val="0070C0"/>
              </a:solidFill>
            </a:endParaRPr>
          </a:p>
        </p:txBody>
      </p:sp>
      <p:sp>
        <p:nvSpPr>
          <p:cNvPr id="4" name="Title 1">
            <a:extLst>
              <a:ext uri="{FF2B5EF4-FFF2-40B4-BE49-F238E27FC236}">
                <a16:creationId xmlns:a16="http://schemas.microsoft.com/office/drawing/2014/main" id="{26DFAAB3-FB3D-B841-BACC-B17503EC2FFC}"/>
              </a:ext>
            </a:extLst>
          </p:cNvPr>
          <p:cNvSpPr txBox="1">
            <a:spLocks/>
          </p:cNvSpPr>
          <p:nvPr/>
        </p:nvSpPr>
        <p:spPr>
          <a:xfrm>
            <a:off x="174660" y="2472896"/>
            <a:ext cx="11733087" cy="652017"/>
          </a:xfrm>
          <a:prstGeom prst="rect">
            <a:avLst/>
          </a:prstGeom>
          <a:solidFill>
            <a:schemeClr val="bg2"/>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solidFill>
                  <a:srgbClr val="0070C0"/>
                </a:solidFill>
              </a:rPr>
              <a:t>ABDOMİNAL RADYOGRAFİ</a:t>
            </a:r>
          </a:p>
        </p:txBody>
      </p:sp>
      <p:sp>
        <p:nvSpPr>
          <p:cNvPr id="7" name="Content Placeholder 2">
            <a:extLst>
              <a:ext uri="{FF2B5EF4-FFF2-40B4-BE49-F238E27FC236}">
                <a16:creationId xmlns:a16="http://schemas.microsoft.com/office/drawing/2014/main" id="{EA21D136-072C-D64C-8B73-0FA8AA0B365C}"/>
              </a:ext>
            </a:extLst>
          </p:cNvPr>
          <p:cNvSpPr txBox="1">
            <a:spLocks/>
          </p:cNvSpPr>
          <p:nvPr/>
        </p:nvSpPr>
        <p:spPr>
          <a:xfrm>
            <a:off x="174660" y="3124914"/>
            <a:ext cx="11733087" cy="3543014"/>
          </a:xfrm>
          <a:prstGeom prst="rect">
            <a:avLst/>
          </a:prstGeom>
          <a:ln>
            <a:solidFill>
              <a:schemeClr val="accent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tr-TR" sz="2200" dirty="0" err="1"/>
              <a:t>İleusda</a:t>
            </a:r>
            <a:r>
              <a:rPr lang="tr-TR" sz="2200" dirty="0"/>
              <a:t> </a:t>
            </a:r>
            <a:r>
              <a:rPr lang="tr-TR" sz="2200" dirty="0" err="1"/>
              <a:t>generalize</a:t>
            </a:r>
            <a:r>
              <a:rPr lang="tr-TR" sz="2200" dirty="0"/>
              <a:t> gaz birikimi görünümü—  </a:t>
            </a:r>
            <a:r>
              <a:rPr lang="tr-TR" sz="2200" dirty="0" err="1"/>
              <a:t>aerofaji</a:t>
            </a:r>
            <a:r>
              <a:rPr lang="tr-TR" sz="2200" dirty="0"/>
              <a:t>, düz kas felcine neden olan ilaçlar, </a:t>
            </a:r>
            <a:r>
              <a:rPr lang="tr-TR" sz="2200" dirty="0" err="1"/>
              <a:t>generalize</a:t>
            </a:r>
            <a:r>
              <a:rPr lang="tr-TR" sz="2200" dirty="0"/>
              <a:t> peritonit veya </a:t>
            </a:r>
            <a:r>
              <a:rPr lang="tr-TR" sz="2200" dirty="0" err="1"/>
              <a:t>enteritler</a:t>
            </a:r>
            <a:r>
              <a:rPr lang="tr-TR" sz="2200" dirty="0"/>
              <a:t> düşünülmeli </a:t>
            </a:r>
          </a:p>
          <a:p>
            <a:pPr algn="just">
              <a:lnSpc>
                <a:spcPct val="150000"/>
              </a:lnSpc>
            </a:pPr>
            <a:r>
              <a:rPr lang="tr-TR" sz="2200" dirty="0" err="1"/>
              <a:t>İleusda</a:t>
            </a:r>
            <a:r>
              <a:rPr lang="tr-TR" sz="2200" dirty="0"/>
              <a:t> </a:t>
            </a:r>
            <a:r>
              <a:rPr lang="tr-TR" sz="2200" dirty="0" err="1"/>
              <a:t>generalize</a:t>
            </a:r>
            <a:r>
              <a:rPr lang="tr-TR" sz="2200" dirty="0"/>
              <a:t> sıvı birikimi görünümü— </a:t>
            </a:r>
            <a:r>
              <a:rPr lang="tr-TR" sz="2200" dirty="0" err="1"/>
              <a:t>enteritis</a:t>
            </a:r>
            <a:r>
              <a:rPr lang="tr-TR" sz="2200" dirty="0"/>
              <a:t>, </a:t>
            </a:r>
            <a:r>
              <a:rPr lang="tr-TR" sz="2200" dirty="0" err="1"/>
              <a:t>diffuz</a:t>
            </a:r>
            <a:r>
              <a:rPr lang="tr-TR" sz="2200" dirty="0"/>
              <a:t> </a:t>
            </a:r>
            <a:r>
              <a:rPr lang="tr-TR" sz="2200" dirty="0" err="1"/>
              <a:t>intestinal</a:t>
            </a:r>
            <a:r>
              <a:rPr lang="tr-TR" sz="2200" dirty="0"/>
              <a:t> </a:t>
            </a:r>
            <a:r>
              <a:rPr lang="tr-TR" sz="2200" dirty="0" err="1"/>
              <a:t>neoplazi</a:t>
            </a:r>
            <a:r>
              <a:rPr lang="tr-TR" sz="2200" dirty="0"/>
              <a:t> düşünülmeli</a:t>
            </a:r>
          </a:p>
          <a:p>
            <a:pPr algn="just">
              <a:lnSpc>
                <a:spcPct val="150000"/>
              </a:lnSpc>
            </a:pPr>
            <a:r>
              <a:rPr lang="tr-TR" sz="2200" dirty="0" err="1"/>
              <a:t>İleusda</a:t>
            </a:r>
            <a:r>
              <a:rPr lang="tr-TR" sz="2200" dirty="0"/>
              <a:t> lokalize gaz birikimi görünümü— lokalize peritonit (</a:t>
            </a:r>
            <a:r>
              <a:rPr lang="tr-TR" sz="2200" dirty="0" err="1"/>
              <a:t>pankreatit</a:t>
            </a:r>
            <a:r>
              <a:rPr lang="tr-TR" sz="2200" dirty="0"/>
              <a:t>), bağırsaklarda tıkanıklığın erken evresi, </a:t>
            </a:r>
            <a:r>
              <a:rPr lang="tr-TR" sz="2200" dirty="0" err="1"/>
              <a:t>arteriyel</a:t>
            </a:r>
            <a:r>
              <a:rPr lang="tr-TR" sz="2200" dirty="0"/>
              <a:t> kaynağın bozulması</a:t>
            </a:r>
          </a:p>
          <a:p>
            <a:pPr algn="just">
              <a:lnSpc>
                <a:spcPct val="150000"/>
              </a:lnSpc>
            </a:pPr>
            <a:r>
              <a:rPr lang="tr-TR" sz="2200" dirty="0" err="1"/>
              <a:t>İleusda</a:t>
            </a:r>
            <a:r>
              <a:rPr lang="tr-TR" sz="2200" dirty="0"/>
              <a:t> lokalize sıvı birikimi görünümü—yabancı cismi, </a:t>
            </a:r>
            <a:r>
              <a:rPr lang="tr-TR" sz="2200" dirty="0" err="1"/>
              <a:t>neoplastik</a:t>
            </a:r>
            <a:r>
              <a:rPr lang="tr-TR" sz="2200" dirty="0"/>
              <a:t> tıkanık, </a:t>
            </a:r>
            <a:r>
              <a:rPr lang="tr-TR" sz="2200" dirty="0" err="1"/>
              <a:t>invaginayondan</a:t>
            </a:r>
            <a:r>
              <a:rPr lang="tr-TR" sz="2200" dirty="0"/>
              <a:t> şüphelenilmelidir.</a:t>
            </a:r>
          </a:p>
          <a:p>
            <a:pPr algn="just">
              <a:lnSpc>
                <a:spcPct val="150000"/>
              </a:lnSpc>
            </a:pPr>
            <a:endParaRPr lang="tr-TR" sz="2200" dirty="0"/>
          </a:p>
          <a:p>
            <a:pPr algn="just">
              <a:lnSpc>
                <a:spcPct val="150000"/>
              </a:lnSpc>
            </a:pPr>
            <a:endParaRPr lang="en-US" sz="2200" dirty="0">
              <a:solidFill>
                <a:srgbClr val="0070C0"/>
              </a:solidFill>
            </a:endParaRPr>
          </a:p>
        </p:txBody>
      </p:sp>
    </p:spTree>
    <p:extLst>
      <p:ext uri="{BB962C8B-B14F-4D97-AF65-F5344CB8AC3E}">
        <p14:creationId xmlns:p14="http://schemas.microsoft.com/office/powerpoint/2010/main" val="41994314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36EF-B57D-604F-AF2F-84DEAB1FB2A3}"/>
              </a:ext>
            </a:extLst>
          </p:cNvPr>
          <p:cNvSpPr>
            <a:spLocks noGrp="1"/>
          </p:cNvSpPr>
          <p:nvPr>
            <p:ph type="title"/>
          </p:nvPr>
        </p:nvSpPr>
        <p:spPr>
          <a:xfrm>
            <a:off x="277402" y="652801"/>
            <a:ext cx="11733087" cy="652017"/>
          </a:xfrm>
          <a:solidFill>
            <a:schemeClr val="bg2"/>
          </a:solidFill>
          <a:ln>
            <a:solidFill>
              <a:schemeClr val="accent1"/>
            </a:solidFill>
          </a:ln>
        </p:spPr>
        <p:txBody>
          <a:bodyPr>
            <a:normAutofit/>
          </a:bodyPr>
          <a:lstStyle/>
          <a:p>
            <a:pPr algn="ctr"/>
            <a:r>
              <a:rPr lang="tr-TR" sz="2400" b="1" dirty="0">
                <a:solidFill>
                  <a:srgbClr val="0070C0"/>
                </a:solidFill>
              </a:rPr>
              <a:t>ULTRASONOGRAFİ</a:t>
            </a:r>
          </a:p>
        </p:txBody>
      </p:sp>
      <p:sp>
        <p:nvSpPr>
          <p:cNvPr id="3" name="Content Placeholder 2">
            <a:extLst>
              <a:ext uri="{FF2B5EF4-FFF2-40B4-BE49-F238E27FC236}">
                <a16:creationId xmlns:a16="http://schemas.microsoft.com/office/drawing/2014/main" id="{51824641-63BE-4845-B39B-58F424655A8D}"/>
              </a:ext>
            </a:extLst>
          </p:cNvPr>
          <p:cNvSpPr>
            <a:spLocks noGrp="1"/>
          </p:cNvSpPr>
          <p:nvPr>
            <p:ph idx="1"/>
          </p:nvPr>
        </p:nvSpPr>
        <p:spPr>
          <a:xfrm>
            <a:off x="277402" y="1787704"/>
            <a:ext cx="11733087" cy="4027469"/>
          </a:xfrm>
          <a:ln>
            <a:solidFill>
              <a:schemeClr val="accent1"/>
            </a:solidFill>
          </a:ln>
        </p:spPr>
        <p:txBody>
          <a:bodyPr>
            <a:normAutofit/>
          </a:bodyPr>
          <a:lstStyle/>
          <a:p>
            <a:pPr lvl="0">
              <a:lnSpc>
                <a:spcPct val="150000"/>
              </a:lnSpc>
            </a:pPr>
            <a:r>
              <a:rPr lang="tr-TR" sz="2200" dirty="0"/>
              <a:t>Mekanik </a:t>
            </a:r>
            <a:r>
              <a:rPr lang="tr-TR" sz="2200" dirty="0" err="1"/>
              <a:t>intestinal</a:t>
            </a:r>
            <a:r>
              <a:rPr lang="tr-TR" sz="2200" dirty="0"/>
              <a:t> tıkanıklıklardan </a:t>
            </a:r>
            <a:r>
              <a:rPr lang="tr-TR" sz="2200" dirty="0" err="1"/>
              <a:t>adinamik</a:t>
            </a:r>
            <a:r>
              <a:rPr lang="tr-TR" sz="2200" dirty="0"/>
              <a:t> </a:t>
            </a:r>
            <a:r>
              <a:rPr lang="tr-TR" sz="2200" dirty="0" err="1"/>
              <a:t>ileusu</a:t>
            </a:r>
            <a:r>
              <a:rPr lang="tr-TR" sz="2200" dirty="0"/>
              <a:t> ayırt eder.</a:t>
            </a:r>
          </a:p>
          <a:p>
            <a:pPr lvl="0">
              <a:lnSpc>
                <a:spcPct val="150000"/>
              </a:lnSpc>
            </a:pPr>
            <a:r>
              <a:rPr lang="tr-TR" sz="2200" dirty="0" err="1"/>
              <a:t>Pankreatit</a:t>
            </a:r>
            <a:r>
              <a:rPr lang="tr-TR" sz="2200" dirty="0"/>
              <a:t> veya peritonit tanımlanır.</a:t>
            </a:r>
          </a:p>
          <a:p>
            <a:pPr lvl="0">
              <a:lnSpc>
                <a:spcPct val="150000"/>
              </a:lnSpc>
            </a:pPr>
            <a:r>
              <a:rPr lang="tr-TR" sz="2200" dirty="0" err="1"/>
              <a:t>İnfiltratif</a:t>
            </a:r>
            <a:r>
              <a:rPr lang="tr-TR" sz="2200" dirty="0"/>
              <a:t> </a:t>
            </a:r>
            <a:r>
              <a:rPr lang="tr-TR" sz="2200" dirty="0" err="1"/>
              <a:t>neoplazi</a:t>
            </a:r>
            <a:r>
              <a:rPr lang="tr-TR" sz="2200" dirty="0"/>
              <a:t> ile ilişkili normal bağırsak katmanının kaybı, inflamatuar bağırsak hastalığı veya küçük hücreli </a:t>
            </a:r>
            <a:r>
              <a:rPr lang="tr-TR" sz="2200" dirty="0" err="1"/>
              <a:t>lenfoma</a:t>
            </a:r>
            <a:r>
              <a:rPr lang="tr-TR" sz="2200" dirty="0"/>
              <a:t> ile ilişkili </a:t>
            </a:r>
            <a:r>
              <a:rPr lang="tr-TR" sz="2200" dirty="0" err="1"/>
              <a:t>muskularis</a:t>
            </a:r>
            <a:r>
              <a:rPr lang="tr-TR" sz="2200" dirty="0"/>
              <a:t> propria ve/veya </a:t>
            </a:r>
            <a:r>
              <a:rPr lang="tr-TR" sz="2200" dirty="0" err="1"/>
              <a:t>submuskularis</a:t>
            </a:r>
            <a:r>
              <a:rPr lang="tr-TR" sz="2200" dirty="0"/>
              <a:t> tabakasının kalınlaşması ve </a:t>
            </a:r>
            <a:r>
              <a:rPr lang="tr-TR" sz="2200" dirty="0" err="1"/>
              <a:t>leiomyozisde</a:t>
            </a:r>
            <a:r>
              <a:rPr lang="tr-TR" sz="2200" dirty="0"/>
              <a:t> sekonder </a:t>
            </a:r>
            <a:r>
              <a:rPr lang="tr-TR" sz="2200" dirty="0" err="1"/>
              <a:t>fibrozis</a:t>
            </a:r>
            <a:r>
              <a:rPr lang="tr-TR" sz="2200" dirty="0"/>
              <a:t> ile ilişkili </a:t>
            </a:r>
            <a:r>
              <a:rPr lang="tr-TR" sz="2200" dirty="0" err="1"/>
              <a:t>muscularis</a:t>
            </a:r>
            <a:r>
              <a:rPr lang="tr-TR" sz="2200" dirty="0"/>
              <a:t> tabakasının zayıflatılmasının belirlenmesi için bağırsak katmanları dikkatli bir şekilde değerlendirilmeli.</a:t>
            </a:r>
          </a:p>
          <a:p>
            <a:pPr algn="just">
              <a:lnSpc>
                <a:spcPct val="150000"/>
              </a:lnSpc>
            </a:pPr>
            <a:endParaRPr lang="en-US" sz="2200" dirty="0">
              <a:solidFill>
                <a:srgbClr val="0070C0"/>
              </a:solidFill>
            </a:endParaRPr>
          </a:p>
        </p:txBody>
      </p:sp>
    </p:spTree>
    <p:extLst>
      <p:ext uri="{BB962C8B-B14F-4D97-AF65-F5344CB8AC3E}">
        <p14:creationId xmlns:p14="http://schemas.microsoft.com/office/powerpoint/2010/main" val="37678504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36EF-B57D-604F-AF2F-84DEAB1FB2A3}"/>
              </a:ext>
            </a:extLst>
          </p:cNvPr>
          <p:cNvSpPr>
            <a:spLocks noGrp="1"/>
          </p:cNvSpPr>
          <p:nvPr>
            <p:ph type="title"/>
          </p:nvPr>
        </p:nvSpPr>
        <p:spPr>
          <a:xfrm>
            <a:off x="277402" y="570608"/>
            <a:ext cx="11733087" cy="652017"/>
          </a:xfrm>
          <a:solidFill>
            <a:schemeClr val="bg2"/>
          </a:solidFill>
          <a:ln>
            <a:solidFill>
              <a:schemeClr val="accent1"/>
            </a:solidFill>
          </a:ln>
        </p:spPr>
        <p:txBody>
          <a:bodyPr>
            <a:normAutofit/>
          </a:bodyPr>
          <a:lstStyle/>
          <a:p>
            <a:pPr algn="ctr"/>
            <a:r>
              <a:rPr lang="tr-TR" sz="2200" b="1" dirty="0">
                <a:solidFill>
                  <a:srgbClr val="0070C0"/>
                </a:solidFill>
              </a:rPr>
              <a:t>BIPS (Baryum-</a:t>
            </a:r>
            <a:r>
              <a:rPr lang="tr-TR" sz="2200" b="1" dirty="0" err="1">
                <a:solidFill>
                  <a:srgbClr val="0070C0"/>
                </a:solidFill>
              </a:rPr>
              <a:t>Impregnated</a:t>
            </a:r>
            <a:r>
              <a:rPr lang="tr-TR" sz="2200" b="1" dirty="0">
                <a:solidFill>
                  <a:srgbClr val="0070C0"/>
                </a:solidFill>
              </a:rPr>
              <a:t> </a:t>
            </a:r>
            <a:r>
              <a:rPr lang="tr-TR" sz="2200" b="1" dirty="0" err="1">
                <a:solidFill>
                  <a:srgbClr val="0070C0"/>
                </a:solidFill>
              </a:rPr>
              <a:t>Polyethylene</a:t>
            </a:r>
            <a:r>
              <a:rPr lang="tr-TR" sz="2200" b="1" dirty="0">
                <a:solidFill>
                  <a:srgbClr val="0070C0"/>
                </a:solidFill>
              </a:rPr>
              <a:t> </a:t>
            </a:r>
            <a:r>
              <a:rPr lang="tr-TR" sz="2200" b="1" dirty="0" err="1">
                <a:solidFill>
                  <a:srgbClr val="0070C0"/>
                </a:solidFill>
              </a:rPr>
              <a:t>Spheres</a:t>
            </a:r>
            <a:r>
              <a:rPr lang="tr-TR" sz="2200" b="1" dirty="0">
                <a:solidFill>
                  <a:srgbClr val="0070C0"/>
                </a:solidFill>
              </a:rPr>
              <a:t>)</a:t>
            </a:r>
          </a:p>
        </p:txBody>
      </p:sp>
      <p:sp>
        <p:nvSpPr>
          <p:cNvPr id="3" name="Content Placeholder 2">
            <a:extLst>
              <a:ext uri="{FF2B5EF4-FFF2-40B4-BE49-F238E27FC236}">
                <a16:creationId xmlns:a16="http://schemas.microsoft.com/office/drawing/2014/main" id="{51824641-63BE-4845-B39B-58F424655A8D}"/>
              </a:ext>
            </a:extLst>
          </p:cNvPr>
          <p:cNvSpPr>
            <a:spLocks noGrp="1"/>
          </p:cNvSpPr>
          <p:nvPr>
            <p:ph idx="1"/>
          </p:nvPr>
        </p:nvSpPr>
        <p:spPr>
          <a:xfrm>
            <a:off x="277402" y="1787705"/>
            <a:ext cx="11733087" cy="2157572"/>
          </a:xfrm>
          <a:ln>
            <a:solidFill>
              <a:schemeClr val="accent1"/>
            </a:solidFill>
          </a:ln>
        </p:spPr>
        <p:txBody>
          <a:bodyPr>
            <a:normAutofit/>
          </a:bodyPr>
          <a:lstStyle/>
          <a:p>
            <a:pPr lvl="0">
              <a:lnSpc>
                <a:spcPct val="150000"/>
              </a:lnSpc>
            </a:pPr>
            <a:r>
              <a:rPr lang="tr-TR" sz="2200" dirty="0" err="1"/>
              <a:t>Adynamic</a:t>
            </a:r>
            <a:r>
              <a:rPr lang="tr-TR" sz="2200" dirty="0"/>
              <a:t> </a:t>
            </a:r>
            <a:r>
              <a:rPr lang="tr-TR" sz="2200" dirty="0" err="1"/>
              <a:t>ileus</a:t>
            </a:r>
            <a:r>
              <a:rPr lang="tr-TR" sz="2200" dirty="0"/>
              <a:t> tanısının doğrulanmasında kullanılır.</a:t>
            </a:r>
          </a:p>
          <a:p>
            <a:pPr lvl="0">
              <a:lnSpc>
                <a:spcPct val="150000"/>
              </a:lnSpc>
            </a:pPr>
            <a:r>
              <a:rPr lang="tr-TR" sz="2200" dirty="0" err="1"/>
              <a:t>Gastrointestinall</a:t>
            </a:r>
            <a:r>
              <a:rPr lang="tr-TR" sz="2200" dirty="0"/>
              <a:t> geçişte gecikme.</a:t>
            </a:r>
          </a:p>
          <a:p>
            <a:pPr lvl="0">
              <a:lnSpc>
                <a:spcPct val="150000"/>
              </a:lnSpc>
            </a:pPr>
            <a:r>
              <a:rPr lang="tr-TR" sz="2200" dirty="0"/>
              <a:t>Tüm üst gastrointestinal yol boyunca BIPS saçılması </a:t>
            </a:r>
            <a:endParaRPr lang="en-US" sz="2200" dirty="0">
              <a:solidFill>
                <a:srgbClr val="0070C0"/>
              </a:solidFill>
            </a:endParaRPr>
          </a:p>
        </p:txBody>
      </p:sp>
    </p:spTree>
    <p:extLst>
      <p:ext uri="{BB962C8B-B14F-4D97-AF65-F5344CB8AC3E}">
        <p14:creationId xmlns:p14="http://schemas.microsoft.com/office/powerpoint/2010/main" val="40673224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63D5-8010-1B40-9C72-E535BD7BC5F0}"/>
              </a:ext>
            </a:extLst>
          </p:cNvPr>
          <p:cNvSpPr>
            <a:spLocks noGrp="1"/>
          </p:cNvSpPr>
          <p:nvPr>
            <p:ph type="title"/>
          </p:nvPr>
        </p:nvSpPr>
        <p:spPr>
          <a:xfrm>
            <a:off x="838200" y="365126"/>
            <a:ext cx="10515600" cy="559548"/>
          </a:xfrm>
          <a:solidFill>
            <a:schemeClr val="bg2"/>
          </a:solidFill>
          <a:ln>
            <a:solidFill>
              <a:schemeClr val="accent1"/>
            </a:solidFill>
          </a:ln>
        </p:spPr>
        <p:txBody>
          <a:bodyPr>
            <a:normAutofit/>
          </a:bodyPr>
          <a:lstStyle/>
          <a:p>
            <a:pPr algn="ctr"/>
            <a:r>
              <a:rPr lang="tr-TR" sz="2400" b="1" dirty="0">
                <a:solidFill>
                  <a:srgbClr val="0070C0"/>
                </a:solidFill>
              </a:rPr>
              <a:t>ÜST GASTROİNTESTİNAL (GI) SERİSİ</a:t>
            </a:r>
            <a:endParaRPr lang="en-US" sz="2400" b="1" dirty="0">
              <a:solidFill>
                <a:srgbClr val="0070C0"/>
              </a:solidFill>
            </a:endParaRPr>
          </a:p>
        </p:txBody>
      </p:sp>
      <p:sp>
        <p:nvSpPr>
          <p:cNvPr id="3" name="Content Placeholder 2">
            <a:extLst>
              <a:ext uri="{FF2B5EF4-FFF2-40B4-BE49-F238E27FC236}">
                <a16:creationId xmlns:a16="http://schemas.microsoft.com/office/drawing/2014/main" id="{6AA3F2DC-F35B-D745-A9D1-547CABB43B48}"/>
              </a:ext>
            </a:extLst>
          </p:cNvPr>
          <p:cNvSpPr>
            <a:spLocks noGrp="1"/>
          </p:cNvSpPr>
          <p:nvPr>
            <p:ph idx="1"/>
          </p:nvPr>
        </p:nvSpPr>
        <p:spPr/>
        <p:txBody>
          <a:bodyPr>
            <a:normAutofit/>
          </a:bodyPr>
          <a:lstStyle/>
          <a:p>
            <a:pPr algn="just">
              <a:lnSpc>
                <a:spcPct val="150000"/>
              </a:lnSpc>
            </a:pPr>
            <a:r>
              <a:rPr lang="tr-TR" sz="2200" dirty="0"/>
              <a:t>Üst GI serisi, kısmi barsak tıkanıklıklarının veya gecikmiş mide ve bağırsak hareketlerinin varlığının değerlendirilmesine kullanılabilir. </a:t>
            </a:r>
          </a:p>
          <a:p>
            <a:pPr algn="just">
              <a:lnSpc>
                <a:spcPct val="150000"/>
              </a:lnSpc>
            </a:pPr>
            <a:r>
              <a:rPr lang="tr-TR" sz="2200" dirty="0"/>
              <a:t>Gastrik ve bağırsak geçiş süresi ve boşalma zamanının hayvandan hayvana belirgin bir değişiklik gösterebileceği için baryumun uygulanmasını takiben elde edilen sonuçlar dikkatle yorumlanmalıdır. </a:t>
            </a:r>
          </a:p>
          <a:p>
            <a:pPr algn="just">
              <a:lnSpc>
                <a:spcPct val="150000"/>
              </a:lnSpc>
            </a:pPr>
            <a:r>
              <a:rPr lang="tr-TR" sz="2200" dirty="0"/>
              <a:t>Ayrıca hastaneye yatış stresi gastrik ve bağırsak geçiş sürelerini geciktirebilir.</a:t>
            </a:r>
          </a:p>
          <a:p>
            <a:pPr algn="just">
              <a:lnSpc>
                <a:spcPct val="150000"/>
              </a:lnSpc>
            </a:pPr>
            <a:endParaRPr lang="en-US" sz="2200" dirty="0"/>
          </a:p>
        </p:txBody>
      </p:sp>
    </p:spTree>
    <p:extLst>
      <p:ext uri="{BB962C8B-B14F-4D97-AF65-F5344CB8AC3E}">
        <p14:creationId xmlns:p14="http://schemas.microsoft.com/office/powerpoint/2010/main" val="29713335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36F1-B750-2C4B-9AA6-B593D063F5D0}"/>
              </a:ext>
            </a:extLst>
          </p:cNvPr>
          <p:cNvSpPr>
            <a:spLocks noGrp="1"/>
          </p:cNvSpPr>
          <p:nvPr>
            <p:ph type="title"/>
          </p:nvPr>
        </p:nvSpPr>
        <p:spPr>
          <a:xfrm>
            <a:off x="838200" y="365125"/>
            <a:ext cx="10515600" cy="580097"/>
          </a:xfrm>
          <a:solidFill>
            <a:schemeClr val="bg2"/>
          </a:solidFill>
          <a:ln>
            <a:solidFill>
              <a:schemeClr val="accent1"/>
            </a:solidFill>
          </a:ln>
        </p:spPr>
        <p:txBody>
          <a:bodyPr>
            <a:normAutofit/>
          </a:bodyPr>
          <a:lstStyle/>
          <a:p>
            <a:pPr algn="ctr"/>
            <a:r>
              <a:rPr lang="tr-TR" sz="2800" b="1" dirty="0">
                <a:solidFill>
                  <a:srgbClr val="0070C0"/>
                </a:solidFill>
              </a:rPr>
              <a:t>SAĞALTIM</a:t>
            </a:r>
            <a:endParaRPr lang="en-US" sz="2800" dirty="0">
              <a:solidFill>
                <a:srgbClr val="0070C0"/>
              </a:solidFill>
            </a:endParaRPr>
          </a:p>
        </p:txBody>
      </p:sp>
      <p:sp>
        <p:nvSpPr>
          <p:cNvPr id="3" name="Content Placeholder 2">
            <a:extLst>
              <a:ext uri="{FF2B5EF4-FFF2-40B4-BE49-F238E27FC236}">
                <a16:creationId xmlns:a16="http://schemas.microsoft.com/office/drawing/2014/main" id="{216893CA-DF9A-3244-BFE8-303F77860E0F}"/>
              </a:ext>
            </a:extLst>
          </p:cNvPr>
          <p:cNvSpPr>
            <a:spLocks noGrp="1"/>
          </p:cNvSpPr>
          <p:nvPr>
            <p:ph idx="1"/>
          </p:nvPr>
        </p:nvSpPr>
        <p:spPr>
          <a:xfrm>
            <a:off x="838200" y="1294544"/>
            <a:ext cx="10515600" cy="4882419"/>
          </a:xfrm>
          <a:ln>
            <a:solidFill>
              <a:schemeClr val="accent1"/>
            </a:solidFill>
          </a:ln>
        </p:spPr>
        <p:txBody>
          <a:bodyPr>
            <a:normAutofit/>
          </a:bodyPr>
          <a:lstStyle/>
          <a:p>
            <a:pPr algn="just">
              <a:lnSpc>
                <a:spcPct val="150000"/>
              </a:lnSpc>
            </a:pPr>
            <a:r>
              <a:rPr lang="en-US" sz="2200" dirty="0" err="1"/>
              <a:t>Altta</a:t>
            </a:r>
            <a:r>
              <a:rPr lang="en-US" sz="2200" dirty="0"/>
              <a:t> </a:t>
            </a:r>
            <a:r>
              <a:rPr lang="en-US" sz="2200" dirty="0" err="1"/>
              <a:t>yatan</a:t>
            </a:r>
            <a:r>
              <a:rPr lang="en-US" sz="2200" dirty="0"/>
              <a:t> </a:t>
            </a:r>
            <a:r>
              <a:rPr lang="en-US" sz="2200" dirty="0" err="1"/>
              <a:t>nedenleri</a:t>
            </a:r>
            <a:r>
              <a:rPr lang="en-US" sz="2200" dirty="0"/>
              <a:t> </a:t>
            </a:r>
            <a:r>
              <a:rPr lang="en-US" sz="2200" dirty="0" err="1"/>
              <a:t>tanımlanarak</a:t>
            </a:r>
            <a:r>
              <a:rPr lang="en-US" sz="2200" dirty="0"/>
              <a:t> </a:t>
            </a:r>
            <a:r>
              <a:rPr lang="en-US" sz="2200" dirty="0" err="1"/>
              <a:t>ve</a:t>
            </a:r>
            <a:r>
              <a:rPr lang="en-US" sz="2200" dirty="0"/>
              <a:t> </a:t>
            </a:r>
            <a:r>
              <a:rPr lang="en-US" sz="2200" dirty="0" err="1"/>
              <a:t>tedavi</a:t>
            </a:r>
            <a:r>
              <a:rPr lang="en-US" sz="2200" dirty="0"/>
              <a:t> </a:t>
            </a:r>
            <a:r>
              <a:rPr lang="en-US" sz="2200" dirty="0" err="1"/>
              <a:t>edilmeli</a:t>
            </a:r>
            <a:r>
              <a:rPr lang="en-US" sz="2200" dirty="0"/>
              <a:t>.</a:t>
            </a:r>
          </a:p>
          <a:p>
            <a:pPr algn="just">
              <a:lnSpc>
                <a:spcPct val="150000"/>
              </a:lnSpc>
            </a:pPr>
            <a:r>
              <a:rPr lang="en-US" sz="2200" dirty="0" err="1"/>
              <a:t>Gelişen</a:t>
            </a:r>
            <a:r>
              <a:rPr lang="en-US" sz="2200" dirty="0"/>
              <a:t> </a:t>
            </a:r>
            <a:r>
              <a:rPr lang="en-US" sz="2200" dirty="0" err="1"/>
              <a:t>elektrolit</a:t>
            </a:r>
            <a:r>
              <a:rPr lang="en-US" sz="2200" dirty="0"/>
              <a:t> </a:t>
            </a:r>
            <a:r>
              <a:rPr lang="en-US" sz="2200" dirty="0" err="1"/>
              <a:t>anormallikleri</a:t>
            </a:r>
            <a:r>
              <a:rPr lang="en-US" sz="2200" dirty="0"/>
              <a:t> (</a:t>
            </a:r>
            <a:r>
              <a:rPr lang="en-US" sz="2200" dirty="0" err="1"/>
              <a:t>özellikle</a:t>
            </a:r>
            <a:r>
              <a:rPr lang="en-US" sz="2200" dirty="0"/>
              <a:t> </a:t>
            </a:r>
            <a:r>
              <a:rPr lang="en-US" sz="2200" dirty="0" err="1"/>
              <a:t>hipokalemi</a:t>
            </a:r>
            <a:r>
              <a:rPr lang="en-US" sz="2200" dirty="0"/>
              <a:t>) </a:t>
            </a:r>
            <a:r>
              <a:rPr lang="en-US" sz="2200" dirty="0" err="1"/>
              <a:t>düzeltilmeli</a:t>
            </a:r>
            <a:r>
              <a:rPr lang="en-US" sz="2200" dirty="0"/>
              <a:t>.</a:t>
            </a:r>
          </a:p>
          <a:p>
            <a:pPr lvl="0" algn="just">
              <a:lnSpc>
                <a:spcPct val="150000"/>
              </a:lnSpc>
            </a:pPr>
            <a:r>
              <a:rPr lang="tr-TR" sz="2200" dirty="0"/>
              <a:t>Altta yatan nedene bağlı olarak </a:t>
            </a:r>
            <a:r>
              <a:rPr lang="tr-TR" sz="2200" dirty="0" err="1"/>
              <a:t>sisaprid</a:t>
            </a:r>
            <a:r>
              <a:rPr lang="tr-TR" sz="2200" dirty="0"/>
              <a:t>, </a:t>
            </a:r>
            <a:r>
              <a:rPr lang="tr-TR" sz="2200" dirty="0" err="1"/>
              <a:t>metoklopramid</a:t>
            </a:r>
            <a:r>
              <a:rPr lang="tr-TR" sz="2200" dirty="0"/>
              <a:t> veya </a:t>
            </a:r>
            <a:r>
              <a:rPr lang="tr-TR" sz="2200" dirty="0" err="1"/>
              <a:t>eritromisin</a:t>
            </a:r>
            <a:r>
              <a:rPr lang="tr-TR" sz="2200" dirty="0"/>
              <a:t> gibi </a:t>
            </a:r>
            <a:r>
              <a:rPr lang="tr-TR" sz="2200" dirty="0" err="1"/>
              <a:t>prokinetik</a:t>
            </a:r>
            <a:r>
              <a:rPr lang="tr-TR" sz="2200" dirty="0"/>
              <a:t> ilaçlar kullanıla bilinir.</a:t>
            </a:r>
          </a:p>
          <a:p>
            <a:pPr lvl="0" algn="just">
              <a:lnSpc>
                <a:spcPct val="150000"/>
              </a:lnSpc>
            </a:pPr>
            <a:r>
              <a:rPr lang="tr-TR" sz="2200" dirty="0"/>
              <a:t>Midenin </a:t>
            </a:r>
            <a:r>
              <a:rPr lang="tr-TR" sz="2200" dirty="0" err="1"/>
              <a:t>nazogastrik</a:t>
            </a:r>
            <a:r>
              <a:rPr lang="tr-TR" sz="2200" dirty="0"/>
              <a:t> tüp yoluyla gastrointestinal </a:t>
            </a:r>
            <a:r>
              <a:rPr lang="tr-TR" sz="2200" dirty="0" err="1"/>
              <a:t>dekompresyonu</a:t>
            </a:r>
            <a:r>
              <a:rPr lang="tr-TR" sz="2200" dirty="0"/>
              <a:t> bazı vakalarda faydalı olabilir.</a:t>
            </a:r>
          </a:p>
          <a:p>
            <a:pPr algn="just">
              <a:lnSpc>
                <a:spcPct val="150000"/>
              </a:lnSpc>
            </a:pPr>
            <a:endParaRPr lang="en-US" sz="2200" dirty="0"/>
          </a:p>
        </p:txBody>
      </p:sp>
    </p:spTree>
    <p:extLst>
      <p:ext uri="{BB962C8B-B14F-4D97-AF65-F5344CB8AC3E}">
        <p14:creationId xmlns:p14="http://schemas.microsoft.com/office/powerpoint/2010/main" val="29355734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36F1-B750-2C4B-9AA6-B593D063F5D0}"/>
              </a:ext>
            </a:extLst>
          </p:cNvPr>
          <p:cNvSpPr>
            <a:spLocks noGrp="1"/>
          </p:cNvSpPr>
          <p:nvPr>
            <p:ph type="title"/>
          </p:nvPr>
        </p:nvSpPr>
        <p:spPr>
          <a:xfrm>
            <a:off x="287676" y="149369"/>
            <a:ext cx="11578976" cy="477356"/>
          </a:xfrm>
          <a:solidFill>
            <a:schemeClr val="bg2"/>
          </a:solidFill>
          <a:ln>
            <a:solidFill>
              <a:schemeClr val="accent1"/>
            </a:solidFill>
          </a:ln>
        </p:spPr>
        <p:txBody>
          <a:bodyPr>
            <a:normAutofit/>
          </a:bodyPr>
          <a:lstStyle/>
          <a:p>
            <a:pPr algn="ctr"/>
            <a:r>
              <a:rPr lang="tr-TR" sz="2400" b="1" dirty="0">
                <a:solidFill>
                  <a:srgbClr val="0070C0"/>
                </a:solidFill>
              </a:rPr>
              <a:t>İLAÇLAR  </a:t>
            </a:r>
          </a:p>
        </p:txBody>
      </p:sp>
      <p:sp>
        <p:nvSpPr>
          <p:cNvPr id="3" name="Content Placeholder 2">
            <a:extLst>
              <a:ext uri="{FF2B5EF4-FFF2-40B4-BE49-F238E27FC236}">
                <a16:creationId xmlns:a16="http://schemas.microsoft.com/office/drawing/2014/main" id="{216893CA-DF9A-3244-BFE8-303F77860E0F}"/>
              </a:ext>
            </a:extLst>
          </p:cNvPr>
          <p:cNvSpPr>
            <a:spLocks noGrp="1"/>
          </p:cNvSpPr>
          <p:nvPr>
            <p:ph idx="1"/>
          </p:nvPr>
        </p:nvSpPr>
        <p:spPr>
          <a:xfrm>
            <a:off x="287676" y="780836"/>
            <a:ext cx="11578976" cy="5887092"/>
          </a:xfrm>
          <a:ln>
            <a:solidFill>
              <a:schemeClr val="accent1"/>
            </a:solidFill>
          </a:ln>
        </p:spPr>
        <p:txBody>
          <a:bodyPr>
            <a:normAutofit lnSpcReduction="10000"/>
          </a:bodyPr>
          <a:lstStyle/>
          <a:p>
            <a:pPr algn="just">
              <a:lnSpc>
                <a:spcPct val="150000"/>
              </a:lnSpc>
            </a:pPr>
            <a:r>
              <a:rPr lang="en-US" sz="2200" b="1" dirty="0" err="1">
                <a:solidFill>
                  <a:srgbClr val="0070C0"/>
                </a:solidFill>
              </a:rPr>
              <a:t>Metoklopramid</a:t>
            </a:r>
            <a:r>
              <a:rPr lang="en-US" sz="2200" b="1" dirty="0">
                <a:solidFill>
                  <a:srgbClr val="0070C0"/>
                </a:solidFill>
              </a:rPr>
              <a:t> </a:t>
            </a:r>
            <a:r>
              <a:rPr lang="en-US" sz="2200" dirty="0"/>
              <a:t>1–2 mg/kg/24 </a:t>
            </a:r>
            <a:r>
              <a:rPr lang="en-US" sz="2200" dirty="0" err="1"/>
              <a:t>saat</a:t>
            </a:r>
            <a:r>
              <a:rPr lang="en-US" sz="2200" dirty="0"/>
              <a:t> CRI </a:t>
            </a:r>
            <a:r>
              <a:rPr lang="en-US" sz="2200" dirty="0" err="1"/>
              <a:t>olarak</a:t>
            </a:r>
            <a:r>
              <a:rPr lang="en-US" sz="2200" dirty="0"/>
              <a:t> </a:t>
            </a:r>
            <a:r>
              <a:rPr lang="en-US" sz="2200" dirty="0" err="1"/>
              <a:t>uygulandığında</a:t>
            </a:r>
            <a:r>
              <a:rPr lang="en-US" sz="2200" dirty="0"/>
              <a:t> </a:t>
            </a:r>
            <a:r>
              <a:rPr lang="en-US" sz="2200" dirty="0" err="1"/>
              <a:t>en</a:t>
            </a:r>
            <a:r>
              <a:rPr lang="en-US" sz="2200" dirty="0"/>
              <a:t> </a:t>
            </a:r>
            <a:r>
              <a:rPr lang="en-US" sz="2200" dirty="0" err="1"/>
              <a:t>etkilidir</a:t>
            </a:r>
            <a:r>
              <a:rPr lang="en-US" sz="2200" dirty="0"/>
              <a:t>. </a:t>
            </a:r>
            <a:r>
              <a:rPr lang="en-US" sz="2200" dirty="0" err="1"/>
              <a:t>Köpeklerde</a:t>
            </a:r>
            <a:r>
              <a:rPr lang="en-US" sz="2200" dirty="0"/>
              <a:t> </a:t>
            </a:r>
            <a:r>
              <a:rPr lang="en-US" sz="2200" dirty="0" err="1"/>
              <a:t>ilaç</a:t>
            </a:r>
            <a:r>
              <a:rPr lang="en-US" sz="2200" dirty="0"/>
              <a:t> </a:t>
            </a:r>
            <a:r>
              <a:rPr lang="en-US" sz="2200" dirty="0" err="1"/>
              <a:t>kısa</a:t>
            </a:r>
            <a:r>
              <a:rPr lang="en-US" sz="2200" dirty="0"/>
              <a:t> </a:t>
            </a:r>
            <a:r>
              <a:rPr lang="en-US" sz="2200" dirty="0" err="1"/>
              <a:t>yarı</a:t>
            </a:r>
            <a:r>
              <a:rPr lang="en-US" sz="2200" dirty="0"/>
              <a:t> </a:t>
            </a:r>
            <a:r>
              <a:rPr lang="en-US" sz="2200" dirty="0" err="1"/>
              <a:t>ömürlü</a:t>
            </a:r>
            <a:r>
              <a:rPr lang="en-US" sz="2200" dirty="0"/>
              <a:t> (90 </a:t>
            </a:r>
            <a:r>
              <a:rPr lang="en-US" sz="2200" dirty="0" err="1"/>
              <a:t>dakika</a:t>
            </a:r>
            <a:r>
              <a:rPr lang="en-US" sz="2200" dirty="0"/>
              <a:t>) </a:t>
            </a:r>
            <a:r>
              <a:rPr lang="en-US" sz="2200" dirty="0" err="1"/>
              <a:t>olduğu</a:t>
            </a:r>
            <a:r>
              <a:rPr lang="en-US" sz="2200" dirty="0"/>
              <a:t> </a:t>
            </a:r>
            <a:r>
              <a:rPr lang="en-US" sz="2200" dirty="0" err="1"/>
              <a:t>için</a:t>
            </a:r>
            <a:r>
              <a:rPr lang="en-US" sz="2200" dirty="0"/>
              <a:t> </a:t>
            </a:r>
            <a:r>
              <a:rPr lang="en-US" sz="2200" dirty="0" err="1"/>
              <a:t>intravenöz</a:t>
            </a:r>
            <a:r>
              <a:rPr lang="en-US" sz="2200" dirty="0"/>
              <a:t> bolus </a:t>
            </a:r>
            <a:r>
              <a:rPr lang="en-US" sz="2200" dirty="0" err="1"/>
              <a:t>enjeksiyonu</a:t>
            </a:r>
            <a:r>
              <a:rPr lang="en-US" sz="2200" dirty="0"/>
              <a:t> (0.4 mg / kg IV 6 </a:t>
            </a:r>
            <a:r>
              <a:rPr lang="en-US" sz="2200" dirty="0" err="1"/>
              <a:t>saat</a:t>
            </a:r>
            <a:r>
              <a:rPr lang="en-US" sz="2200" dirty="0"/>
              <a:t> </a:t>
            </a:r>
            <a:r>
              <a:rPr lang="en-US" sz="2200" dirty="0" err="1"/>
              <a:t>arayla</a:t>
            </a:r>
            <a:r>
              <a:rPr lang="en-US" sz="2200" dirty="0"/>
              <a:t>) </a:t>
            </a:r>
            <a:r>
              <a:rPr lang="en-US" sz="2200" dirty="0" err="1"/>
              <a:t>daha</a:t>
            </a:r>
            <a:r>
              <a:rPr lang="en-US" sz="2200" dirty="0"/>
              <a:t> </a:t>
            </a:r>
            <a:r>
              <a:rPr lang="en-US" sz="2200" dirty="0" err="1"/>
              <a:t>az</a:t>
            </a:r>
            <a:r>
              <a:rPr lang="en-US" sz="2200" dirty="0"/>
              <a:t> </a:t>
            </a:r>
            <a:r>
              <a:rPr lang="en-US" sz="2200" dirty="0" err="1"/>
              <a:t>etkilidir</a:t>
            </a:r>
            <a:r>
              <a:rPr lang="en-US" sz="2200" dirty="0"/>
              <a:t>. </a:t>
            </a:r>
            <a:r>
              <a:rPr lang="en-US" sz="2200" dirty="0" err="1"/>
              <a:t>Metoklopramid</a:t>
            </a:r>
            <a:r>
              <a:rPr lang="en-US" sz="2200" dirty="0"/>
              <a:t> </a:t>
            </a:r>
            <a:r>
              <a:rPr lang="en-US" sz="2200" dirty="0" err="1"/>
              <a:t>kolonik</a:t>
            </a:r>
            <a:r>
              <a:rPr lang="en-US" sz="2200" dirty="0"/>
              <a:t> motilite. </a:t>
            </a:r>
            <a:r>
              <a:rPr lang="en-US" sz="2200" dirty="0" err="1"/>
              <a:t>Üzerinde</a:t>
            </a:r>
            <a:r>
              <a:rPr lang="en-US" sz="2200" dirty="0"/>
              <a:t> </a:t>
            </a:r>
            <a:r>
              <a:rPr lang="en-US" sz="2200" dirty="0" err="1"/>
              <a:t>etkisi</a:t>
            </a:r>
            <a:r>
              <a:rPr lang="en-US" sz="2200" dirty="0"/>
              <a:t> </a:t>
            </a:r>
            <a:r>
              <a:rPr lang="en-US" sz="2200" dirty="0" err="1"/>
              <a:t>yoktur</a:t>
            </a:r>
            <a:r>
              <a:rPr lang="en-US" sz="2200" dirty="0"/>
              <a:t>. </a:t>
            </a:r>
            <a:r>
              <a:rPr lang="en-US" sz="2200" dirty="0" err="1"/>
              <a:t>Kolonik</a:t>
            </a:r>
            <a:r>
              <a:rPr lang="en-US" sz="2200" dirty="0"/>
              <a:t>  ileus </a:t>
            </a:r>
            <a:r>
              <a:rPr lang="en-US" sz="2200" dirty="0" err="1"/>
              <a:t>veya</a:t>
            </a:r>
            <a:r>
              <a:rPr lang="en-US" sz="2200" dirty="0"/>
              <a:t> </a:t>
            </a:r>
            <a:r>
              <a:rPr lang="en-US" sz="2200" dirty="0" err="1"/>
              <a:t>megakolon</a:t>
            </a:r>
            <a:r>
              <a:rPr lang="en-US" sz="2200" dirty="0"/>
              <a:t> </a:t>
            </a:r>
            <a:r>
              <a:rPr lang="en-US" sz="2200" dirty="0" err="1"/>
              <a:t>gelişen</a:t>
            </a:r>
            <a:r>
              <a:rPr lang="en-US" sz="2200" dirty="0"/>
              <a:t> </a:t>
            </a:r>
            <a:r>
              <a:rPr lang="en-US" sz="2200" dirty="0" err="1"/>
              <a:t>hayvanlarda</a:t>
            </a:r>
            <a:r>
              <a:rPr lang="en-US" sz="2200" dirty="0"/>
              <a:t> </a:t>
            </a:r>
            <a:r>
              <a:rPr lang="en-US" sz="2200" dirty="0" err="1"/>
              <a:t>metoklopramid</a:t>
            </a:r>
            <a:r>
              <a:rPr lang="en-US" sz="2200" dirty="0"/>
              <a:t> </a:t>
            </a:r>
            <a:r>
              <a:rPr lang="en-US" sz="2200" dirty="0" err="1"/>
              <a:t>kullanımından</a:t>
            </a:r>
            <a:r>
              <a:rPr lang="en-US" sz="2200" dirty="0"/>
              <a:t> </a:t>
            </a:r>
            <a:r>
              <a:rPr lang="en-US" sz="2200" dirty="0" err="1"/>
              <a:t>kaçınılmalıdır</a:t>
            </a:r>
            <a:r>
              <a:rPr lang="en-US" sz="2200" dirty="0"/>
              <a:t>.</a:t>
            </a:r>
          </a:p>
          <a:p>
            <a:pPr algn="just">
              <a:lnSpc>
                <a:spcPct val="150000"/>
              </a:lnSpc>
            </a:pPr>
            <a:r>
              <a:rPr lang="en-US" sz="2200" b="1" dirty="0">
                <a:solidFill>
                  <a:srgbClr val="0070C0"/>
                </a:solidFill>
              </a:rPr>
              <a:t>Sisaprid </a:t>
            </a:r>
            <a:r>
              <a:rPr lang="en-US" sz="2200" dirty="0"/>
              <a:t>(0.3-0.5 mg / kg 12 </a:t>
            </a:r>
            <a:r>
              <a:rPr lang="en-US" sz="2200" dirty="0" err="1"/>
              <a:t>saat</a:t>
            </a:r>
            <a:r>
              <a:rPr lang="en-US" sz="2200" dirty="0"/>
              <a:t> </a:t>
            </a:r>
            <a:r>
              <a:rPr lang="en-US" sz="2200" dirty="0" err="1"/>
              <a:t>arayla</a:t>
            </a:r>
            <a:r>
              <a:rPr lang="en-US" sz="2200" dirty="0"/>
              <a:t>) gastrik, </a:t>
            </a:r>
            <a:r>
              <a:rPr lang="en-US" sz="2200" dirty="0" err="1"/>
              <a:t>ince</a:t>
            </a:r>
            <a:r>
              <a:rPr lang="en-US" sz="2200" dirty="0"/>
              <a:t> </a:t>
            </a:r>
            <a:r>
              <a:rPr lang="en-US" sz="2200" dirty="0" err="1"/>
              <a:t>bağırsak</a:t>
            </a:r>
            <a:r>
              <a:rPr lang="en-US" sz="2200" dirty="0"/>
              <a:t> </a:t>
            </a:r>
            <a:r>
              <a:rPr lang="en-US" sz="2200" dirty="0" err="1"/>
              <a:t>ve</a:t>
            </a:r>
            <a:r>
              <a:rPr lang="en-US" sz="2200" dirty="0"/>
              <a:t> </a:t>
            </a:r>
            <a:r>
              <a:rPr lang="en-US" sz="2200" dirty="0" err="1"/>
              <a:t>kolonik</a:t>
            </a:r>
            <a:r>
              <a:rPr lang="en-US" sz="2200" dirty="0"/>
              <a:t> motilite </a:t>
            </a:r>
            <a:r>
              <a:rPr lang="en-US" sz="2200" dirty="0" err="1"/>
              <a:t>üzerine</a:t>
            </a:r>
            <a:r>
              <a:rPr lang="en-US" sz="2200" dirty="0"/>
              <a:t> </a:t>
            </a:r>
            <a:r>
              <a:rPr lang="en-US" sz="2200" dirty="0" err="1"/>
              <a:t>etkilidir</a:t>
            </a:r>
            <a:r>
              <a:rPr lang="en-US" sz="2200" dirty="0"/>
              <a:t> </a:t>
            </a:r>
            <a:r>
              <a:rPr lang="en-US" sz="2200" dirty="0" err="1"/>
              <a:t>ve</a:t>
            </a:r>
            <a:r>
              <a:rPr lang="en-US" sz="2200" dirty="0"/>
              <a:t> </a:t>
            </a:r>
            <a:r>
              <a:rPr lang="en-US" sz="2200" dirty="0" err="1"/>
              <a:t>metoklopramide</a:t>
            </a:r>
            <a:r>
              <a:rPr lang="en-US" sz="2200" dirty="0"/>
              <a:t> </a:t>
            </a:r>
            <a:r>
              <a:rPr lang="en-US" sz="2200" dirty="0" err="1"/>
              <a:t>göre</a:t>
            </a:r>
            <a:r>
              <a:rPr lang="en-US" sz="2200" dirty="0"/>
              <a:t> </a:t>
            </a:r>
            <a:r>
              <a:rPr lang="en-US" sz="2200" dirty="0" err="1"/>
              <a:t>çok</a:t>
            </a:r>
            <a:r>
              <a:rPr lang="en-US" sz="2200" dirty="0"/>
              <a:t> </a:t>
            </a:r>
            <a:r>
              <a:rPr lang="en-US" sz="2200" dirty="0" err="1"/>
              <a:t>daha</a:t>
            </a:r>
            <a:r>
              <a:rPr lang="en-US" sz="2200" dirty="0"/>
              <a:t> </a:t>
            </a:r>
            <a:r>
              <a:rPr lang="en-US" sz="2200" dirty="0" err="1"/>
              <a:t>güçlü</a:t>
            </a:r>
            <a:r>
              <a:rPr lang="en-US" sz="2200" dirty="0"/>
              <a:t> </a:t>
            </a:r>
            <a:r>
              <a:rPr lang="en-US" sz="2200" dirty="0" err="1"/>
              <a:t>bir</a:t>
            </a:r>
            <a:r>
              <a:rPr lang="en-US" sz="2200" dirty="0"/>
              <a:t> </a:t>
            </a:r>
            <a:r>
              <a:rPr lang="en-US" sz="2200" dirty="0" err="1"/>
              <a:t>prokinetiktir</a:t>
            </a:r>
            <a:r>
              <a:rPr lang="en-US" sz="2200" dirty="0"/>
              <a:t>.</a:t>
            </a:r>
          </a:p>
          <a:p>
            <a:pPr algn="just">
              <a:lnSpc>
                <a:spcPct val="150000"/>
              </a:lnSpc>
            </a:pPr>
            <a:r>
              <a:rPr lang="en-US" sz="2200" b="1" dirty="0" err="1">
                <a:solidFill>
                  <a:srgbClr val="0070C0"/>
                </a:solidFill>
              </a:rPr>
              <a:t>Eritromisin</a:t>
            </a:r>
            <a:r>
              <a:rPr lang="en-US" sz="2200" dirty="0"/>
              <a:t> (1–2 mg / kg PO 12 </a:t>
            </a:r>
            <a:r>
              <a:rPr lang="en-US" sz="2200" dirty="0" err="1"/>
              <a:t>saat</a:t>
            </a:r>
            <a:r>
              <a:rPr lang="en-US" sz="2200" dirty="0"/>
              <a:t> </a:t>
            </a:r>
            <a:r>
              <a:rPr lang="en-US" sz="2200" dirty="0" err="1"/>
              <a:t>arayla</a:t>
            </a:r>
            <a:r>
              <a:rPr lang="en-US" sz="2200" dirty="0"/>
              <a:t>) </a:t>
            </a:r>
            <a:r>
              <a:rPr lang="en-US" sz="2200" dirty="0" err="1"/>
              <a:t>mide</a:t>
            </a:r>
            <a:r>
              <a:rPr lang="en-US" sz="2200" dirty="0"/>
              <a:t> </a:t>
            </a:r>
            <a:r>
              <a:rPr lang="en-US" sz="2200" dirty="0" err="1"/>
              <a:t>ve</a:t>
            </a:r>
            <a:r>
              <a:rPr lang="en-US" sz="2200" dirty="0"/>
              <a:t> </a:t>
            </a:r>
            <a:r>
              <a:rPr lang="en-US" sz="2200" dirty="0" err="1"/>
              <a:t>ince</a:t>
            </a:r>
            <a:r>
              <a:rPr lang="en-US" sz="2200" dirty="0"/>
              <a:t> </a:t>
            </a:r>
            <a:r>
              <a:rPr lang="en-US" sz="2200" dirty="0" err="1"/>
              <a:t>bağırsakta</a:t>
            </a:r>
            <a:r>
              <a:rPr lang="en-US" sz="2200" dirty="0"/>
              <a:t> </a:t>
            </a:r>
            <a:r>
              <a:rPr lang="en-US" sz="2200" dirty="0" err="1"/>
              <a:t>prokinetik</a:t>
            </a:r>
            <a:r>
              <a:rPr lang="en-US" sz="2200" dirty="0"/>
              <a:t> </a:t>
            </a:r>
            <a:r>
              <a:rPr lang="en-US" sz="2200" dirty="0" err="1"/>
              <a:t>aktiviteye</a:t>
            </a:r>
            <a:r>
              <a:rPr lang="en-US" sz="2200" dirty="0"/>
              <a:t> </a:t>
            </a:r>
            <a:r>
              <a:rPr lang="en-US" sz="2200" dirty="0" err="1"/>
              <a:t>sahiptir</a:t>
            </a:r>
            <a:r>
              <a:rPr lang="en-US" sz="2200" dirty="0"/>
              <a:t>. İntestinal </a:t>
            </a:r>
            <a:r>
              <a:rPr lang="en-US" sz="2200" dirty="0" err="1"/>
              <a:t>leiomyositis</a:t>
            </a:r>
            <a:r>
              <a:rPr lang="en-US" sz="2200" dirty="0"/>
              <a:t> </a:t>
            </a:r>
            <a:r>
              <a:rPr lang="en-US" sz="2200" dirty="0" err="1"/>
              <a:t>veya</a:t>
            </a:r>
            <a:r>
              <a:rPr lang="en-US" sz="2200" dirty="0"/>
              <a:t> </a:t>
            </a:r>
            <a:r>
              <a:rPr lang="en-US" sz="2200" dirty="0" err="1"/>
              <a:t>bağırsak</a:t>
            </a:r>
            <a:r>
              <a:rPr lang="en-US" sz="2200" dirty="0"/>
              <a:t> </a:t>
            </a:r>
            <a:r>
              <a:rPr lang="en-US" sz="2200" dirty="0" err="1"/>
              <a:t>sistemini</a:t>
            </a:r>
            <a:r>
              <a:rPr lang="en-US" sz="2200" dirty="0"/>
              <a:t> </a:t>
            </a:r>
            <a:r>
              <a:rPr lang="en-US" sz="2200" dirty="0" err="1"/>
              <a:t>etkileyen</a:t>
            </a:r>
            <a:r>
              <a:rPr lang="en-US" sz="2200" dirty="0"/>
              <a:t> </a:t>
            </a:r>
            <a:r>
              <a:rPr lang="en-US" sz="2200" dirty="0" err="1"/>
              <a:t>diğer</a:t>
            </a:r>
            <a:r>
              <a:rPr lang="en-US" sz="2200" dirty="0"/>
              <a:t> </a:t>
            </a:r>
            <a:r>
              <a:rPr lang="en-US" sz="2200" dirty="0" err="1"/>
              <a:t>immün</a:t>
            </a:r>
            <a:r>
              <a:rPr lang="en-US" sz="2200" dirty="0"/>
              <a:t> </a:t>
            </a:r>
            <a:r>
              <a:rPr lang="en-US" sz="2200" dirty="0" err="1"/>
              <a:t>aracılı</a:t>
            </a:r>
            <a:r>
              <a:rPr lang="en-US" sz="2200" dirty="0"/>
              <a:t> </a:t>
            </a:r>
            <a:r>
              <a:rPr lang="en-US" sz="2200" dirty="0" err="1"/>
              <a:t>bozuklukların</a:t>
            </a:r>
            <a:r>
              <a:rPr lang="en-US" sz="2200" dirty="0"/>
              <a:t> </a:t>
            </a:r>
            <a:r>
              <a:rPr lang="en-US" sz="2200" dirty="0" err="1"/>
              <a:t>tedavisi</a:t>
            </a:r>
            <a:r>
              <a:rPr lang="en-US" sz="2200" dirty="0"/>
              <a:t> </a:t>
            </a:r>
            <a:r>
              <a:rPr lang="en-US" sz="2200" dirty="0" err="1"/>
              <a:t>için</a:t>
            </a:r>
            <a:r>
              <a:rPr lang="en-US" sz="2200" dirty="0"/>
              <a:t> </a:t>
            </a:r>
            <a:r>
              <a:rPr lang="en-US" sz="2200" dirty="0" err="1"/>
              <a:t>Siklosporin</a:t>
            </a:r>
            <a:r>
              <a:rPr lang="en-US" sz="2200" dirty="0"/>
              <a:t> (5 mg / kg 12–24 </a:t>
            </a:r>
            <a:r>
              <a:rPr lang="en-US" sz="2200" dirty="0" err="1"/>
              <a:t>saat</a:t>
            </a:r>
            <a:r>
              <a:rPr lang="en-US" sz="2200" dirty="0"/>
              <a:t> </a:t>
            </a:r>
            <a:r>
              <a:rPr lang="en-US" sz="2200" dirty="0" err="1"/>
              <a:t>arayla</a:t>
            </a:r>
            <a:r>
              <a:rPr lang="en-US" sz="2200" dirty="0"/>
              <a:t>) </a:t>
            </a:r>
            <a:r>
              <a:rPr lang="en-US" sz="2200" dirty="0" err="1"/>
              <a:t>uygulanabilir</a:t>
            </a:r>
            <a:r>
              <a:rPr lang="en-US" sz="2200" dirty="0"/>
              <a:t>.</a:t>
            </a:r>
          </a:p>
          <a:p>
            <a:pPr algn="just">
              <a:lnSpc>
                <a:spcPct val="150000"/>
              </a:lnSpc>
            </a:pPr>
            <a:r>
              <a:rPr lang="en-US" sz="2200" b="1" dirty="0" err="1">
                <a:solidFill>
                  <a:srgbClr val="0070C0"/>
                </a:solidFill>
              </a:rPr>
              <a:t>Prednizon</a:t>
            </a:r>
            <a:r>
              <a:rPr lang="en-US" sz="2200" dirty="0"/>
              <a:t> (10-12 </a:t>
            </a:r>
            <a:r>
              <a:rPr lang="en-US" sz="2200" dirty="0" err="1"/>
              <a:t>hafta</a:t>
            </a:r>
            <a:r>
              <a:rPr lang="en-US" sz="2200" dirty="0"/>
              <a:t> 1 mg/kg 12 </a:t>
            </a:r>
            <a:r>
              <a:rPr lang="en-US" sz="2200" dirty="0" err="1"/>
              <a:t>saat</a:t>
            </a:r>
            <a:r>
              <a:rPr lang="en-US" sz="2200" dirty="0"/>
              <a:t> </a:t>
            </a:r>
            <a:r>
              <a:rPr lang="en-US" sz="2200" dirty="0" err="1"/>
              <a:t>arayla</a:t>
            </a:r>
            <a:r>
              <a:rPr lang="en-US" sz="2200" dirty="0"/>
              <a:t>, </a:t>
            </a:r>
            <a:r>
              <a:rPr lang="en-US" sz="2200" dirty="0" err="1"/>
              <a:t>kademeli</a:t>
            </a:r>
            <a:r>
              <a:rPr lang="en-US" sz="2200" dirty="0"/>
              <a:t> </a:t>
            </a:r>
            <a:r>
              <a:rPr lang="en-US" sz="2200" dirty="0" err="1"/>
              <a:t>olarak</a:t>
            </a:r>
            <a:r>
              <a:rPr lang="en-US" sz="2200" dirty="0"/>
              <a:t> </a:t>
            </a:r>
            <a:r>
              <a:rPr lang="en-US" sz="2200" dirty="0" err="1"/>
              <a:t>doz</a:t>
            </a:r>
            <a:r>
              <a:rPr lang="en-US" sz="2200" dirty="0"/>
              <a:t> </a:t>
            </a:r>
            <a:r>
              <a:rPr lang="en-US" sz="2200" dirty="0" err="1"/>
              <a:t>azaltılmalı</a:t>
            </a:r>
            <a:r>
              <a:rPr lang="en-US" sz="2200" dirty="0"/>
              <a:t>) </a:t>
            </a:r>
            <a:r>
              <a:rPr lang="en-US" sz="2200" dirty="0" err="1"/>
              <a:t>leiomyositis</a:t>
            </a:r>
            <a:r>
              <a:rPr lang="en-US" sz="2200" dirty="0"/>
              <a:t> </a:t>
            </a:r>
            <a:r>
              <a:rPr lang="en-US" sz="2200" dirty="0" err="1"/>
              <a:t>veya</a:t>
            </a:r>
            <a:r>
              <a:rPr lang="en-US" sz="2200" dirty="0"/>
              <a:t> inflamatuar </a:t>
            </a:r>
            <a:r>
              <a:rPr lang="en-US" sz="2200" dirty="0" err="1"/>
              <a:t>barsak</a:t>
            </a:r>
            <a:r>
              <a:rPr lang="en-US" sz="2200" dirty="0"/>
              <a:t> </a:t>
            </a:r>
            <a:r>
              <a:rPr lang="en-US" sz="2200" dirty="0" err="1"/>
              <a:t>hastalığının</a:t>
            </a:r>
            <a:r>
              <a:rPr lang="en-US" sz="2200" dirty="0"/>
              <a:t> </a:t>
            </a:r>
            <a:r>
              <a:rPr lang="en-US" sz="2200" dirty="0" err="1"/>
              <a:t>tedavisi</a:t>
            </a:r>
            <a:r>
              <a:rPr lang="en-US" sz="2200" dirty="0"/>
              <a:t> </a:t>
            </a:r>
            <a:r>
              <a:rPr lang="en-US" sz="2200" dirty="0" err="1"/>
              <a:t>için</a:t>
            </a:r>
            <a:r>
              <a:rPr lang="en-US" sz="2200" dirty="0"/>
              <a:t> </a:t>
            </a:r>
            <a:r>
              <a:rPr lang="en-US" sz="2200" dirty="0" err="1"/>
              <a:t>uygulanabilir</a:t>
            </a:r>
            <a:r>
              <a:rPr lang="en-US" sz="2200" dirty="0"/>
              <a:t>.</a:t>
            </a:r>
          </a:p>
          <a:p>
            <a:pPr algn="just">
              <a:lnSpc>
                <a:spcPct val="150000"/>
              </a:lnSpc>
            </a:pPr>
            <a:endParaRPr lang="en-US" sz="2200" dirty="0"/>
          </a:p>
          <a:p>
            <a:pPr algn="just">
              <a:lnSpc>
                <a:spcPct val="150000"/>
              </a:lnSpc>
            </a:pPr>
            <a:endParaRPr lang="en-US" sz="2200" dirty="0"/>
          </a:p>
        </p:txBody>
      </p:sp>
    </p:spTree>
    <p:extLst>
      <p:ext uri="{BB962C8B-B14F-4D97-AF65-F5344CB8AC3E}">
        <p14:creationId xmlns:p14="http://schemas.microsoft.com/office/powerpoint/2010/main" val="22165993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0193-E900-0243-9793-C4C0060A3F55}"/>
              </a:ext>
            </a:extLst>
          </p:cNvPr>
          <p:cNvSpPr>
            <a:spLocks noGrp="1"/>
          </p:cNvSpPr>
          <p:nvPr>
            <p:ph type="title"/>
          </p:nvPr>
        </p:nvSpPr>
        <p:spPr>
          <a:xfrm>
            <a:off x="838200" y="365126"/>
            <a:ext cx="10515600" cy="631468"/>
          </a:xfrm>
          <a:solidFill>
            <a:schemeClr val="bg2"/>
          </a:solidFill>
          <a:ln>
            <a:solidFill>
              <a:schemeClr val="accent1"/>
            </a:solidFill>
          </a:ln>
        </p:spPr>
        <p:txBody>
          <a:bodyPr>
            <a:normAutofit/>
          </a:bodyPr>
          <a:lstStyle/>
          <a:p>
            <a:r>
              <a:rPr lang="tr-TR" sz="2400" b="1" dirty="0">
                <a:solidFill>
                  <a:srgbClr val="0070C0"/>
                </a:solidFill>
              </a:rPr>
              <a:t>HASTA İZLEME</a:t>
            </a:r>
            <a:endParaRPr lang="en-US" sz="2400" dirty="0">
              <a:solidFill>
                <a:srgbClr val="0070C0"/>
              </a:solidFill>
            </a:endParaRPr>
          </a:p>
        </p:txBody>
      </p:sp>
      <p:sp>
        <p:nvSpPr>
          <p:cNvPr id="3" name="Content Placeholder 2">
            <a:extLst>
              <a:ext uri="{FF2B5EF4-FFF2-40B4-BE49-F238E27FC236}">
                <a16:creationId xmlns:a16="http://schemas.microsoft.com/office/drawing/2014/main" id="{AC2F57F6-63E3-5D40-BF79-AC8EF77A6182}"/>
              </a:ext>
            </a:extLst>
          </p:cNvPr>
          <p:cNvSpPr>
            <a:spLocks noGrp="1"/>
          </p:cNvSpPr>
          <p:nvPr>
            <p:ph idx="1"/>
          </p:nvPr>
        </p:nvSpPr>
        <p:spPr>
          <a:xfrm>
            <a:off x="838200" y="1825625"/>
            <a:ext cx="10515600" cy="2140200"/>
          </a:xfrm>
          <a:ln>
            <a:solidFill>
              <a:schemeClr val="accent1"/>
            </a:solidFill>
          </a:ln>
        </p:spPr>
        <p:txBody>
          <a:bodyPr>
            <a:normAutofit/>
          </a:bodyPr>
          <a:lstStyle/>
          <a:p>
            <a:pPr lvl="0" algn="just">
              <a:lnSpc>
                <a:spcPct val="150000"/>
              </a:lnSpc>
            </a:pPr>
            <a:r>
              <a:rPr lang="tr-TR" sz="2200" dirty="0"/>
              <a:t>Elektrolit dengesizliği izlenmeli ve düzeltilmeli.</a:t>
            </a:r>
          </a:p>
          <a:p>
            <a:pPr lvl="0" algn="just">
              <a:lnSpc>
                <a:spcPct val="150000"/>
              </a:lnSpc>
            </a:pPr>
            <a:r>
              <a:rPr lang="tr-TR" sz="2200" dirty="0"/>
              <a:t>Gastrointestinal motiliteyi değerlendirmek için </a:t>
            </a:r>
            <a:r>
              <a:rPr lang="tr-TR" sz="2200" dirty="0" err="1"/>
              <a:t>abdominal</a:t>
            </a:r>
            <a:r>
              <a:rPr lang="tr-TR" sz="2200" dirty="0"/>
              <a:t> </a:t>
            </a:r>
            <a:r>
              <a:rPr lang="tr-TR" sz="2200" dirty="0" err="1"/>
              <a:t>oskültasyon</a:t>
            </a:r>
            <a:r>
              <a:rPr lang="tr-TR" sz="2200" dirty="0"/>
              <a:t>.</a:t>
            </a:r>
          </a:p>
          <a:p>
            <a:pPr lvl="0" algn="just">
              <a:lnSpc>
                <a:spcPct val="150000"/>
              </a:lnSpc>
            </a:pPr>
            <a:r>
              <a:rPr lang="tr-TR" sz="2200" dirty="0"/>
              <a:t>Mide ve bağırsak genişlemesini değerlendirmek için karın radyografileri.</a:t>
            </a:r>
          </a:p>
          <a:p>
            <a:pPr algn="just">
              <a:lnSpc>
                <a:spcPct val="150000"/>
              </a:lnSpc>
            </a:pPr>
            <a:endParaRPr lang="en-US" sz="2200" dirty="0"/>
          </a:p>
        </p:txBody>
      </p:sp>
    </p:spTree>
    <p:extLst>
      <p:ext uri="{BB962C8B-B14F-4D97-AF65-F5344CB8AC3E}">
        <p14:creationId xmlns:p14="http://schemas.microsoft.com/office/powerpoint/2010/main" val="21649538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1E-02C2-4C4A-AC30-5144A2871AAF}"/>
              </a:ext>
            </a:extLst>
          </p:cNvPr>
          <p:cNvSpPr>
            <a:spLocks noGrp="1"/>
          </p:cNvSpPr>
          <p:nvPr>
            <p:ph type="title"/>
          </p:nvPr>
        </p:nvSpPr>
        <p:spPr>
          <a:xfrm>
            <a:off x="838200" y="365126"/>
            <a:ext cx="10515600" cy="600646"/>
          </a:xfrm>
          <a:solidFill>
            <a:schemeClr val="bg2"/>
          </a:solidFill>
          <a:ln>
            <a:solidFill>
              <a:schemeClr val="accent1"/>
            </a:solidFill>
          </a:ln>
        </p:spPr>
        <p:txBody>
          <a:bodyPr>
            <a:normAutofit/>
          </a:bodyPr>
          <a:lstStyle/>
          <a:p>
            <a:pPr algn="ctr"/>
            <a:r>
              <a:rPr lang="tr-TR" sz="2400" b="1" dirty="0">
                <a:solidFill>
                  <a:srgbClr val="0070C0"/>
                </a:solidFill>
              </a:rPr>
              <a:t>İNKONTİNANS, FEKAL</a:t>
            </a:r>
            <a:endParaRPr lang="en-US" sz="2400" dirty="0">
              <a:solidFill>
                <a:srgbClr val="0070C0"/>
              </a:solidFill>
            </a:endParaRPr>
          </a:p>
        </p:txBody>
      </p:sp>
      <p:sp>
        <p:nvSpPr>
          <p:cNvPr id="3" name="Content Placeholder 2">
            <a:extLst>
              <a:ext uri="{FF2B5EF4-FFF2-40B4-BE49-F238E27FC236}">
                <a16:creationId xmlns:a16="http://schemas.microsoft.com/office/drawing/2014/main" id="{A0A6FD5B-02FD-FA43-B610-456B5A1F8A5D}"/>
              </a:ext>
            </a:extLst>
          </p:cNvPr>
          <p:cNvSpPr>
            <a:spLocks noGrp="1"/>
          </p:cNvSpPr>
          <p:nvPr>
            <p:ph idx="1"/>
          </p:nvPr>
        </p:nvSpPr>
        <p:spPr>
          <a:xfrm>
            <a:off x="838200" y="1243173"/>
            <a:ext cx="10515600" cy="4933790"/>
          </a:xfrm>
          <a:ln>
            <a:solidFill>
              <a:schemeClr val="accent1"/>
            </a:solidFill>
          </a:ln>
        </p:spPr>
        <p:txBody>
          <a:bodyPr>
            <a:normAutofit fontScale="92500"/>
          </a:bodyPr>
          <a:lstStyle/>
          <a:p>
            <a:pPr algn="just">
              <a:lnSpc>
                <a:spcPct val="150000"/>
              </a:lnSpc>
            </a:pPr>
            <a:r>
              <a:rPr lang="tr-TR" sz="2200" dirty="0"/>
              <a:t>Dışkıyı tutamama, fekal materyalin istem dışı geçişi ile sonuçlanır. </a:t>
            </a:r>
          </a:p>
          <a:p>
            <a:pPr lvl="0" algn="just">
              <a:lnSpc>
                <a:spcPct val="150000"/>
              </a:lnSpc>
            </a:pPr>
            <a:r>
              <a:rPr lang="tr-TR" sz="2200" dirty="0"/>
              <a:t>Rezervuar fekal </a:t>
            </a:r>
            <a:r>
              <a:rPr lang="tr-TR" sz="2200" dirty="0" err="1"/>
              <a:t>inkontinans</a:t>
            </a:r>
            <a:r>
              <a:rPr lang="tr-TR" sz="2200" dirty="0"/>
              <a:t>, rektumun kapasitesi aşıldığı veya rektum uyumunun azaldığı durumlarda gelişir. </a:t>
            </a:r>
          </a:p>
          <a:p>
            <a:pPr lvl="0" algn="just">
              <a:lnSpc>
                <a:spcPct val="150000"/>
              </a:lnSpc>
            </a:pPr>
            <a:r>
              <a:rPr lang="tr-TR" sz="2200" dirty="0"/>
              <a:t>Sfinkter </a:t>
            </a:r>
            <a:r>
              <a:rPr lang="tr-TR" sz="2200" dirty="0" err="1"/>
              <a:t>inkontinansı</a:t>
            </a:r>
            <a:r>
              <a:rPr lang="tr-TR" sz="2200" dirty="0"/>
              <a:t>, dış anal sfinkter anatomik olarak bozulduğu (</a:t>
            </a:r>
            <a:r>
              <a:rPr lang="tr-TR" sz="2200" dirty="0" err="1"/>
              <a:t>nörojenik</a:t>
            </a:r>
            <a:r>
              <a:rPr lang="tr-TR" sz="2200" dirty="0"/>
              <a:t> olmayan sfinkter </a:t>
            </a:r>
            <a:r>
              <a:rPr lang="tr-TR" sz="2200" dirty="0" err="1"/>
              <a:t>inkontinansı</a:t>
            </a:r>
            <a:r>
              <a:rPr lang="tr-TR" sz="2200" dirty="0"/>
              <a:t>) veya </a:t>
            </a:r>
            <a:r>
              <a:rPr lang="tr-TR" sz="2200" dirty="0" err="1"/>
              <a:t>denörvize</a:t>
            </a:r>
            <a:r>
              <a:rPr lang="tr-TR" sz="2200" dirty="0"/>
              <a:t> edildiğinde (yani </a:t>
            </a:r>
            <a:r>
              <a:rPr lang="tr-TR" sz="2200" dirty="0" err="1"/>
              <a:t>nörojenik</a:t>
            </a:r>
            <a:r>
              <a:rPr lang="tr-TR" sz="2200" dirty="0"/>
              <a:t> sfinkter </a:t>
            </a:r>
            <a:r>
              <a:rPr lang="tr-TR" sz="2200" dirty="0" err="1"/>
              <a:t>inkontinansı</a:t>
            </a:r>
            <a:r>
              <a:rPr lang="tr-TR" sz="2200" dirty="0"/>
              <a:t>) gelişir. </a:t>
            </a:r>
          </a:p>
          <a:p>
            <a:pPr lvl="0" algn="just">
              <a:lnSpc>
                <a:spcPct val="150000"/>
              </a:lnSpc>
            </a:pPr>
            <a:r>
              <a:rPr lang="tr-TR" sz="2200" dirty="0" err="1"/>
              <a:t>Nörojenik</a:t>
            </a:r>
            <a:r>
              <a:rPr lang="tr-TR" sz="2200" dirty="0"/>
              <a:t> sfinkter </a:t>
            </a:r>
            <a:r>
              <a:rPr lang="tr-TR" sz="2200" dirty="0" err="1"/>
              <a:t>inkontinansı</a:t>
            </a:r>
            <a:r>
              <a:rPr lang="tr-TR" sz="2200" dirty="0"/>
              <a:t>; </a:t>
            </a:r>
            <a:r>
              <a:rPr lang="tr-TR" sz="2200" dirty="0" err="1"/>
              <a:t>pudendal</a:t>
            </a:r>
            <a:r>
              <a:rPr lang="tr-TR" sz="2200" dirty="0"/>
              <a:t> sinir hasarı, </a:t>
            </a:r>
            <a:r>
              <a:rPr lang="tr-TR" sz="2200" dirty="0" err="1"/>
              <a:t>sakral</a:t>
            </a:r>
            <a:r>
              <a:rPr lang="tr-TR" sz="2200" dirty="0"/>
              <a:t> </a:t>
            </a:r>
            <a:r>
              <a:rPr lang="tr-TR" sz="2200" dirty="0" err="1"/>
              <a:t>spinal</a:t>
            </a:r>
            <a:r>
              <a:rPr lang="tr-TR" sz="2200" dirty="0"/>
              <a:t> </a:t>
            </a:r>
            <a:r>
              <a:rPr lang="tr-TR" sz="2200" dirty="0" err="1"/>
              <a:t>kord</a:t>
            </a:r>
            <a:r>
              <a:rPr lang="tr-TR" sz="2200" dirty="0"/>
              <a:t> hastalığı, </a:t>
            </a:r>
            <a:r>
              <a:rPr lang="tr-TR" sz="2200" dirty="0" err="1"/>
              <a:t>otonomik</a:t>
            </a:r>
            <a:r>
              <a:rPr lang="tr-TR" sz="2200" dirty="0"/>
              <a:t> </a:t>
            </a:r>
            <a:r>
              <a:rPr lang="tr-TR" sz="2200" dirty="0" err="1"/>
              <a:t>disfonksiyon</a:t>
            </a:r>
            <a:r>
              <a:rPr lang="tr-TR" sz="2200" dirty="0"/>
              <a:t> ve </a:t>
            </a:r>
            <a:r>
              <a:rPr lang="tr-TR" sz="2200" dirty="0" err="1"/>
              <a:t>generalize</a:t>
            </a:r>
            <a:r>
              <a:rPr lang="tr-TR" sz="2200" dirty="0"/>
              <a:t> </a:t>
            </a:r>
            <a:r>
              <a:rPr lang="tr-TR" sz="2200" dirty="0" err="1"/>
              <a:t>periferik</a:t>
            </a:r>
            <a:r>
              <a:rPr lang="tr-TR" sz="2200" dirty="0"/>
              <a:t> </a:t>
            </a:r>
            <a:r>
              <a:rPr lang="tr-TR" sz="2200" dirty="0" err="1"/>
              <a:t>nöropati</a:t>
            </a:r>
            <a:r>
              <a:rPr lang="tr-TR" sz="2200" dirty="0"/>
              <a:t> veya </a:t>
            </a:r>
            <a:r>
              <a:rPr lang="tr-TR" sz="2200" dirty="0" err="1"/>
              <a:t>miyopatiden</a:t>
            </a:r>
            <a:r>
              <a:rPr lang="tr-TR" sz="2200" dirty="0"/>
              <a:t> kaynaklanabilir.</a:t>
            </a:r>
          </a:p>
          <a:p>
            <a:pPr lvl="0" algn="just">
              <a:lnSpc>
                <a:spcPct val="150000"/>
              </a:lnSpc>
            </a:pPr>
            <a:r>
              <a:rPr lang="tr-TR" sz="2200" dirty="0" err="1"/>
              <a:t>Levator</a:t>
            </a:r>
            <a:r>
              <a:rPr lang="tr-TR" sz="2200" dirty="0"/>
              <a:t> ani ve </a:t>
            </a:r>
            <a:r>
              <a:rPr lang="tr-TR" sz="2200" dirty="0" err="1"/>
              <a:t>coccygeus</a:t>
            </a:r>
            <a:r>
              <a:rPr lang="tr-TR" sz="2200" dirty="0"/>
              <a:t> kaslarının hasar görmesi veya dejenerasyonu hastalığın gelişimine katkıda bulunabilir.</a:t>
            </a:r>
          </a:p>
          <a:p>
            <a:pPr algn="just">
              <a:lnSpc>
                <a:spcPct val="150000"/>
              </a:lnSpc>
            </a:pPr>
            <a:endParaRPr lang="en-US" sz="2200" dirty="0"/>
          </a:p>
        </p:txBody>
      </p:sp>
    </p:spTree>
    <p:extLst>
      <p:ext uri="{BB962C8B-B14F-4D97-AF65-F5344CB8AC3E}">
        <p14:creationId xmlns:p14="http://schemas.microsoft.com/office/powerpoint/2010/main" val="32703907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A751-0CC3-364C-8A1A-6D10CF6FEF16}"/>
              </a:ext>
            </a:extLst>
          </p:cNvPr>
          <p:cNvSpPr>
            <a:spLocks noGrp="1"/>
          </p:cNvSpPr>
          <p:nvPr>
            <p:ph type="title"/>
          </p:nvPr>
        </p:nvSpPr>
        <p:spPr>
          <a:xfrm>
            <a:off x="482885" y="365125"/>
            <a:ext cx="11085816" cy="569823"/>
          </a:xfrm>
          <a:solidFill>
            <a:schemeClr val="bg2"/>
          </a:solidFill>
          <a:ln>
            <a:solidFill>
              <a:schemeClr val="accent1"/>
            </a:solidFill>
          </a:ln>
        </p:spPr>
        <p:txBody>
          <a:bodyPr>
            <a:normAutofit/>
          </a:bodyPr>
          <a:lstStyle/>
          <a:p>
            <a:pPr algn="ctr"/>
            <a:r>
              <a:rPr lang="tr-TR" sz="2200" b="1" dirty="0">
                <a:solidFill>
                  <a:srgbClr val="0070C0"/>
                </a:solidFill>
              </a:rPr>
              <a:t>SEMPTOMLAR</a:t>
            </a:r>
            <a:endParaRPr lang="en-US" sz="2200" dirty="0">
              <a:solidFill>
                <a:srgbClr val="0070C0"/>
              </a:solidFill>
            </a:endParaRPr>
          </a:p>
        </p:txBody>
      </p:sp>
      <p:sp>
        <p:nvSpPr>
          <p:cNvPr id="3" name="Content Placeholder 2">
            <a:extLst>
              <a:ext uri="{FF2B5EF4-FFF2-40B4-BE49-F238E27FC236}">
                <a16:creationId xmlns:a16="http://schemas.microsoft.com/office/drawing/2014/main" id="{7479E28F-D8C4-3843-899F-6D26566BF207}"/>
              </a:ext>
            </a:extLst>
          </p:cNvPr>
          <p:cNvSpPr>
            <a:spLocks noGrp="1"/>
          </p:cNvSpPr>
          <p:nvPr>
            <p:ph idx="1"/>
          </p:nvPr>
        </p:nvSpPr>
        <p:spPr>
          <a:xfrm>
            <a:off x="482885" y="1116707"/>
            <a:ext cx="11085815" cy="5376559"/>
          </a:xfrm>
          <a:ln>
            <a:solidFill>
              <a:schemeClr val="accent1"/>
            </a:solidFill>
          </a:ln>
        </p:spPr>
        <p:txBody>
          <a:bodyPr>
            <a:normAutofit fontScale="92500" lnSpcReduction="10000"/>
          </a:bodyPr>
          <a:lstStyle/>
          <a:p>
            <a:pPr algn="just">
              <a:lnSpc>
                <a:spcPct val="150000"/>
              </a:lnSpc>
            </a:pPr>
            <a:r>
              <a:rPr lang="en-US" sz="2400" b="1" dirty="0" err="1"/>
              <a:t>Rezervuar</a:t>
            </a:r>
            <a:r>
              <a:rPr lang="en-US" sz="2400" b="1" dirty="0"/>
              <a:t> </a:t>
            </a:r>
            <a:r>
              <a:rPr lang="en-US" sz="2400" b="1" dirty="0" err="1"/>
              <a:t>inkontinansı</a:t>
            </a:r>
            <a:r>
              <a:rPr lang="en-US" sz="2400" b="1" dirty="0"/>
              <a:t>- </a:t>
            </a:r>
            <a:r>
              <a:rPr lang="en-US" sz="2400" dirty="0" err="1"/>
              <a:t>defekasyon</a:t>
            </a:r>
            <a:r>
              <a:rPr lang="en-US" sz="2400" dirty="0"/>
              <a:t> </a:t>
            </a:r>
            <a:r>
              <a:rPr lang="en-US" sz="2400" dirty="0" err="1"/>
              <a:t>için</a:t>
            </a:r>
            <a:r>
              <a:rPr lang="en-US" sz="2400" dirty="0"/>
              <a:t> </a:t>
            </a:r>
            <a:r>
              <a:rPr lang="en-US" sz="2400" dirty="0" err="1"/>
              <a:t>aciliyet</a:t>
            </a:r>
            <a:r>
              <a:rPr lang="en-US" sz="2400" dirty="0"/>
              <a:t> </a:t>
            </a:r>
            <a:r>
              <a:rPr lang="en-US" sz="2400" dirty="0" err="1"/>
              <a:t>teşvik</a:t>
            </a:r>
            <a:r>
              <a:rPr lang="en-US" sz="2400" dirty="0"/>
              <a:t> </a:t>
            </a:r>
            <a:r>
              <a:rPr lang="en-US" sz="2400" dirty="0" err="1"/>
              <a:t>eder</a:t>
            </a:r>
            <a:r>
              <a:rPr lang="en-US" sz="2400" dirty="0"/>
              <a:t>; </a:t>
            </a:r>
            <a:r>
              <a:rPr lang="en-US" sz="2400" dirty="0" err="1"/>
              <a:t>sık</a:t>
            </a:r>
            <a:r>
              <a:rPr lang="en-US" sz="2400" dirty="0"/>
              <a:t>, </a:t>
            </a:r>
            <a:r>
              <a:rPr lang="en-US" sz="2400" dirty="0" err="1"/>
              <a:t>bilinçli</a:t>
            </a:r>
            <a:r>
              <a:rPr lang="en-US" sz="2400" dirty="0"/>
              <a:t> </a:t>
            </a:r>
            <a:r>
              <a:rPr lang="en-US" sz="2400" dirty="0" err="1"/>
              <a:t>ve</a:t>
            </a:r>
            <a:r>
              <a:rPr lang="en-US" sz="2400" dirty="0"/>
              <a:t> </a:t>
            </a:r>
            <a:r>
              <a:rPr lang="en-US" sz="2400" dirty="0" err="1"/>
              <a:t>damlatılmadan</a:t>
            </a:r>
            <a:r>
              <a:rPr lang="en-US" sz="2400" dirty="0"/>
              <a:t> </a:t>
            </a:r>
            <a:r>
              <a:rPr lang="en-US" sz="2400" dirty="0" err="1"/>
              <a:t>defekasyon</a:t>
            </a:r>
            <a:r>
              <a:rPr lang="en-US" sz="2400" dirty="0"/>
              <a:t>; </a:t>
            </a:r>
            <a:r>
              <a:rPr lang="en-US" sz="2400" dirty="0" err="1"/>
              <a:t>dışkılama</a:t>
            </a:r>
            <a:r>
              <a:rPr lang="en-US" sz="2400" dirty="0"/>
              <a:t> tenesmus, </a:t>
            </a:r>
            <a:r>
              <a:rPr lang="en-US" sz="2400" dirty="0" err="1"/>
              <a:t>distezi</a:t>
            </a:r>
            <a:r>
              <a:rPr lang="en-US" sz="2400" dirty="0"/>
              <a:t> </a:t>
            </a:r>
            <a:r>
              <a:rPr lang="en-US" sz="2400" dirty="0" err="1"/>
              <a:t>veya</a:t>
            </a:r>
            <a:r>
              <a:rPr lang="en-US" sz="2400" dirty="0"/>
              <a:t> </a:t>
            </a:r>
            <a:r>
              <a:rPr lang="en-US" sz="2400" dirty="0" err="1"/>
              <a:t>hematokezya</a:t>
            </a:r>
            <a:r>
              <a:rPr lang="en-US" sz="2400" dirty="0"/>
              <a:t> </a:t>
            </a:r>
            <a:r>
              <a:rPr lang="en-US" sz="2400" dirty="0" err="1"/>
              <a:t>ile</a:t>
            </a:r>
            <a:r>
              <a:rPr lang="en-US" sz="2400" dirty="0"/>
              <a:t> </a:t>
            </a:r>
            <a:r>
              <a:rPr lang="en-US" sz="2400" dirty="0" err="1"/>
              <a:t>ilişkili</a:t>
            </a:r>
            <a:r>
              <a:rPr lang="en-US" sz="2400" dirty="0"/>
              <a:t> </a:t>
            </a:r>
            <a:r>
              <a:rPr lang="en-US" sz="2400" dirty="0" err="1"/>
              <a:t>olabilir</a:t>
            </a:r>
            <a:r>
              <a:rPr lang="en-US" sz="2400" dirty="0"/>
              <a:t>. </a:t>
            </a:r>
          </a:p>
          <a:p>
            <a:pPr algn="just">
              <a:lnSpc>
                <a:spcPct val="150000"/>
              </a:lnSpc>
            </a:pPr>
            <a:r>
              <a:rPr lang="en-US" sz="2400" b="1" dirty="0"/>
              <a:t>Sfinkter </a:t>
            </a:r>
            <a:r>
              <a:rPr lang="en-US" sz="2400" b="1" dirty="0" err="1"/>
              <a:t>inkontinansı</a:t>
            </a:r>
            <a:r>
              <a:rPr lang="en-US" sz="2400" b="1" dirty="0"/>
              <a:t> - </a:t>
            </a:r>
            <a:r>
              <a:rPr lang="en-US" sz="2400" dirty="0" err="1"/>
              <a:t>istem</a:t>
            </a:r>
            <a:r>
              <a:rPr lang="en-US" sz="2400" dirty="0"/>
              <a:t> </a:t>
            </a:r>
            <a:r>
              <a:rPr lang="en-US" sz="2400" dirty="0" err="1"/>
              <a:t>dışı</a:t>
            </a:r>
            <a:r>
              <a:rPr lang="en-US" sz="2400" dirty="0"/>
              <a:t> </a:t>
            </a:r>
            <a:r>
              <a:rPr lang="en-US" sz="2400" dirty="0" err="1"/>
              <a:t>ve</a:t>
            </a:r>
            <a:r>
              <a:rPr lang="en-US" sz="2400" dirty="0"/>
              <a:t> </a:t>
            </a:r>
            <a:r>
              <a:rPr lang="en-US" sz="2400" dirty="0" err="1"/>
              <a:t>damlatma</a:t>
            </a:r>
            <a:r>
              <a:rPr lang="en-US" sz="2400" dirty="0"/>
              <a:t> </a:t>
            </a:r>
            <a:r>
              <a:rPr lang="en-US" sz="2400" dirty="0" err="1"/>
              <a:t>şeklinde</a:t>
            </a:r>
            <a:r>
              <a:rPr lang="en-US" sz="2400" dirty="0"/>
              <a:t> </a:t>
            </a:r>
            <a:r>
              <a:rPr lang="en-US" sz="2400" dirty="0" err="1"/>
              <a:t>defekasyon</a:t>
            </a:r>
            <a:r>
              <a:rPr lang="en-US" sz="2400" dirty="0"/>
              <a:t>  </a:t>
            </a:r>
            <a:r>
              <a:rPr lang="en-US" sz="2400" dirty="0" err="1"/>
              <a:t>özellikle</a:t>
            </a:r>
            <a:r>
              <a:rPr lang="en-US" sz="2400" dirty="0"/>
              <a:t> </a:t>
            </a:r>
            <a:r>
              <a:rPr lang="en-US" sz="2400" dirty="0" err="1"/>
              <a:t>heyecan</a:t>
            </a:r>
            <a:r>
              <a:rPr lang="en-US" sz="2400" dirty="0"/>
              <a:t> </a:t>
            </a:r>
            <a:r>
              <a:rPr lang="en-US" sz="2400" dirty="0" err="1"/>
              <a:t>veya</a:t>
            </a:r>
            <a:r>
              <a:rPr lang="en-US" sz="2400" dirty="0"/>
              <a:t> </a:t>
            </a:r>
            <a:r>
              <a:rPr lang="en-US" sz="2400" dirty="0" err="1"/>
              <a:t>öksürük</a:t>
            </a:r>
            <a:r>
              <a:rPr lang="en-US" sz="2400" dirty="0"/>
              <a:t> </a:t>
            </a:r>
            <a:r>
              <a:rPr lang="en-US" sz="2400" dirty="0" err="1"/>
              <a:t>şekillenir</a:t>
            </a:r>
            <a:r>
              <a:rPr lang="en-US" sz="2400" dirty="0"/>
              <a:t>.</a:t>
            </a:r>
          </a:p>
          <a:p>
            <a:pPr algn="just">
              <a:lnSpc>
                <a:spcPct val="150000"/>
              </a:lnSpc>
            </a:pPr>
            <a:r>
              <a:rPr lang="en-US" sz="2400" dirty="0"/>
              <a:t>Hasta </a:t>
            </a:r>
            <a:r>
              <a:rPr lang="en-US" sz="2400" dirty="0" err="1"/>
              <a:t>sahibine</a:t>
            </a:r>
            <a:r>
              <a:rPr lang="en-US" sz="2400" dirty="0"/>
              <a:t> </a:t>
            </a:r>
            <a:r>
              <a:rPr lang="en-US" sz="2400" dirty="0" err="1"/>
              <a:t>sorulacak</a:t>
            </a:r>
            <a:r>
              <a:rPr lang="en-US" sz="2400" dirty="0"/>
              <a:t> </a:t>
            </a:r>
            <a:r>
              <a:rPr lang="en-US" sz="2400" dirty="0" err="1"/>
              <a:t>sorular</a:t>
            </a:r>
            <a:r>
              <a:rPr lang="en-US" sz="2400" dirty="0"/>
              <a:t>; </a:t>
            </a:r>
            <a:r>
              <a:rPr lang="en-US" sz="2400" dirty="0" err="1"/>
              <a:t>önceki</a:t>
            </a:r>
            <a:r>
              <a:rPr lang="en-US" sz="2400" dirty="0"/>
              <a:t> </a:t>
            </a:r>
            <a:r>
              <a:rPr lang="en-US" sz="2400" dirty="0" err="1"/>
              <a:t>nörolojik</a:t>
            </a:r>
            <a:r>
              <a:rPr lang="en-US" sz="2400" dirty="0"/>
              <a:t> </a:t>
            </a:r>
            <a:r>
              <a:rPr lang="en-US" sz="2400" dirty="0" err="1"/>
              <a:t>hastalıklar</a:t>
            </a:r>
            <a:r>
              <a:rPr lang="en-US" sz="2400" dirty="0"/>
              <a:t>, </a:t>
            </a:r>
            <a:r>
              <a:rPr lang="en-US" sz="2400" dirty="0" err="1"/>
              <a:t>anorektal</a:t>
            </a:r>
            <a:r>
              <a:rPr lang="en-US" sz="2400" dirty="0"/>
              <a:t> </a:t>
            </a:r>
            <a:r>
              <a:rPr lang="en-US" sz="2400" dirty="0" err="1"/>
              <a:t>cerrahi</a:t>
            </a:r>
            <a:r>
              <a:rPr lang="en-US" sz="2400" dirty="0"/>
              <a:t> </a:t>
            </a:r>
            <a:r>
              <a:rPr lang="en-US" sz="2400" dirty="0" err="1"/>
              <a:t>ve</a:t>
            </a:r>
            <a:r>
              <a:rPr lang="en-US" sz="2400" dirty="0"/>
              <a:t> / </a:t>
            </a:r>
            <a:r>
              <a:rPr lang="en-US" sz="2400" dirty="0" err="1"/>
              <a:t>veya</a:t>
            </a:r>
            <a:r>
              <a:rPr lang="en-US" sz="2400" dirty="0"/>
              <a:t> </a:t>
            </a:r>
            <a:r>
              <a:rPr lang="en-US" sz="2400" dirty="0" err="1"/>
              <a:t>travma</a:t>
            </a:r>
            <a:r>
              <a:rPr lang="en-US" sz="2400" dirty="0"/>
              <a:t>, </a:t>
            </a:r>
            <a:r>
              <a:rPr lang="en-US" sz="2400" dirty="0" err="1"/>
              <a:t>ev</a:t>
            </a:r>
            <a:r>
              <a:rPr lang="en-US" sz="2400" dirty="0"/>
              <a:t> </a:t>
            </a:r>
            <a:r>
              <a:rPr lang="en-US" sz="2400" dirty="0" err="1"/>
              <a:t>eğitimi</a:t>
            </a:r>
            <a:r>
              <a:rPr lang="en-US" sz="2400" dirty="0"/>
              <a:t>, </a:t>
            </a:r>
            <a:r>
              <a:rPr lang="en-US" sz="2400" dirty="0" err="1"/>
              <a:t>parazitlere</a:t>
            </a:r>
            <a:r>
              <a:rPr lang="en-US" sz="2400" dirty="0"/>
              <a:t> </a:t>
            </a:r>
            <a:r>
              <a:rPr lang="en-US" sz="2400" dirty="0" err="1"/>
              <a:t>karşı</a:t>
            </a:r>
            <a:r>
              <a:rPr lang="en-US" sz="2400" dirty="0"/>
              <a:t> </a:t>
            </a:r>
            <a:r>
              <a:rPr lang="en-US" sz="2400" dirty="0" err="1"/>
              <a:t>kullanılan</a:t>
            </a:r>
            <a:r>
              <a:rPr lang="en-US" sz="2400" dirty="0"/>
              <a:t> </a:t>
            </a:r>
            <a:r>
              <a:rPr lang="en-US" sz="2400" dirty="0" err="1"/>
              <a:t>ilaçlar</a:t>
            </a:r>
            <a:r>
              <a:rPr lang="en-US" sz="2400" dirty="0"/>
              <a:t> </a:t>
            </a:r>
            <a:r>
              <a:rPr lang="en-US" sz="2400" dirty="0" err="1"/>
              <a:t>ve</a:t>
            </a:r>
            <a:r>
              <a:rPr lang="en-US" sz="2400" dirty="0"/>
              <a:t> </a:t>
            </a:r>
            <a:r>
              <a:rPr lang="en-US" sz="2400" dirty="0" err="1"/>
              <a:t>evcil</a:t>
            </a:r>
            <a:r>
              <a:rPr lang="en-US" sz="2400" dirty="0"/>
              <a:t> </a:t>
            </a:r>
            <a:r>
              <a:rPr lang="en-US" sz="2400" dirty="0" err="1"/>
              <a:t>hayvanın</a:t>
            </a:r>
            <a:r>
              <a:rPr lang="en-US" sz="2400" dirty="0"/>
              <a:t> </a:t>
            </a:r>
            <a:r>
              <a:rPr lang="en-US" sz="2400" dirty="0" err="1"/>
              <a:t>gönüllü</a:t>
            </a:r>
            <a:r>
              <a:rPr lang="en-US" sz="2400" dirty="0"/>
              <a:t> </a:t>
            </a:r>
            <a:r>
              <a:rPr lang="en-US" sz="2400" dirty="0" err="1"/>
              <a:t>veya</a:t>
            </a:r>
            <a:r>
              <a:rPr lang="en-US" sz="2400" dirty="0"/>
              <a:t> </a:t>
            </a:r>
            <a:r>
              <a:rPr lang="en-US" sz="2400" dirty="0" err="1"/>
              <a:t>istemsiz</a:t>
            </a:r>
            <a:r>
              <a:rPr lang="en-US" sz="2400" dirty="0"/>
              <a:t> </a:t>
            </a:r>
            <a:r>
              <a:rPr lang="en-US" sz="2400" dirty="0" err="1"/>
              <a:t>olarak</a:t>
            </a:r>
            <a:r>
              <a:rPr lang="en-US" sz="2400" dirty="0"/>
              <a:t> </a:t>
            </a:r>
            <a:r>
              <a:rPr lang="en-US" sz="2400" dirty="0" err="1"/>
              <a:t>defekasyon</a:t>
            </a:r>
            <a:r>
              <a:rPr lang="en-US" sz="2400" dirty="0"/>
              <a:t> </a:t>
            </a:r>
            <a:r>
              <a:rPr lang="en-US" sz="2400" dirty="0" err="1"/>
              <a:t>gösterip</a:t>
            </a:r>
            <a:r>
              <a:rPr lang="en-US" sz="2400" dirty="0"/>
              <a:t> </a:t>
            </a:r>
            <a:r>
              <a:rPr lang="en-US" sz="2400" dirty="0" err="1"/>
              <a:t>göstermediğini</a:t>
            </a:r>
            <a:r>
              <a:rPr lang="en-US" sz="2400" dirty="0"/>
              <a:t> </a:t>
            </a:r>
            <a:r>
              <a:rPr lang="en-US" sz="2400" dirty="0" err="1"/>
              <a:t>içerir</a:t>
            </a:r>
            <a:r>
              <a:rPr lang="en-US" sz="2400" dirty="0"/>
              <a:t>; </a:t>
            </a:r>
            <a:r>
              <a:rPr lang="en-US" sz="2400" dirty="0" err="1"/>
              <a:t>Ayrıca</a:t>
            </a:r>
            <a:r>
              <a:rPr lang="en-US" sz="2400" dirty="0"/>
              <a:t> </a:t>
            </a:r>
            <a:r>
              <a:rPr lang="en-US" sz="2400" dirty="0" err="1"/>
              <a:t>evcil</a:t>
            </a:r>
            <a:r>
              <a:rPr lang="en-US" sz="2400" dirty="0"/>
              <a:t> </a:t>
            </a:r>
            <a:r>
              <a:rPr lang="en-US" sz="2400" dirty="0" err="1"/>
              <a:t>hayvanın</a:t>
            </a:r>
            <a:r>
              <a:rPr lang="en-US" sz="2400" dirty="0"/>
              <a:t> </a:t>
            </a:r>
            <a:r>
              <a:rPr lang="en-US" sz="2400" dirty="0" err="1"/>
              <a:t>mevcut</a:t>
            </a:r>
            <a:r>
              <a:rPr lang="en-US" sz="2400" dirty="0"/>
              <a:t> </a:t>
            </a:r>
            <a:r>
              <a:rPr lang="en-US" sz="2400" dirty="0" err="1"/>
              <a:t>diyeti</a:t>
            </a:r>
            <a:r>
              <a:rPr lang="en-US" sz="2400" dirty="0"/>
              <a:t>, </a:t>
            </a:r>
            <a:r>
              <a:rPr lang="en-US" sz="2400" dirty="0" err="1"/>
              <a:t>kullanılan</a:t>
            </a:r>
            <a:r>
              <a:rPr lang="en-US" sz="2400" dirty="0"/>
              <a:t> </a:t>
            </a:r>
            <a:r>
              <a:rPr lang="en-US" sz="2400" dirty="0" err="1"/>
              <a:t>ilaçlar</a:t>
            </a:r>
            <a:r>
              <a:rPr lang="en-US" sz="2400" dirty="0"/>
              <a:t> </a:t>
            </a:r>
            <a:r>
              <a:rPr lang="en-US" sz="2400" dirty="0" err="1"/>
              <a:t>ve</a:t>
            </a:r>
            <a:r>
              <a:rPr lang="en-US" sz="2400" dirty="0"/>
              <a:t> </a:t>
            </a:r>
            <a:r>
              <a:rPr lang="en-US" sz="2400" dirty="0" err="1"/>
              <a:t>eşzamanlı</a:t>
            </a:r>
            <a:r>
              <a:rPr lang="en-US" sz="2400" dirty="0"/>
              <a:t> </a:t>
            </a:r>
            <a:r>
              <a:rPr lang="en-US" sz="2400" dirty="0" err="1"/>
              <a:t>sistemik</a:t>
            </a:r>
            <a:r>
              <a:rPr lang="en-US" sz="2400" dirty="0"/>
              <a:t> </a:t>
            </a:r>
            <a:r>
              <a:rPr lang="en-US" sz="2400" dirty="0" err="1"/>
              <a:t>klinik</a:t>
            </a:r>
            <a:r>
              <a:rPr lang="en-US" sz="2400" dirty="0"/>
              <a:t> </a:t>
            </a:r>
            <a:r>
              <a:rPr lang="en-US" sz="2400" dirty="0" err="1"/>
              <a:t>belirtiler</a:t>
            </a:r>
            <a:r>
              <a:rPr lang="en-US" sz="2400" dirty="0"/>
              <a:t> (</a:t>
            </a:r>
            <a:r>
              <a:rPr lang="en-US" sz="2400" dirty="0" err="1"/>
              <a:t>özellikle</a:t>
            </a:r>
            <a:r>
              <a:rPr lang="en-US" sz="2400" dirty="0"/>
              <a:t> </a:t>
            </a:r>
            <a:r>
              <a:rPr lang="en-US" sz="2400" dirty="0" err="1"/>
              <a:t>nörolojik</a:t>
            </a:r>
            <a:r>
              <a:rPr lang="en-US" sz="2400" dirty="0"/>
              <a:t> </a:t>
            </a:r>
            <a:r>
              <a:rPr lang="en-US" sz="2400" dirty="0" err="1"/>
              <a:t>işaretler</a:t>
            </a:r>
            <a:r>
              <a:rPr lang="en-US" sz="2400" dirty="0"/>
              <a:t>) </a:t>
            </a:r>
            <a:r>
              <a:rPr lang="en-US" sz="2400" dirty="0" err="1"/>
              <a:t>ile</a:t>
            </a:r>
            <a:r>
              <a:rPr lang="en-US" sz="2400" dirty="0"/>
              <a:t> </a:t>
            </a:r>
            <a:r>
              <a:rPr lang="en-US" sz="2400" dirty="0" err="1"/>
              <a:t>ilgili</a:t>
            </a:r>
            <a:r>
              <a:rPr lang="en-US" sz="2400" dirty="0"/>
              <a:t> </a:t>
            </a:r>
            <a:r>
              <a:rPr lang="en-US" sz="2400" dirty="0" err="1"/>
              <a:t>bilgi</a:t>
            </a:r>
            <a:r>
              <a:rPr lang="en-US" sz="2400" dirty="0"/>
              <a:t> </a:t>
            </a:r>
            <a:r>
              <a:rPr lang="en-US" sz="2400" dirty="0" err="1"/>
              <a:t>edilmeli</a:t>
            </a:r>
            <a:r>
              <a:rPr lang="en-US" sz="2400" dirty="0"/>
              <a:t>.</a:t>
            </a:r>
          </a:p>
          <a:p>
            <a:pPr algn="just">
              <a:lnSpc>
                <a:spcPct val="150000"/>
              </a:lnSpc>
            </a:pPr>
            <a:r>
              <a:rPr lang="en-US" sz="2400" dirty="0" err="1"/>
              <a:t>Eşzamanlı</a:t>
            </a:r>
            <a:r>
              <a:rPr lang="en-US" sz="2400" dirty="0"/>
              <a:t> </a:t>
            </a:r>
            <a:r>
              <a:rPr lang="en-US" sz="2400" dirty="0" err="1"/>
              <a:t>gelişen</a:t>
            </a:r>
            <a:r>
              <a:rPr lang="en-US" sz="2400" dirty="0"/>
              <a:t> </a:t>
            </a:r>
            <a:r>
              <a:rPr lang="en-US" sz="2400" dirty="0" err="1"/>
              <a:t>idrar</a:t>
            </a:r>
            <a:r>
              <a:rPr lang="en-US" sz="2400" dirty="0"/>
              <a:t> </a:t>
            </a:r>
            <a:r>
              <a:rPr lang="en-US" sz="2400" dirty="0" err="1"/>
              <a:t>kaçırma</a:t>
            </a:r>
            <a:r>
              <a:rPr lang="en-US" sz="2400" dirty="0"/>
              <a:t>, </a:t>
            </a:r>
            <a:r>
              <a:rPr lang="en-US" sz="2400" dirty="0" err="1"/>
              <a:t>nörojenik</a:t>
            </a:r>
            <a:r>
              <a:rPr lang="en-US" sz="2400" dirty="0"/>
              <a:t> sfinkter </a:t>
            </a:r>
            <a:r>
              <a:rPr lang="en-US" sz="2400" dirty="0" err="1"/>
              <a:t>inkontinansı</a:t>
            </a:r>
            <a:r>
              <a:rPr lang="en-US" sz="2400" dirty="0"/>
              <a:t> </a:t>
            </a:r>
            <a:r>
              <a:rPr lang="en-US" sz="2400" dirty="0" err="1"/>
              <a:t>düşündürmelidir</a:t>
            </a:r>
            <a:r>
              <a:rPr lang="en-US" sz="2400" dirty="0"/>
              <a:t>.</a:t>
            </a:r>
          </a:p>
          <a:p>
            <a:pPr algn="just">
              <a:lnSpc>
                <a:spcPct val="150000"/>
              </a:lnSpc>
            </a:pPr>
            <a:endParaRPr lang="en-US" dirty="0"/>
          </a:p>
        </p:txBody>
      </p:sp>
    </p:spTree>
    <p:extLst>
      <p:ext uri="{BB962C8B-B14F-4D97-AF65-F5344CB8AC3E}">
        <p14:creationId xmlns:p14="http://schemas.microsoft.com/office/powerpoint/2010/main" val="2064519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4005-3444-3B43-BB7B-47C11D7F6CD4}"/>
              </a:ext>
            </a:extLst>
          </p:cNvPr>
          <p:cNvSpPr>
            <a:spLocks noGrp="1"/>
          </p:cNvSpPr>
          <p:nvPr>
            <p:ph type="title"/>
          </p:nvPr>
        </p:nvSpPr>
        <p:spPr>
          <a:xfrm>
            <a:off x="838200" y="365125"/>
            <a:ext cx="10515600" cy="539001"/>
          </a:xfrm>
          <a:solidFill>
            <a:schemeClr val="bg2"/>
          </a:solidFill>
          <a:ln>
            <a:solidFill>
              <a:schemeClr val="accent1"/>
            </a:solidFill>
          </a:ln>
        </p:spPr>
        <p:txBody>
          <a:bodyPr>
            <a:normAutofit/>
          </a:bodyPr>
          <a:lstStyle/>
          <a:p>
            <a:pPr algn="ctr"/>
            <a:r>
              <a:rPr lang="tr-TR" sz="2400" b="1" dirty="0">
                <a:solidFill>
                  <a:srgbClr val="0070C0"/>
                </a:solidFill>
              </a:rPr>
              <a:t>FİZİKSEL MUAYENE BULGULARI</a:t>
            </a:r>
            <a:endParaRPr lang="en-US" sz="2400" dirty="0">
              <a:solidFill>
                <a:srgbClr val="0070C0"/>
              </a:solidFill>
            </a:endParaRPr>
          </a:p>
        </p:txBody>
      </p:sp>
      <p:sp>
        <p:nvSpPr>
          <p:cNvPr id="3" name="Content Placeholder 2">
            <a:extLst>
              <a:ext uri="{FF2B5EF4-FFF2-40B4-BE49-F238E27FC236}">
                <a16:creationId xmlns:a16="http://schemas.microsoft.com/office/drawing/2014/main" id="{2F761C93-0A50-1E40-A238-82A80BD2E973}"/>
              </a:ext>
            </a:extLst>
          </p:cNvPr>
          <p:cNvSpPr>
            <a:spLocks noGrp="1"/>
          </p:cNvSpPr>
          <p:nvPr>
            <p:ph idx="1"/>
          </p:nvPr>
        </p:nvSpPr>
        <p:spPr>
          <a:xfrm>
            <a:off x="838200" y="1140431"/>
            <a:ext cx="10515600" cy="5036532"/>
          </a:xfrm>
          <a:ln>
            <a:solidFill>
              <a:schemeClr val="accent1"/>
            </a:solidFill>
          </a:ln>
        </p:spPr>
        <p:txBody>
          <a:bodyPr>
            <a:normAutofit fontScale="92500"/>
          </a:bodyPr>
          <a:lstStyle/>
          <a:p>
            <a:pPr algn="just">
              <a:lnSpc>
                <a:spcPct val="150000"/>
              </a:lnSpc>
            </a:pPr>
            <a:r>
              <a:rPr lang="tr-TR" sz="2200" b="1" dirty="0">
                <a:solidFill>
                  <a:srgbClr val="FF0000"/>
                </a:solidFill>
              </a:rPr>
              <a:t>Rezervuar </a:t>
            </a:r>
            <a:r>
              <a:rPr lang="tr-TR" sz="2200" b="1" dirty="0" err="1">
                <a:solidFill>
                  <a:srgbClr val="FF0000"/>
                </a:solidFill>
              </a:rPr>
              <a:t>inkontinans</a:t>
            </a:r>
            <a:r>
              <a:rPr lang="tr-TR" sz="2200" b="1" dirty="0">
                <a:solidFill>
                  <a:srgbClr val="FF0000"/>
                </a:solidFill>
              </a:rPr>
              <a:t> </a:t>
            </a:r>
            <a:r>
              <a:rPr lang="tr-TR" sz="2200" dirty="0"/>
              <a:t>– dijital </a:t>
            </a:r>
            <a:r>
              <a:rPr lang="tr-TR" sz="2200" dirty="0" err="1"/>
              <a:t>palpasyonda</a:t>
            </a:r>
            <a:r>
              <a:rPr lang="tr-TR" sz="2200" dirty="0"/>
              <a:t> </a:t>
            </a:r>
            <a:r>
              <a:rPr lang="tr-TR" sz="2200" dirty="0" err="1"/>
              <a:t>anorektal</a:t>
            </a:r>
            <a:r>
              <a:rPr lang="tr-TR" sz="2200" dirty="0"/>
              <a:t> </a:t>
            </a:r>
            <a:r>
              <a:rPr lang="tr-TR" sz="2200" dirty="0" err="1"/>
              <a:t>sensivite</a:t>
            </a:r>
            <a:r>
              <a:rPr lang="tr-TR" sz="2200" dirty="0"/>
              <a:t> ya da ağrı, </a:t>
            </a:r>
            <a:r>
              <a:rPr lang="tr-TR" sz="2200" dirty="0" err="1"/>
              <a:t>rektal</a:t>
            </a:r>
            <a:r>
              <a:rPr lang="tr-TR" sz="2200" dirty="0"/>
              <a:t> kitle, </a:t>
            </a:r>
            <a:r>
              <a:rPr lang="tr-TR" sz="2200" dirty="0" err="1"/>
              <a:t>rektal</a:t>
            </a:r>
            <a:r>
              <a:rPr lang="tr-TR" sz="2200" dirty="0"/>
              <a:t> mukozal kalınlığın artması; </a:t>
            </a:r>
            <a:r>
              <a:rPr lang="tr-TR" sz="2200" dirty="0" err="1"/>
              <a:t>ekstarnal</a:t>
            </a:r>
            <a:r>
              <a:rPr lang="tr-TR" sz="2200" dirty="0"/>
              <a:t> anal sfinkter tonu ve </a:t>
            </a:r>
            <a:r>
              <a:rPr lang="tr-TR" sz="2200" dirty="0" err="1"/>
              <a:t>non-nörojenik</a:t>
            </a:r>
            <a:r>
              <a:rPr lang="tr-TR" sz="2200" dirty="0"/>
              <a:t> sfinkter </a:t>
            </a:r>
            <a:r>
              <a:rPr lang="tr-TR" sz="2200" dirty="0" err="1"/>
              <a:t>inkontinans</a:t>
            </a:r>
            <a:r>
              <a:rPr lang="tr-TR" sz="2200" dirty="0"/>
              <a:t> anal refleksi normal. </a:t>
            </a:r>
          </a:p>
          <a:p>
            <a:pPr algn="just">
              <a:lnSpc>
                <a:spcPct val="150000"/>
              </a:lnSpc>
            </a:pPr>
            <a:r>
              <a:rPr lang="tr-TR" sz="2200" b="1" dirty="0" err="1">
                <a:solidFill>
                  <a:srgbClr val="FF0000"/>
                </a:solidFill>
              </a:rPr>
              <a:t>Nörojenik</a:t>
            </a:r>
            <a:r>
              <a:rPr lang="tr-TR" sz="2200" b="1" dirty="0">
                <a:solidFill>
                  <a:srgbClr val="FF0000"/>
                </a:solidFill>
              </a:rPr>
              <a:t> olmayan sfinkter </a:t>
            </a:r>
            <a:r>
              <a:rPr lang="tr-TR" sz="2200" b="1" dirty="0" err="1">
                <a:solidFill>
                  <a:srgbClr val="FF0000"/>
                </a:solidFill>
              </a:rPr>
              <a:t>inkontinans</a:t>
            </a:r>
            <a:r>
              <a:rPr lang="tr-TR" sz="2200" b="1" dirty="0">
                <a:solidFill>
                  <a:srgbClr val="FF0000"/>
                </a:solidFill>
              </a:rPr>
              <a:t> </a:t>
            </a:r>
            <a:r>
              <a:rPr lang="tr-TR" sz="2200" dirty="0"/>
              <a:t>– </a:t>
            </a:r>
            <a:r>
              <a:rPr lang="tr-TR" sz="2200" dirty="0" err="1"/>
              <a:t>perineal</a:t>
            </a:r>
            <a:r>
              <a:rPr lang="tr-TR" sz="2200" dirty="0"/>
              <a:t> travma veya </a:t>
            </a:r>
            <a:r>
              <a:rPr lang="tr-TR" sz="2200" dirty="0" err="1"/>
              <a:t>perianal</a:t>
            </a:r>
            <a:r>
              <a:rPr lang="tr-TR" sz="2200" dirty="0"/>
              <a:t> fistül; anal refleks mevcut, ancak sfinkter anatomik olarak bozulmuş ise dış anal sfinkter tamamen kapanmayabilir</a:t>
            </a:r>
          </a:p>
          <a:p>
            <a:pPr algn="just">
              <a:lnSpc>
                <a:spcPct val="150000"/>
              </a:lnSpc>
            </a:pPr>
            <a:endParaRPr lang="tr-TR" sz="2200" dirty="0"/>
          </a:p>
          <a:p>
            <a:pPr algn="just">
              <a:lnSpc>
                <a:spcPct val="150000"/>
              </a:lnSpc>
            </a:pPr>
            <a:r>
              <a:rPr lang="tr-TR" sz="2200" b="1" dirty="0" err="1">
                <a:solidFill>
                  <a:srgbClr val="FF0000"/>
                </a:solidFill>
              </a:rPr>
              <a:t>Nörojenik</a:t>
            </a:r>
            <a:r>
              <a:rPr lang="tr-TR" sz="2200" b="1" dirty="0">
                <a:solidFill>
                  <a:srgbClr val="FF0000"/>
                </a:solidFill>
              </a:rPr>
              <a:t> sfinkter </a:t>
            </a:r>
            <a:r>
              <a:rPr lang="tr-TR" sz="2200" b="1" dirty="0" err="1">
                <a:solidFill>
                  <a:srgbClr val="FF0000"/>
                </a:solidFill>
              </a:rPr>
              <a:t>inkontinans</a:t>
            </a:r>
            <a:r>
              <a:rPr lang="tr-TR" sz="2200" b="1" dirty="0">
                <a:solidFill>
                  <a:srgbClr val="FF0000"/>
                </a:solidFill>
              </a:rPr>
              <a:t> </a:t>
            </a:r>
            <a:r>
              <a:rPr lang="tr-TR" sz="2200" dirty="0"/>
              <a:t>– </a:t>
            </a:r>
            <a:r>
              <a:rPr lang="tr-TR" sz="2200" dirty="0" err="1"/>
              <a:t>eksternal</a:t>
            </a:r>
            <a:r>
              <a:rPr lang="tr-TR" sz="2200" dirty="0"/>
              <a:t> anal sfinkter ton kaybı gelişebilir, ancak anal ton, anal sfinkter fonksiyonun değerlendirmede zayıf bir göstergedir; anal refleks yoktur veya azalmıştır.</a:t>
            </a:r>
          </a:p>
          <a:p>
            <a:pPr algn="just">
              <a:lnSpc>
                <a:spcPct val="150000"/>
              </a:lnSpc>
            </a:pPr>
            <a:endParaRPr lang="tr-TR" sz="2200" dirty="0"/>
          </a:p>
          <a:p>
            <a:pPr algn="just">
              <a:lnSpc>
                <a:spcPct val="150000"/>
              </a:lnSpc>
            </a:pPr>
            <a:endParaRPr lang="en-US" sz="2200" dirty="0"/>
          </a:p>
        </p:txBody>
      </p:sp>
    </p:spTree>
    <p:extLst>
      <p:ext uri="{BB962C8B-B14F-4D97-AF65-F5344CB8AC3E}">
        <p14:creationId xmlns:p14="http://schemas.microsoft.com/office/powerpoint/2010/main" val="88113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7657-EABD-5946-9CD3-78710625D382}"/>
              </a:ext>
            </a:extLst>
          </p:cNvPr>
          <p:cNvSpPr>
            <a:spLocks noGrp="1"/>
          </p:cNvSpPr>
          <p:nvPr>
            <p:ph type="title"/>
          </p:nvPr>
        </p:nvSpPr>
        <p:spPr>
          <a:xfrm>
            <a:off x="838200" y="365125"/>
            <a:ext cx="10515600" cy="836951"/>
          </a:xfrm>
          <a:ln>
            <a:solidFill>
              <a:srgbClr val="FF0000"/>
            </a:solidFill>
          </a:ln>
        </p:spPr>
        <p:txBody>
          <a:bodyPr>
            <a:normAutofit/>
          </a:bodyPr>
          <a:lstStyle/>
          <a:p>
            <a:pPr algn="ctr"/>
            <a:r>
              <a:rPr lang="tr-TR" sz="3600" b="1" dirty="0" err="1">
                <a:solidFill>
                  <a:srgbClr val="FF0000"/>
                </a:solidFill>
              </a:rPr>
              <a:t>Tylosin</a:t>
            </a:r>
            <a:r>
              <a:rPr lang="tr-TR" sz="3600" b="1" dirty="0">
                <a:solidFill>
                  <a:srgbClr val="FF0000"/>
                </a:solidFill>
              </a:rPr>
              <a:t> (</a:t>
            </a:r>
            <a:r>
              <a:rPr lang="tr-TR" sz="3600" b="1" dirty="0" err="1">
                <a:solidFill>
                  <a:srgbClr val="FF0000"/>
                </a:solidFill>
              </a:rPr>
              <a:t>Tylan</a:t>
            </a:r>
            <a:r>
              <a:rPr lang="tr-TR" sz="3600" b="1" dirty="0">
                <a:solidFill>
                  <a:srgbClr val="FF0000"/>
                </a:solidFill>
              </a:rPr>
              <a:t>)</a:t>
            </a:r>
          </a:p>
        </p:txBody>
      </p:sp>
      <p:sp>
        <p:nvSpPr>
          <p:cNvPr id="3" name="Content Placeholder 2">
            <a:extLst>
              <a:ext uri="{FF2B5EF4-FFF2-40B4-BE49-F238E27FC236}">
                <a16:creationId xmlns:a16="http://schemas.microsoft.com/office/drawing/2014/main" id="{13EB237A-EB1F-FE41-BC90-3BD9491F7E08}"/>
              </a:ext>
            </a:extLst>
          </p:cNvPr>
          <p:cNvSpPr>
            <a:spLocks noGrp="1"/>
          </p:cNvSpPr>
          <p:nvPr>
            <p:ph idx="1"/>
          </p:nvPr>
        </p:nvSpPr>
        <p:spPr/>
        <p:txBody>
          <a:bodyPr>
            <a:normAutofit/>
          </a:bodyPr>
          <a:lstStyle/>
          <a:p>
            <a:pPr algn="just">
              <a:lnSpc>
                <a:spcPct val="150000"/>
              </a:lnSpc>
            </a:pPr>
            <a:r>
              <a:rPr lang="tr-TR" sz="2200" dirty="0" err="1"/>
              <a:t>Tylosin</a:t>
            </a:r>
            <a:r>
              <a:rPr lang="tr-TR" sz="2200" dirty="0"/>
              <a:t> (</a:t>
            </a:r>
            <a:r>
              <a:rPr lang="tr-TR" sz="2200" dirty="0" err="1"/>
              <a:t>Tylan</a:t>
            </a:r>
            <a:r>
              <a:rPr lang="tr-TR" sz="2200" dirty="0"/>
              <a:t>), köpek </a:t>
            </a:r>
            <a:r>
              <a:rPr lang="tr-TR" sz="2200" dirty="0" err="1"/>
              <a:t>IBD'sini</a:t>
            </a:r>
            <a:r>
              <a:rPr lang="tr-TR" sz="2200" dirty="0"/>
              <a:t> ve antibiyotiğe duyarlı </a:t>
            </a:r>
            <a:r>
              <a:rPr lang="tr-TR" sz="2200" dirty="0" err="1"/>
              <a:t>diyare</a:t>
            </a:r>
            <a:r>
              <a:rPr lang="tr-TR" sz="2200" dirty="0"/>
              <a:t> (ARD) yönetiminde etkili ve güvenli olduğu bildirilen bir </a:t>
            </a:r>
            <a:r>
              <a:rPr lang="tr-TR" sz="2200" dirty="0" err="1"/>
              <a:t>makrolid</a:t>
            </a:r>
            <a:r>
              <a:rPr lang="tr-TR" sz="2200" dirty="0"/>
              <a:t> antibiyotiktir.</a:t>
            </a:r>
          </a:p>
          <a:p>
            <a:pPr algn="just">
              <a:lnSpc>
                <a:spcPct val="150000"/>
              </a:lnSpc>
            </a:pPr>
            <a:r>
              <a:rPr lang="tr-TR" sz="2200" dirty="0"/>
              <a:t>İlacın etki mekanizması bilinmemekle birlikte, diğer tedavilere direnç gösteren bazı köpeklerde etkili olmaktadır. </a:t>
            </a:r>
          </a:p>
          <a:p>
            <a:pPr algn="just">
              <a:lnSpc>
                <a:spcPct val="150000"/>
              </a:lnSpc>
            </a:pPr>
            <a:r>
              <a:rPr lang="tr-TR" sz="2200" dirty="0"/>
              <a:t>Doz aralığı 20 - 30 mg / kg q12 saattir</a:t>
            </a:r>
          </a:p>
        </p:txBody>
      </p:sp>
    </p:spTree>
    <p:extLst>
      <p:ext uri="{BB962C8B-B14F-4D97-AF65-F5344CB8AC3E}">
        <p14:creationId xmlns:p14="http://schemas.microsoft.com/office/powerpoint/2010/main" val="21641421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4005-3444-3B43-BB7B-47C11D7F6CD4}"/>
              </a:ext>
            </a:extLst>
          </p:cNvPr>
          <p:cNvSpPr>
            <a:spLocks noGrp="1"/>
          </p:cNvSpPr>
          <p:nvPr>
            <p:ph type="title"/>
          </p:nvPr>
        </p:nvSpPr>
        <p:spPr>
          <a:xfrm>
            <a:off x="838200" y="365125"/>
            <a:ext cx="10515600" cy="539001"/>
          </a:xfrm>
          <a:solidFill>
            <a:schemeClr val="bg2"/>
          </a:solidFill>
          <a:ln>
            <a:solidFill>
              <a:schemeClr val="accent1"/>
            </a:solidFill>
          </a:ln>
        </p:spPr>
        <p:txBody>
          <a:bodyPr>
            <a:normAutofit/>
          </a:bodyPr>
          <a:lstStyle/>
          <a:p>
            <a:pPr algn="ctr"/>
            <a:r>
              <a:rPr lang="tr-TR" sz="2400" b="1" dirty="0">
                <a:solidFill>
                  <a:srgbClr val="0070C0"/>
                </a:solidFill>
              </a:rPr>
              <a:t>FİZİKSEL MUAYENE BULGULARI</a:t>
            </a:r>
            <a:endParaRPr lang="en-US" sz="2400" dirty="0">
              <a:solidFill>
                <a:srgbClr val="0070C0"/>
              </a:solidFill>
            </a:endParaRPr>
          </a:p>
        </p:txBody>
      </p:sp>
      <p:sp>
        <p:nvSpPr>
          <p:cNvPr id="3" name="Content Placeholder 2">
            <a:extLst>
              <a:ext uri="{FF2B5EF4-FFF2-40B4-BE49-F238E27FC236}">
                <a16:creationId xmlns:a16="http://schemas.microsoft.com/office/drawing/2014/main" id="{2F761C93-0A50-1E40-A238-82A80BD2E973}"/>
              </a:ext>
            </a:extLst>
          </p:cNvPr>
          <p:cNvSpPr>
            <a:spLocks noGrp="1"/>
          </p:cNvSpPr>
          <p:nvPr>
            <p:ph idx="1"/>
          </p:nvPr>
        </p:nvSpPr>
        <p:spPr>
          <a:xfrm>
            <a:off x="838200" y="1140431"/>
            <a:ext cx="10515600" cy="5036532"/>
          </a:xfrm>
          <a:ln>
            <a:solidFill>
              <a:schemeClr val="accent1"/>
            </a:solidFill>
          </a:ln>
        </p:spPr>
        <p:txBody>
          <a:bodyPr>
            <a:normAutofit/>
          </a:bodyPr>
          <a:lstStyle/>
          <a:p>
            <a:pPr algn="just">
              <a:lnSpc>
                <a:spcPct val="150000"/>
              </a:lnSpc>
            </a:pPr>
            <a:r>
              <a:rPr lang="tr-TR" sz="2200" dirty="0"/>
              <a:t>Sfinkter </a:t>
            </a:r>
            <a:r>
              <a:rPr lang="tr-TR" sz="2200" dirty="0" err="1"/>
              <a:t>inkontinansı</a:t>
            </a:r>
            <a:r>
              <a:rPr lang="tr-TR" sz="2200" dirty="0"/>
              <a:t> olan tüm hayvanlarda tam bir nörolojik muayene yapılmalı; </a:t>
            </a:r>
            <a:r>
              <a:rPr lang="tr-TR" sz="2200" dirty="0" err="1"/>
              <a:t>lumbosakral</a:t>
            </a:r>
            <a:r>
              <a:rPr lang="tr-TR" sz="2200" dirty="0"/>
              <a:t> omurilik hastalığına bağlı ek bulgular, istemli hareket kaybı,  kuyrukta hareket kaybı, </a:t>
            </a:r>
            <a:r>
              <a:rPr lang="tr-TR" sz="2200" dirty="0" err="1"/>
              <a:t>lumbosakral</a:t>
            </a:r>
            <a:r>
              <a:rPr lang="tr-TR" sz="2200" dirty="0"/>
              <a:t> ağrı, </a:t>
            </a:r>
            <a:r>
              <a:rPr lang="tr-TR" sz="2200" dirty="0" err="1"/>
              <a:t>tonüsünü</a:t>
            </a:r>
            <a:r>
              <a:rPr lang="tr-TR" sz="2200" dirty="0"/>
              <a:t> kaybetmiş arka </a:t>
            </a:r>
            <a:r>
              <a:rPr lang="tr-TR" sz="2200" dirty="0" err="1"/>
              <a:t>parezis</a:t>
            </a:r>
            <a:r>
              <a:rPr lang="tr-TR" sz="2200" dirty="0"/>
              <a:t> veya felç ve </a:t>
            </a:r>
            <a:r>
              <a:rPr lang="tr-TR" sz="2200" dirty="0" err="1"/>
              <a:t>pelvik</a:t>
            </a:r>
            <a:r>
              <a:rPr lang="tr-TR" sz="2200" dirty="0"/>
              <a:t> bacaklarda </a:t>
            </a:r>
            <a:r>
              <a:rPr lang="tr-TR" sz="2200" dirty="0" err="1"/>
              <a:t>hiporefleksik</a:t>
            </a:r>
            <a:r>
              <a:rPr lang="tr-TR" sz="2200" dirty="0"/>
              <a:t> </a:t>
            </a:r>
            <a:r>
              <a:rPr lang="tr-TR" sz="2200" dirty="0" err="1"/>
              <a:t>myotatik</a:t>
            </a:r>
            <a:r>
              <a:rPr lang="tr-TR" sz="2200" dirty="0"/>
              <a:t> refleksler en yaygın bulgulardır.</a:t>
            </a:r>
          </a:p>
          <a:p>
            <a:pPr algn="just">
              <a:lnSpc>
                <a:spcPct val="150000"/>
              </a:lnSpc>
            </a:pPr>
            <a:r>
              <a:rPr lang="tr-TR" sz="2200" dirty="0" err="1"/>
              <a:t>Diffüz</a:t>
            </a:r>
            <a:r>
              <a:rPr lang="tr-TR" sz="2200" dirty="0"/>
              <a:t> alt motor nöron bulguları </a:t>
            </a:r>
            <a:r>
              <a:rPr lang="tr-TR" sz="2200" dirty="0" err="1"/>
              <a:t>periferik</a:t>
            </a:r>
            <a:r>
              <a:rPr lang="tr-TR" sz="2200" dirty="0"/>
              <a:t> </a:t>
            </a:r>
            <a:r>
              <a:rPr lang="tr-TR" sz="2200" dirty="0" err="1"/>
              <a:t>nöropati</a:t>
            </a:r>
            <a:r>
              <a:rPr lang="tr-TR" sz="2200" dirty="0"/>
              <a:t> veya </a:t>
            </a:r>
            <a:r>
              <a:rPr lang="tr-TR" sz="2200" dirty="0" err="1"/>
              <a:t>miyopatiye</a:t>
            </a:r>
            <a:r>
              <a:rPr lang="tr-TR" sz="2200" dirty="0"/>
              <a:t> işaret eder; </a:t>
            </a:r>
            <a:r>
              <a:rPr lang="tr-TR" sz="2200" dirty="0" err="1"/>
              <a:t>Pelvik</a:t>
            </a:r>
            <a:r>
              <a:rPr lang="tr-TR" sz="2200" dirty="0"/>
              <a:t> bacaklarda üst motor nöron bulguları, </a:t>
            </a:r>
            <a:r>
              <a:rPr lang="tr-TR" sz="2200" dirty="0" err="1"/>
              <a:t>lumbosakral</a:t>
            </a:r>
            <a:r>
              <a:rPr lang="tr-TR" sz="2200" dirty="0"/>
              <a:t> </a:t>
            </a:r>
            <a:r>
              <a:rPr lang="tr-TR" sz="2200" dirty="0" err="1"/>
              <a:t>pleksusa</a:t>
            </a:r>
            <a:r>
              <a:rPr lang="tr-TR" sz="2200" dirty="0"/>
              <a:t> </a:t>
            </a:r>
            <a:r>
              <a:rPr lang="tr-TR" sz="2200" dirty="0" err="1"/>
              <a:t>sentral</a:t>
            </a:r>
            <a:r>
              <a:rPr lang="tr-TR" sz="2200" dirty="0"/>
              <a:t> sinir sistemi hastalığı olabileceğini düşündürmektedir. </a:t>
            </a:r>
          </a:p>
          <a:p>
            <a:pPr algn="just">
              <a:lnSpc>
                <a:spcPct val="150000"/>
              </a:lnSpc>
            </a:pPr>
            <a:endParaRPr lang="tr-TR" sz="2200" dirty="0"/>
          </a:p>
        </p:txBody>
      </p:sp>
    </p:spTree>
    <p:extLst>
      <p:ext uri="{BB962C8B-B14F-4D97-AF65-F5344CB8AC3E}">
        <p14:creationId xmlns:p14="http://schemas.microsoft.com/office/powerpoint/2010/main" val="27897411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B8D5-DA28-CD40-AF6B-E74BE303DC89}"/>
              </a:ext>
            </a:extLst>
          </p:cNvPr>
          <p:cNvSpPr>
            <a:spLocks noGrp="1"/>
          </p:cNvSpPr>
          <p:nvPr>
            <p:ph type="title"/>
          </p:nvPr>
        </p:nvSpPr>
        <p:spPr>
          <a:xfrm>
            <a:off x="154111" y="87723"/>
            <a:ext cx="11774185" cy="467082"/>
          </a:xfrm>
          <a:solidFill>
            <a:schemeClr val="bg2"/>
          </a:solidFill>
          <a:ln>
            <a:solidFill>
              <a:schemeClr val="accent1"/>
            </a:solidFill>
          </a:ln>
        </p:spPr>
        <p:txBody>
          <a:bodyPr>
            <a:noAutofit/>
          </a:bodyPr>
          <a:lstStyle/>
          <a:p>
            <a:pPr algn="ctr"/>
            <a:r>
              <a:rPr lang="tr-TR" sz="2800" b="1" dirty="0">
                <a:solidFill>
                  <a:srgbClr val="FF0000"/>
                </a:solidFill>
              </a:rPr>
              <a:t>ETİYOLOJİ</a:t>
            </a:r>
            <a:endParaRPr lang="en-US" sz="2800" dirty="0">
              <a:solidFill>
                <a:srgbClr val="FF0000"/>
              </a:solidFill>
            </a:endParaRPr>
          </a:p>
        </p:txBody>
      </p:sp>
      <p:sp>
        <p:nvSpPr>
          <p:cNvPr id="3" name="Content Placeholder 2">
            <a:extLst>
              <a:ext uri="{FF2B5EF4-FFF2-40B4-BE49-F238E27FC236}">
                <a16:creationId xmlns:a16="http://schemas.microsoft.com/office/drawing/2014/main" id="{79324F96-51C8-854C-9021-E427D91CF355}"/>
              </a:ext>
            </a:extLst>
          </p:cNvPr>
          <p:cNvSpPr>
            <a:spLocks noGrp="1"/>
          </p:cNvSpPr>
          <p:nvPr>
            <p:ph idx="1"/>
          </p:nvPr>
        </p:nvSpPr>
        <p:spPr>
          <a:xfrm>
            <a:off x="154111" y="688368"/>
            <a:ext cx="11774185" cy="6169631"/>
          </a:xfrm>
          <a:ln>
            <a:solidFill>
              <a:schemeClr val="accent1"/>
            </a:solidFill>
          </a:ln>
        </p:spPr>
        <p:txBody>
          <a:bodyPr>
            <a:noAutofit/>
          </a:bodyPr>
          <a:lstStyle/>
          <a:p>
            <a:pPr marL="0" indent="0" algn="just">
              <a:lnSpc>
                <a:spcPct val="170000"/>
              </a:lnSpc>
              <a:buNone/>
            </a:pPr>
            <a:r>
              <a:rPr lang="tr-TR" sz="2200" b="1" i="1" dirty="0"/>
              <a:t>Rezervuar </a:t>
            </a:r>
            <a:r>
              <a:rPr lang="tr-TR" sz="2200" b="1" i="1" dirty="0" err="1"/>
              <a:t>İnkontinansı</a:t>
            </a:r>
            <a:endParaRPr lang="tr-TR" sz="2200" dirty="0"/>
          </a:p>
          <a:p>
            <a:pPr lvl="1" algn="just">
              <a:lnSpc>
                <a:spcPct val="170000"/>
              </a:lnSpc>
            </a:pPr>
            <a:r>
              <a:rPr lang="tr-TR" sz="2200" dirty="0" err="1"/>
              <a:t>Kolorektal</a:t>
            </a:r>
            <a:r>
              <a:rPr lang="tr-TR" sz="2200" dirty="0"/>
              <a:t> hastalık- kolit, </a:t>
            </a:r>
            <a:r>
              <a:rPr lang="tr-TR" sz="2200" dirty="0" err="1"/>
              <a:t>irritabl</a:t>
            </a:r>
            <a:r>
              <a:rPr lang="tr-TR" sz="2200" dirty="0"/>
              <a:t> bağırsak sendromu ve </a:t>
            </a:r>
            <a:r>
              <a:rPr lang="tr-TR" sz="2200" dirty="0" err="1"/>
              <a:t>neoplazi</a:t>
            </a:r>
            <a:r>
              <a:rPr lang="tr-TR" sz="2200" dirty="0"/>
              <a:t>.</a:t>
            </a:r>
          </a:p>
          <a:p>
            <a:pPr lvl="1" algn="just">
              <a:lnSpc>
                <a:spcPct val="170000"/>
              </a:lnSpc>
            </a:pPr>
            <a:r>
              <a:rPr lang="tr-TR" sz="2200" dirty="0"/>
              <a:t>İshal- herhangi bir nedenden dolayı aşırı miktarda oluşan dışkı, kolonun emici ve depolama kapasitesini bozabilir.</a:t>
            </a:r>
          </a:p>
          <a:p>
            <a:pPr marL="0" indent="0" algn="just">
              <a:lnSpc>
                <a:spcPct val="170000"/>
              </a:lnSpc>
              <a:buNone/>
            </a:pPr>
            <a:r>
              <a:rPr lang="tr-TR" sz="2200" b="1" i="1" dirty="0" err="1"/>
              <a:t>Nörojenik</a:t>
            </a:r>
            <a:r>
              <a:rPr lang="tr-TR" sz="2200" b="1" i="1" dirty="0"/>
              <a:t> olmayan Sfinkter </a:t>
            </a:r>
            <a:r>
              <a:rPr lang="tr-TR" sz="2200" b="1" i="1" dirty="0" err="1"/>
              <a:t>İnkontinansı</a:t>
            </a:r>
            <a:endParaRPr lang="tr-TR" sz="2200" dirty="0"/>
          </a:p>
          <a:p>
            <a:pPr lvl="1" algn="just">
              <a:lnSpc>
                <a:spcPct val="170000"/>
              </a:lnSpc>
            </a:pPr>
            <a:r>
              <a:rPr lang="tr-TR" sz="2200" dirty="0" err="1"/>
              <a:t>Travmatik</a:t>
            </a:r>
            <a:r>
              <a:rPr lang="tr-TR" sz="2200" dirty="0"/>
              <a:t> anal yaralanmalar — ısırık yaraları, ciddi şekilde hasar gören anal keseler, </a:t>
            </a:r>
            <a:r>
              <a:rPr lang="tr-TR" sz="2200" dirty="0" err="1"/>
              <a:t>laserasyon</a:t>
            </a:r>
            <a:r>
              <a:rPr lang="tr-TR" sz="2200" dirty="0"/>
              <a:t> veya silah yaralanmaları. </a:t>
            </a:r>
          </a:p>
          <a:p>
            <a:pPr lvl="1" algn="just">
              <a:lnSpc>
                <a:spcPct val="170000"/>
              </a:lnSpc>
            </a:pPr>
            <a:r>
              <a:rPr lang="tr-TR" sz="2200" dirty="0" err="1"/>
              <a:t>İatrojenik</a:t>
            </a:r>
            <a:r>
              <a:rPr lang="tr-TR" sz="2200" dirty="0"/>
              <a:t>— </a:t>
            </a:r>
            <a:r>
              <a:rPr lang="tr-TR" sz="2200" dirty="0" err="1"/>
              <a:t>anorektal</a:t>
            </a:r>
            <a:r>
              <a:rPr lang="tr-TR" sz="2200" dirty="0"/>
              <a:t> cerrahi sırasında, dış anal sfinkter ve </a:t>
            </a:r>
            <a:r>
              <a:rPr lang="tr-TR" sz="2200" dirty="0" err="1"/>
              <a:t>levator</a:t>
            </a:r>
            <a:r>
              <a:rPr lang="tr-TR" sz="2200" dirty="0"/>
              <a:t> ani kasları anatomik olarak bozulabilir. </a:t>
            </a:r>
          </a:p>
          <a:p>
            <a:pPr lvl="1" algn="just">
              <a:lnSpc>
                <a:spcPct val="170000"/>
              </a:lnSpc>
            </a:pPr>
            <a:r>
              <a:rPr lang="tr-TR" sz="2200" dirty="0" err="1"/>
              <a:t>Perianal</a:t>
            </a:r>
            <a:r>
              <a:rPr lang="tr-TR" sz="2200" dirty="0"/>
              <a:t> fistüller.</a:t>
            </a:r>
          </a:p>
          <a:p>
            <a:pPr algn="just">
              <a:lnSpc>
                <a:spcPct val="170000"/>
              </a:lnSpc>
            </a:pPr>
            <a:endParaRPr lang="en-US" sz="2200" dirty="0"/>
          </a:p>
        </p:txBody>
      </p:sp>
    </p:spTree>
    <p:extLst>
      <p:ext uri="{BB962C8B-B14F-4D97-AF65-F5344CB8AC3E}">
        <p14:creationId xmlns:p14="http://schemas.microsoft.com/office/powerpoint/2010/main" val="26640779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324F96-51C8-854C-9021-E427D91CF355}"/>
              </a:ext>
            </a:extLst>
          </p:cNvPr>
          <p:cNvSpPr>
            <a:spLocks noGrp="1"/>
          </p:cNvSpPr>
          <p:nvPr>
            <p:ph idx="1"/>
          </p:nvPr>
        </p:nvSpPr>
        <p:spPr>
          <a:xfrm>
            <a:off x="174659" y="339048"/>
            <a:ext cx="11774185" cy="6226138"/>
          </a:xfrm>
          <a:ln>
            <a:solidFill>
              <a:schemeClr val="accent1"/>
            </a:solidFill>
          </a:ln>
        </p:spPr>
        <p:txBody>
          <a:bodyPr>
            <a:noAutofit/>
          </a:bodyPr>
          <a:lstStyle/>
          <a:p>
            <a:pPr marL="0" indent="0" algn="just">
              <a:lnSpc>
                <a:spcPct val="150000"/>
              </a:lnSpc>
              <a:buNone/>
            </a:pPr>
            <a:r>
              <a:rPr lang="tr-TR" sz="2200" b="1" dirty="0" err="1">
                <a:solidFill>
                  <a:srgbClr val="FF0000"/>
                </a:solidFill>
              </a:rPr>
              <a:t>Nörojenik</a:t>
            </a:r>
            <a:r>
              <a:rPr lang="tr-TR" sz="2200" b="1" dirty="0">
                <a:solidFill>
                  <a:srgbClr val="FF0000"/>
                </a:solidFill>
              </a:rPr>
              <a:t> Sfinkter </a:t>
            </a:r>
            <a:r>
              <a:rPr lang="tr-TR" sz="2200" b="1" dirty="0" err="1">
                <a:solidFill>
                  <a:srgbClr val="FF0000"/>
                </a:solidFill>
              </a:rPr>
              <a:t>İnkontinansı</a:t>
            </a:r>
            <a:endParaRPr lang="tr-TR" sz="2200" dirty="0">
              <a:solidFill>
                <a:srgbClr val="FF0000"/>
              </a:solidFill>
            </a:endParaRPr>
          </a:p>
          <a:p>
            <a:pPr lvl="1" algn="just">
              <a:lnSpc>
                <a:spcPct val="150000"/>
              </a:lnSpc>
            </a:pPr>
            <a:r>
              <a:rPr lang="tr-TR" sz="2200" dirty="0"/>
              <a:t>CNS - </a:t>
            </a:r>
            <a:r>
              <a:rPr lang="tr-TR" sz="2200" dirty="0" err="1"/>
              <a:t>dejeneratif</a:t>
            </a:r>
            <a:r>
              <a:rPr lang="tr-TR" sz="2200" dirty="0"/>
              <a:t> </a:t>
            </a:r>
            <a:r>
              <a:rPr lang="tr-TR" sz="2200" dirty="0" err="1"/>
              <a:t>miyelopati</a:t>
            </a:r>
            <a:r>
              <a:rPr lang="tr-TR" sz="2200" dirty="0"/>
              <a:t>, </a:t>
            </a:r>
            <a:r>
              <a:rPr lang="tr-TR" sz="2200" dirty="0" err="1"/>
              <a:t>spinal</a:t>
            </a:r>
            <a:r>
              <a:rPr lang="tr-TR" sz="2200" dirty="0"/>
              <a:t> </a:t>
            </a:r>
            <a:r>
              <a:rPr lang="tr-TR" sz="2200" dirty="0" err="1"/>
              <a:t>disrafizm</a:t>
            </a:r>
            <a:r>
              <a:rPr lang="tr-TR" sz="2200" dirty="0"/>
              <a:t>, </a:t>
            </a:r>
            <a:r>
              <a:rPr lang="tr-TR" sz="2200" dirty="0" err="1"/>
              <a:t>spina</a:t>
            </a:r>
            <a:r>
              <a:rPr lang="tr-TR" sz="2200" dirty="0"/>
              <a:t> </a:t>
            </a:r>
            <a:r>
              <a:rPr lang="tr-TR" sz="2200" dirty="0" err="1"/>
              <a:t>bifida</a:t>
            </a:r>
            <a:r>
              <a:rPr lang="tr-TR" sz="2200" dirty="0"/>
              <a:t>, travma, </a:t>
            </a:r>
            <a:r>
              <a:rPr lang="tr-TR" sz="2200" dirty="0" err="1"/>
              <a:t>intervertebral</a:t>
            </a:r>
            <a:r>
              <a:rPr lang="tr-TR" sz="2200" dirty="0"/>
              <a:t> disk </a:t>
            </a:r>
            <a:r>
              <a:rPr lang="tr-TR" sz="2200" dirty="0" err="1"/>
              <a:t>ekstrüzyonu</a:t>
            </a:r>
            <a:r>
              <a:rPr lang="tr-TR" sz="2200" dirty="0"/>
              <a:t>, </a:t>
            </a:r>
            <a:r>
              <a:rPr lang="tr-TR" sz="2200" dirty="0" err="1"/>
              <a:t>neoplazi</a:t>
            </a:r>
            <a:r>
              <a:rPr lang="tr-TR" sz="2200" dirty="0"/>
              <a:t>, </a:t>
            </a:r>
            <a:r>
              <a:rPr lang="tr-TR" sz="2200" dirty="0" err="1"/>
              <a:t>meningomiyelit</a:t>
            </a:r>
            <a:r>
              <a:rPr lang="tr-TR" sz="2200" dirty="0"/>
              <a:t> (çeşitli nedenler), </a:t>
            </a:r>
            <a:r>
              <a:rPr lang="tr-TR" sz="2200" dirty="0" err="1"/>
              <a:t>fibrokartilajinöz</a:t>
            </a:r>
            <a:r>
              <a:rPr lang="tr-TR" sz="2200" dirty="0"/>
              <a:t> </a:t>
            </a:r>
            <a:r>
              <a:rPr lang="tr-TR" sz="2200" dirty="0" err="1"/>
              <a:t>embolizm</a:t>
            </a:r>
            <a:r>
              <a:rPr lang="tr-TR" sz="2200" dirty="0"/>
              <a:t>, diğer vasküler bozukluklar.</a:t>
            </a:r>
          </a:p>
          <a:p>
            <a:pPr lvl="1" algn="just">
              <a:lnSpc>
                <a:spcPct val="150000"/>
              </a:lnSpc>
            </a:pPr>
            <a:r>
              <a:rPr lang="tr-TR" sz="2200" dirty="0" err="1"/>
              <a:t>Cauda</a:t>
            </a:r>
            <a:r>
              <a:rPr lang="tr-TR" sz="2200" dirty="0"/>
              <a:t> </a:t>
            </a:r>
            <a:r>
              <a:rPr lang="tr-TR" sz="2200" dirty="0" err="1"/>
              <a:t>equina</a:t>
            </a:r>
            <a:r>
              <a:rPr lang="tr-TR" sz="2200" dirty="0"/>
              <a:t> sendromu- L6-L7 veya L7-S1 </a:t>
            </a:r>
            <a:r>
              <a:rPr lang="tr-TR" sz="2200" dirty="0" err="1"/>
              <a:t>intervertebral</a:t>
            </a:r>
            <a:r>
              <a:rPr lang="tr-TR" sz="2200" dirty="0"/>
              <a:t> disk </a:t>
            </a:r>
            <a:r>
              <a:rPr lang="tr-TR" sz="2200" dirty="0" err="1"/>
              <a:t>ekstrüzyonu</a:t>
            </a:r>
            <a:r>
              <a:rPr lang="tr-TR" sz="2200" dirty="0"/>
              <a:t>, </a:t>
            </a:r>
            <a:r>
              <a:rPr lang="tr-TR" sz="2200" dirty="0" err="1"/>
              <a:t>spondilozis</a:t>
            </a:r>
            <a:r>
              <a:rPr lang="tr-TR" sz="2200" dirty="0"/>
              <a:t> </a:t>
            </a:r>
            <a:r>
              <a:rPr lang="tr-TR" sz="2200" dirty="0" err="1"/>
              <a:t>deformans</a:t>
            </a:r>
            <a:r>
              <a:rPr lang="tr-TR" sz="2200" dirty="0"/>
              <a:t>, </a:t>
            </a:r>
            <a:r>
              <a:rPr lang="tr-TR" sz="2200" dirty="0" err="1"/>
              <a:t>konjenital</a:t>
            </a:r>
            <a:r>
              <a:rPr lang="tr-TR" sz="2200" dirty="0"/>
              <a:t> </a:t>
            </a:r>
            <a:r>
              <a:rPr lang="tr-TR" sz="2200" dirty="0" err="1"/>
              <a:t>spinal</a:t>
            </a:r>
            <a:r>
              <a:rPr lang="tr-TR" sz="2200" dirty="0"/>
              <a:t> kanal </a:t>
            </a:r>
            <a:r>
              <a:rPr lang="tr-TR" sz="2200" dirty="0" err="1"/>
              <a:t>stenozu</a:t>
            </a:r>
            <a:r>
              <a:rPr lang="tr-TR" sz="2200" dirty="0"/>
              <a:t>, </a:t>
            </a:r>
            <a:r>
              <a:rPr lang="tr-TR" sz="2200" dirty="0" err="1"/>
              <a:t>lumbosakral</a:t>
            </a:r>
            <a:r>
              <a:rPr lang="tr-TR" sz="2200" dirty="0"/>
              <a:t> </a:t>
            </a:r>
            <a:r>
              <a:rPr lang="tr-TR" sz="2200" dirty="0" err="1"/>
              <a:t>instabilite</a:t>
            </a:r>
            <a:r>
              <a:rPr lang="tr-TR" sz="2200" dirty="0"/>
              <a:t>, </a:t>
            </a:r>
            <a:r>
              <a:rPr lang="tr-TR" sz="2200" dirty="0" err="1"/>
              <a:t>disospondilit</a:t>
            </a:r>
            <a:r>
              <a:rPr lang="tr-TR" sz="2200" dirty="0"/>
              <a:t> ve </a:t>
            </a:r>
            <a:r>
              <a:rPr lang="tr-TR" sz="2200" dirty="0" err="1"/>
              <a:t>neoplazi</a:t>
            </a:r>
            <a:r>
              <a:rPr lang="tr-TR" sz="2200" dirty="0"/>
              <a:t>.</a:t>
            </a:r>
          </a:p>
          <a:p>
            <a:pPr lvl="1" algn="just">
              <a:lnSpc>
                <a:spcPct val="150000"/>
              </a:lnSpc>
            </a:pPr>
            <a:r>
              <a:rPr lang="tr-TR" sz="2200" dirty="0" err="1"/>
              <a:t>Periferik</a:t>
            </a:r>
            <a:r>
              <a:rPr lang="tr-TR" sz="2200" dirty="0"/>
              <a:t> </a:t>
            </a:r>
            <a:r>
              <a:rPr lang="tr-TR" sz="2200" dirty="0" err="1"/>
              <a:t>nöropati</a:t>
            </a:r>
            <a:r>
              <a:rPr lang="tr-TR" sz="2200" dirty="0"/>
              <a:t>- </a:t>
            </a:r>
            <a:r>
              <a:rPr lang="tr-TR" sz="2200" dirty="0" err="1"/>
              <a:t>enfeksiyöz</a:t>
            </a:r>
            <a:r>
              <a:rPr lang="tr-TR" sz="2200" dirty="0"/>
              <a:t>, </a:t>
            </a:r>
            <a:r>
              <a:rPr lang="tr-TR" sz="2200" dirty="0" err="1"/>
              <a:t>immün</a:t>
            </a:r>
            <a:r>
              <a:rPr lang="tr-TR" sz="2200" dirty="0"/>
              <a:t> aracılı, ilaca bağlı (</a:t>
            </a:r>
            <a:r>
              <a:rPr lang="tr-TR" sz="2200" dirty="0" err="1"/>
              <a:t>örn</a:t>
            </a:r>
            <a:r>
              <a:rPr lang="tr-TR" sz="2200" dirty="0"/>
              <a:t>., </a:t>
            </a:r>
            <a:r>
              <a:rPr lang="tr-TR" sz="2200" dirty="0" err="1"/>
              <a:t>Vinkristin</a:t>
            </a:r>
            <a:r>
              <a:rPr lang="tr-TR" sz="2200" dirty="0"/>
              <a:t> sülfat), </a:t>
            </a:r>
            <a:r>
              <a:rPr lang="tr-TR" sz="2200" dirty="0" err="1"/>
              <a:t>dysautonomia</a:t>
            </a:r>
            <a:r>
              <a:rPr lang="tr-TR" sz="2200" dirty="0"/>
              <a:t> ve </a:t>
            </a:r>
            <a:r>
              <a:rPr lang="tr-TR" sz="2200" dirty="0" err="1"/>
              <a:t>idiopatik</a:t>
            </a:r>
            <a:r>
              <a:rPr lang="tr-TR" sz="2200" dirty="0"/>
              <a:t>.</a:t>
            </a:r>
          </a:p>
          <a:p>
            <a:pPr lvl="1" algn="just">
              <a:lnSpc>
                <a:spcPct val="150000"/>
              </a:lnSpc>
            </a:pPr>
            <a:r>
              <a:rPr lang="tr-TR" sz="2200" dirty="0" err="1"/>
              <a:t>Miyopati</a:t>
            </a:r>
            <a:r>
              <a:rPr lang="tr-TR" sz="2200" dirty="0"/>
              <a:t> / </a:t>
            </a:r>
            <a:r>
              <a:rPr lang="tr-TR" sz="2200" dirty="0" err="1"/>
              <a:t>nöromüsküler</a:t>
            </a:r>
            <a:r>
              <a:rPr lang="tr-TR" sz="2200" dirty="0"/>
              <a:t> bozukluk. </a:t>
            </a:r>
          </a:p>
          <a:p>
            <a:pPr lvl="1" algn="just">
              <a:lnSpc>
                <a:spcPct val="150000"/>
              </a:lnSpc>
            </a:pPr>
            <a:r>
              <a:rPr lang="tr-TR" sz="2200" dirty="0"/>
              <a:t>Dejenerasyon (yaşlanma)- fekal </a:t>
            </a:r>
            <a:r>
              <a:rPr lang="tr-TR" sz="2200" dirty="0" err="1"/>
              <a:t>kontinans</a:t>
            </a:r>
            <a:r>
              <a:rPr lang="tr-TR" sz="2200" dirty="0"/>
              <a:t>, güçsüzlük, </a:t>
            </a:r>
            <a:r>
              <a:rPr lang="tr-TR" sz="2200" dirty="0" err="1"/>
              <a:t>dejeneratif</a:t>
            </a:r>
            <a:r>
              <a:rPr lang="tr-TR" sz="2200" dirty="0"/>
              <a:t> </a:t>
            </a:r>
            <a:r>
              <a:rPr lang="tr-TR" sz="2200" dirty="0" err="1"/>
              <a:t>nöropati</a:t>
            </a:r>
            <a:r>
              <a:rPr lang="tr-TR" sz="2200" dirty="0"/>
              <a:t> ve yaşlılık ile ilgili kasların </a:t>
            </a:r>
            <a:r>
              <a:rPr lang="tr-TR" sz="2200" dirty="0" err="1"/>
              <a:t>atrofisi</a:t>
            </a:r>
            <a:r>
              <a:rPr lang="tr-TR" sz="2200" dirty="0"/>
              <a:t> dahil olmak üzere bir çok faktör hastalığa neden olabilir.</a:t>
            </a:r>
          </a:p>
          <a:p>
            <a:pPr algn="just">
              <a:lnSpc>
                <a:spcPct val="150000"/>
              </a:lnSpc>
            </a:pPr>
            <a:endParaRPr lang="en-US" sz="2200" dirty="0"/>
          </a:p>
        </p:txBody>
      </p:sp>
    </p:spTree>
    <p:extLst>
      <p:ext uri="{BB962C8B-B14F-4D97-AF65-F5344CB8AC3E}">
        <p14:creationId xmlns:p14="http://schemas.microsoft.com/office/powerpoint/2010/main" val="13191554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0544-2063-624D-B884-E02C84488BD7}"/>
              </a:ext>
            </a:extLst>
          </p:cNvPr>
          <p:cNvSpPr>
            <a:spLocks noGrp="1"/>
          </p:cNvSpPr>
          <p:nvPr>
            <p:ph type="title"/>
          </p:nvPr>
        </p:nvSpPr>
        <p:spPr>
          <a:xfrm>
            <a:off x="472611" y="365125"/>
            <a:ext cx="11178283" cy="539001"/>
          </a:xfrm>
          <a:solidFill>
            <a:schemeClr val="bg2"/>
          </a:solidFill>
          <a:ln>
            <a:solidFill>
              <a:schemeClr val="accent1"/>
            </a:solidFill>
          </a:ln>
        </p:spPr>
        <p:txBody>
          <a:bodyPr>
            <a:normAutofit/>
          </a:bodyPr>
          <a:lstStyle/>
          <a:p>
            <a:pPr algn="ctr"/>
            <a:r>
              <a:rPr lang="tr-TR" sz="2400" b="1" dirty="0">
                <a:solidFill>
                  <a:srgbClr val="FF0000"/>
                </a:solidFill>
              </a:rPr>
              <a:t>AYIRICI TANI </a:t>
            </a:r>
            <a:endParaRPr lang="en-US" sz="2400" dirty="0">
              <a:solidFill>
                <a:srgbClr val="FF0000"/>
              </a:solidFill>
            </a:endParaRPr>
          </a:p>
        </p:txBody>
      </p:sp>
      <p:sp>
        <p:nvSpPr>
          <p:cNvPr id="3" name="Content Placeholder 2">
            <a:extLst>
              <a:ext uri="{FF2B5EF4-FFF2-40B4-BE49-F238E27FC236}">
                <a16:creationId xmlns:a16="http://schemas.microsoft.com/office/drawing/2014/main" id="{16412964-3107-4A4D-BE5C-21AE0FAA44E3}"/>
              </a:ext>
            </a:extLst>
          </p:cNvPr>
          <p:cNvSpPr>
            <a:spLocks noGrp="1"/>
          </p:cNvSpPr>
          <p:nvPr>
            <p:ph idx="1"/>
          </p:nvPr>
        </p:nvSpPr>
        <p:spPr>
          <a:xfrm>
            <a:off x="472611" y="1109609"/>
            <a:ext cx="11291299" cy="5067354"/>
          </a:xfrm>
          <a:ln>
            <a:solidFill>
              <a:schemeClr val="accent1"/>
            </a:solidFill>
          </a:ln>
        </p:spPr>
        <p:txBody>
          <a:bodyPr>
            <a:normAutofit/>
          </a:bodyPr>
          <a:lstStyle/>
          <a:p>
            <a:pPr lvl="0" algn="just">
              <a:lnSpc>
                <a:spcPct val="150000"/>
              </a:lnSpc>
            </a:pPr>
            <a:r>
              <a:rPr lang="tr-TR" sz="2200" dirty="0"/>
              <a:t>Herhangi bir nedenden dolayı gelişen gastrointestinal hastalıklar, kolonun rezervuar kapasitesini doğrudan değiştirmeden </a:t>
            </a:r>
            <a:r>
              <a:rPr lang="tr-TR" sz="2200" dirty="0" err="1"/>
              <a:t>defekasyon</a:t>
            </a:r>
            <a:r>
              <a:rPr lang="tr-TR" sz="2200" dirty="0"/>
              <a:t> dürtüsünü artırabilir.</a:t>
            </a:r>
          </a:p>
          <a:p>
            <a:pPr lvl="0" algn="just">
              <a:lnSpc>
                <a:spcPct val="150000"/>
              </a:lnSpc>
            </a:pPr>
            <a:r>
              <a:rPr lang="tr-TR" sz="2200" dirty="0"/>
              <a:t>Sfinkter </a:t>
            </a:r>
            <a:r>
              <a:rPr lang="tr-TR" sz="2200" dirty="0" err="1"/>
              <a:t>inkontinanstan</a:t>
            </a:r>
            <a:r>
              <a:rPr lang="tr-TR" sz="2200" dirty="0"/>
              <a:t> farklı olarak, gastrointestinal hastalıklar genellikle kilo kaybı, kusma, tenesmus, </a:t>
            </a:r>
            <a:r>
              <a:rPr lang="tr-TR" sz="2200" dirty="0" err="1"/>
              <a:t>distezi</a:t>
            </a:r>
            <a:r>
              <a:rPr lang="tr-TR" sz="2200" dirty="0"/>
              <a:t> ve </a:t>
            </a:r>
            <a:r>
              <a:rPr lang="tr-TR" sz="2200" dirty="0" err="1"/>
              <a:t>hematokezya</a:t>
            </a:r>
            <a:r>
              <a:rPr lang="tr-TR" sz="2200" dirty="0"/>
              <a:t> ile ilişkilidir.</a:t>
            </a:r>
          </a:p>
          <a:p>
            <a:pPr lvl="0" algn="just">
              <a:lnSpc>
                <a:spcPct val="150000"/>
              </a:lnSpc>
            </a:pPr>
            <a:r>
              <a:rPr lang="tr-TR" sz="2200" dirty="0"/>
              <a:t>Fekal </a:t>
            </a:r>
            <a:r>
              <a:rPr lang="tr-TR" sz="2200" dirty="0" err="1"/>
              <a:t>inkontinanstan</a:t>
            </a:r>
            <a:r>
              <a:rPr lang="tr-TR" sz="2200" dirty="0"/>
              <a:t> farklı olarak davranış bozuklukları (</a:t>
            </a:r>
            <a:r>
              <a:rPr lang="tr-TR" sz="2200" dirty="0" err="1"/>
              <a:t>örn</a:t>
            </a:r>
            <a:r>
              <a:rPr lang="tr-TR" sz="2200" dirty="0"/>
              <a:t>., Ayrılık </a:t>
            </a:r>
            <a:r>
              <a:rPr lang="tr-TR" sz="2200" dirty="0" err="1"/>
              <a:t>anksiyetesi</a:t>
            </a:r>
            <a:r>
              <a:rPr lang="tr-TR" sz="2200" dirty="0"/>
              <a:t>) genellikle hayvanların yıkıcı aktiviteleri veya aşırı ses çıkarmaları ile ilişkilidir.</a:t>
            </a:r>
          </a:p>
          <a:p>
            <a:pPr lvl="0" algn="just">
              <a:lnSpc>
                <a:spcPct val="150000"/>
              </a:lnSpc>
            </a:pPr>
            <a:r>
              <a:rPr lang="tr-TR" sz="2200" dirty="0"/>
              <a:t>Genç köpeklerde ev eğitiminin yetersiz olması, yakın zamanda iç mekan ortamına aniden geçirilen köpeklerde ya da kedilerin küçük kafeslerde barındırılması (yeterli büyüklükte olmayan kafesler, kirli ortam, kötü çevre).</a:t>
            </a:r>
          </a:p>
          <a:p>
            <a:pPr algn="just">
              <a:lnSpc>
                <a:spcPct val="150000"/>
              </a:lnSpc>
            </a:pPr>
            <a:endParaRPr lang="en-US" sz="2200" dirty="0"/>
          </a:p>
        </p:txBody>
      </p:sp>
    </p:spTree>
    <p:extLst>
      <p:ext uri="{BB962C8B-B14F-4D97-AF65-F5344CB8AC3E}">
        <p14:creationId xmlns:p14="http://schemas.microsoft.com/office/powerpoint/2010/main" val="5356824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0544-2063-624D-B884-E02C84488BD7}"/>
              </a:ext>
            </a:extLst>
          </p:cNvPr>
          <p:cNvSpPr>
            <a:spLocks noGrp="1"/>
          </p:cNvSpPr>
          <p:nvPr>
            <p:ph type="title"/>
          </p:nvPr>
        </p:nvSpPr>
        <p:spPr>
          <a:xfrm>
            <a:off x="513708" y="1618572"/>
            <a:ext cx="11178283" cy="539001"/>
          </a:xfrm>
          <a:solidFill>
            <a:schemeClr val="bg2"/>
          </a:solidFill>
          <a:ln>
            <a:solidFill>
              <a:schemeClr val="accent1"/>
            </a:solidFill>
          </a:ln>
        </p:spPr>
        <p:txBody>
          <a:bodyPr>
            <a:normAutofit/>
          </a:bodyPr>
          <a:lstStyle/>
          <a:p>
            <a:pPr algn="ctr"/>
            <a:r>
              <a:rPr lang="tr-TR" sz="2400" b="1" dirty="0">
                <a:solidFill>
                  <a:srgbClr val="FF0000"/>
                </a:solidFill>
              </a:rPr>
              <a:t>TAM KAN/BİYOKİMYA/İDRAR ANALİZİ</a:t>
            </a:r>
          </a:p>
        </p:txBody>
      </p:sp>
      <p:sp>
        <p:nvSpPr>
          <p:cNvPr id="3" name="Content Placeholder 2">
            <a:extLst>
              <a:ext uri="{FF2B5EF4-FFF2-40B4-BE49-F238E27FC236}">
                <a16:creationId xmlns:a16="http://schemas.microsoft.com/office/drawing/2014/main" id="{16412964-3107-4A4D-BE5C-21AE0FAA44E3}"/>
              </a:ext>
            </a:extLst>
          </p:cNvPr>
          <p:cNvSpPr>
            <a:spLocks noGrp="1"/>
          </p:cNvSpPr>
          <p:nvPr>
            <p:ph idx="1"/>
          </p:nvPr>
        </p:nvSpPr>
        <p:spPr>
          <a:xfrm>
            <a:off x="513708" y="2486346"/>
            <a:ext cx="11291299" cy="1849348"/>
          </a:xfrm>
          <a:ln>
            <a:solidFill>
              <a:schemeClr val="accent1"/>
            </a:solidFill>
          </a:ln>
        </p:spPr>
        <p:txBody>
          <a:bodyPr>
            <a:normAutofit/>
          </a:bodyPr>
          <a:lstStyle/>
          <a:p>
            <a:pPr lvl="0" algn="just">
              <a:lnSpc>
                <a:spcPct val="150000"/>
              </a:lnSpc>
            </a:pPr>
            <a:r>
              <a:rPr lang="tr-TR" sz="2200" dirty="0"/>
              <a:t>Sonuçlar genellikle dikkat çekici değildir. </a:t>
            </a:r>
          </a:p>
          <a:p>
            <a:pPr lvl="0" algn="just">
              <a:lnSpc>
                <a:spcPct val="150000"/>
              </a:lnSpc>
            </a:pPr>
            <a:r>
              <a:rPr lang="tr-TR" sz="2200" dirty="0"/>
              <a:t>Özellikle eş zamanlı idrar kaçırma gelişen vakalarda idrar tahlili, alt idrar yolu enfeksiyonunu (</a:t>
            </a:r>
            <a:r>
              <a:rPr lang="tr-TR" sz="2200" dirty="0" err="1"/>
              <a:t>örn</a:t>
            </a:r>
            <a:r>
              <a:rPr lang="tr-TR" sz="2200" dirty="0"/>
              <a:t>., </a:t>
            </a:r>
            <a:r>
              <a:rPr lang="tr-TR" sz="2200" dirty="0" err="1"/>
              <a:t>pirüri</a:t>
            </a:r>
            <a:r>
              <a:rPr lang="tr-TR" sz="2200" dirty="0"/>
              <a:t>, </a:t>
            </a:r>
            <a:r>
              <a:rPr lang="tr-TR" sz="2200" dirty="0" err="1"/>
              <a:t>hematüri</a:t>
            </a:r>
            <a:r>
              <a:rPr lang="tr-TR" sz="2200" dirty="0"/>
              <a:t>) gösterebilir.</a:t>
            </a:r>
          </a:p>
          <a:p>
            <a:pPr algn="just">
              <a:lnSpc>
                <a:spcPct val="150000"/>
              </a:lnSpc>
            </a:pPr>
            <a:endParaRPr lang="en-US" sz="2200" dirty="0"/>
          </a:p>
        </p:txBody>
      </p:sp>
    </p:spTree>
    <p:extLst>
      <p:ext uri="{BB962C8B-B14F-4D97-AF65-F5344CB8AC3E}">
        <p14:creationId xmlns:p14="http://schemas.microsoft.com/office/powerpoint/2010/main" val="17190357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DD46-51A4-4A41-9515-8C7A4B18E710}"/>
              </a:ext>
            </a:extLst>
          </p:cNvPr>
          <p:cNvSpPr>
            <a:spLocks noGrp="1"/>
          </p:cNvSpPr>
          <p:nvPr>
            <p:ph type="title"/>
          </p:nvPr>
        </p:nvSpPr>
        <p:spPr>
          <a:xfrm>
            <a:off x="838200" y="365125"/>
            <a:ext cx="10515600" cy="580097"/>
          </a:xfrm>
          <a:solidFill>
            <a:schemeClr val="bg2"/>
          </a:solidFill>
          <a:ln>
            <a:solidFill>
              <a:schemeClr val="accent1"/>
            </a:solidFill>
          </a:ln>
        </p:spPr>
        <p:txBody>
          <a:bodyPr>
            <a:normAutofit/>
          </a:bodyPr>
          <a:lstStyle/>
          <a:p>
            <a:r>
              <a:rPr lang="tr-TR" sz="2400" b="1" dirty="0">
                <a:solidFill>
                  <a:srgbClr val="FF0000"/>
                </a:solidFill>
              </a:rPr>
              <a:t>GÖRÜNTÜLEME</a:t>
            </a:r>
            <a:endParaRPr lang="en-US" sz="2400" dirty="0">
              <a:solidFill>
                <a:srgbClr val="FF0000"/>
              </a:solidFill>
            </a:endParaRPr>
          </a:p>
        </p:txBody>
      </p:sp>
      <p:sp>
        <p:nvSpPr>
          <p:cNvPr id="3" name="Content Placeholder 2">
            <a:extLst>
              <a:ext uri="{FF2B5EF4-FFF2-40B4-BE49-F238E27FC236}">
                <a16:creationId xmlns:a16="http://schemas.microsoft.com/office/drawing/2014/main" id="{0C49E8D0-0E6E-CD40-A62E-C74A75E9B068}"/>
              </a:ext>
            </a:extLst>
          </p:cNvPr>
          <p:cNvSpPr>
            <a:spLocks noGrp="1"/>
          </p:cNvSpPr>
          <p:nvPr>
            <p:ph idx="1"/>
          </p:nvPr>
        </p:nvSpPr>
        <p:spPr>
          <a:xfrm>
            <a:off x="838200" y="1363288"/>
            <a:ext cx="10515600" cy="4351338"/>
          </a:xfrm>
          <a:ln>
            <a:solidFill>
              <a:schemeClr val="accent1"/>
            </a:solidFill>
          </a:ln>
        </p:spPr>
        <p:txBody>
          <a:bodyPr>
            <a:normAutofit/>
          </a:bodyPr>
          <a:lstStyle/>
          <a:p>
            <a:pPr lvl="0" algn="just">
              <a:lnSpc>
                <a:spcPct val="150000"/>
              </a:lnSpc>
            </a:pPr>
            <a:r>
              <a:rPr lang="tr-TR" sz="2200" dirty="0" err="1"/>
              <a:t>Lumbosakral</a:t>
            </a:r>
            <a:r>
              <a:rPr lang="tr-TR" sz="2200" dirty="0"/>
              <a:t> omurganın </a:t>
            </a:r>
            <a:r>
              <a:rPr lang="tr-TR" sz="2200" dirty="0" err="1"/>
              <a:t>lateral</a:t>
            </a:r>
            <a:r>
              <a:rPr lang="tr-TR" sz="2200" dirty="0"/>
              <a:t> ve </a:t>
            </a:r>
            <a:r>
              <a:rPr lang="tr-TR" sz="2200" dirty="0" err="1"/>
              <a:t>ventrodorsal</a:t>
            </a:r>
            <a:r>
              <a:rPr lang="tr-TR" sz="2200" dirty="0"/>
              <a:t> yüzey radyografisinde </a:t>
            </a:r>
            <a:r>
              <a:rPr lang="tr-TR" sz="2200" dirty="0" err="1"/>
              <a:t>intervertebral</a:t>
            </a:r>
            <a:r>
              <a:rPr lang="tr-TR" sz="2200" dirty="0"/>
              <a:t> disk </a:t>
            </a:r>
            <a:r>
              <a:rPr lang="tr-TR" sz="2200" dirty="0" err="1"/>
              <a:t>ekstrüzyonu</a:t>
            </a:r>
            <a:r>
              <a:rPr lang="tr-TR" sz="2200" dirty="0"/>
              <a:t>, </a:t>
            </a:r>
            <a:r>
              <a:rPr lang="tr-TR" sz="2200" dirty="0" err="1"/>
              <a:t>disospondilit</a:t>
            </a:r>
            <a:r>
              <a:rPr lang="tr-TR" sz="2200" dirty="0"/>
              <a:t>, </a:t>
            </a:r>
            <a:r>
              <a:rPr lang="tr-TR" sz="2200" dirty="0" err="1"/>
              <a:t>vertebral</a:t>
            </a:r>
            <a:r>
              <a:rPr lang="tr-TR" sz="2200" dirty="0"/>
              <a:t> </a:t>
            </a:r>
            <a:r>
              <a:rPr lang="tr-TR" sz="2200" dirty="0" err="1"/>
              <a:t>neoplazi</a:t>
            </a:r>
            <a:r>
              <a:rPr lang="tr-TR" sz="2200" dirty="0"/>
              <a:t>, </a:t>
            </a:r>
            <a:r>
              <a:rPr lang="tr-TR" sz="2200" dirty="0" err="1"/>
              <a:t>spina</a:t>
            </a:r>
            <a:r>
              <a:rPr lang="tr-TR" sz="2200" dirty="0"/>
              <a:t> </a:t>
            </a:r>
            <a:r>
              <a:rPr lang="tr-TR" sz="2200" dirty="0" err="1"/>
              <a:t>bifida</a:t>
            </a:r>
            <a:r>
              <a:rPr lang="tr-TR" sz="2200" dirty="0"/>
              <a:t>, </a:t>
            </a:r>
            <a:r>
              <a:rPr lang="tr-TR" sz="2200" dirty="0" err="1"/>
              <a:t>lumbosakral</a:t>
            </a:r>
            <a:r>
              <a:rPr lang="tr-TR" sz="2200" dirty="0"/>
              <a:t> travma veya </a:t>
            </a:r>
            <a:r>
              <a:rPr lang="tr-TR" sz="2200" dirty="0" err="1"/>
              <a:t>vertebral</a:t>
            </a:r>
            <a:r>
              <a:rPr lang="tr-TR" sz="2200" dirty="0"/>
              <a:t> </a:t>
            </a:r>
            <a:r>
              <a:rPr lang="tr-TR" sz="2200" dirty="0" err="1"/>
              <a:t>malformasyonun</a:t>
            </a:r>
            <a:r>
              <a:rPr lang="tr-TR" sz="2200" dirty="0"/>
              <a:t> saptanabilir.</a:t>
            </a:r>
          </a:p>
          <a:p>
            <a:pPr lvl="0" algn="just">
              <a:lnSpc>
                <a:spcPct val="150000"/>
              </a:lnSpc>
            </a:pPr>
            <a:r>
              <a:rPr lang="tr-TR" sz="2200" dirty="0" err="1"/>
              <a:t>Miyelografi</a:t>
            </a:r>
            <a:r>
              <a:rPr lang="tr-TR" sz="2200" dirty="0"/>
              <a:t> ve </a:t>
            </a:r>
            <a:r>
              <a:rPr lang="tr-TR" sz="2200" dirty="0" err="1"/>
              <a:t>epidurografi</a:t>
            </a:r>
            <a:r>
              <a:rPr lang="tr-TR" sz="2200" dirty="0"/>
              <a:t>, </a:t>
            </a:r>
            <a:r>
              <a:rPr lang="tr-TR" sz="2200" dirty="0" err="1"/>
              <a:t>spinal</a:t>
            </a:r>
            <a:r>
              <a:rPr lang="tr-TR" sz="2200" dirty="0"/>
              <a:t> kanal içerisindeki kompresyon lezyonların görüntülenmesinde kullanılır.</a:t>
            </a:r>
          </a:p>
          <a:p>
            <a:pPr lvl="0" algn="just">
              <a:lnSpc>
                <a:spcPct val="150000"/>
              </a:lnSpc>
            </a:pPr>
            <a:r>
              <a:rPr lang="tr-TR" sz="2200" dirty="0"/>
              <a:t>Bazı </a:t>
            </a:r>
            <a:r>
              <a:rPr lang="tr-TR" sz="2200" dirty="0" err="1"/>
              <a:t>kompresif</a:t>
            </a:r>
            <a:r>
              <a:rPr lang="tr-TR" sz="2200" dirty="0"/>
              <a:t> lezyonları ve </a:t>
            </a:r>
            <a:r>
              <a:rPr lang="tr-TR" sz="2200" dirty="0" err="1"/>
              <a:t>intraparenkimal</a:t>
            </a:r>
            <a:r>
              <a:rPr lang="tr-TR" sz="2200" dirty="0"/>
              <a:t> omurilik lezyonlarının tanısı için BT ve MRI gerekebilir.</a:t>
            </a:r>
          </a:p>
          <a:p>
            <a:pPr algn="just">
              <a:lnSpc>
                <a:spcPct val="150000"/>
              </a:lnSpc>
            </a:pPr>
            <a:endParaRPr lang="en-US" sz="2200" dirty="0"/>
          </a:p>
        </p:txBody>
      </p:sp>
    </p:spTree>
    <p:extLst>
      <p:ext uri="{BB962C8B-B14F-4D97-AF65-F5344CB8AC3E}">
        <p14:creationId xmlns:p14="http://schemas.microsoft.com/office/powerpoint/2010/main" val="838131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504E-1BFF-374E-86A9-4D4734B2410C}"/>
              </a:ext>
            </a:extLst>
          </p:cNvPr>
          <p:cNvSpPr>
            <a:spLocks noGrp="1"/>
          </p:cNvSpPr>
          <p:nvPr>
            <p:ph type="title"/>
          </p:nvPr>
        </p:nvSpPr>
        <p:spPr>
          <a:xfrm>
            <a:off x="256855" y="365126"/>
            <a:ext cx="11805006" cy="497904"/>
          </a:xfrm>
          <a:solidFill>
            <a:schemeClr val="bg2"/>
          </a:solidFill>
          <a:ln>
            <a:solidFill>
              <a:schemeClr val="accent1"/>
            </a:solidFill>
          </a:ln>
        </p:spPr>
        <p:txBody>
          <a:bodyPr>
            <a:normAutofit/>
          </a:bodyPr>
          <a:lstStyle/>
          <a:p>
            <a:pPr algn="ctr"/>
            <a:r>
              <a:rPr lang="tr-TR" sz="2400" b="1" dirty="0">
                <a:solidFill>
                  <a:srgbClr val="FF0000"/>
                </a:solidFill>
              </a:rPr>
              <a:t>DİĞER TANI PROSEDÜRLERİ</a:t>
            </a:r>
            <a:r>
              <a:rPr lang="tr-TR" sz="2400" dirty="0">
                <a:solidFill>
                  <a:srgbClr val="FF0000"/>
                </a:solidFill>
              </a:rPr>
              <a:t> </a:t>
            </a:r>
            <a:endParaRPr lang="en-US" sz="2400" dirty="0">
              <a:solidFill>
                <a:srgbClr val="FF0000"/>
              </a:solidFill>
            </a:endParaRPr>
          </a:p>
        </p:txBody>
      </p:sp>
      <p:sp>
        <p:nvSpPr>
          <p:cNvPr id="3" name="Content Placeholder 2">
            <a:extLst>
              <a:ext uri="{FF2B5EF4-FFF2-40B4-BE49-F238E27FC236}">
                <a16:creationId xmlns:a16="http://schemas.microsoft.com/office/drawing/2014/main" id="{2B5FB9B6-F808-EF4B-8991-A822E7581151}"/>
              </a:ext>
            </a:extLst>
          </p:cNvPr>
          <p:cNvSpPr>
            <a:spLocks noGrp="1"/>
          </p:cNvSpPr>
          <p:nvPr>
            <p:ph idx="1"/>
          </p:nvPr>
        </p:nvSpPr>
        <p:spPr>
          <a:xfrm>
            <a:off x="256855" y="1006868"/>
            <a:ext cx="11805006" cy="5170096"/>
          </a:xfrm>
          <a:ln>
            <a:solidFill>
              <a:schemeClr val="accent1"/>
            </a:solidFill>
          </a:ln>
        </p:spPr>
        <p:txBody>
          <a:bodyPr>
            <a:normAutofit/>
          </a:bodyPr>
          <a:lstStyle/>
          <a:p>
            <a:pPr lvl="0" algn="just">
              <a:lnSpc>
                <a:spcPct val="150000"/>
              </a:lnSpc>
            </a:pPr>
            <a:r>
              <a:rPr lang="tr-TR" sz="2200" dirty="0"/>
              <a:t> Dış anal sfinkter, </a:t>
            </a:r>
            <a:r>
              <a:rPr lang="tr-TR" sz="2200" dirty="0" err="1"/>
              <a:t>levator</a:t>
            </a:r>
            <a:r>
              <a:rPr lang="tr-TR" sz="2200" dirty="0"/>
              <a:t> ani ve </a:t>
            </a:r>
            <a:r>
              <a:rPr lang="tr-TR" sz="2200" dirty="0" err="1"/>
              <a:t>coccygeus</a:t>
            </a:r>
            <a:r>
              <a:rPr lang="tr-TR" sz="2200" dirty="0"/>
              <a:t> </a:t>
            </a:r>
            <a:r>
              <a:rPr lang="tr-TR" sz="2200" dirty="0" err="1"/>
              <a:t>kaslarınıdaki</a:t>
            </a:r>
            <a:r>
              <a:rPr lang="tr-TR" sz="2200" dirty="0"/>
              <a:t> </a:t>
            </a:r>
            <a:r>
              <a:rPr lang="tr-TR" sz="2200" dirty="0" err="1"/>
              <a:t>miyopatinin</a:t>
            </a:r>
            <a:r>
              <a:rPr lang="tr-TR" sz="2200" dirty="0"/>
              <a:t> teşhisi için </a:t>
            </a:r>
            <a:r>
              <a:rPr lang="tr-TR" sz="2200" dirty="0" err="1"/>
              <a:t>elektromiyografi</a:t>
            </a:r>
            <a:r>
              <a:rPr lang="tr-TR" sz="2200" dirty="0"/>
              <a:t>.</a:t>
            </a:r>
          </a:p>
          <a:p>
            <a:pPr lvl="0" algn="just">
              <a:lnSpc>
                <a:spcPct val="150000"/>
              </a:lnSpc>
            </a:pPr>
            <a:r>
              <a:rPr lang="tr-TR" sz="2200" dirty="0"/>
              <a:t>Nörolojik lezyonu lokalize etmek için diğer kasların değerlendirilmesi- yaygın </a:t>
            </a:r>
            <a:r>
              <a:rPr lang="tr-TR" sz="2200" dirty="0" err="1"/>
              <a:t>denervasyon</a:t>
            </a:r>
            <a:r>
              <a:rPr lang="tr-TR" sz="2200" dirty="0"/>
              <a:t>, </a:t>
            </a:r>
            <a:r>
              <a:rPr lang="tr-TR" sz="2200" dirty="0" err="1"/>
              <a:t>fokal</a:t>
            </a:r>
            <a:r>
              <a:rPr lang="tr-TR" sz="2200" dirty="0"/>
              <a:t> omurilik lezyonu. </a:t>
            </a:r>
          </a:p>
          <a:p>
            <a:pPr lvl="0" algn="just">
              <a:lnSpc>
                <a:spcPct val="150000"/>
              </a:lnSpc>
            </a:pPr>
            <a:r>
              <a:rPr lang="tr-TR" sz="2200" dirty="0" err="1"/>
              <a:t>Pudendal</a:t>
            </a:r>
            <a:r>
              <a:rPr lang="tr-TR" sz="2200" dirty="0"/>
              <a:t> -anal refleksi </a:t>
            </a:r>
            <a:r>
              <a:rPr lang="tr-TR" sz="2200" dirty="0" err="1"/>
              <a:t>elektrofizyolojik</a:t>
            </a:r>
            <a:r>
              <a:rPr lang="tr-TR" sz="2200" dirty="0"/>
              <a:t> olarak değerlendirebilir. </a:t>
            </a:r>
          </a:p>
          <a:p>
            <a:pPr lvl="0" algn="just">
              <a:lnSpc>
                <a:spcPct val="150000"/>
              </a:lnSpc>
            </a:pPr>
            <a:r>
              <a:rPr lang="tr-TR" sz="2200" dirty="0" err="1"/>
              <a:t>Miyopati</a:t>
            </a:r>
            <a:r>
              <a:rPr lang="tr-TR" sz="2200" dirty="0"/>
              <a:t> ve </a:t>
            </a:r>
            <a:r>
              <a:rPr lang="tr-TR" sz="2200" dirty="0" err="1"/>
              <a:t>periferik</a:t>
            </a:r>
            <a:r>
              <a:rPr lang="tr-TR" sz="2200" dirty="0"/>
              <a:t> </a:t>
            </a:r>
            <a:r>
              <a:rPr lang="tr-TR" sz="2200" dirty="0" err="1"/>
              <a:t>nöropati</a:t>
            </a:r>
            <a:r>
              <a:rPr lang="tr-TR" sz="2200" dirty="0"/>
              <a:t> tanısı için kas ve sinir biyopsisi. </a:t>
            </a:r>
          </a:p>
          <a:p>
            <a:pPr lvl="0" algn="just">
              <a:lnSpc>
                <a:spcPct val="150000"/>
              </a:lnSpc>
            </a:pPr>
            <a:r>
              <a:rPr lang="tr-TR" sz="2200" dirty="0" err="1"/>
              <a:t>Lumbar</a:t>
            </a:r>
            <a:r>
              <a:rPr lang="tr-TR" sz="2200" dirty="0"/>
              <a:t> </a:t>
            </a:r>
            <a:r>
              <a:rPr lang="tr-TR" sz="2200" dirty="0" err="1"/>
              <a:t>punksiyonla</a:t>
            </a:r>
            <a:r>
              <a:rPr lang="tr-TR" sz="2200" dirty="0"/>
              <a:t> toplanan beyin omurilik sıvısı analizi, </a:t>
            </a:r>
            <a:r>
              <a:rPr lang="tr-TR" sz="2200" dirty="0" err="1"/>
              <a:t>enfeksiyöz</a:t>
            </a:r>
            <a:r>
              <a:rPr lang="tr-TR" sz="2200" dirty="0"/>
              <a:t> veya inflamatuar CNS sürecini, </a:t>
            </a:r>
            <a:r>
              <a:rPr lang="tr-TR" sz="2200" dirty="0" err="1"/>
              <a:t>neoplaziyi</a:t>
            </a:r>
            <a:r>
              <a:rPr lang="tr-TR" sz="2200" dirty="0"/>
              <a:t> veya travmayı ortaya çıkarabilir.</a:t>
            </a:r>
          </a:p>
          <a:p>
            <a:pPr algn="just">
              <a:lnSpc>
                <a:spcPct val="150000"/>
              </a:lnSpc>
            </a:pPr>
            <a:r>
              <a:rPr lang="tr-TR" sz="2200" dirty="0"/>
              <a:t>Rezervuar </a:t>
            </a:r>
            <a:r>
              <a:rPr lang="tr-TR" sz="2200" dirty="0" err="1"/>
              <a:t>inkontinansı</a:t>
            </a:r>
            <a:r>
              <a:rPr lang="tr-TR" sz="2200" dirty="0"/>
              <a:t> şüphesi varsa </a:t>
            </a:r>
            <a:r>
              <a:rPr lang="tr-TR" sz="2200" dirty="0" err="1"/>
              <a:t>kolonoskopi</a:t>
            </a:r>
            <a:r>
              <a:rPr lang="tr-TR" sz="2200" dirty="0"/>
              <a:t> ve </a:t>
            </a:r>
            <a:r>
              <a:rPr lang="tr-TR" sz="2200" dirty="0" err="1"/>
              <a:t>kolorektal</a:t>
            </a:r>
            <a:r>
              <a:rPr lang="tr-TR" sz="2200" dirty="0"/>
              <a:t> mukoza biyopsisi alınmalıdır </a:t>
            </a:r>
            <a:endParaRPr lang="en-US" sz="2200" dirty="0"/>
          </a:p>
        </p:txBody>
      </p:sp>
    </p:spTree>
    <p:extLst>
      <p:ext uri="{BB962C8B-B14F-4D97-AF65-F5344CB8AC3E}">
        <p14:creationId xmlns:p14="http://schemas.microsoft.com/office/powerpoint/2010/main" val="13079578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A2C8-AEB6-D24C-B9C2-947632493B1A}"/>
              </a:ext>
            </a:extLst>
          </p:cNvPr>
          <p:cNvSpPr>
            <a:spLocks noGrp="1"/>
          </p:cNvSpPr>
          <p:nvPr>
            <p:ph type="title"/>
          </p:nvPr>
        </p:nvSpPr>
        <p:spPr>
          <a:xfrm>
            <a:off x="431515" y="365126"/>
            <a:ext cx="11373491" cy="456808"/>
          </a:xfrm>
          <a:solidFill>
            <a:schemeClr val="bg2"/>
          </a:solidFill>
          <a:ln>
            <a:solidFill>
              <a:schemeClr val="accent1"/>
            </a:solidFill>
          </a:ln>
        </p:spPr>
        <p:txBody>
          <a:bodyPr>
            <a:normAutofit/>
          </a:bodyPr>
          <a:lstStyle/>
          <a:p>
            <a:pPr algn="ctr"/>
            <a:r>
              <a:rPr lang="tr-TR" sz="2200" b="1" dirty="0">
                <a:solidFill>
                  <a:srgbClr val="FF0000"/>
                </a:solidFill>
              </a:rPr>
              <a:t>SAĞALTIM</a:t>
            </a:r>
            <a:endParaRPr lang="en-US" sz="2200" dirty="0">
              <a:solidFill>
                <a:srgbClr val="FF0000"/>
              </a:solidFill>
            </a:endParaRPr>
          </a:p>
        </p:txBody>
      </p:sp>
      <p:sp>
        <p:nvSpPr>
          <p:cNvPr id="3" name="Content Placeholder 2">
            <a:extLst>
              <a:ext uri="{FF2B5EF4-FFF2-40B4-BE49-F238E27FC236}">
                <a16:creationId xmlns:a16="http://schemas.microsoft.com/office/drawing/2014/main" id="{27617778-DED5-B246-9AED-7530E556339E}"/>
              </a:ext>
            </a:extLst>
          </p:cNvPr>
          <p:cNvSpPr>
            <a:spLocks noGrp="1"/>
          </p:cNvSpPr>
          <p:nvPr>
            <p:ph idx="1"/>
          </p:nvPr>
        </p:nvSpPr>
        <p:spPr>
          <a:xfrm>
            <a:off x="431515" y="955497"/>
            <a:ext cx="11373491" cy="5221466"/>
          </a:xfrm>
          <a:ln>
            <a:solidFill>
              <a:schemeClr val="accent1"/>
            </a:solidFill>
          </a:ln>
        </p:spPr>
        <p:txBody>
          <a:bodyPr>
            <a:normAutofit/>
          </a:bodyPr>
          <a:lstStyle/>
          <a:p>
            <a:pPr lvl="0" algn="just">
              <a:lnSpc>
                <a:spcPct val="150000"/>
              </a:lnSpc>
            </a:pPr>
            <a:r>
              <a:rPr lang="tr-TR" sz="2200" dirty="0"/>
              <a:t>Mümkünse, altta yatan nedeni tespit edilmeli; Eğer altta yatan neden başarılı bir şekilde tedavi edilirse fekal </a:t>
            </a:r>
            <a:r>
              <a:rPr lang="tr-TR" sz="2200" dirty="0" err="1"/>
              <a:t>inkontinans</a:t>
            </a:r>
            <a:r>
              <a:rPr lang="tr-TR" sz="2200" dirty="0"/>
              <a:t> çözülebilir (</a:t>
            </a:r>
            <a:r>
              <a:rPr lang="tr-TR" sz="2200" dirty="0" err="1"/>
              <a:t>örn</a:t>
            </a:r>
            <a:r>
              <a:rPr lang="tr-TR" sz="2200" dirty="0"/>
              <a:t>., omurilik </a:t>
            </a:r>
            <a:r>
              <a:rPr lang="tr-TR" sz="2200" dirty="0" err="1"/>
              <a:t>dekompresyonu</a:t>
            </a:r>
            <a:r>
              <a:rPr lang="tr-TR" sz="2200" dirty="0"/>
              <a:t>, kolit, vb.).</a:t>
            </a:r>
          </a:p>
          <a:p>
            <a:pPr lvl="0" algn="just">
              <a:lnSpc>
                <a:spcPct val="150000"/>
              </a:lnSpc>
            </a:pPr>
            <a:r>
              <a:rPr lang="tr-TR" sz="2200" dirty="0"/>
              <a:t>Diyet- dışkı hacmi, düşük kalıntı ticari diyetler veya süzme peynir ve pirinç ve / veya </a:t>
            </a:r>
            <a:r>
              <a:rPr lang="tr-TR" sz="2200" dirty="0" err="1"/>
              <a:t>tofu</a:t>
            </a:r>
            <a:r>
              <a:rPr lang="tr-TR" sz="2200" dirty="0"/>
              <a:t> gibi gıdalar ile azaltılabilir. </a:t>
            </a:r>
            <a:r>
              <a:rPr lang="tr-TR" sz="2200" dirty="0" err="1"/>
              <a:t>Defekasyonu</a:t>
            </a:r>
            <a:r>
              <a:rPr lang="tr-TR" sz="2200" dirty="0"/>
              <a:t> kontrol etmek için hayvanlar her gün belirli bir zamanda beslenmelidir. Fekal volümü artmış vakalarda yüksek çözünmez lifli diyetler </a:t>
            </a:r>
            <a:r>
              <a:rPr lang="tr-TR" sz="2200" dirty="0" err="1"/>
              <a:t>kontrendikedir</a:t>
            </a:r>
            <a:endParaRPr lang="tr-TR" sz="2200" dirty="0"/>
          </a:p>
          <a:p>
            <a:pPr lvl="0" algn="just">
              <a:lnSpc>
                <a:spcPct val="150000"/>
              </a:lnSpc>
            </a:pPr>
            <a:r>
              <a:rPr lang="tr-TR" sz="2200" dirty="0"/>
              <a:t>Sık sıcak su lavmanları kolondaki dışkı miktarını azaltacak ve böylece uygunsuz </a:t>
            </a:r>
            <a:r>
              <a:rPr lang="tr-TR" sz="2200" dirty="0" err="1"/>
              <a:t>defekasyon</a:t>
            </a:r>
            <a:r>
              <a:rPr lang="tr-TR" sz="2200" dirty="0"/>
              <a:t> </a:t>
            </a:r>
            <a:r>
              <a:rPr lang="tr-TR" sz="2200" dirty="0" err="1"/>
              <a:t>insidansını</a:t>
            </a:r>
            <a:r>
              <a:rPr lang="tr-TR" sz="2200" dirty="0"/>
              <a:t> azaltacaktır.</a:t>
            </a:r>
          </a:p>
          <a:p>
            <a:pPr lvl="0" algn="just">
              <a:lnSpc>
                <a:spcPct val="150000"/>
              </a:lnSpc>
            </a:pPr>
            <a:r>
              <a:rPr lang="tr-TR" sz="2200" dirty="0"/>
              <a:t>Çevresel değişiklikler (ör., Evcil ev hayvanını ev dışında bahçede beslenebilir), hayvan sahibinin memnuniyetini artırabilir ve böylece sağlıklı bir hayvanın ötenazi olması önlenebilir.</a:t>
            </a:r>
          </a:p>
          <a:p>
            <a:pPr algn="just">
              <a:lnSpc>
                <a:spcPct val="150000"/>
              </a:lnSpc>
            </a:pPr>
            <a:endParaRPr lang="en-US" sz="2200" dirty="0"/>
          </a:p>
        </p:txBody>
      </p:sp>
    </p:spTree>
    <p:extLst>
      <p:ext uri="{BB962C8B-B14F-4D97-AF65-F5344CB8AC3E}">
        <p14:creationId xmlns:p14="http://schemas.microsoft.com/office/powerpoint/2010/main" val="42597212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A2C8-AEB6-D24C-B9C2-947632493B1A}"/>
              </a:ext>
            </a:extLst>
          </p:cNvPr>
          <p:cNvSpPr>
            <a:spLocks noGrp="1"/>
          </p:cNvSpPr>
          <p:nvPr>
            <p:ph type="title"/>
          </p:nvPr>
        </p:nvSpPr>
        <p:spPr>
          <a:xfrm>
            <a:off x="431515" y="365126"/>
            <a:ext cx="11373491" cy="456808"/>
          </a:xfrm>
          <a:solidFill>
            <a:schemeClr val="bg2"/>
          </a:solidFill>
          <a:ln>
            <a:solidFill>
              <a:schemeClr val="accent1"/>
            </a:solidFill>
          </a:ln>
        </p:spPr>
        <p:txBody>
          <a:bodyPr>
            <a:normAutofit/>
          </a:bodyPr>
          <a:lstStyle/>
          <a:p>
            <a:pPr algn="ctr"/>
            <a:r>
              <a:rPr lang="tr-TR" sz="2200" b="1" dirty="0">
                <a:solidFill>
                  <a:srgbClr val="FF0000"/>
                </a:solidFill>
              </a:rPr>
              <a:t>SAĞALTIM</a:t>
            </a:r>
            <a:endParaRPr lang="en-US" sz="2200" dirty="0">
              <a:solidFill>
                <a:srgbClr val="FF0000"/>
              </a:solidFill>
            </a:endParaRPr>
          </a:p>
        </p:txBody>
      </p:sp>
      <p:sp>
        <p:nvSpPr>
          <p:cNvPr id="3" name="Content Placeholder 2">
            <a:extLst>
              <a:ext uri="{FF2B5EF4-FFF2-40B4-BE49-F238E27FC236}">
                <a16:creationId xmlns:a16="http://schemas.microsoft.com/office/drawing/2014/main" id="{27617778-DED5-B246-9AED-7530E556339E}"/>
              </a:ext>
            </a:extLst>
          </p:cNvPr>
          <p:cNvSpPr>
            <a:spLocks noGrp="1"/>
          </p:cNvSpPr>
          <p:nvPr>
            <p:ph idx="1"/>
          </p:nvPr>
        </p:nvSpPr>
        <p:spPr>
          <a:xfrm>
            <a:off x="431515" y="955497"/>
            <a:ext cx="11373491" cy="5221466"/>
          </a:xfrm>
          <a:ln>
            <a:solidFill>
              <a:schemeClr val="accent1"/>
            </a:solidFill>
          </a:ln>
        </p:spPr>
        <p:txBody>
          <a:bodyPr>
            <a:normAutofit/>
          </a:bodyPr>
          <a:lstStyle/>
          <a:p>
            <a:pPr lvl="0" algn="just">
              <a:lnSpc>
                <a:spcPct val="150000"/>
              </a:lnSpc>
            </a:pPr>
            <a:r>
              <a:rPr lang="tr-TR" sz="2200" dirty="0" err="1"/>
              <a:t>Posterior</a:t>
            </a:r>
            <a:r>
              <a:rPr lang="tr-TR" sz="2200" dirty="0"/>
              <a:t> </a:t>
            </a:r>
            <a:r>
              <a:rPr lang="tr-TR" sz="2200" dirty="0" err="1"/>
              <a:t>paralizisli</a:t>
            </a:r>
            <a:r>
              <a:rPr lang="tr-TR" sz="2200" dirty="0"/>
              <a:t> hayvanlarda refleks (arka ayakların veya kuyruğun sıkıştırılması) </a:t>
            </a:r>
            <a:r>
              <a:rPr lang="tr-TR" sz="2200" dirty="0" err="1"/>
              <a:t>defekasyonunu</a:t>
            </a:r>
            <a:r>
              <a:rPr lang="tr-TR" sz="2200" dirty="0"/>
              <a:t> indükleyebilir; anüs ya da </a:t>
            </a:r>
            <a:r>
              <a:rPr lang="tr-TR" sz="2200" dirty="0" err="1"/>
              <a:t>perineumüzerine</a:t>
            </a:r>
            <a:r>
              <a:rPr lang="tr-TR" sz="2200" dirty="0"/>
              <a:t> sıcak bir bezin uygulanması </a:t>
            </a:r>
            <a:r>
              <a:rPr lang="tr-TR" sz="2200" dirty="0" err="1"/>
              <a:t>defekasyonu</a:t>
            </a:r>
            <a:r>
              <a:rPr lang="tr-TR" sz="2200" dirty="0"/>
              <a:t> uyarabilir.</a:t>
            </a:r>
          </a:p>
          <a:p>
            <a:pPr lvl="0" algn="just">
              <a:lnSpc>
                <a:spcPct val="150000"/>
              </a:lnSpc>
            </a:pPr>
            <a:r>
              <a:rPr lang="tr-TR" sz="2200" dirty="0" err="1"/>
              <a:t>Nörojenik</a:t>
            </a:r>
            <a:r>
              <a:rPr lang="tr-TR" sz="2200" dirty="0"/>
              <a:t> olmayan sfinkter </a:t>
            </a:r>
            <a:r>
              <a:rPr lang="tr-TR" sz="2200" dirty="0" err="1"/>
              <a:t>inkontinanslı</a:t>
            </a:r>
            <a:r>
              <a:rPr lang="tr-TR" sz="2200" dirty="0"/>
              <a:t> hastalarda </a:t>
            </a:r>
            <a:r>
              <a:rPr lang="tr-TR" sz="2200" dirty="0" err="1"/>
              <a:t>anorektal</a:t>
            </a:r>
            <a:r>
              <a:rPr lang="tr-TR" sz="2200" dirty="0"/>
              <a:t> lezyonların cerrahi yolla rekonstrüksiyonu fekal </a:t>
            </a:r>
            <a:r>
              <a:rPr lang="tr-TR" sz="2200" dirty="0" err="1"/>
              <a:t>kontinansı</a:t>
            </a:r>
            <a:r>
              <a:rPr lang="tr-TR" sz="2200" dirty="0"/>
              <a:t> belirgin olarak artırabilir. </a:t>
            </a:r>
          </a:p>
          <a:p>
            <a:pPr lvl="0" algn="just">
              <a:lnSpc>
                <a:spcPct val="150000"/>
              </a:lnSpc>
            </a:pPr>
            <a:r>
              <a:rPr lang="tr-TR" sz="2200" dirty="0" err="1"/>
              <a:t>Fasiel</a:t>
            </a:r>
            <a:r>
              <a:rPr lang="tr-TR" sz="2200" dirty="0"/>
              <a:t> askılar ve silikon </a:t>
            </a:r>
            <a:r>
              <a:rPr lang="tr-TR" sz="2200" dirty="0" err="1"/>
              <a:t>elastomer</a:t>
            </a:r>
            <a:r>
              <a:rPr lang="tr-TR" sz="2200" dirty="0"/>
              <a:t> askılar, köpeklerde </a:t>
            </a:r>
            <a:r>
              <a:rPr lang="tr-TR" sz="2200" dirty="0" err="1"/>
              <a:t>nörojenik</a:t>
            </a:r>
            <a:r>
              <a:rPr lang="tr-TR" sz="2200" dirty="0"/>
              <a:t> sfinkter </a:t>
            </a:r>
            <a:r>
              <a:rPr lang="tr-TR" sz="2200" dirty="0" err="1"/>
              <a:t>inkontinansın</a:t>
            </a:r>
            <a:r>
              <a:rPr lang="tr-TR" sz="2200" dirty="0"/>
              <a:t> tedavisinde değişken başarı göstermiştir.</a:t>
            </a:r>
          </a:p>
          <a:p>
            <a:pPr lvl="0" algn="just">
              <a:lnSpc>
                <a:spcPct val="150000"/>
              </a:lnSpc>
            </a:pPr>
            <a:r>
              <a:rPr lang="tr-TR" sz="2200" dirty="0"/>
              <a:t>Altta yatan neden bulunamaz ve başarılı bir şekilde tedavi edilemez ise prognoz zayıftır; gerçekçi olmayan beklentileri önlemek için hasta sahibi ile prognoz hakkında önceden konuşulmalıdır.</a:t>
            </a:r>
          </a:p>
        </p:txBody>
      </p:sp>
    </p:spTree>
    <p:extLst>
      <p:ext uri="{BB962C8B-B14F-4D97-AF65-F5344CB8AC3E}">
        <p14:creationId xmlns:p14="http://schemas.microsoft.com/office/powerpoint/2010/main" val="22661177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69DF-A320-9744-BED5-0E29F146E8A3}"/>
              </a:ext>
            </a:extLst>
          </p:cNvPr>
          <p:cNvSpPr>
            <a:spLocks noGrp="1"/>
          </p:cNvSpPr>
          <p:nvPr>
            <p:ph type="title"/>
          </p:nvPr>
        </p:nvSpPr>
        <p:spPr>
          <a:xfrm>
            <a:off x="838200" y="365125"/>
            <a:ext cx="10515600" cy="518453"/>
          </a:xfrm>
          <a:solidFill>
            <a:schemeClr val="bg2"/>
          </a:solidFill>
        </p:spPr>
        <p:txBody>
          <a:bodyPr>
            <a:normAutofit/>
          </a:bodyPr>
          <a:lstStyle/>
          <a:p>
            <a:pPr algn="ctr"/>
            <a:r>
              <a:rPr lang="tr-TR" sz="2800" b="1" dirty="0">
                <a:solidFill>
                  <a:srgbClr val="FF0000"/>
                </a:solidFill>
              </a:rPr>
              <a:t>İLAÇLAR  </a:t>
            </a:r>
            <a:endParaRPr lang="en-US" sz="2800" dirty="0">
              <a:solidFill>
                <a:srgbClr val="FF0000"/>
              </a:solidFill>
            </a:endParaRPr>
          </a:p>
        </p:txBody>
      </p:sp>
      <p:sp>
        <p:nvSpPr>
          <p:cNvPr id="3" name="Content Placeholder 2">
            <a:extLst>
              <a:ext uri="{FF2B5EF4-FFF2-40B4-BE49-F238E27FC236}">
                <a16:creationId xmlns:a16="http://schemas.microsoft.com/office/drawing/2014/main" id="{ACD890F6-C645-DC4E-A6AE-1203ECA93FBC}"/>
              </a:ext>
            </a:extLst>
          </p:cNvPr>
          <p:cNvSpPr>
            <a:spLocks noGrp="1"/>
          </p:cNvSpPr>
          <p:nvPr>
            <p:ph idx="1"/>
          </p:nvPr>
        </p:nvSpPr>
        <p:spPr>
          <a:xfrm>
            <a:off x="838200" y="1363287"/>
            <a:ext cx="10515600" cy="4351338"/>
          </a:xfrm>
          <a:ln>
            <a:solidFill>
              <a:schemeClr val="accent1"/>
            </a:solidFill>
          </a:ln>
        </p:spPr>
        <p:txBody>
          <a:bodyPr>
            <a:normAutofit lnSpcReduction="10000"/>
          </a:bodyPr>
          <a:lstStyle/>
          <a:p>
            <a:pPr lvl="0" algn="just">
              <a:lnSpc>
                <a:spcPct val="150000"/>
              </a:lnSpc>
            </a:pPr>
            <a:r>
              <a:rPr lang="tr-TR" sz="2200" dirty="0" err="1"/>
              <a:t>Opoid</a:t>
            </a:r>
            <a:r>
              <a:rPr lang="tr-TR" sz="2200" dirty="0"/>
              <a:t> motiliteyi </a:t>
            </a:r>
            <a:r>
              <a:rPr lang="tr-TR" sz="2200" dirty="0" err="1"/>
              <a:t>modifiye</a:t>
            </a:r>
            <a:r>
              <a:rPr lang="tr-TR" sz="2200" dirty="0"/>
              <a:t> edici ilaçlar (</a:t>
            </a:r>
            <a:r>
              <a:rPr lang="tr-TR" sz="2200" dirty="0" err="1"/>
              <a:t>örn</a:t>
            </a:r>
            <a:r>
              <a:rPr lang="tr-TR" sz="2200" dirty="0"/>
              <a:t>., </a:t>
            </a:r>
            <a:r>
              <a:rPr lang="tr-TR" sz="2200" dirty="0" err="1"/>
              <a:t>Difenoksilat</a:t>
            </a:r>
            <a:r>
              <a:rPr lang="tr-TR" sz="2200" dirty="0"/>
              <a:t> </a:t>
            </a:r>
            <a:r>
              <a:rPr lang="tr-TR" sz="2200" dirty="0" err="1"/>
              <a:t>hidroklorid</a:t>
            </a:r>
            <a:r>
              <a:rPr lang="tr-TR" sz="2200" dirty="0"/>
              <a:t> ve </a:t>
            </a:r>
            <a:r>
              <a:rPr lang="tr-TR" sz="2200" dirty="0" err="1"/>
              <a:t>loperamid</a:t>
            </a:r>
            <a:r>
              <a:rPr lang="tr-TR" sz="2200" dirty="0"/>
              <a:t> </a:t>
            </a:r>
            <a:r>
              <a:rPr lang="tr-TR" sz="2200" dirty="0" err="1"/>
              <a:t>hidroklorür</a:t>
            </a:r>
            <a:r>
              <a:rPr lang="tr-TR" sz="2200" dirty="0"/>
              <a:t>) bağırsağın </a:t>
            </a:r>
            <a:r>
              <a:rPr lang="tr-TR" sz="2200" dirty="0" err="1"/>
              <a:t>segmental</a:t>
            </a:r>
            <a:r>
              <a:rPr lang="tr-TR" sz="2200" dirty="0"/>
              <a:t> kasılmasını arttırır ve dışkının geçişini yavaşlatır, böylece dışkıdan emilen su miktarını artar.</a:t>
            </a:r>
          </a:p>
          <a:p>
            <a:pPr lvl="0" algn="just">
              <a:lnSpc>
                <a:spcPct val="150000"/>
              </a:lnSpc>
            </a:pPr>
            <a:r>
              <a:rPr lang="tr-TR" sz="2200" dirty="0" err="1"/>
              <a:t>Glukokortikoidler</a:t>
            </a:r>
            <a:r>
              <a:rPr lang="tr-TR" sz="2200" dirty="0"/>
              <a:t> ve </a:t>
            </a:r>
            <a:r>
              <a:rPr lang="tr-TR" sz="2200" dirty="0" err="1"/>
              <a:t>sülfasalazin</a:t>
            </a:r>
            <a:r>
              <a:rPr lang="tr-TR" sz="2200" dirty="0"/>
              <a:t> gibi yangı önleyici ilaçlar, yangısal bağırsak hastalığı veya kolite bağlı gelişen rezervuar </a:t>
            </a:r>
            <a:r>
              <a:rPr lang="tr-TR" sz="2200" dirty="0" err="1"/>
              <a:t>inkontinanstan</a:t>
            </a:r>
            <a:r>
              <a:rPr lang="tr-TR" sz="2200" dirty="0"/>
              <a:t> şüphelenilen hastalara fayda sağlayabilir.</a:t>
            </a:r>
          </a:p>
          <a:p>
            <a:pPr lvl="0" algn="just">
              <a:lnSpc>
                <a:spcPct val="150000"/>
              </a:lnSpc>
            </a:pPr>
            <a:r>
              <a:rPr lang="tr-TR" sz="2200" dirty="0" err="1"/>
              <a:t>Perianal</a:t>
            </a:r>
            <a:r>
              <a:rPr lang="tr-TR" sz="2200" dirty="0"/>
              <a:t> fistül, IBD veya diğer rezervuar veya </a:t>
            </a:r>
            <a:r>
              <a:rPr lang="tr-TR" sz="2200" dirty="0" err="1"/>
              <a:t>nörojenik</a:t>
            </a:r>
            <a:r>
              <a:rPr lang="tr-TR" sz="2200" dirty="0"/>
              <a:t> olmayan </a:t>
            </a:r>
            <a:r>
              <a:rPr lang="tr-TR" sz="2200" dirty="0" err="1"/>
              <a:t>inkontinans</a:t>
            </a:r>
            <a:r>
              <a:rPr lang="tr-TR" sz="2200" dirty="0"/>
              <a:t> nedenleri için spesifik tedavi uygulanırsa, belirtilerde iyileşme sağlanabilir. Ancak </a:t>
            </a:r>
            <a:r>
              <a:rPr lang="tr-TR" sz="2200" dirty="0" err="1"/>
              <a:t>nörojenik</a:t>
            </a:r>
            <a:r>
              <a:rPr lang="tr-TR" sz="2200" dirty="0"/>
              <a:t> </a:t>
            </a:r>
            <a:r>
              <a:rPr lang="tr-TR" sz="2200" dirty="0" err="1"/>
              <a:t>inkontinanslı</a:t>
            </a:r>
            <a:r>
              <a:rPr lang="tr-TR" sz="2200" dirty="0"/>
              <a:t> hastaların tedavisinde kullanılan etkili spesifik bir ilaç yoktur.</a:t>
            </a:r>
          </a:p>
          <a:p>
            <a:pPr algn="just">
              <a:lnSpc>
                <a:spcPct val="150000"/>
              </a:lnSpc>
            </a:pPr>
            <a:endParaRPr lang="en-US" sz="2200" dirty="0"/>
          </a:p>
        </p:txBody>
      </p:sp>
    </p:spTree>
    <p:extLst>
      <p:ext uri="{BB962C8B-B14F-4D97-AF65-F5344CB8AC3E}">
        <p14:creationId xmlns:p14="http://schemas.microsoft.com/office/powerpoint/2010/main" val="426381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970B-D74F-154C-85A4-AAEECCADD19C}"/>
              </a:ext>
            </a:extLst>
          </p:cNvPr>
          <p:cNvSpPr>
            <a:spLocks noGrp="1"/>
          </p:cNvSpPr>
          <p:nvPr>
            <p:ph type="title"/>
          </p:nvPr>
        </p:nvSpPr>
        <p:spPr>
          <a:xfrm>
            <a:off x="838200" y="365125"/>
            <a:ext cx="10515600" cy="652017"/>
          </a:xfrm>
          <a:ln>
            <a:solidFill>
              <a:srgbClr val="FF0000"/>
            </a:solidFill>
          </a:ln>
        </p:spPr>
        <p:txBody>
          <a:bodyPr>
            <a:normAutofit/>
          </a:bodyPr>
          <a:lstStyle/>
          <a:p>
            <a:pPr algn="ctr"/>
            <a:r>
              <a:rPr lang="en-US" sz="2800" b="1" dirty="0">
                <a:solidFill>
                  <a:srgbClr val="FF0000"/>
                </a:solidFill>
              </a:rPr>
              <a:t>Motilite </a:t>
            </a:r>
            <a:r>
              <a:rPr lang="en-US" sz="2800" b="1" dirty="0" err="1">
                <a:solidFill>
                  <a:srgbClr val="FF0000"/>
                </a:solidFill>
              </a:rPr>
              <a:t>Düzenleyiciler</a:t>
            </a:r>
            <a:r>
              <a:rPr lang="en-US" sz="2800" b="1" dirty="0">
                <a:solidFill>
                  <a:srgbClr val="FF0000"/>
                </a:solidFill>
              </a:rPr>
              <a:t> </a:t>
            </a:r>
            <a:endParaRPr lang="tr-TR" sz="2800" dirty="0"/>
          </a:p>
        </p:txBody>
      </p:sp>
      <p:sp>
        <p:nvSpPr>
          <p:cNvPr id="3" name="Content Placeholder 2">
            <a:extLst>
              <a:ext uri="{FF2B5EF4-FFF2-40B4-BE49-F238E27FC236}">
                <a16:creationId xmlns:a16="http://schemas.microsoft.com/office/drawing/2014/main" id="{985D0D72-0505-1248-B49B-7AA05B0F2093}"/>
              </a:ext>
            </a:extLst>
          </p:cNvPr>
          <p:cNvSpPr>
            <a:spLocks noGrp="1"/>
          </p:cNvSpPr>
          <p:nvPr>
            <p:ph idx="1"/>
          </p:nvPr>
        </p:nvSpPr>
        <p:spPr>
          <a:xfrm>
            <a:off x="838200" y="1376737"/>
            <a:ext cx="10515600" cy="4800226"/>
          </a:xfrm>
          <a:ln>
            <a:solidFill>
              <a:srgbClr val="FF0000"/>
            </a:solidFill>
          </a:ln>
        </p:spPr>
        <p:txBody>
          <a:bodyPr>
            <a:normAutofit/>
          </a:bodyPr>
          <a:lstStyle/>
          <a:p>
            <a:pPr algn="just">
              <a:lnSpc>
                <a:spcPct val="150000"/>
              </a:lnSpc>
            </a:pPr>
            <a:r>
              <a:rPr lang="tr-TR" sz="2200" b="1" dirty="0">
                <a:solidFill>
                  <a:srgbClr val="00B0F0"/>
                </a:solidFill>
              </a:rPr>
              <a:t>Motilite değiştiriciler; </a:t>
            </a:r>
            <a:r>
              <a:rPr lang="tr-TR" sz="2200" dirty="0"/>
              <a:t>ishal inatçı ise, diğer ishal nedenleri elenmiş ise, ishal bulaşıcı bir sebepten kaynaklanmıyorsa ve hasta uygun geleneksel tedaviye cevap vermede başarısız olmuşsa (</a:t>
            </a:r>
            <a:r>
              <a:rPr lang="tr-TR" sz="2200" dirty="0" err="1"/>
              <a:t>örn</a:t>
            </a:r>
            <a:r>
              <a:rPr lang="tr-TR" sz="2200" dirty="0"/>
              <a:t>. Diyet değişikliği, </a:t>
            </a:r>
            <a:r>
              <a:rPr lang="tr-TR" sz="2200" dirty="0" err="1"/>
              <a:t>kortikosteroidler</a:t>
            </a:r>
            <a:r>
              <a:rPr lang="tr-TR" sz="2200" dirty="0"/>
              <a:t>, antibiyotikler) son çare kullanılır. </a:t>
            </a:r>
          </a:p>
          <a:p>
            <a:pPr algn="just">
              <a:lnSpc>
                <a:spcPct val="150000"/>
              </a:lnSpc>
            </a:pPr>
            <a:r>
              <a:rPr lang="tr-TR" sz="2200" dirty="0" err="1"/>
              <a:t>Loperamid</a:t>
            </a:r>
            <a:r>
              <a:rPr lang="tr-TR" sz="2200" dirty="0"/>
              <a:t> (</a:t>
            </a:r>
            <a:r>
              <a:rPr lang="tr-TR" sz="2200" dirty="0" err="1"/>
              <a:t>Imodium</a:t>
            </a:r>
            <a:r>
              <a:rPr lang="tr-TR" sz="2200" dirty="0"/>
              <a:t>; 0.1 ila 0.2 mg / kg q8-12h [köpekler], q12h [</a:t>
            </a:r>
            <a:r>
              <a:rPr lang="tr-TR" sz="2200" dirty="0" err="1"/>
              <a:t>cats</a:t>
            </a:r>
            <a:r>
              <a:rPr lang="tr-TR" sz="2200" dirty="0"/>
              <a:t> PO) gibi </a:t>
            </a:r>
            <a:r>
              <a:rPr lang="tr-TR" sz="2200" dirty="0" err="1"/>
              <a:t>opiat</a:t>
            </a:r>
            <a:r>
              <a:rPr lang="tr-TR" sz="2200" dirty="0"/>
              <a:t> ve </a:t>
            </a:r>
            <a:r>
              <a:rPr lang="tr-TR" sz="2200" dirty="0" err="1"/>
              <a:t>opioid</a:t>
            </a:r>
            <a:r>
              <a:rPr lang="tr-TR" sz="2200" dirty="0"/>
              <a:t> narkotik analjezikler, diyare yönetiminde en etkili hareketlilik değiştiricileridir.</a:t>
            </a:r>
          </a:p>
          <a:p>
            <a:pPr algn="just">
              <a:lnSpc>
                <a:spcPct val="150000"/>
              </a:lnSpc>
            </a:pPr>
            <a:r>
              <a:rPr lang="tr-TR" sz="2200" dirty="0" err="1"/>
              <a:t>Antikolinerjik</a:t>
            </a:r>
            <a:r>
              <a:rPr lang="tr-TR" sz="2200" dirty="0"/>
              <a:t> ajanlar </a:t>
            </a:r>
            <a:r>
              <a:rPr lang="tr-TR" sz="2200" dirty="0" err="1"/>
              <a:t>kontrendikedir</a:t>
            </a:r>
            <a:r>
              <a:rPr lang="tr-TR" sz="2200" dirty="0"/>
              <a:t>, çünkü tüm hareketliliğin genel olarak baskılanmasına ve </a:t>
            </a:r>
            <a:r>
              <a:rPr lang="tr-TR" sz="2200" dirty="0" err="1"/>
              <a:t>ileusun</a:t>
            </a:r>
            <a:r>
              <a:rPr lang="tr-TR" sz="2200" dirty="0"/>
              <a:t> genelleşmesine neden olabilirler.</a:t>
            </a:r>
          </a:p>
        </p:txBody>
      </p:sp>
    </p:spTree>
    <p:extLst>
      <p:ext uri="{BB962C8B-B14F-4D97-AF65-F5344CB8AC3E}">
        <p14:creationId xmlns:p14="http://schemas.microsoft.com/office/powerpoint/2010/main" val="29419630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AC0C-9F08-A240-8B09-7FDEE17081FB}"/>
              </a:ext>
            </a:extLst>
          </p:cNvPr>
          <p:cNvSpPr>
            <a:spLocks noGrp="1"/>
          </p:cNvSpPr>
          <p:nvPr>
            <p:ph type="title"/>
          </p:nvPr>
        </p:nvSpPr>
        <p:spPr>
          <a:xfrm>
            <a:off x="148974" y="180191"/>
            <a:ext cx="11815280" cy="559548"/>
          </a:xfrm>
          <a:solidFill>
            <a:schemeClr val="bg2"/>
          </a:solidFill>
        </p:spPr>
        <p:txBody>
          <a:bodyPr>
            <a:normAutofit/>
          </a:bodyPr>
          <a:lstStyle/>
          <a:p>
            <a:pPr algn="ctr"/>
            <a:r>
              <a:rPr lang="tr-TR" sz="2400" b="1" dirty="0">
                <a:solidFill>
                  <a:srgbClr val="FF0000"/>
                </a:solidFill>
              </a:rPr>
              <a:t>EKZOKRİN PANKREAS YETMEZLİĞİ</a:t>
            </a:r>
            <a:endParaRPr lang="en-US" sz="2400" dirty="0">
              <a:solidFill>
                <a:srgbClr val="FF0000"/>
              </a:solidFill>
            </a:endParaRPr>
          </a:p>
        </p:txBody>
      </p:sp>
      <p:sp>
        <p:nvSpPr>
          <p:cNvPr id="3" name="Content Placeholder 2">
            <a:extLst>
              <a:ext uri="{FF2B5EF4-FFF2-40B4-BE49-F238E27FC236}">
                <a16:creationId xmlns:a16="http://schemas.microsoft.com/office/drawing/2014/main" id="{31D48046-22EC-EF4E-8A37-19EB33F5A0E3}"/>
              </a:ext>
            </a:extLst>
          </p:cNvPr>
          <p:cNvSpPr>
            <a:spLocks noGrp="1"/>
          </p:cNvSpPr>
          <p:nvPr>
            <p:ph idx="1"/>
          </p:nvPr>
        </p:nvSpPr>
        <p:spPr>
          <a:xfrm>
            <a:off x="148974" y="818705"/>
            <a:ext cx="11815280" cy="1058238"/>
          </a:xfrm>
          <a:ln>
            <a:solidFill>
              <a:schemeClr val="accent1"/>
            </a:solidFill>
          </a:ln>
        </p:spPr>
        <p:txBody>
          <a:bodyPr>
            <a:normAutofit lnSpcReduction="10000"/>
          </a:bodyPr>
          <a:lstStyle/>
          <a:p>
            <a:pPr algn="just">
              <a:lnSpc>
                <a:spcPct val="150000"/>
              </a:lnSpc>
            </a:pPr>
            <a:r>
              <a:rPr lang="tr-TR" sz="2200" dirty="0"/>
              <a:t>İnce bağırsak lümeninde pankreatik sindirim enzimlerinin yetersiz miktarda bulunması ile karakterize bir sendromdur.</a:t>
            </a:r>
          </a:p>
          <a:p>
            <a:pPr algn="just">
              <a:lnSpc>
                <a:spcPct val="150000"/>
              </a:lnSpc>
            </a:pPr>
            <a:endParaRPr lang="en-US" sz="2200" dirty="0"/>
          </a:p>
        </p:txBody>
      </p:sp>
      <p:sp>
        <p:nvSpPr>
          <p:cNvPr id="4" name="Title 1">
            <a:extLst>
              <a:ext uri="{FF2B5EF4-FFF2-40B4-BE49-F238E27FC236}">
                <a16:creationId xmlns:a16="http://schemas.microsoft.com/office/drawing/2014/main" id="{7E658E76-D62A-9F4D-A579-8D19FDB4C688}"/>
              </a:ext>
            </a:extLst>
          </p:cNvPr>
          <p:cNvSpPr txBox="1">
            <a:spLocks/>
          </p:cNvSpPr>
          <p:nvPr/>
        </p:nvSpPr>
        <p:spPr>
          <a:xfrm>
            <a:off x="148974" y="2053806"/>
            <a:ext cx="11815280" cy="407149"/>
          </a:xfrm>
          <a:prstGeom prst="rect">
            <a:avLst/>
          </a:prstGeom>
          <a:solidFill>
            <a:schemeClr val="bg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FF0000"/>
                </a:solidFill>
              </a:rPr>
              <a:t>PATOFİZYOLOJİ</a:t>
            </a:r>
          </a:p>
        </p:txBody>
      </p:sp>
      <p:sp>
        <p:nvSpPr>
          <p:cNvPr id="5" name="Content Placeholder 2">
            <a:extLst>
              <a:ext uri="{FF2B5EF4-FFF2-40B4-BE49-F238E27FC236}">
                <a16:creationId xmlns:a16="http://schemas.microsoft.com/office/drawing/2014/main" id="{0869A3E8-4E34-1A48-84C2-633CB3BFF4C6}"/>
              </a:ext>
            </a:extLst>
          </p:cNvPr>
          <p:cNvSpPr txBox="1">
            <a:spLocks/>
          </p:cNvSpPr>
          <p:nvPr/>
        </p:nvSpPr>
        <p:spPr>
          <a:xfrm>
            <a:off x="148974" y="2584539"/>
            <a:ext cx="11815280" cy="4258344"/>
          </a:xfrm>
          <a:prstGeom prst="rect">
            <a:avLst/>
          </a:prstGeom>
          <a:ln>
            <a:solidFill>
              <a:schemeClr val="accent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50000"/>
              </a:lnSpc>
            </a:pPr>
            <a:r>
              <a:rPr lang="tr-TR" sz="2200" dirty="0"/>
              <a:t>En yaygın nedeni, pankreatik enzimlerin ekzokrin pankreastan yetersiz sentez ve sekresyonudur.</a:t>
            </a:r>
          </a:p>
          <a:p>
            <a:pPr lvl="0" algn="just">
              <a:lnSpc>
                <a:spcPct val="150000"/>
              </a:lnSpc>
            </a:pPr>
            <a:r>
              <a:rPr lang="tr-TR" sz="2200" dirty="0"/>
              <a:t>Pankreatik kanalın tıkanıklığı ender olarak bu hastalığa neden olabilir.</a:t>
            </a:r>
          </a:p>
          <a:p>
            <a:pPr lvl="0" algn="just">
              <a:lnSpc>
                <a:spcPct val="150000"/>
              </a:lnSpc>
            </a:pPr>
            <a:r>
              <a:rPr lang="tr-TR" sz="2200" dirty="0"/>
              <a:t>Pankreatik sindirim enzimlerinin sentezindeki yetersizlik, kronik </a:t>
            </a:r>
            <a:r>
              <a:rPr lang="tr-TR" sz="2200" dirty="0" err="1"/>
              <a:t>pankreatitten</a:t>
            </a:r>
            <a:r>
              <a:rPr lang="tr-TR" sz="2200" dirty="0"/>
              <a:t> (köpeklerde vakaların yaklaşık %50'si ve kedilerde hemen hemen tüm vakalar) kaynaklanan </a:t>
            </a:r>
            <a:r>
              <a:rPr lang="tr-TR" sz="2200" dirty="0" err="1"/>
              <a:t>asinar</a:t>
            </a:r>
            <a:r>
              <a:rPr lang="tr-TR" sz="2200" dirty="0"/>
              <a:t> hücrelerin yıkımına veya </a:t>
            </a:r>
            <a:r>
              <a:rPr lang="tr-TR" sz="2200" dirty="0" err="1"/>
              <a:t>idiyopatik</a:t>
            </a:r>
            <a:r>
              <a:rPr lang="tr-TR" sz="2200" dirty="0"/>
              <a:t> pankreatik </a:t>
            </a:r>
            <a:r>
              <a:rPr lang="tr-TR" sz="2200" dirty="0" err="1"/>
              <a:t>asinar</a:t>
            </a:r>
            <a:r>
              <a:rPr lang="tr-TR" sz="2200" dirty="0"/>
              <a:t> </a:t>
            </a:r>
            <a:r>
              <a:rPr lang="tr-TR" sz="2200" dirty="0" err="1"/>
              <a:t>atrofiye</a:t>
            </a:r>
            <a:r>
              <a:rPr lang="tr-TR" sz="2200" dirty="0"/>
              <a:t> (PAA; Alman çoban köpeklerinde ekzokrin pankreas yetmezliğin en yaygın sebebi) bağlı olabilir. </a:t>
            </a:r>
          </a:p>
          <a:p>
            <a:pPr lvl="0" algn="just">
              <a:lnSpc>
                <a:spcPct val="150000"/>
              </a:lnSpc>
            </a:pPr>
            <a:r>
              <a:rPr lang="tr-TR" sz="2200" dirty="0"/>
              <a:t>Ekzokrin pankreatik </a:t>
            </a:r>
            <a:r>
              <a:rPr lang="tr-TR" sz="2200" dirty="0" err="1"/>
              <a:t>sekresyonundaki</a:t>
            </a:r>
            <a:r>
              <a:rPr lang="tr-TR" sz="2200" dirty="0"/>
              <a:t> yetersizlik, </a:t>
            </a:r>
            <a:r>
              <a:rPr lang="tr-TR" sz="2200" dirty="0" err="1"/>
              <a:t>maldigestion</a:t>
            </a:r>
            <a:r>
              <a:rPr lang="tr-TR" sz="2200" dirty="0"/>
              <a:t> ve besin </a:t>
            </a:r>
            <a:r>
              <a:rPr lang="tr-TR" sz="2200" dirty="0" err="1"/>
              <a:t>malabsorpsiyonuna</a:t>
            </a:r>
            <a:r>
              <a:rPr lang="tr-TR" sz="2200" dirty="0"/>
              <a:t> neden olarak, kilo kaybı, dışkıda yağ birikmesi (</a:t>
            </a:r>
            <a:r>
              <a:rPr lang="tr-TR" sz="2200" dirty="0" err="1"/>
              <a:t>steatore</a:t>
            </a:r>
            <a:r>
              <a:rPr lang="tr-TR" sz="2200" dirty="0"/>
              <a:t>) ile birlikte gevşek dışkılamaya yol açar.</a:t>
            </a:r>
          </a:p>
          <a:p>
            <a:pPr lvl="0" algn="just">
              <a:lnSpc>
                <a:spcPct val="150000"/>
              </a:lnSpc>
            </a:pPr>
            <a:r>
              <a:rPr lang="tr-TR" sz="2200" dirty="0" err="1"/>
              <a:t>Malabsorpsiyon</a:t>
            </a:r>
            <a:r>
              <a:rPr lang="tr-TR" sz="2200" dirty="0"/>
              <a:t>, ince bağırsakta mikrobiyal dengenin bozulmasına katkıda bulunur.</a:t>
            </a:r>
          </a:p>
          <a:p>
            <a:pPr algn="just">
              <a:lnSpc>
                <a:spcPct val="150000"/>
              </a:lnSpc>
            </a:pPr>
            <a:endParaRPr lang="en-US" sz="2200" dirty="0"/>
          </a:p>
        </p:txBody>
      </p:sp>
    </p:spTree>
    <p:extLst>
      <p:ext uri="{BB962C8B-B14F-4D97-AF65-F5344CB8AC3E}">
        <p14:creationId xmlns:p14="http://schemas.microsoft.com/office/powerpoint/2010/main" val="37643435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AC0C-9F08-A240-8B09-7FDEE17081FB}"/>
              </a:ext>
            </a:extLst>
          </p:cNvPr>
          <p:cNvSpPr>
            <a:spLocks noGrp="1"/>
          </p:cNvSpPr>
          <p:nvPr>
            <p:ph type="title"/>
          </p:nvPr>
        </p:nvSpPr>
        <p:spPr>
          <a:xfrm>
            <a:off x="148974" y="180191"/>
            <a:ext cx="11815280" cy="559548"/>
          </a:xfrm>
          <a:solidFill>
            <a:schemeClr val="bg2"/>
          </a:solidFill>
        </p:spPr>
        <p:txBody>
          <a:bodyPr>
            <a:normAutofit/>
          </a:bodyPr>
          <a:lstStyle/>
          <a:p>
            <a:pPr algn="ctr"/>
            <a:r>
              <a:rPr lang="tr-TR" sz="2400" b="1" dirty="0">
                <a:solidFill>
                  <a:srgbClr val="FF0000"/>
                </a:solidFill>
              </a:rPr>
              <a:t>SIKLIK/YAYGINLIK</a:t>
            </a:r>
          </a:p>
        </p:txBody>
      </p:sp>
      <p:sp>
        <p:nvSpPr>
          <p:cNvPr id="3" name="Content Placeholder 2">
            <a:extLst>
              <a:ext uri="{FF2B5EF4-FFF2-40B4-BE49-F238E27FC236}">
                <a16:creationId xmlns:a16="http://schemas.microsoft.com/office/drawing/2014/main" id="{31D48046-22EC-EF4E-8A37-19EB33F5A0E3}"/>
              </a:ext>
            </a:extLst>
          </p:cNvPr>
          <p:cNvSpPr>
            <a:spLocks noGrp="1"/>
          </p:cNvSpPr>
          <p:nvPr>
            <p:ph idx="1"/>
          </p:nvPr>
        </p:nvSpPr>
        <p:spPr>
          <a:xfrm>
            <a:off x="148974" y="818705"/>
            <a:ext cx="11815280" cy="1774790"/>
          </a:xfrm>
          <a:ln>
            <a:solidFill>
              <a:schemeClr val="accent1"/>
            </a:solidFill>
          </a:ln>
        </p:spPr>
        <p:txBody>
          <a:bodyPr>
            <a:normAutofit/>
          </a:bodyPr>
          <a:lstStyle/>
          <a:p>
            <a:pPr lvl="0"/>
            <a:r>
              <a:rPr lang="tr-TR" sz="2200" dirty="0"/>
              <a:t>Alman çoban köpeğinde </a:t>
            </a:r>
            <a:r>
              <a:rPr lang="tr-TR" sz="2200" dirty="0" err="1"/>
              <a:t>PAA’nın</a:t>
            </a:r>
            <a:r>
              <a:rPr lang="tr-TR" sz="2200" dirty="0"/>
              <a:t> görülme sıklığı yüksektir. Uzun tüylü </a:t>
            </a:r>
            <a:r>
              <a:rPr lang="tr-TR" sz="2200" dirty="0" err="1"/>
              <a:t>collie</a:t>
            </a:r>
            <a:r>
              <a:rPr lang="tr-TR" sz="2200" dirty="0"/>
              <a:t> ve </a:t>
            </a:r>
            <a:r>
              <a:rPr lang="tr-TR" sz="2200" dirty="0" err="1"/>
              <a:t>Eurasier</a:t>
            </a:r>
            <a:r>
              <a:rPr lang="tr-TR" sz="2200" dirty="0"/>
              <a:t> ırklarında PAA daha az sıklıkla görülür. </a:t>
            </a:r>
          </a:p>
          <a:p>
            <a:pPr lvl="0"/>
            <a:r>
              <a:rPr lang="tr-TR" sz="2200" dirty="0"/>
              <a:t>Tüm köpek ve kedi ırklarında PAA dışında diğer EPI nedenleri hastalığa neden olabilir. </a:t>
            </a:r>
          </a:p>
          <a:p>
            <a:pPr lvl="0"/>
            <a:r>
              <a:rPr lang="tr-TR" sz="2200" dirty="0"/>
              <a:t>Kedilerde köpeklere oranla hastalık daha az görülür.</a:t>
            </a:r>
          </a:p>
        </p:txBody>
      </p:sp>
      <p:sp>
        <p:nvSpPr>
          <p:cNvPr id="4" name="Title 1">
            <a:extLst>
              <a:ext uri="{FF2B5EF4-FFF2-40B4-BE49-F238E27FC236}">
                <a16:creationId xmlns:a16="http://schemas.microsoft.com/office/drawing/2014/main" id="{7E658E76-D62A-9F4D-A579-8D19FDB4C688}"/>
              </a:ext>
            </a:extLst>
          </p:cNvPr>
          <p:cNvSpPr txBox="1">
            <a:spLocks/>
          </p:cNvSpPr>
          <p:nvPr/>
        </p:nvSpPr>
        <p:spPr>
          <a:xfrm>
            <a:off x="148974" y="2672461"/>
            <a:ext cx="11815280" cy="407149"/>
          </a:xfrm>
          <a:prstGeom prst="rect">
            <a:avLst/>
          </a:prstGeom>
          <a:solidFill>
            <a:schemeClr val="bg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FF0000"/>
                </a:solidFill>
              </a:rPr>
              <a:t>ANAMNEZ</a:t>
            </a:r>
          </a:p>
        </p:txBody>
      </p:sp>
      <p:sp>
        <p:nvSpPr>
          <p:cNvPr id="5" name="Content Placeholder 2">
            <a:extLst>
              <a:ext uri="{FF2B5EF4-FFF2-40B4-BE49-F238E27FC236}">
                <a16:creationId xmlns:a16="http://schemas.microsoft.com/office/drawing/2014/main" id="{0869A3E8-4E34-1A48-84C2-633CB3BFF4C6}"/>
              </a:ext>
            </a:extLst>
          </p:cNvPr>
          <p:cNvSpPr txBox="1">
            <a:spLocks/>
          </p:cNvSpPr>
          <p:nvPr/>
        </p:nvSpPr>
        <p:spPr>
          <a:xfrm>
            <a:off x="148974" y="3158576"/>
            <a:ext cx="11815280" cy="3519920"/>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tr-TR" sz="2200" dirty="0"/>
              <a:t>Normalden artan şiddette iştah artışı ile birlikte kilo kaybı. </a:t>
            </a:r>
          </a:p>
          <a:p>
            <a:pPr lvl="0"/>
            <a:r>
              <a:rPr lang="tr-TR" sz="2200" dirty="0"/>
              <a:t>Dışkı kıvamında uzun süreli artış veya ishal.</a:t>
            </a:r>
          </a:p>
          <a:p>
            <a:pPr lvl="0"/>
            <a:r>
              <a:rPr lang="tr-TR" sz="2200" dirty="0"/>
              <a:t>Aralıklı ya da sürekli gelişen ishal. Genellikle bu hayvanların dışkısı sığır dışkısına benzetilir. </a:t>
            </a:r>
          </a:p>
          <a:p>
            <a:pPr lvl="0"/>
            <a:r>
              <a:rPr lang="tr-TR" sz="2200" dirty="0"/>
              <a:t>Dışkı hacimleri normalden daha büyüktür ve </a:t>
            </a:r>
            <a:r>
              <a:rPr lang="tr-TR" sz="2200" dirty="0" err="1"/>
              <a:t>steatore</a:t>
            </a:r>
            <a:r>
              <a:rPr lang="tr-TR" sz="2200" dirty="0"/>
              <a:t> ile ilişkili olabilir.</a:t>
            </a:r>
          </a:p>
          <a:p>
            <a:pPr lvl="0"/>
            <a:r>
              <a:rPr lang="tr-TR" sz="2200" dirty="0"/>
              <a:t>Özellikle köpeklerde şişkinlik, mide ve bağırsaklarda gaz gurultusu sesi yaygındır.</a:t>
            </a:r>
          </a:p>
          <a:p>
            <a:pPr lvl="0"/>
            <a:r>
              <a:rPr lang="tr-TR" sz="2200" dirty="0" err="1"/>
              <a:t>Pika</a:t>
            </a:r>
            <a:r>
              <a:rPr lang="tr-TR" sz="2200" dirty="0"/>
              <a:t> ve dışkı yeme gözlenebilir. </a:t>
            </a:r>
          </a:p>
          <a:p>
            <a:pPr lvl="0"/>
            <a:r>
              <a:rPr lang="tr-TR" sz="2200" dirty="0"/>
              <a:t>Kronik </a:t>
            </a:r>
            <a:r>
              <a:rPr lang="tr-TR" sz="2200" dirty="0" err="1"/>
              <a:t>pankreatitis</a:t>
            </a:r>
            <a:r>
              <a:rPr lang="tr-TR" sz="2200" dirty="0"/>
              <a:t> neticesinde ortaya çıkan </a:t>
            </a:r>
            <a:r>
              <a:rPr lang="tr-TR" sz="2200" dirty="0" err="1"/>
              <a:t>diabetes</a:t>
            </a:r>
            <a:r>
              <a:rPr lang="tr-TR" sz="2200" dirty="0"/>
              <a:t> </a:t>
            </a:r>
            <a:r>
              <a:rPr lang="tr-TR" sz="2200" dirty="0" err="1"/>
              <a:t>mellitus</a:t>
            </a:r>
            <a:r>
              <a:rPr lang="tr-TR" sz="2200" dirty="0"/>
              <a:t> sonucu </a:t>
            </a:r>
            <a:r>
              <a:rPr lang="tr-TR" sz="2200" dirty="0" err="1"/>
              <a:t>poliüri</a:t>
            </a:r>
            <a:r>
              <a:rPr lang="tr-TR" sz="2200" dirty="0"/>
              <a:t>/</a:t>
            </a:r>
            <a:r>
              <a:rPr lang="tr-TR" sz="2200" dirty="0" err="1"/>
              <a:t>polidipsi</a:t>
            </a:r>
            <a:r>
              <a:rPr lang="tr-TR" sz="2200" dirty="0"/>
              <a:t> gelişebilir. </a:t>
            </a:r>
          </a:p>
          <a:p>
            <a:pPr algn="just">
              <a:lnSpc>
                <a:spcPct val="150000"/>
              </a:lnSpc>
            </a:pPr>
            <a:endParaRPr lang="en-US" sz="2200" dirty="0"/>
          </a:p>
        </p:txBody>
      </p:sp>
    </p:spTree>
    <p:extLst>
      <p:ext uri="{BB962C8B-B14F-4D97-AF65-F5344CB8AC3E}">
        <p14:creationId xmlns:p14="http://schemas.microsoft.com/office/powerpoint/2010/main" val="4899303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B76D-5F56-7C42-849A-FA736E31C796}"/>
              </a:ext>
            </a:extLst>
          </p:cNvPr>
          <p:cNvSpPr>
            <a:spLocks noGrp="1"/>
          </p:cNvSpPr>
          <p:nvPr>
            <p:ph type="title"/>
          </p:nvPr>
        </p:nvSpPr>
        <p:spPr>
          <a:xfrm>
            <a:off x="838200" y="621980"/>
            <a:ext cx="10515600" cy="641742"/>
          </a:xfrm>
          <a:ln>
            <a:solidFill>
              <a:schemeClr val="accent1"/>
            </a:solidFill>
          </a:ln>
        </p:spPr>
        <p:txBody>
          <a:bodyPr>
            <a:normAutofit/>
          </a:bodyPr>
          <a:lstStyle/>
          <a:p>
            <a:pPr algn="ctr"/>
            <a:r>
              <a:rPr lang="tr-TR" sz="2800" b="1" dirty="0">
                <a:solidFill>
                  <a:srgbClr val="FF0000"/>
                </a:solidFill>
              </a:rPr>
              <a:t>FİZİKSEL MUAYENE BULGULARI</a:t>
            </a:r>
            <a:endParaRPr lang="en-US" sz="2800" dirty="0">
              <a:solidFill>
                <a:srgbClr val="FF0000"/>
              </a:solidFill>
            </a:endParaRPr>
          </a:p>
        </p:txBody>
      </p:sp>
      <p:sp>
        <p:nvSpPr>
          <p:cNvPr id="3" name="Content Placeholder 2">
            <a:extLst>
              <a:ext uri="{FF2B5EF4-FFF2-40B4-BE49-F238E27FC236}">
                <a16:creationId xmlns:a16="http://schemas.microsoft.com/office/drawing/2014/main" id="{EAD15E03-BE24-7D49-9998-0830338DDB44}"/>
              </a:ext>
            </a:extLst>
          </p:cNvPr>
          <p:cNvSpPr>
            <a:spLocks noGrp="1"/>
          </p:cNvSpPr>
          <p:nvPr>
            <p:ph idx="1"/>
          </p:nvPr>
        </p:nvSpPr>
        <p:spPr>
          <a:xfrm>
            <a:off x="838200" y="1825625"/>
            <a:ext cx="10515600" cy="2540892"/>
          </a:xfrm>
        </p:spPr>
        <p:txBody>
          <a:bodyPr/>
          <a:lstStyle/>
          <a:p>
            <a:pPr lvl="0"/>
            <a:r>
              <a:rPr lang="tr-TR" sz="2200" dirty="0"/>
              <a:t>İnce vücut yapısı.</a:t>
            </a:r>
          </a:p>
          <a:p>
            <a:pPr lvl="0"/>
            <a:r>
              <a:rPr lang="tr-TR" sz="2200" dirty="0"/>
              <a:t>Azalmış kas kütlesi.</a:t>
            </a:r>
          </a:p>
          <a:p>
            <a:pPr lvl="0"/>
            <a:r>
              <a:rPr lang="tr-TR" sz="2200" dirty="0"/>
              <a:t>Kötü kaliteli tüy örtüsü.</a:t>
            </a:r>
          </a:p>
          <a:p>
            <a:pPr lvl="0"/>
            <a:r>
              <a:rPr lang="tr-TR" sz="2200" dirty="0" err="1"/>
              <a:t>Steatore</a:t>
            </a:r>
            <a:r>
              <a:rPr lang="tr-TR" sz="2200" dirty="0"/>
              <a:t> olan kedilerin </a:t>
            </a:r>
            <a:r>
              <a:rPr lang="tr-TR" sz="2200" dirty="0" err="1"/>
              <a:t>perineal</a:t>
            </a:r>
            <a:r>
              <a:rPr lang="tr-TR" sz="2200" dirty="0"/>
              <a:t> bölgesindeki tüylerde yağlı bir kirlenme olabilir, ancak bu durum vakaların çok azında görülür</a:t>
            </a:r>
            <a:r>
              <a:rPr lang="tr-TR" dirty="0"/>
              <a:t>.</a:t>
            </a:r>
          </a:p>
          <a:p>
            <a:pPr marL="0" indent="0">
              <a:buNone/>
            </a:pPr>
            <a:endParaRPr lang="en-US" dirty="0"/>
          </a:p>
        </p:txBody>
      </p:sp>
    </p:spTree>
    <p:extLst>
      <p:ext uri="{BB962C8B-B14F-4D97-AF65-F5344CB8AC3E}">
        <p14:creationId xmlns:p14="http://schemas.microsoft.com/office/powerpoint/2010/main" val="10627936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591B-115B-3D4A-BB00-F9A82B13D406}"/>
              </a:ext>
            </a:extLst>
          </p:cNvPr>
          <p:cNvSpPr>
            <a:spLocks noGrp="1"/>
          </p:cNvSpPr>
          <p:nvPr>
            <p:ph type="title"/>
          </p:nvPr>
        </p:nvSpPr>
        <p:spPr>
          <a:xfrm>
            <a:off x="441789" y="365126"/>
            <a:ext cx="11209105" cy="456807"/>
          </a:xfrm>
          <a:solidFill>
            <a:schemeClr val="bg2"/>
          </a:solidFill>
        </p:spPr>
        <p:txBody>
          <a:bodyPr>
            <a:normAutofit/>
          </a:bodyPr>
          <a:lstStyle/>
          <a:p>
            <a:pPr algn="ctr"/>
            <a:r>
              <a:rPr lang="tr-TR" sz="2400" b="1" dirty="0">
                <a:solidFill>
                  <a:srgbClr val="FF0000"/>
                </a:solidFill>
              </a:rPr>
              <a:t>ETİYOLOJİ</a:t>
            </a:r>
            <a:endParaRPr lang="en-US" sz="2400" dirty="0">
              <a:solidFill>
                <a:srgbClr val="FF0000"/>
              </a:solidFill>
            </a:endParaRPr>
          </a:p>
        </p:txBody>
      </p:sp>
      <p:sp>
        <p:nvSpPr>
          <p:cNvPr id="3" name="Content Placeholder 2">
            <a:extLst>
              <a:ext uri="{FF2B5EF4-FFF2-40B4-BE49-F238E27FC236}">
                <a16:creationId xmlns:a16="http://schemas.microsoft.com/office/drawing/2014/main" id="{EE7E5C38-4D21-6249-91DF-F7502B4CCD00}"/>
              </a:ext>
            </a:extLst>
          </p:cNvPr>
          <p:cNvSpPr>
            <a:spLocks noGrp="1"/>
          </p:cNvSpPr>
          <p:nvPr>
            <p:ph idx="1"/>
          </p:nvPr>
        </p:nvSpPr>
        <p:spPr>
          <a:xfrm>
            <a:off x="441790" y="942047"/>
            <a:ext cx="11209104" cy="1564847"/>
          </a:xfrm>
          <a:ln>
            <a:solidFill>
              <a:schemeClr val="accent1"/>
            </a:solidFill>
          </a:ln>
        </p:spPr>
        <p:txBody>
          <a:bodyPr>
            <a:normAutofit/>
          </a:bodyPr>
          <a:lstStyle/>
          <a:p>
            <a:pPr lvl="0"/>
            <a:r>
              <a:rPr lang="tr-TR" sz="2200" dirty="0"/>
              <a:t>Pankreatik </a:t>
            </a:r>
            <a:r>
              <a:rPr lang="tr-TR" sz="2200" dirty="0" err="1"/>
              <a:t>asinar</a:t>
            </a:r>
            <a:r>
              <a:rPr lang="tr-TR" sz="2200" dirty="0"/>
              <a:t> </a:t>
            </a:r>
            <a:r>
              <a:rPr lang="tr-TR" sz="2200" dirty="0" err="1"/>
              <a:t>atrofi</a:t>
            </a:r>
            <a:r>
              <a:rPr lang="tr-TR" sz="2200" dirty="0"/>
              <a:t> </a:t>
            </a:r>
          </a:p>
          <a:p>
            <a:pPr lvl="0"/>
            <a:r>
              <a:rPr lang="tr-TR" sz="2200" dirty="0"/>
              <a:t>Kronik </a:t>
            </a:r>
            <a:r>
              <a:rPr lang="tr-TR" sz="2200" dirty="0" err="1"/>
              <a:t>pankreatit</a:t>
            </a:r>
            <a:r>
              <a:rPr lang="tr-TR" sz="2200" dirty="0"/>
              <a:t> </a:t>
            </a:r>
          </a:p>
          <a:p>
            <a:pPr lvl="0"/>
            <a:r>
              <a:rPr lang="tr-TR" sz="2200" dirty="0"/>
              <a:t>Pankreatik kanal tıkanıklığına yol açan pankreatik </a:t>
            </a:r>
            <a:r>
              <a:rPr lang="tr-TR" sz="2200" dirty="0" err="1"/>
              <a:t>adenokarsinom</a:t>
            </a:r>
            <a:endParaRPr lang="tr-TR" sz="2200" dirty="0"/>
          </a:p>
          <a:p>
            <a:pPr marL="0" indent="0">
              <a:buNone/>
            </a:pPr>
            <a:endParaRPr lang="en-US" sz="2200" dirty="0"/>
          </a:p>
        </p:txBody>
      </p:sp>
      <p:sp>
        <p:nvSpPr>
          <p:cNvPr id="4" name="Title 1">
            <a:extLst>
              <a:ext uri="{FF2B5EF4-FFF2-40B4-BE49-F238E27FC236}">
                <a16:creationId xmlns:a16="http://schemas.microsoft.com/office/drawing/2014/main" id="{8D632401-E481-A045-A9E7-A5DDE333C855}"/>
              </a:ext>
            </a:extLst>
          </p:cNvPr>
          <p:cNvSpPr txBox="1">
            <a:spLocks/>
          </p:cNvSpPr>
          <p:nvPr/>
        </p:nvSpPr>
        <p:spPr>
          <a:xfrm>
            <a:off x="441789" y="2921679"/>
            <a:ext cx="11209105" cy="456807"/>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FF0000"/>
                </a:solidFill>
              </a:rPr>
              <a:t>AYIRICI TANI </a:t>
            </a:r>
          </a:p>
        </p:txBody>
      </p:sp>
      <p:sp>
        <p:nvSpPr>
          <p:cNvPr id="5" name="Content Placeholder 2">
            <a:extLst>
              <a:ext uri="{FF2B5EF4-FFF2-40B4-BE49-F238E27FC236}">
                <a16:creationId xmlns:a16="http://schemas.microsoft.com/office/drawing/2014/main" id="{8E819F77-5AC7-D54B-A8E7-685639F59CA4}"/>
              </a:ext>
            </a:extLst>
          </p:cNvPr>
          <p:cNvSpPr txBox="1">
            <a:spLocks/>
          </p:cNvSpPr>
          <p:nvPr/>
        </p:nvSpPr>
        <p:spPr>
          <a:xfrm>
            <a:off x="441790" y="3498600"/>
            <a:ext cx="11209104" cy="2059719"/>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sz="2200" dirty="0"/>
              <a:t>Kronik diyare ve kilo kaybının ikincil nedenleri (ör., Köpeklerde karaciğer yetmezliği, böbrek yetmezliği, </a:t>
            </a:r>
            <a:r>
              <a:rPr lang="tr-TR" sz="2200" dirty="0" err="1"/>
              <a:t>hipoadrenokortizm</a:t>
            </a:r>
            <a:r>
              <a:rPr lang="tr-TR" sz="2200" dirty="0"/>
              <a:t> ve </a:t>
            </a:r>
            <a:r>
              <a:rPr lang="tr-TR" sz="2200" dirty="0" err="1"/>
              <a:t>hipotiroidizm</a:t>
            </a:r>
            <a:r>
              <a:rPr lang="tr-TR" sz="2200" dirty="0"/>
              <a:t> veya kedilerde </a:t>
            </a:r>
            <a:r>
              <a:rPr lang="tr-TR" sz="2200" dirty="0" err="1"/>
              <a:t>hipertiroidizm</a:t>
            </a:r>
            <a:r>
              <a:rPr lang="tr-TR" sz="2200" dirty="0"/>
              <a:t>).</a:t>
            </a:r>
          </a:p>
          <a:p>
            <a:pPr>
              <a:lnSpc>
                <a:spcPct val="150000"/>
              </a:lnSpc>
            </a:pPr>
            <a:r>
              <a:rPr lang="tr-TR" sz="2200" dirty="0"/>
              <a:t>Birincil gastrointestinal hastalık (</a:t>
            </a:r>
            <a:r>
              <a:rPr lang="tr-TR" sz="2200" dirty="0" err="1"/>
              <a:t>enfeksiyöz</a:t>
            </a:r>
            <a:r>
              <a:rPr lang="tr-TR" sz="2200" dirty="0"/>
              <a:t>, inflamatuar, </a:t>
            </a:r>
            <a:r>
              <a:rPr lang="tr-TR" sz="2200" dirty="0" err="1"/>
              <a:t>neoplastik</a:t>
            </a:r>
            <a:r>
              <a:rPr lang="tr-TR" sz="2200" dirty="0"/>
              <a:t>, mekanik veya </a:t>
            </a:r>
            <a:r>
              <a:rPr lang="tr-TR" sz="2200" dirty="0" err="1"/>
              <a:t>toksik</a:t>
            </a:r>
            <a:r>
              <a:rPr lang="tr-TR" sz="2200" dirty="0"/>
              <a:t>).</a:t>
            </a:r>
          </a:p>
          <a:p>
            <a:pPr marL="0" indent="0">
              <a:buFont typeface="Arial" panose="020B0604020202020204" pitchFamily="34" charset="0"/>
              <a:buNone/>
            </a:pPr>
            <a:endParaRPr lang="en-US" sz="2200" dirty="0"/>
          </a:p>
        </p:txBody>
      </p:sp>
    </p:spTree>
    <p:extLst>
      <p:ext uri="{BB962C8B-B14F-4D97-AF65-F5344CB8AC3E}">
        <p14:creationId xmlns:p14="http://schemas.microsoft.com/office/powerpoint/2010/main" val="30757985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B5A4-A091-0D4E-8B4C-5A0B7A9C1E48}"/>
              </a:ext>
            </a:extLst>
          </p:cNvPr>
          <p:cNvSpPr>
            <a:spLocks noGrp="1"/>
          </p:cNvSpPr>
          <p:nvPr>
            <p:ph type="title"/>
          </p:nvPr>
        </p:nvSpPr>
        <p:spPr/>
        <p:txBody>
          <a:bodyPr>
            <a:normAutofit/>
          </a:bodyPr>
          <a:lstStyle/>
          <a:p>
            <a:r>
              <a:rPr lang="tr-TR" sz="5400" b="1" dirty="0">
                <a:solidFill>
                  <a:srgbClr val="FF0000"/>
                </a:solidFill>
              </a:rPr>
              <a:t>Ekzokrin Pankreatik </a:t>
            </a:r>
            <a:r>
              <a:rPr lang="tr-TR" sz="5400" b="1" i="1" dirty="0">
                <a:solidFill>
                  <a:srgbClr val="FF0000"/>
                </a:solidFill>
              </a:rPr>
              <a:t>Fonksiyon Testleri</a:t>
            </a:r>
            <a:endParaRPr lang="en-US" sz="5400" dirty="0">
              <a:solidFill>
                <a:srgbClr val="FF0000"/>
              </a:solidFill>
            </a:endParaRPr>
          </a:p>
        </p:txBody>
      </p:sp>
    </p:spTree>
    <p:extLst>
      <p:ext uri="{BB962C8B-B14F-4D97-AF65-F5344CB8AC3E}">
        <p14:creationId xmlns:p14="http://schemas.microsoft.com/office/powerpoint/2010/main" val="16642465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96BE-024C-4449-9153-9FA234029658}"/>
              </a:ext>
            </a:extLst>
          </p:cNvPr>
          <p:cNvSpPr>
            <a:spLocks noGrp="1"/>
          </p:cNvSpPr>
          <p:nvPr>
            <p:ph type="title"/>
          </p:nvPr>
        </p:nvSpPr>
        <p:spPr>
          <a:xfrm>
            <a:off x="380145" y="365126"/>
            <a:ext cx="11352943" cy="754758"/>
          </a:xfrm>
          <a:solidFill>
            <a:schemeClr val="bg2"/>
          </a:solidFill>
        </p:spPr>
        <p:txBody>
          <a:bodyPr>
            <a:normAutofit/>
          </a:bodyPr>
          <a:lstStyle/>
          <a:p>
            <a:r>
              <a:rPr lang="tr-TR" sz="2400" b="1" i="1" dirty="0" err="1">
                <a:solidFill>
                  <a:srgbClr val="0070C0"/>
                </a:solidFill>
              </a:rPr>
              <a:t>Tripsin</a:t>
            </a:r>
            <a:r>
              <a:rPr lang="tr-TR" sz="2400" b="1" i="1" dirty="0">
                <a:solidFill>
                  <a:srgbClr val="0070C0"/>
                </a:solidFill>
              </a:rPr>
              <a:t>-Benzeri </a:t>
            </a:r>
            <a:r>
              <a:rPr lang="tr-TR" sz="2400" b="1" i="1" dirty="0" err="1">
                <a:solidFill>
                  <a:srgbClr val="0070C0"/>
                </a:solidFill>
              </a:rPr>
              <a:t>İmmunreaktivite</a:t>
            </a:r>
            <a:r>
              <a:rPr lang="tr-TR" sz="2400" b="1" i="1" dirty="0">
                <a:solidFill>
                  <a:srgbClr val="0070C0"/>
                </a:solidFill>
              </a:rPr>
              <a:t> (TLI)</a:t>
            </a:r>
            <a:endParaRPr lang="en-US" sz="2400" dirty="0"/>
          </a:p>
        </p:txBody>
      </p:sp>
      <p:sp>
        <p:nvSpPr>
          <p:cNvPr id="3" name="Content Placeholder 2">
            <a:extLst>
              <a:ext uri="{FF2B5EF4-FFF2-40B4-BE49-F238E27FC236}">
                <a16:creationId xmlns:a16="http://schemas.microsoft.com/office/drawing/2014/main" id="{9764F2DC-4923-D54C-9E7D-6BD0975AB20A}"/>
              </a:ext>
            </a:extLst>
          </p:cNvPr>
          <p:cNvSpPr>
            <a:spLocks noGrp="1"/>
          </p:cNvSpPr>
          <p:nvPr>
            <p:ph idx="1"/>
          </p:nvPr>
        </p:nvSpPr>
        <p:spPr>
          <a:xfrm>
            <a:off x="380145" y="1335640"/>
            <a:ext cx="11424862" cy="5116531"/>
          </a:xfrm>
        </p:spPr>
        <p:txBody>
          <a:bodyPr>
            <a:normAutofit fontScale="92500" lnSpcReduction="20000"/>
          </a:bodyPr>
          <a:lstStyle/>
          <a:p>
            <a:pPr lvl="0" algn="just">
              <a:lnSpc>
                <a:spcPct val="150000"/>
              </a:lnSpc>
            </a:pPr>
            <a:r>
              <a:rPr lang="tr-TR" sz="2200" dirty="0"/>
              <a:t>Hem köpeklerde hem de kedilerde tercih edilen bir teşhis testidir.</a:t>
            </a:r>
          </a:p>
          <a:p>
            <a:pPr lvl="0" algn="just">
              <a:lnSpc>
                <a:spcPct val="150000"/>
              </a:lnSpc>
            </a:pPr>
            <a:r>
              <a:rPr lang="tr-TR" sz="2200" dirty="0"/>
              <a:t>Test prensibi- serum TLI, pankreas </a:t>
            </a:r>
            <a:r>
              <a:rPr lang="tr-TR" sz="2200" dirty="0" err="1"/>
              <a:t>asiner</a:t>
            </a:r>
            <a:r>
              <a:rPr lang="tr-TR" sz="2200" dirty="0"/>
              <a:t> dokusundan direkt olarak kana salınan </a:t>
            </a:r>
            <a:r>
              <a:rPr lang="tr-TR" sz="2200" dirty="0" err="1"/>
              <a:t>tripsinojen</a:t>
            </a:r>
            <a:r>
              <a:rPr lang="tr-TR" sz="2200" dirty="0"/>
              <a:t> ve </a:t>
            </a:r>
            <a:r>
              <a:rPr lang="tr-TR" sz="2200" dirty="0" err="1"/>
              <a:t>tripsin</a:t>
            </a:r>
            <a:r>
              <a:rPr lang="tr-TR" sz="2200" dirty="0"/>
              <a:t> tespit eden bir testle ölçülebilir; normal fonksiyonel ekzokrin pankreatik beze sahip olan tüm köpek ve kedilerin serumlarında serum TLI saptanır.</a:t>
            </a:r>
          </a:p>
          <a:p>
            <a:pPr lvl="0" algn="just">
              <a:lnSpc>
                <a:spcPct val="150000"/>
              </a:lnSpc>
            </a:pPr>
            <a:r>
              <a:rPr lang="tr-TR" sz="2200" dirty="0" err="1"/>
              <a:t>EPI’de</a:t>
            </a:r>
            <a:r>
              <a:rPr lang="tr-TR" sz="2200" dirty="0"/>
              <a:t> serum TLI konsantrasyonu  önemli ölçüde azalır. </a:t>
            </a:r>
          </a:p>
          <a:p>
            <a:pPr lvl="0" algn="just">
              <a:lnSpc>
                <a:spcPct val="150000"/>
              </a:lnSpc>
            </a:pPr>
            <a:r>
              <a:rPr lang="tr-TR" sz="2200" dirty="0"/>
              <a:t>Köpeklerde — </a:t>
            </a:r>
            <a:r>
              <a:rPr lang="tr-TR" sz="2200" dirty="0" err="1"/>
              <a:t>cTLI</a:t>
            </a:r>
            <a:r>
              <a:rPr lang="tr-TR" sz="2200" dirty="0"/>
              <a:t> ≤ 2.5 𝜇g / L.</a:t>
            </a:r>
          </a:p>
          <a:p>
            <a:pPr lvl="0" algn="just">
              <a:lnSpc>
                <a:spcPct val="150000"/>
              </a:lnSpc>
            </a:pPr>
            <a:r>
              <a:rPr lang="tr-TR" sz="2200" dirty="0"/>
              <a:t>Kedilerde — </a:t>
            </a:r>
            <a:r>
              <a:rPr lang="tr-TR" sz="2200" dirty="0" err="1"/>
              <a:t>fTLI</a:t>
            </a:r>
            <a:r>
              <a:rPr lang="tr-TR" sz="2200" dirty="0"/>
              <a:t>&lt;8.0 𝜇g / L. </a:t>
            </a:r>
          </a:p>
          <a:p>
            <a:pPr lvl="0" algn="just">
              <a:lnSpc>
                <a:spcPct val="150000"/>
              </a:lnSpc>
            </a:pPr>
            <a:r>
              <a:rPr lang="tr-TR" sz="2200" dirty="0"/>
              <a:t>Köpek ve kedi TLI testi tür spesifiktir</a:t>
            </a:r>
          </a:p>
          <a:p>
            <a:pPr lvl="0" algn="just">
              <a:lnSpc>
                <a:spcPct val="150000"/>
              </a:lnSpc>
            </a:pPr>
            <a:r>
              <a:rPr lang="tr-TR" sz="2200" dirty="0"/>
              <a:t>Avantajları — basit; hızlı, tek serum örneği (aç bırakılan hayvanlardan); Her iki türde de test EPI için oldukça hassas ve spesifiktir.</a:t>
            </a:r>
          </a:p>
          <a:p>
            <a:pPr algn="just">
              <a:lnSpc>
                <a:spcPct val="150000"/>
              </a:lnSpc>
            </a:pPr>
            <a:endParaRPr lang="en-US" sz="2200" dirty="0"/>
          </a:p>
        </p:txBody>
      </p:sp>
    </p:spTree>
    <p:extLst>
      <p:ext uri="{BB962C8B-B14F-4D97-AF65-F5344CB8AC3E}">
        <p14:creationId xmlns:p14="http://schemas.microsoft.com/office/powerpoint/2010/main" val="7416573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1194-B0ED-EC4A-BCB8-8FFDBF72C372}"/>
              </a:ext>
            </a:extLst>
          </p:cNvPr>
          <p:cNvSpPr>
            <a:spLocks noGrp="1"/>
          </p:cNvSpPr>
          <p:nvPr>
            <p:ph type="title"/>
          </p:nvPr>
        </p:nvSpPr>
        <p:spPr>
          <a:xfrm>
            <a:off x="838200" y="365126"/>
            <a:ext cx="10515600" cy="600646"/>
          </a:xfrm>
          <a:solidFill>
            <a:schemeClr val="bg2"/>
          </a:solidFill>
        </p:spPr>
        <p:txBody>
          <a:bodyPr>
            <a:normAutofit/>
          </a:bodyPr>
          <a:lstStyle/>
          <a:p>
            <a:r>
              <a:rPr lang="tr-TR" sz="2400" b="1" dirty="0">
                <a:solidFill>
                  <a:srgbClr val="0070C0"/>
                </a:solidFill>
              </a:rPr>
              <a:t>Diğer Ekzokrin Pankreatik Fonksiyon Testleri</a:t>
            </a:r>
            <a:endParaRPr lang="en-US" sz="2400" dirty="0">
              <a:solidFill>
                <a:srgbClr val="0070C0"/>
              </a:solidFill>
            </a:endParaRPr>
          </a:p>
        </p:txBody>
      </p:sp>
      <p:sp>
        <p:nvSpPr>
          <p:cNvPr id="3" name="Content Placeholder 2">
            <a:extLst>
              <a:ext uri="{FF2B5EF4-FFF2-40B4-BE49-F238E27FC236}">
                <a16:creationId xmlns:a16="http://schemas.microsoft.com/office/drawing/2014/main" id="{7845D8C4-A2B6-2C48-A3E6-EFA637CDDA5E}"/>
              </a:ext>
            </a:extLst>
          </p:cNvPr>
          <p:cNvSpPr>
            <a:spLocks noGrp="1"/>
          </p:cNvSpPr>
          <p:nvPr>
            <p:ph idx="1"/>
          </p:nvPr>
        </p:nvSpPr>
        <p:spPr/>
        <p:txBody>
          <a:bodyPr>
            <a:normAutofit/>
          </a:bodyPr>
          <a:lstStyle/>
          <a:p>
            <a:pPr lvl="0" algn="just">
              <a:lnSpc>
                <a:spcPct val="150000"/>
              </a:lnSpc>
            </a:pPr>
            <a:r>
              <a:rPr lang="tr-TR" sz="2200" dirty="0"/>
              <a:t>Kazein bazlı </a:t>
            </a:r>
            <a:r>
              <a:rPr lang="tr-TR" sz="2200" dirty="0" err="1"/>
              <a:t>substratlar</a:t>
            </a:r>
            <a:r>
              <a:rPr lang="tr-TR" sz="2200" dirty="0"/>
              <a:t> kullanılarak yapılan fekal </a:t>
            </a:r>
            <a:r>
              <a:rPr lang="tr-TR" sz="2200" dirty="0" err="1"/>
              <a:t>proteolitik</a:t>
            </a:r>
            <a:r>
              <a:rPr lang="tr-TR" sz="2200" dirty="0"/>
              <a:t> aktivite testleri hem köpek hem de kedilerde EPI tanısını koymak için kullanılmıştır. Fakat bu test yanlış pozitif ve yanlış negatif test sonuçları verebilmektedir. Bu test sadece serum TLI testinin mevcut olmadığı egzotik türlerde kullanılmalıdır. </a:t>
            </a:r>
          </a:p>
          <a:p>
            <a:pPr lvl="0" algn="just">
              <a:lnSpc>
                <a:spcPct val="150000"/>
              </a:lnSpc>
            </a:pPr>
            <a:r>
              <a:rPr lang="tr-TR" sz="2200" dirty="0"/>
              <a:t>Fekal </a:t>
            </a:r>
            <a:r>
              <a:rPr lang="tr-TR" sz="2200" dirty="0" err="1"/>
              <a:t>elastaz</a:t>
            </a:r>
            <a:r>
              <a:rPr lang="tr-TR" sz="2200" dirty="0"/>
              <a:t> ölçümü köpeklerde kullanılan bir testtir. Fakat, bu test yüksek oranda yanlış pozitif sonuç verdiği için tavsiye edilmez. Eğer bu testte </a:t>
            </a:r>
            <a:r>
              <a:rPr lang="tr-TR" sz="2200" dirty="0" err="1"/>
              <a:t>EPI'yi</a:t>
            </a:r>
            <a:r>
              <a:rPr lang="tr-TR" sz="2200" dirty="0"/>
              <a:t> düşündüren pozitiflik saptanırsa hastalık serum </a:t>
            </a:r>
            <a:r>
              <a:rPr lang="tr-TR" sz="2200" dirty="0" err="1"/>
              <a:t>cTLI</a:t>
            </a:r>
            <a:r>
              <a:rPr lang="tr-TR" sz="2200" dirty="0"/>
              <a:t> konsantrasyonunun ölçülmesiyle doğrulanmalıdır.</a:t>
            </a:r>
          </a:p>
          <a:p>
            <a:pPr algn="just">
              <a:lnSpc>
                <a:spcPct val="150000"/>
              </a:lnSpc>
            </a:pPr>
            <a:endParaRPr lang="en-US" sz="2200" dirty="0"/>
          </a:p>
        </p:txBody>
      </p:sp>
    </p:spTree>
    <p:extLst>
      <p:ext uri="{BB962C8B-B14F-4D97-AF65-F5344CB8AC3E}">
        <p14:creationId xmlns:p14="http://schemas.microsoft.com/office/powerpoint/2010/main" val="40233331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5B49-2134-4244-9A7B-EBB962D0C6CB}"/>
              </a:ext>
            </a:extLst>
          </p:cNvPr>
          <p:cNvSpPr>
            <a:spLocks noGrp="1"/>
          </p:cNvSpPr>
          <p:nvPr>
            <p:ph type="title"/>
          </p:nvPr>
        </p:nvSpPr>
        <p:spPr>
          <a:xfrm>
            <a:off x="410967" y="365126"/>
            <a:ext cx="11291298" cy="641742"/>
          </a:xfrm>
          <a:solidFill>
            <a:schemeClr val="bg2"/>
          </a:solidFill>
        </p:spPr>
        <p:txBody>
          <a:bodyPr>
            <a:normAutofit/>
          </a:bodyPr>
          <a:lstStyle/>
          <a:p>
            <a:r>
              <a:rPr lang="tr-TR" sz="2400" b="1" dirty="0" err="1">
                <a:solidFill>
                  <a:srgbClr val="0070C0"/>
                </a:solidFill>
              </a:rPr>
              <a:t>Malassimilatsyon’un</a:t>
            </a:r>
            <a:r>
              <a:rPr lang="tr-TR" sz="2400" b="1" dirty="0">
                <a:solidFill>
                  <a:srgbClr val="0070C0"/>
                </a:solidFill>
              </a:rPr>
              <a:t> Saptanması </a:t>
            </a:r>
            <a:endParaRPr lang="en-US" sz="2400" dirty="0">
              <a:solidFill>
                <a:srgbClr val="0070C0"/>
              </a:solidFill>
            </a:endParaRPr>
          </a:p>
        </p:txBody>
      </p:sp>
      <p:sp>
        <p:nvSpPr>
          <p:cNvPr id="3" name="Content Placeholder 2">
            <a:extLst>
              <a:ext uri="{FF2B5EF4-FFF2-40B4-BE49-F238E27FC236}">
                <a16:creationId xmlns:a16="http://schemas.microsoft.com/office/drawing/2014/main" id="{B587C621-2EA9-7946-930A-97D65E547419}"/>
              </a:ext>
            </a:extLst>
          </p:cNvPr>
          <p:cNvSpPr>
            <a:spLocks noGrp="1"/>
          </p:cNvSpPr>
          <p:nvPr>
            <p:ph idx="1"/>
          </p:nvPr>
        </p:nvSpPr>
        <p:spPr>
          <a:xfrm>
            <a:off x="410967" y="1168079"/>
            <a:ext cx="11291297" cy="1749782"/>
          </a:xfrm>
        </p:spPr>
        <p:txBody>
          <a:bodyPr>
            <a:normAutofit/>
          </a:bodyPr>
          <a:lstStyle/>
          <a:p>
            <a:pPr algn="just">
              <a:lnSpc>
                <a:spcPct val="150000"/>
              </a:lnSpc>
            </a:pPr>
            <a:r>
              <a:rPr lang="tr-TR" sz="2200" dirty="0"/>
              <a:t>Sindirilmemiş gıdaların saptanması için dışkıların mikroskobik olarak incelenmesi, fekal </a:t>
            </a:r>
            <a:r>
              <a:rPr lang="tr-TR" sz="2200" dirty="0" err="1"/>
              <a:t>proteolitik</a:t>
            </a:r>
            <a:r>
              <a:rPr lang="tr-TR" sz="2200" dirty="0"/>
              <a:t> aktivitenin ve plazma bulanıklık testinin değerlendirilmesi güvenilir değildir ve önerilmemektedir.</a:t>
            </a:r>
          </a:p>
          <a:p>
            <a:pPr algn="just">
              <a:lnSpc>
                <a:spcPct val="150000"/>
              </a:lnSpc>
            </a:pPr>
            <a:endParaRPr lang="en-US" sz="2200" dirty="0"/>
          </a:p>
        </p:txBody>
      </p:sp>
      <p:sp>
        <p:nvSpPr>
          <p:cNvPr id="4" name="Title 1">
            <a:extLst>
              <a:ext uri="{FF2B5EF4-FFF2-40B4-BE49-F238E27FC236}">
                <a16:creationId xmlns:a16="http://schemas.microsoft.com/office/drawing/2014/main" id="{C826544F-97F4-2A4B-BB8F-7000E91A41D0}"/>
              </a:ext>
            </a:extLst>
          </p:cNvPr>
          <p:cNvSpPr txBox="1">
            <a:spLocks/>
          </p:cNvSpPr>
          <p:nvPr/>
        </p:nvSpPr>
        <p:spPr>
          <a:xfrm>
            <a:off x="410967" y="2758201"/>
            <a:ext cx="11291298" cy="641742"/>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err="1">
                <a:solidFill>
                  <a:srgbClr val="0070C0"/>
                </a:solidFill>
              </a:rPr>
              <a:t>Kobalamin</a:t>
            </a:r>
            <a:r>
              <a:rPr lang="tr-TR" sz="2400" b="1" dirty="0">
                <a:solidFill>
                  <a:srgbClr val="0070C0"/>
                </a:solidFill>
              </a:rPr>
              <a:t> </a:t>
            </a:r>
            <a:r>
              <a:rPr lang="tr-TR" sz="2400" b="1" dirty="0" err="1">
                <a:solidFill>
                  <a:srgbClr val="0070C0"/>
                </a:solidFill>
              </a:rPr>
              <a:t>and</a:t>
            </a:r>
            <a:r>
              <a:rPr lang="tr-TR" sz="2400" b="1" dirty="0">
                <a:solidFill>
                  <a:srgbClr val="0070C0"/>
                </a:solidFill>
              </a:rPr>
              <a:t> </a:t>
            </a:r>
            <a:r>
              <a:rPr lang="tr-TR" sz="2400" b="1" dirty="0" err="1">
                <a:solidFill>
                  <a:srgbClr val="0070C0"/>
                </a:solidFill>
              </a:rPr>
              <a:t>Folat</a:t>
            </a:r>
            <a:r>
              <a:rPr lang="tr-TR" sz="2400" b="1" dirty="0">
                <a:solidFill>
                  <a:srgbClr val="0070C0"/>
                </a:solidFill>
              </a:rPr>
              <a:t> </a:t>
            </a:r>
            <a:endParaRPr lang="tr-TR" sz="2400" dirty="0">
              <a:solidFill>
                <a:srgbClr val="0070C0"/>
              </a:solidFill>
            </a:endParaRPr>
          </a:p>
        </p:txBody>
      </p:sp>
      <p:sp>
        <p:nvSpPr>
          <p:cNvPr id="5" name="Content Placeholder 2">
            <a:extLst>
              <a:ext uri="{FF2B5EF4-FFF2-40B4-BE49-F238E27FC236}">
                <a16:creationId xmlns:a16="http://schemas.microsoft.com/office/drawing/2014/main" id="{1916A79B-F44C-A741-A72F-6C01D7BBE928}"/>
              </a:ext>
            </a:extLst>
          </p:cNvPr>
          <p:cNvSpPr txBox="1">
            <a:spLocks/>
          </p:cNvSpPr>
          <p:nvPr/>
        </p:nvSpPr>
        <p:spPr>
          <a:xfrm>
            <a:off x="410967" y="3689581"/>
            <a:ext cx="11291297" cy="27625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tr-TR" sz="2200" dirty="0"/>
              <a:t>Genellikle TLI ile panel olarak çalışılır.</a:t>
            </a:r>
          </a:p>
          <a:p>
            <a:pPr algn="just">
              <a:lnSpc>
                <a:spcPct val="150000"/>
              </a:lnSpc>
            </a:pPr>
            <a:r>
              <a:rPr lang="tr-TR" sz="2200" dirty="0"/>
              <a:t>Hastalıkla ayni zamanda gelişen </a:t>
            </a:r>
            <a:r>
              <a:rPr lang="tr-TR" sz="2200" dirty="0" err="1"/>
              <a:t>mikrobiotada</a:t>
            </a:r>
            <a:r>
              <a:rPr lang="tr-TR" sz="2200" dirty="0"/>
              <a:t> bozulma ya da IBD gibi barsak hastalığını değerlendirmek için kullanılır.</a:t>
            </a:r>
          </a:p>
          <a:p>
            <a:pPr algn="just">
              <a:lnSpc>
                <a:spcPct val="150000"/>
              </a:lnSpc>
            </a:pPr>
            <a:r>
              <a:rPr lang="tr-TR" sz="2200" dirty="0" err="1"/>
              <a:t>EPI'li</a:t>
            </a:r>
            <a:r>
              <a:rPr lang="tr-TR" sz="2200" dirty="0"/>
              <a:t> köpek ve kedilerde genellikle yetersiz olan </a:t>
            </a:r>
            <a:r>
              <a:rPr lang="tr-TR" sz="2200" dirty="0" err="1"/>
              <a:t>kobalamin</a:t>
            </a:r>
            <a:r>
              <a:rPr lang="tr-TR" sz="2200" dirty="0"/>
              <a:t> (B12 vitamini) ele alınmadığı takdirde tedavi başarısızlığına veya komplikasyonlara yol açabilir.</a:t>
            </a:r>
          </a:p>
          <a:p>
            <a:pPr algn="just">
              <a:lnSpc>
                <a:spcPct val="150000"/>
              </a:lnSpc>
            </a:pPr>
            <a:endParaRPr lang="en-US" sz="2200" dirty="0"/>
          </a:p>
        </p:txBody>
      </p:sp>
    </p:spTree>
    <p:extLst>
      <p:ext uri="{BB962C8B-B14F-4D97-AF65-F5344CB8AC3E}">
        <p14:creationId xmlns:p14="http://schemas.microsoft.com/office/powerpoint/2010/main" val="13889573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142E-961F-8D40-AFEA-6E7D39B3639F}"/>
              </a:ext>
            </a:extLst>
          </p:cNvPr>
          <p:cNvSpPr>
            <a:spLocks noGrp="1"/>
          </p:cNvSpPr>
          <p:nvPr>
            <p:ph type="title"/>
          </p:nvPr>
        </p:nvSpPr>
        <p:spPr>
          <a:xfrm>
            <a:off x="534255" y="365125"/>
            <a:ext cx="11188557" cy="559549"/>
          </a:xfrm>
          <a:solidFill>
            <a:schemeClr val="bg2"/>
          </a:solidFill>
        </p:spPr>
        <p:txBody>
          <a:bodyPr>
            <a:normAutofit/>
          </a:bodyPr>
          <a:lstStyle/>
          <a:p>
            <a:r>
              <a:rPr lang="tr-TR" sz="2800" b="1" dirty="0">
                <a:solidFill>
                  <a:srgbClr val="0070C0"/>
                </a:solidFill>
              </a:rPr>
              <a:t>DİYET </a:t>
            </a:r>
            <a:endParaRPr lang="en-US" sz="2800" dirty="0">
              <a:solidFill>
                <a:srgbClr val="0070C0"/>
              </a:solidFill>
            </a:endParaRPr>
          </a:p>
        </p:txBody>
      </p:sp>
      <p:sp>
        <p:nvSpPr>
          <p:cNvPr id="3" name="Content Placeholder 2">
            <a:extLst>
              <a:ext uri="{FF2B5EF4-FFF2-40B4-BE49-F238E27FC236}">
                <a16:creationId xmlns:a16="http://schemas.microsoft.com/office/drawing/2014/main" id="{13D9248F-09A2-3A46-B7AB-684A38997BDF}"/>
              </a:ext>
            </a:extLst>
          </p:cNvPr>
          <p:cNvSpPr>
            <a:spLocks noGrp="1"/>
          </p:cNvSpPr>
          <p:nvPr>
            <p:ph idx="1"/>
          </p:nvPr>
        </p:nvSpPr>
        <p:spPr>
          <a:xfrm>
            <a:off x="534256" y="1099336"/>
            <a:ext cx="11188556" cy="5445302"/>
          </a:xfrm>
        </p:spPr>
        <p:txBody>
          <a:bodyPr>
            <a:normAutofit fontScale="92500"/>
          </a:bodyPr>
          <a:lstStyle/>
          <a:p>
            <a:pPr lvl="0" algn="just">
              <a:lnSpc>
                <a:spcPct val="150000"/>
              </a:lnSpc>
            </a:pPr>
            <a:r>
              <a:rPr lang="tr-TR" sz="2200" dirty="0"/>
              <a:t>Tedavide temel prensip hayvanların diyetine pankreatik enzim takviyesi yapılmasıdır. </a:t>
            </a:r>
          </a:p>
          <a:p>
            <a:pPr lvl="0" algn="just">
              <a:lnSpc>
                <a:spcPct val="150000"/>
              </a:lnSpc>
            </a:pPr>
            <a:r>
              <a:rPr lang="tr-TR" sz="2200" dirty="0"/>
              <a:t>Diyetin türü köpekler ve kedilerde EPI tedavisinde rol oynamaz.</a:t>
            </a:r>
          </a:p>
          <a:p>
            <a:pPr lvl="0" algn="just">
              <a:lnSpc>
                <a:spcPct val="150000"/>
              </a:lnSpc>
            </a:pPr>
            <a:r>
              <a:rPr lang="tr-TR" sz="2200" dirty="0"/>
              <a:t>Fakat, az yağlı ve yüksek lifli diyetlerden kaçınılmalıdır. </a:t>
            </a:r>
          </a:p>
          <a:p>
            <a:pPr lvl="0" algn="just">
              <a:lnSpc>
                <a:spcPct val="150000"/>
              </a:lnSpc>
            </a:pPr>
            <a:endParaRPr lang="tr-TR" sz="2200" dirty="0"/>
          </a:p>
          <a:p>
            <a:pPr lvl="0" algn="just">
              <a:lnSpc>
                <a:spcPct val="150000"/>
              </a:lnSpc>
            </a:pPr>
            <a:r>
              <a:rPr lang="tr-TR" sz="2200" dirty="0" err="1"/>
              <a:t>EPI'li</a:t>
            </a:r>
            <a:r>
              <a:rPr lang="tr-TR" sz="2200" dirty="0"/>
              <a:t> köpeklerin yaklaşık %80'inde ve hemen hemen </a:t>
            </a:r>
            <a:r>
              <a:rPr lang="tr-TR" sz="2200" dirty="0" err="1"/>
              <a:t>EPI'li</a:t>
            </a:r>
            <a:r>
              <a:rPr lang="tr-TR" sz="2200" dirty="0"/>
              <a:t> kedilerin tümünde </a:t>
            </a:r>
            <a:r>
              <a:rPr lang="tr-TR" sz="2200" dirty="0" err="1"/>
              <a:t>kobalamin</a:t>
            </a:r>
            <a:r>
              <a:rPr lang="tr-TR" sz="2200" dirty="0"/>
              <a:t> eksiliği vardır ve </a:t>
            </a:r>
            <a:r>
              <a:rPr lang="tr-TR" sz="2200" dirty="0" err="1"/>
              <a:t>kobalamin</a:t>
            </a:r>
            <a:r>
              <a:rPr lang="tr-TR" sz="2200" dirty="0"/>
              <a:t> takviyesi gerekir (kedilerde 250 𝜇g ve köpeklerde 250-1,500 µg, 6 hafta boyunca haftada bir kez, bir ay sonra doz tekrarı ve son dozdan bir ay sonra </a:t>
            </a:r>
            <a:r>
              <a:rPr lang="tr-TR" sz="2200" dirty="0" err="1"/>
              <a:t>kobalamin</a:t>
            </a:r>
            <a:r>
              <a:rPr lang="tr-TR" sz="2200" dirty="0"/>
              <a:t> konsantrasyonunun kontrolü).</a:t>
            </a:r>
          </a:p>
          <a:p>
            <a:pPr lvl="0" algn="just">
              <a:lnSpc>
                <a:spcPct val="150000"/>
              </a:lnSpc>
            </a:pPr>
            <a:r>
              <a:rPr lang="tr-TR" sz="2200" dirty="0"/>
              <a:t>İleri derecede beslenme yetersizliği bulunan köpeklere vitamin E (</a:t>
            </a:r>
            <a:r>
              <a:rPr lang="tr-TR" sz="2200" dirty="0" err="1"/>
              <a:t>tokoferol</a:t>
            </a:r>
            <a:r>
              <a:rPr lang="tr-TR" sz="2200" dirty="0"/>
              <a:t>) takviyesi gerekebilir.</a:t>
            </a:r>
          </a:p>
          <a:p>
            <a:pPr lvl="0" algn="just">
              <a:lnSpc>
                <a:spcPct val="150000"/>
              </a:lnSpc>
            </a:pPr>
            <a:r>
              <a:rPr lang="tr-TR" sz="2200" dirty="0" err="1"/>
              <a:t>EPI’li</a:t>
            </a:r>
            <a:r>
              <a:rPr lang="tr-TR" sz="2200" dirty="0"/>
              <a:t> köpek ve kedilerin vücut depolarında yağda çözünen vitaminlerin miktarı azalır, ancak takviyeye gerek yoktur.</a:t>
            </a:r>
          </a:p>
          <a:p>
            <a:pPr algn="just">
              <a:lnSpc>
                <a:spcPct val="150000"/>
              </a:lnSpc>
            </a:pPr>
            <a:endParaRPr lang="en-US" sz="2200" dirty="0"/>
          </a:p>
        </p:txBody>
      </p:sp>
    </p:spTree>
    <p:extLst>
      <p:ext uri="{BB962C8B-B14F-4D97-AF65-F5344CB8AC3E}">
        <p14:creationId xmlns:p14="http://schemas.microsoft.com/office/powerpoint/2010/main" val="23962483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0D9C-B795-A44C-8D0C-0EB57C81B71B}"/>
              </a:ext>
            </a:extLst>
          </p:cNvPr>
          <p:cNvSpPr>
            <a:spLocks noGrp="1"/>
          </p:cNvSpPr>
          <p:nvPr>
            <p:ph type="title"/>
          </p:nvPr>
        </p:nvSpPr>
        <p:spPr>
          <a:xfrm>
            <a:off x="838200" y="365125"/>
            <a:ext cx="10515600" cy="682839"/>
          </a:xfrm>
          <a:solidFill>
            <a:schemeClr val="bg2"/>
          </a:solidFill>
        </p:spPr>
        <p:txBody>
          <a:bodyPr>
            <a:normAutofit/>
          </a:bodyPr>
          <a:lstStyle/>
          <a:p>
            <a:r>
              <a:rPr lang="tr-TR" sz="2400" b="1" dirty="0">
                <a:solidFill>
                  <a:srgbClr val="0070C0"/>
                </a:solidFill>
              </a:rPr>
              <a:t>İLAÇ SAĞALTIMI</a:t>
            </a:r>
            <a:endParaRPr lang="en-US" sz="2400" dirty="0">
              <a:solidFill>
                <a:srgbClr val="0070C0"/>
              </a:solidFill>
            </a:endParaRPr>
          </a:p>
        </p:txBody>
      </p:sp>
      <p:sp>
        <p:nvSpPr>
          <p:cNvPr id="3" name="Content Placeholder 2">
            <a:extLst>
              <a:ext uri="{FF2B5EF4-FFF2-40B4-BE49-F238E27FC236}">
                <a16:creationId xmlns:a16="http://schemas.microsoft.com/office/drawing/2014/main" id="{68143FB3-534E-7744-BB07-F7DB7B4CC33C}"/>
              </a:ext>
            </a:extLst>
          </p:cNvPr>
          <p:cNvSpPr>
            <a:spLocks noGrp="1"/>
          </p:cNvSpPr>
          <p:nvPr>
            <p:ph idx="1"/>
          </p:nvPr>
        </p:nvSpPr>
        <p:spPr/>
        <p:txBody>
          <a:bodyPr>
            <a:normAutofit/>
          </a:bodyPr>
          <a:lstStyle/>
          <a:p>
            <a:pPr lvl="0" algn="just">
              <a:lnSpc>
                <a:spcPct val="150000"/>
              </a:lnSpc>
            </a:pPr>
            <a:r>
              <a:rPr lang="tr-TR" sz="2200" dirty="0"/>
              <a:t>Tedavide toz halinde pankreatik enzimler tercih edilmelidir.</a:t>
            </a:r>
          </a:p>
          <a:p>
            <a:pPr lvl="0" algn="just">
              <a:lnSpc>
                <a:spcPct val="150000"/>
              </a:lnSpc>
            </a:pPr>
            <a:r>
              <a:rPr lang="tr-TR" sz="2200" dirty="0"/>
              <a:t>Başlangıçta- toz şeklindeki enzim 10 kg vücut ağırlığına 1 çay kaşığı olacak şekilde her öğüne eklenmelidir; Kilo alımını arttırmak için günde en az iki öğün besleme önerilir.</a:t>
            </a:r>
          </a:p>
          <a:p>
            <a:pPr lvl="0" algn="just">
              <a:lnSpc>
                <a:spcPct val="150000"/>
              </a:lnSpc>
            </a:pPr>
            <a:r>
              <a:rPr lang="tr-TR" sz="2200" dirty="0"/>
              <a:t>Enzimlerin gıda ile </a:t>
            </a:r>
            <a:r>
              <a:rPr lang="tr-TR" sz="2200" dirty="0" err="1"/>
              <a:t>preinkübasyonu</a:t>
            </a:r>
            <a:r>
              <a:rPr lang="tr-TR" sz="2200" dirty="0"/>
              <a:t> oral enzim tedavisinin etkinliğini artırmaz.</a:t>
            </a:r>
          </a:p>
          <a:p>
            <a:pPr lvl="0" algn="just">
              <a:lnSpc>
                <a:spcPct val="150000"/>
              </a:lnSpc>
            </a:pPr>
            <a:r>
              <a:rPr lang="tr-TR" sz="2200" dirty="0"/>
              <a:t>Eğer hastada </a:t>
            </a:r>
            <a:r>
              <a:rPr lang="tr-TR" sz="2200" dirty="0" err="1"/>
              <a:t>kobalamin</a:t>
            </a:r>
            <a:r>
              <a:rPr lang="tr-TR" sz="2200" dirty="0"/>
              <a:t> eksikliği var ise </a:t>
            </a:r>
            <a:r>
              <a:rPr lang="tr-TR" sz="2200" dirty="0" err="1"/>
              <a:t>kobalamin</a:t>
            </a:r>
            <a:r>
              <a:rPr lang="tr-TR" sz="2200" dirty="0"/>
              <a:t> takviyesi çok önemlidir.</a:t>
            </a:r>
          </a:p>
          <a:p>
            <a:pPr algn="just">
              <a:lnSpc>
                <a:spcPct val="150000"/>
              </a:lnSpc>
            </a:pPr>
            <a:r>
              <a:rPr lang="tr-TR" sz="2200" dirty="0"/>
              <a:t>Yanıt vermeyen hastalarda proton pompası inhibitörünün uygulanması (</a:t>
            </a:r>
            <a:r>
              <a:rPr lang="tr-TR" sz="2200" dirty="0" err="1"/>
              <a:t>omeprazol</a:t>
            </a:r>
            <a:r>
              <a:rPr lang="tr-TR" sz="2200" dirty="0"/>
              <a:t>, 0.7-1.0 mg / kg ,12 saat arayla) durumu iyileştirebilir </a:t>
            </a:r>
            <a:endParaRPr lang="en-US" sz="2200" dirty="0"/>
          </a:p>
        </p:txBody>
      </p:sp>
    </p:spTree>
    <p:extLst>
      <p:ext uri="{BB962C8B-B14F-4D97-AF65-F5344CB8AC3E}">
        <p14:creationId xmlns:p14="http://schemas.microsoft.com/office/powerpoint/2010/main" val="295904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383E-4E51-4A4D-92DF-38B2303E061B}"/>
              </a:ext>
            </a:extLst>
          </p:cNvPr>
          <p:cNvSpPr>
            <a:spLocks noGrp="1"/>
          </p:cNvSpPr>
          <p:nvPr>
            <p:ph type="title"/>
          </p:nvPr>
        </p:nvSpPr>
        <p:spPr>
          <a:xfrm>
            <a:off x="838200" y="365126"/>
            <a:ext cx="10515600" cy="497904"/>
          </a:xfrm>
          <a:ln>
            <a:solidFill>
              <a:srgbClr val="FF0000"/>
            </a:solidFill>
          </a:ln>
        </p:spPr>
        <p:txBody>
          <a:bodyPr>
            <a:normAutofit/>
          </a:bodyPr>
          <a:lstStyle/>
          <a:p>
            <a:pPr algn="ctr"/>
            <a:r>
              <a:rPr lang="en-US" sz="2800" b="1" dirty="0">
                <a:solidFill>
                  <a:srgbClr val="FF0000"/>
                </a:solidFill>
              </a:rPr>
              <a:t>PROBIOTIKLER</a:t>
            </a:r>
            <a:endParaRPr lang="tr-TR" sz="2800" dirty="0">
              <a:solidFill>
                <a:srgbClr val="FF0000"/>
              </a:solidFill>
            </a:endParaRPr>
          </a:p>
        </p:txBody>
      </p:sp>
      <p:sp>
        <p:nvSpPr>
          <p:cNvPr id="3" name="Content Placeholder 2">
            <a:extLst>
              <a:ext uri="{FF2B5EF4-FFF2-40B4-BE49-F238E27FC236}">
                <a16:creationId xmlns:a16="http://schemas.microsoft.com/office/drawing/2014/main" id="{5C7FE6F9-DCE5-7146-A3E3-2B82D9BB7537}"/>
              </a:ext>
            </a:extLst>
          </p:cNvPr>
          <p:cNvSpPr>
            <a:spLocks noGrp="1"/>
          </p:cNvSpPr>
          <p:nvPr>
            <p:ph idx="1"/>
          </p:nvPr>
        </p:nvSpPr>
        <p:spPr>
          <a:xfrm>
            <a:off x="838200" y="1407560"/>
            <a:ext cx="10515600" cy="4769403"/>
          </a:xfrm>
          <a:ln>
            <a:solidFill>
              <a:srgbClr val="FF0000"/>
            </a:solidFill>
          </a:ln>
        </p:spPr>
        <p:txBody>
          <a:bodyPr>
            <a:normAutofit fontScale="92500"/>
          </a:bodyPr>
          <a:lstStyle/>
          <a:p>
            <a:pPr algn="just">
              <a:lnSpc>
                <a:spcPct val="150000"/>
              </a:lnSpc>
            </a:pPr>
            <a:r>
              <a:rPr lang="tr-TR" sz="2200" dirty="0" err="1"/>
              <a:t>IBD'li</a:t>
            </a:r>
            <a:r>
              <a:rPr lang="tr-TR" sz="2200" dirty="0"/>
              <a:t> köpek ve kedilere </a:t>
            </a:r>
            <a:r>
              <a:rPr lang="tr-TR" sz="2200" dirty="0" err="1"/>
              <a:t>probiyotik</a:t>
            </a:r>
            <a:r>
              <a:rPr lang="tr-TR" sz="2200" dirty="0"/>
              <a:t> </a:t>
            </a:r>
            <a:r>
              <a:rPr lang="tr-TR" sz="2200" dirty="0" err="1"/>
              <a:t>kullanimi</a:t>
            </a:r>
            <a:r>
              <a:rPr lang="tr-TR" sz="2200" dirty="0"/>
              <a:t>  daha fazla araştırma gerektiren alternatif tedavi yöntemidir.</a:t>
            </a:r>
          </a:p>
          <a:p>
            <a:pPr algn="just">
              <a:lnSpc>
                <a:spcPct val="150000"/>
              </a:lnSpc>
            </a:pPr>
            <a:r>
              <a:rPr lang="tr-TR" sz="2200" dirty="0"/>
              <a:t>Hem insanlarda hem de farelerde kolitin, tümör nekroz faktörü (TNF) -a, </a:t>
            </a:r>
            <a:r>
              <a:rPr lang="tr-TR" sz="2200" dirty="0" err="1"/>
              <a:t>interlökin</a:t>
            </a:r>
            <a:r>
              <a:rPr lang="tr-TR" sz="2200" dirty="0"/>
              <a:t> (IL) -6, IL-12p70 ve IL-23 gibi artmış </a:t>
            </a:r>
            <a:r>
              <a:rPr lang="tr-TR" sz="2200" dirty="0" err="1"/>
              <a:t>sitokin</a:t>
            </a:r>
            <a:r>
              <a:rPr lang="tr-TR" sz="2200" dirty="0"/>
              <a:t> seviyeleri ile ilişkili olduğu gösterilmiştir.</a:t>
            </a:r>
          </a:p>
          <a:p>
            <a:pPr algn="just">
              <a:lnSpc>
                <a:spcPct val="150000"/>
              </a:lnSpc>
            </a:pPr>
            <a:r>
              <a:rPr lang="tr-TR" sz="2200" dirty="0"/>
              <a:t>Bu nedenle, IBD tedavisi için uygun bir </a:t>
            </a:r>
            <a:r>
              <a:rPr lang="tr-TR" sz="2200" dirty="0" err="1"/>
              <a:t>probiyotik</a:t>
            </a:r>
            <a:r>
              <a:rPr lang="tr-TR" sz="2200" dirty="0"/>
              <a:t> </a:t>
            </a:r>
            <a:r>
              <a:rPr lang="tr-TR" sz="2200" dirty="0" err="1"/>
              <a:t>suş</a:t>
            </a:r>
            <a:r>
              <a:rPr lang="tr-TR" sz="2200" dirty="0"/>
              <a:t> seçimi çok önemlidir ve </a:t>
            </a:r>
            <a:r>
              <a:rPr lang="tr-TR" sz="2200" dirty="0" err="1"/>
              <a:t>sitokinlerin</a:t>
            </a:r>
            <a:r>
              <a:rPr lang="tr-TR" sz="2200" dirty="0"/>
              <a:t> </a:t>
            </a:r>
            <a:r>
              <a:rPr lang="tr-TR" sz="2200" dirty="0" err="1"/>
              <a:t>infiltrasyona</a:t>
            </a:r>
            <a:r>
              <a:rPr lang="tr-TR" sz="2200" dirty="0"/>
              <a:t> karşı korumalı modelini indükleme kapasitelerinin tahmin edilmesine dayanmalıdır (IL-10high, TGF-</a:t>
            </a:r>
            <a:r>
              <a:rPr lang="el-GR" sz="2200" dirty="0"/>
              <a:t>β</a:t>
            </a:r>
            <a:r>
              <a:rPr lang="tr-TR" sz="2200" dirty="0" err="1"/>
              <a:t>high</a:t>
            </a:r>
            <a:r>
              <a:rPr lang="tr-TR" sz="2200" dirty="0"/>
              <a:t>, IL-12p70low, IL-23low, TNF-</a:t>
            </a:r>
            <a:r>
              <a:rPr lang="el-GR" sz="2200" dirty="0"/>
              <a:t>α</a:t>
            </a:r>
            <a:r>
              <a:rPr lang="tr-TR" sz="2200" dirty="0" err="1"/>
              <a:t>low</a:t>
            </a:r>
            <a:r>
              <a:rPr lang="tr-TR" sz="2200" dirty="0"/>
              <a:t>).</a:t>
            </a:r>
          </a:p>
          <a:p>
            <a:pPr algn="just">
              <a:lnSpc>
                <a:spcPct val="150000"/>
              </a:lnSpc>
            </a:pPr>
            <a:r>
              <a:rPr lang="tr-TR" sz="2200" dirty="0" err="1"/>
              <a:t>İmmünomodülatör</a:t>
            </a:r>
            <a:r>
              <a:rPr lang="tr-TR" sz="2200" dirty="0"/>
              <a:t> etkilerin yanı sıra, </a:t>
            </a:r>
            <a:r>
              <a:rPr lang="tr-TR" sz="2200" dirty="0" err="1"/>
              <a:t>probiyotikler</a:t>
            </a:r>
            <a:r>
              <a:rPr lang="tr-TR" sz="2200" dirty="0"/>
              <a:t>, bağırsak patojenlerine yönelik </a:t>
            </a:r>
            <a:r>
              <a:rPr lang="tr-TR" sz="2200" dirty="0" err="1"/>
              <a:t>antimikrobiyal</a:t>
            </a:r>
            <a:r>
              <a:rPr lang="tr-TR" sz="2200" dirty="0"/>
              <a:t> aktiviteleri ile insan bağırsağının normal </a:t>
            </a:r>
            <a:r>
              <a:rPr lang="tr-TR" sz="2200" dirty="0" err="1"/>
              <a:t>mikroflorası</a:t>
            </a:r>
            <a:r>
              <a:rPr lang="tr-TR" sz="2200" dirty="0"/>
              <a:t> üzerinde koruyucu bir etkiye sahiptir.</a:t>
            </a:r>
          </a:p>
        </p:txBody>
      </p:sp>
    </p:spTree>
    <p:extLst>
      <p:ext uri="{BB962C8B-B14F-4D97-AF65-F5344CB8AC3E}">
        <p14:creationId xmlns:p14="http://schemas.microsoft.com/office/powerpoint/2010/main" val="6237078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0D9C-B795-A44C-8D0C-0EB57C81B71B}"/>
              </a:ext>
            </a:extLst>
          </p:cNvPr>
          <p:cNvSpPr>
            <a:spLocks noGrp="1"/>
          </p:cNvSpPr>
          <p:nvPr>
            <p:ph type="title"/>
          </p:nvPr>
        </p:nvSpPr>
        <p:spPr>
          <a:xfrm>
            <a:off x="838200" y="365125"/>
            <a:ext cx="10515600" cy="682839"/>
          </a:xfrm>
          <a:solidFill>
            <a:schemeClr val="bg2"/>
          </a:solidFill>
        </p:spPr>
        <p:txBody>
          <a:bodyPr>
            <a:normAutofit/>
          </a:bodyPr>
          <a:lstStyle/>
          <a:p>
            <a:r>
              <a:rPr lang="tr-TR" sz="2400" b="1" dirty="0">
                <a:solidFill>
                  <a:srgbClr val="0070C0"/>
                </a:solidFill>
              </a:rPr>
              <a:t>İLAÇ SAĞALTIMI</a:t>
            </a:r>
            <a:endParaRPr lang="en-US" sz="2400" dirty="0">
              <a:solidFill>
                <a:srgbClr val="0070C0"/>
              </a:solidFill>
            </a:endParaRPr>
          </a:p>
        </p:txBody>
      </p:sp>
      <p:sp>
        <p:nvSpPr>
          <p:cNvPr id="3" name="Content Placeholder 2">
            <a:extLst>
              <a:ext uri="{FF2B5EF4-FFF2-40B4-BE49-F238E27FC236}">
                <a16:creationId xmlns:a16="http://schemas.microsoft.com/office/drawing/2014/main" id="{68143FB3-534E-7744-BB07-F7DB7B4CC33C}"/>
              </a:ext>
            </a:extLst>
          </p:cNvPr>
          <p:cNvSpPr>
            <a:spLocks noGrp="1"/>
          </p:cNvSpPr>
          <p:nvPr>
            <p:ph idx="1"/>
          </p:nvPr>
        </p:nvSpPr>
        <p:spPr/>
        <p:txBody>
          <a:bodyPr>
            <a:normAutofit/>
          </a:bodyPr>
          <a:lstStyle/>
          <a:p>
            <a:pPr lvl="0" algn="just">
              <a:lnSpc>
                <a:spcPct val="150000"/>
              </a:lnSpc>
            </a:pPr>
            <a:r>
              <a:rPr lang="tr-TR" sz="2200" dirty="0"/>
              <a:t>Çoğu köpek ve kedi 5-7 gün içinde tedaviye yanıt verir. Tam bir yanıt elde edildikten sonra, pankreatik enzim takviyesinin miktarı, klinik bulguların geri dönüşünü önleyen bir doza yavaş yavaş azaltılabilir.</a:t>
            </a:r>
          </a:p>
          <a:p>
            <a:pPr lvl="0" algn="just">
              <a:lnSpc>
                <a:spcPct val="150000"/>
              </a:lnSpc>
            </a:pPr>
            <a:r>
              <a:rPr lang="tr-TR" sz="2200" dirty="0"/>
              <a:t>Barsak </a:t>
            </a:r>
            <a:r>
              <a:rPr lang="tr-TR" sz="2200" dirty="0" err="1"/>
              <a:t>mikrobiotası</a:t>
            </a:r>
            <a:r>
              <a:rPr lang="tr-TR" sz="2200" dirty="0"/>
              <a:t> bozulan (</a:t>
            </a:r>
            <a:r>
              <a:rPr lang="tr-TR" sz="2200" dirty="0" err="1"/>
              <a:t>dysbiosis</a:t>
            </a:r>
            <a:r>
              <a:rPr lang="tr-TR" sz="2200" dirty="0"/>
              <a:t>) hastalarda 4-6 hafta boyunca oral antibiyotik tedavisi (</a:t>
            </a:r>
            <a:r>
              <a:rPr lang="tr-TR" sz="2200" dirty="0" err="1"/>
              <a:t>tylosin</a:t>
            </a:r>
            <a:r>
              <a:rPr lang="tr-TR" sz="2200" dirty="0"/>
              <a:t>, 25 mg/kg, PO, 12 saat arayla) gerekebilir, ancak çoğu hastada enzim takviyesinin başlangıcında </a:t>
            </a:r>
            <a:r>
              <a:rPr lang="tr-TR" sz="2200" dirty="0" err="1"/>
              <a:t>dysbiosis</a:t>
            </a:r>
            <a:r>
              <a:rPr lang="tr-TR" sz="2200" dirty="0"/>
              <a:t> kendiliğinden düzelir</a:t>
            </a:r>
          </a:p>
        </p:txBody>
      </p:sp>
    </p:spTree>
    <p:extLst>
      <p:ext uri="{BB962C8B-B14F-4D97-AF65-F5344CB8AC3E}">
        <p14:creationId xmlns:p14="http://schemas.microsoft.com/office/powerpoint/2010/main" val="41289790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55BA-18D3-884B-8065-C6089AC78D8C}"/>
              </a:ext>
            </a:extLst>
          </p:cNvPr>
          <p:cNvSpPr>
            <a:spLocks noGrp="1"/>
          </p:cNvSpPr>
          <p:nvPr>
            <p:ph type="title"/>
          </p:nvPr>
        </p:nvSpPr>
        <p:spPr>
          <a:xfrm>
            <a:off x="838200" y="776091"/>
            <a:ext cx="10515600" cy="580097"/>
          </a:xfrm>
          <a:solidFill>
            <a:schemeClr val="bg2"/>
          </a:solidFill>
        </p:spPr>
        <p:txBody>
          <a:bodyPr>
            <a:normAutofit/>
          </a:bodyPr>
          <a:lstStyle/>
          <a:p>
            <a:r>
              <a:rPr lang="tr-TR" sz="2200" b="1" dirty="0">
                <a:solidFill>
                  <a:srgbClr val="0070C0"/>
                </a:solidFill>
              </a:rPr>
              <a:t>ALTERNATİF İLAÇLAR</a:t>
            </a:r>
            <a:endParaRPr lang="en-US" sz="2200" dirty="0">
              <a:solidFill>
                <a:srgbClr val="0070C0"/>
              </a:solidFill>
            </a:endParaRPr>
          </a:p>
        </p:txBody>
      </p:sp>
      <p:sp>
        <p:nvSpPr>
          <p:cNvPr id="3" name="Content Placeholder 2">
            <a:extLst>
              <a:ext uri="{FF2B5EF4-FFF2-40B4-BE49-F238E27FC236}">
                <a16:creationId xmlns:a16="http://schemas.microsoft.com/office/drawing/2014/main" id="{4D1693B6-81F9-CA49-9927-0346AF4443B1}"/>
              </a:ext>
            </a:extLst>
          </p:cNvPr>
          <p:cNvSpPr>
            <a:spLocks noGrp="1"/>
          </p:cNvSpPr>
          <p:nvPr>
            <p:ph idx="1"/>
          </p:nvPr>
        </p:nvSpPr>
        <p:spPr/>
        <p:txBody>
          <a:bodyPr>
            <a:normAutofit/>
          </a:bodyPr>
          <a:lstStyle/>
          <a:p>
            <a:pPr lvl="0" algn="just">
              <a:lnSpc>
                <a:spcPct val="150000"/>
              </a:lnSpc>
            </a:pPr>
            <a:r>
              <a:rPr lang="tr-TR" sz="2200" dirty="0"/>
              <a:t>Pankreatik enzim </a:t>
            </a:r>
            <a:r>
              <a:rPr lang="tr-TR" sz="2200" dirty="0" err="1"/>
              <a:t>replasmanının</a:t>
            </a:r>
            <a:r>
              <a:rPr lang="tr-TR" sz="2200" dirty="0"/>
              <a:t> maliyeti çok yüksektir. Ayrıca, bazı kediler pankreatik enzim takviyesi almayı reddeder. Bu hastalarda çiğ sığır eti, domuz eti veya pankreas ile beslenme genellikle alternatif olarak kullanılabilir. </a:t>
            </a:r>
          </a:p>
          <a:p>
            <a:pPr lvl="0" algn="just">
              <a:lnSpc>
                <a:spcPct val="150000"/>
              </a:lnSpc>
            </a:pPr>
            <a:r>
              <a:rPr lang="tr-TR" sz="2200" dirty="0"/>
              <a:t>Her bir çay kaşığı pankreatik enzim yaklaşık 30–90 g çiğ kıyılmış pankreasa karşılık gelir.  </a:t>
            </a:r>
          </a:p>
          <a:p>
            <a:pPr lvl="0" algn="just">
              <a:lnSpc>
                <a:spcPct val="150000"/>
              </a:lnSpc>
            </a:pPr>
            <a:r>
              <a:rPr lang="tr-TR" sz="2200" dirty="0"/>
              <a:t>Çiğ pankreas, enzim aktivitesini kaybetmeden aylarca dondurulabilir. </a:t>
            </a:r>
          </a:p>
          <a:p>
            <a:pPr algn="just">
              <a:lnSpc>
                <a:spcPct val="150000"/>
              </a:lnSpc>
            </a:pPr>
            <a:endParaRPr lang="en-US" sz="2200" dirty="0"/>
          </a:p>
        </p:txBody>
      </p:sp>
    </p:spTree>
    <p:extLst>
      <p:ext uri="{BB962C8B-B14F-4D97-AF65-F5344CB8AC3E}">
        <p14:creationId xmlns:p14="http://schemas.microsoft.com/office/powerpoint/2010/main" val="36453845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4495-2E23-924B-AC71-4895F5223981}"/>
              </a:ext>
            </a:extLst>
          </p:cNvPr>
          <p:cNvSpPr>
            <a:spLocks noGrp="1"/>
          </p:cNvSpPr>
          <p:nvPr>
            <p:ph type="title"/>
          </p:nvPr>
        </p:nvSpPr>
        <p:spPr>
          <a:xfrm>
            <a:off x="838200" y="365125"/>
            <a:ext cx="10515600" cy="703387"/>
          </a:xfrm>
          <a:solidFill>
            <a:schemeClr val="bg2"/>
          </a:solidFill>
          <a:ln w="28575">
            <a:solidFill>
              <a:schemeClr val="tx1"/>
            </a:solidFill>
            <a:prstDash val="sysDash"/>
          </a:ln>
        </p:spPr>
        <p:txBody>
          <a:bodyPr/>
          <a:lstStyle/>
          <a:p>
            <a:pPr algn="ctr"/>
            <a:r>
              <a:rPr lang="tr-TR" b="1" dirty="0">
                <a:solidFill>
                  <a:srgbClr val="FF0000"/>
                </a:solidFill>
              </a:rPr>
              <a:t>PANCREATİTİS</a:t>
            </a:r>
            <a:endParaRPr lang="en-US" b="1" dirty="0">
              <a:solidFill>
                <a:srgbClr val="FF0000"/>
              </a:solidFill>
            </a:endParaRPr>
          </a:p>
        </p:txBody>
      </p:sp>
      <p:sp>
        <p:nvSpPr>
          <p:cNvPr id="3" name="Content Placeholder 2">
            <a:extLst>
              <a:ext uri="{FF2B5EF4-FFF2-40B4-BE49-F238E27FC236}">
                <a16:creationId xmlns:a16="http://schemas.microsoft.com/office/drawing/2014/main" id="{2CF262A0-6366-DC42-BDDA-1BFFDE4F7822}"/>
              </a:ext>
            </a:extLst>
          </p:cNvPr>
          <p:cNvSpPr>
            <a:spLocks noGrp="1"/>
          </p:cNvSpPr>
          <p:nvPr>
            <p:ph idx="1"/>
          </p:nvPr>
        </p:nvSpPr>
        <p:spPr/>
        <p:txBody>
          <a:bodyPr>
            <a:normAutofit/>
          </a:bodyPr>
          <a:lstStyle/>
          <a:p>
            <a:pPr algn="just">
              <a:lnSpc>
                <a:spcPct val="150000"/>
              </a:lnSpc>
            </a:pPr>
            <a:r>
              <a:rPr lang="en-US" sz="2200" dirty="0" err="1"/>
              <a:t>Pankreatis</a:t>
            </a:r>
            <a:r>
              <a:rPr lang="en-US" sz="2200" dirty="0"/>
              <a:t> </a:t>
            </a:r>
            <a:r>
              <a:rPr lang="en-US" sz="2200" dirty="0" err="1"/>
              <a:t>genellikle</a:t>
            </a:r>
            <a:r>
              <a:rPr lang="en-US" sz="2200" dirty="0"/>
              <a:t> </a:t>
            </a:r>
            <a:r>
              <a:rPr lang="en-US" sz="2200" dirty="0" err="1"/>
              <a:t>bilinmeyen</a:t>
            </a:r>
            <a:r>
              <a:rPr lang="en-US" sz="2200" dirty="0"/>
              <a:t> </a:t>
            </a:r>
            <a:r>
              <a:rPr lang="en-US" sz="2200" dirty="0" err="1"/>
              <a:t>nedenlerden</a:t>
            </a:r>
            <a:r>
              <a:rPr lang="en-US" sz="2200" dirty="0"/>
              <a:t> </a:t>
            </a:r>
            <a:r>
              <a:rPr lang="en-US" sz="2200" dirty="0" err="1"/>
              <a:t>kaynaklanır</a:t>
            </a:r>
            <a:r>
              <a:rPr lang="en-US" sz="2200" dirty="0"/>
              <a:t>. </a:t>
            </a:r>
          </a:p>
          <a:p>
            <a:pPr algn="just">
              <a:lnSpc>
                <a:spcPct val="150000"/>
              </a:lnSpc>
            </a:pPr>
            <a:r>
              <a:rPr lang="en-US" sz="2200" b="1" dirty="0" err="1">
                <a:solidFill>
                  <a:srgbClr val="FF0000"/>
                </a:solidFill>
              </a:rPr>
              <a:t>Akut</a:t>
            </a:r>
            <a:r>
              <a:rPr lang="en-US" sz="2200" b="1" dirty="0">
                <a:solidFill>
                  <a:srgbClr val="FF0000"/>
                </a:solidFill>
              </a:rPr>
              <a:t> </a:t>
            </a:r>
            <a:r>
              <a:rPr lang="en-US" sz="2200" b="1" dirty="0" err="1">
                <a:solidFill>
                  <a:srgbClr val="FF0000"/>
                </a:solidFill>
              </a:rPr>
              <a:t>pankreatit</a:t>
            </a:r>
            <a:r>
              <a:rPr lang="en-US" sz="2200" b="1" dirty="0">
                <a:solidFill>
                  <a:srgbClr val="FF0000"/>
                </a:solidFill>
              </a:rPr>
              <a:t> </a:t>
            </a:r>
            <a:r>
              <a:rPr lang="en-US" sz="2200" dirty="0"/>
              <a:t>- </a:t>
            </a:r>
            <a:r>
              <a:rPr lang="en-US" sz="2200" dirty="0" err="1"/>
              <a:t>az</a:t>
            </a:r>
            <a:r>
              <a:rPr lang="en-US" sz="2200" dirty="0"/>
              <a:t> </a:t>
            </a:r>
            <a:r>
              <a:rPr lang="en-US" sz="2200" dirty="0" err="1"/>
              <a:t>veya</a:t>
            </a:r>
            <a:r>
              <a:rPr lang="en-US" sz="2200" dirty="0"/>
              <a:t> </a:t>
            </a:r>
            <a:r>
              <a:rPr lang="en-US" sz="2200" dirty="0" err="1"/>
              <a:t>kalıcı</a:t>
            </a:r>
            <a:r>
              <a:rPr lang="en-US" sz="2200" dirty="0"/>
              <a:t> </a:t>
            </a:r>
            <a:r>
              <a:rPr lang="en-US" sz="2200" dirty="0" err="1"/>
              <a:t>patolojik</a:t>
            </a:r>
            <a:r>
              <a:rPr lang="en-US" sz="2200" dirty="0"/>
              <a:t> </a:t>
            </a:r>
            <a:r>
              <a:rPr lang="en-US" sz="2200" dirty="0" err="1"/>
              <a:t>değişiklik</a:t>
            </a:r>
            <a:r>
              <a:rPr lang="en-US" sz="2200" dirty="0"/>
              <a:t> </a:t>
            </a:r>
            <a:r>
              <a:rPr lang="en-US" sz="2200" dirty="0" err="1"/>
              <a:t>ile</a:t>
            </a:r>
            <a:r>
              <a:rPr lang="en-US" sz="2200" dirty="0"/>
              <a:t> </a:t>
            </a:r>
            <a:r>
              <a:rPr lang="en-US" sz="2200" dirty="0" err="1"/>
              <a:t>aniden</a:t>
            </a:r>
            <a:r>
              <a:rPr lang="en-US" sz="2200" dirty="0"/>
              <a:t> </a:t>
            </a:r>
            <a:r>
              <a:rPr lang="en-US" sz="2200" dirty="0" err="1"/>
              <a:t>ortaya</a:t>
            </a:r>
            <a:r>
              <a:rPr lang="en-US" sz="2200" dirty="0"/>
              <a:t> </a:t>
            </a:r>
            <a:r>
              <a:rPr lang="en-US" sz="2200" dirty="0" err="1"/>
              <a:t>çıkan</a:t>
            </a:r>
            <a:r>
              <a:rPr lang="en-US" sz="2200" dirty="0"/>
              <a:t> </a:t>
            </a:r>
            <a:r>
              <a:rPr lang="en-US" sz="2200" dirty="0" err="1"/>
              <a:t>pankreas</a:t>
            </a:r>
            <a:r>
              <a:rPr lang="en-US" sz="2200" dirty="0"/>
              <a:t> </a:t>
            </a:r>
            <a:r>
              <a:rPr lang="en-US" sz="2200" dirty="0" err="1"/>
              <a:t>inflamasyonu</a:t>
            </a:r>
            <a:r>
              <a:rPr lang="en-US" sz="2200" dirty="0"/>
              <a:t>. </a:t>
            </a:r>
          </a:p>
          <a:p>
            <a:pPr algn="just">
              <a:lnSpc>
                <a:spcPct val="150000"/>
              </a:lnSpc>
            </a:pPr>
            <a:r>
              <a:rPr lang="en-US" sz="2200" b="1" dirty="0" err="1">
                <a:solidFill>
                  <a:srgbClr val="FF0000"/>
                </a:solidFill>
              </a:rPr>
              <a:t>Kronik</a:t>
            </a:r>
            <a:r>
              <a:rPr lang="en-US" sz="2200" b="1" dirty="0">
                <a:solidFill>
                  <a:srgbClr val="FF0000"/>
                </a:solidFill>
              </a:rPr>
              <a:t> </a:t>
            </a:r>
            <a:r>
              <a:rPr lang="en-US" sz="2200" b="1" dirty="0" err="1">
                <a:solidFill>
                  <a:srgbClr val="FF0000"/>
                </a:solidFill>
              </a:rPr>
              <a:t>pankreatit</a:t>
            </a:r>
            <a:r>
              <a:rPr lang="en-US" sz="2200" b="1" dirty="0">
                <a:solidFill>
                  <a:srgbClr val="FF0000"/>
                </a:solidFill>
              </a:rPr>
              <a:t> </a:t>
            </a:r>
            <a:r>
              <a:rPr lang="en-US" sz="2200" dirty="0"/>
              <a:t>- </a:t>
            </a:r>
            <a:r>
              <a:rPr lang="en-US" sz="2200" dirty="0" err="1"/>
              <a:t>fibroz</a:t>
            </a:r>
            <a:r>
              <a:rPr lang="en-US" sz="2200" dirty="0"/>
              <a:t> </a:t>
            </a:r>
            <a:r>
              <a:rPr lang="en-US" sz="2200" dirty="0" err="1"/>
              <a:t>gibi</a:t>
            </a:r>
            <a:r>
              <a:rPr lang="en-US" sz="2200" dirty="0"/>
              <a:t> </a:t>
            </a:r>
            <a:r>
              <a:rPr lang="en-US" sz="2200" dirty="0" err="1"/>
              <a:t>geri</a:t>
            </a:r>
            <a:r>
              <a:rPr lang="en-US" sz="2200" dirty="0"/>
              <a:t> </a:t>
            </a:r>
            <a:r>
              <a:rPr lang="en-US" sz="2200" dirty="0" err="1"/>
              <a:t>dönüşü</a:t>
            </a:r>
            <a:r>
              <a:rPr lang="en-US" sz="2200" dirty="0"/>
              <a:t> </a:t>
            </a:r>
            <a:r>
              <a:rPr lang="en-US" sz="2200" dirty="0" err="1"/>
              <a:t>olmayan</a:t>
            </a:r>
            <a:r>
              <a:rPr lang="en-US" sz="2200" dirty="0"/>
              <a:t> </a:t>
            </a:r>
            <a:r>
              <a:rPr lang="en-US" sz="2200" dirty="0" err="1"/>
              <a:t>morfolojik</a:t>
            </a:r>
            <a:r>
              <a:rPr lang="en-US" sz="2200" dirty="0"/>
              <a:t> </a:t>
            </a:r>
            <a:r>
              <a:rPr lang="en-US" sz="2200" dirty="0" err="1"/>
              <a:t>değişikliklerin</a:t>
            </a:r>
            <a:r>
              <a:rPr lang="en-US" sz="2200" dirty="0"/>
              <a:t> </a:t>
            </a:r>
            <a:r>
              <a:rPr lang="en-US" sz="2200" dirty="0" err="1"/>
              <a:t>eşlik</a:t>
            </a:r>
            <a:r>
              <a:rPr lang="en-US" sz="2200" dirty="0"/>
              <a:t> </a:t>
            </a:r>
            <a:r>
              <a:rPr lang="en-US" sz="2200" dirty="0" err="1"/>
              <a:t>ettiği</a:t>
            </a:r>
            <a:r>
              <a:rPr lang="en-US" sz="2200" dirty="0"/>
              <a:t> </a:t>
            </a:r>
            <a:r>
              <a:rPr lang="en-US" sz="2200" dirty="0" err="1"/>
              <a:t>devam</a:t>
            </a:r>
            <a:r>
              <a:rPr lang="en-US" sz="2200" dirty="0"/>
              <a:t> </a:t>
            </a:r>
            <a:r>
              <a:rPr lang="en-US" sz="2200" dirty="0" err="1"/>
              <a:t>eden</a:t>
            </a:r>
            <a:r>
              <a:rPr lang="en-US" sz="2200" dirty="0"/>
              <a:t> inflamatuar </a:t>
            </a:r>
            <a:r>
              <a:rPr lang="en-US" sz="2200" dirty="0" err="1"/>
              <a:t>hastalık</a:t>
            </a:r>
            <a:r>
              <a:rPr lang="en-US" sz="2200" dirty="0"/>
              <a:t>.</a:t>
            </a:r>
          </a:p>
        </p:txBody>
      </p:sp>
    </p:spTree>
    <p:extLst>
      <p:ext uri="{BB962C8B-B14F-4D97-AF65-F5344CB8AC3E}">
        <p14:creationId xmlns:p14="http://schemas.microsoft.com/office/powerpoint/2010/main" val="4081391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361F-5768-0D4D-8381-6F0F5F3E29EA}"/>
              </a:ext>
            </a:extLst>
          </p:cNvPr>
          <p:cNvSpPr>
            <a:spLocks noGrp="1"/>
          </p:cNvSpPr>
          <p:nvPr>
            <p:ph type="title"/>
          </p:nvPr>
        </p:nvSpPr>
        <p:spPr>
          <a:xfrm>
            <a:off x="838200" y="365125"/>
            <a:ext cx="10515600" cy="569823"/>
          </a:xfrm>
          <a:solidFill>
            <a:schemeClr val="bg2"/>
          </a:solidFill>
          <a:ln>
            <a:solidFill>
              <a:schemeClr val="accent1"/>
            </a:solidFill>
          </a:ln>
        </p:spPr>
        <p:txBody>
          <a:bodyPr>
            <a:normAutofit/>
          </a:bodyPr>
          <a:lstStyle/>
          <a:p>
            <a:r>
              <a:rPr lang="tr-TR" sz="2400" b="1" dirty="0">
                <a:solidFill>
                  <a:srgbClr val="0070C0"/>
                </a:solidFill>
              </a:rPr>
              <a:t>PATOFİZYOLOJİ</a:t>
            </a:r>
            <a:endParaRPr lang="en-US" sz="2400" b="1" dirty="0">
              <a:solidFill>
                <a:srgbClr val="0070C0"/>
              </a:solidFill>
            </a:endParaRPr>
          </a:p>
        </p:txBody>
      </p:sp>
      <p:sp>
        <p:nvSpPr>
          <p:cNvPr id="3" name="Content Placeholder 2">
            <a:extLst>
              <a:ext uri="{FF2B5EF4-FFF2-40B4-BE49-F238E27FC236}">
                <a16:creationId xmlns:a16="http://schemas.microsoft.com/office/drawing/2014/main" id="{9573D5E7-BA61-7243-902E-81BE2AB9B127}"/>
              </a:ext>
            </a:extLst>
          </p:cNvPr>
          <p:cNvSpPr>
            <a:spLocks noGrp="1"/>
          </p:cNvSpPr>
          <p:nvPr>
            <p:ph idx="1"/>
          </p:nvPr>
        </p:nvSpPr>
        <p:spPr>
          <a:xfrm>
            <a:off x="838200" y="1243173"/>
            <a:ext cx="10515600" cy="4933790"/>
          </a:xfrm>
        </p:spPr>
        <p:txBody>
          <a:bodyPr>
            <a:normAutofit/>
          </a:bodyPr>
          <a:lstStyle/>
          <a:p>
            <a:pPr algn="just">
              <a:lnSpc>
                <a:spcPct val="150000"/>
              </a:lnSpc>
            </a:pPr>
            <a:r>
              <a:rPr lang="en-US" sz="2200" dirty="0"/>
              <a:t>Konak </a:t>
            </a:r>
            <a:r>
              <a:rPr lang="en-US" sz="2200" dirty="0" err="1"/>
              <a:t>savunma</a:t>
            </a:r>
            <a:r>
              <a:rPr lang="en-US" sz="2200" dirty="0"/>
              <a:t> </a:t>
            </a:r>
            <a:r>
              <a:rPr lang="en-US" sz="2200" dirty="0" err="1"/>
              <a:t>mekanizmaları</a:t>
            </a:r>
            <a:r>
              <a:rPr lang="en-US" sz="2200" dirty="0"/>
              <a:t> </a:t>
            </a:r>
            <a:r>
              <a:rPr lang="en-US" sz="2200" dirty="0" err="1"/>
              <a:t>normalde</a:t>
            </a:r>
            <a:r>
              <a:rPr lang="en-US" sz="2200" dirty="0"/>
              <a:t> </a:t>
            </a:r>
            <a:r>
              <a:rPr lang="en-US" sz="2200" dirty="0" err="1"/>
              <a:t>pankreas</a:t>
            </a:r>
            <a:r>
              <a:rPr lang="en-US" sz="2200" dirty="0"/>
              <a:t> </a:t>
            </a:r>
            <a:r>
              <a:rPr lang="en-US" sz="2200" dirty="0" err="1"/>
              <a:t>enzimlerinin</a:t>
            </a:r>
            <a:r>
              <a:rPr lang="en-US" sz="2200" dirty="0"/>
              <a:t> </a:t>
            </a:r>
            <a:r>
              <a:rPr lang="en-US" sz="2200" dirty="0" err="1"/>
              <a:t>pankreas</a:t>
            </a:r>
            <a:r>
              <a:rPr lang="en-US" sz="2200" dirty="0"/>
              <a:t> </a:t>
            </a:r>
            <a:r>
              <a:rPr lang="en-US" sz="2200" dirty="0" err="1"/>
              <a:t>otodigesyonunu</a:t>
            </a:r>
            <a:r>
              <a:rPr lang="en-US" sz="2200" dirty="0"/>
              <a:t> </a:t>
            </a:r>
            <a:r>
              <a:rPr lang="en-US" sz="2200" dirty="0" err="1"/>
              <a:t>önler</a:t>
            </a:r>
            <a:r>
              <a:rPr lang="en-US" sz="2200" dirty="0"/>
              <a:t>, </a:t>
            </a:r>
            <a:r>
              <a:rPr lang="en-US" sz="2200" dirty="0" err="1"/>
              <a:t>ancak</a:t>
            </a:r>
            <a:r>
              <a:rPr lang="en-US" sz="2200" dirty="0"/>
              <a:t> </a:t>
            </a:r>
            <a:r>
              <a:rPr lang="en-US" sz="2200" dirty="0" err="1"/>
              <a:t>belirli</a:t>
            </a:r>
            <a:r>
              <a:rPr lang="en-US" sz="2200" dirty="0"/>
              <a:t> </a:t>
            </a:r>
            <a:r>
              <a:rPr lang="en-US" sz="2200" dirty="0" err="1"/>
              <a:t>şartlar</a:t>
            </a:r>
            <a:r>
              <a:rPr lang="en-US" sz="2200" dirty="0"/>
              <a:t> </a:t>
            </a:r>
            <a:r>
              <a:rPr lang="en-US" sz="2200" dirty="0" err="1"/>
              <a:t>altında</a:t>
            </a:r>
            <a:r>
              <a:rPr lang="en-US" sz="2200" dirty="0"/>
              <a:t>, </a:t>
            </a:r>
            <a:r>
              <a:rPr lang="en-US" sz="2200" dirty="0" err="1"/>
              <a:t>bu</a:t>
            </a:r>
            <a:r>
              <a:rPr lang="en-US" sz="2200" dirty="0"/>
              <a:t> </a:t>
            </a:r>
            <a:r>
              <a:rPr lang="en-US" sz="2200" dirty="0" err="1"/>
              <a:t>doğal</a:t>
            </a:r>
            <a:r>
              <a:rPr lang="en-US" sz="2200" dirty="0"/>
              <a:t> </a:t>
            </a:r>
            <a:r>
              <a:rPr lang="en-US" sz="2200" dirty="0" err="1"/>
              <a:t>savunmalar</a:t>
            </a:r>
            <a:r>
              <a:rPr lang="en-US" sz="2200" dirty="0"/>
              <a:t> </a:t>
            </a:r>
            <a:r>
              <a:rPr lang="en-US" sz="2200" dirty="0" err="1"/>
              <a:t>başarısız</a:t>
            </a:r>
            <a:r>
              <a:rPr lang="en-US" sz="2200" dirty="0"/>
              <a:t> </a:t>
            </a:r>
            <a:r>
              <a:rPr lang="en-US" sz="2200" dirty="0" err="1"/>
              <a:t>olur</a:t>
            </a:r>
            <a:r>
              <a:rPr lang="en-US" sz="2200" dirty="0"/>
              <a:t>; </a:t>
            </a:r>
            <a:r>
              <a:rPr lang="en-US" sz="2200" dirty="0" err="1"/>
              <a:t>otomatik</a:t>
            </a:r>
            <a:r>
              <a:rPr lang="en-US" sz="2200" dirty="0"/>
              <a:t> </a:t>
            </a:r>
            <a:r>
              <a:rPr lang="en-US" sz="2200" dirty="0" err="1"/>
              <a:t>sindirim</a:t>
            </a:r>
            <a:r>
              <a:rPr lang="en-US" sz="2200" dirty="0"/>
              <a:t>, </a:t>
            </a:r>
            <a:r>
              <a:rPr lang="en-US" sz="2200" dirty="0" err="1"/>
              <a:t>bu</a:t>
            </a:r>
            <a:r>
              <a:rPr lang="en-US" sz="2200" dirty="0"/>
              <a:t> </a:t>
            </a:r>
            <a:r>
              <a:rPr lang="en-US" sz="2200" dirty="0" err="1"/>
              <a:t>sindirim</a:t>
            </a:r>
            <a:r>
              <a:rPr lang="en-US" sz="2200" dirty="0"/>
              <a:t> </a:t>
            </a:r>
            <a:r>
              <a:rPr lang="en-US" sz="2200" dirty="0" err="1"/>
              <a:t>enzimleri</a:t>
            </a:r>
            <a:r>
              <a:rPr lang="en-US" sz="2200" dirty="0"/>
              <a:t> </a:t>
            </a:r>
            <a:r>
              <a:rPr lang="en-US" sz="2200" dirty="0" err="1"/>
              <a:t>asiner</a:t>
            </a:r>
            <a:r>
              <a:rPr lang="en-US" sz="2200" dirty="0"/>
              <a:t> </a:t>
            </a:r>
            <a:r>
              <a:rPr lang="en-US" sz="2200" dirty="0" err="1"/>
              <a:t>hücrelerde</a:t>
            </a:r>
            <a:r>
              <a:rPr lang="en-US" sz="2200" dirty="0"/>
              <a:t> </a:t>
            </a:r>
            <a:r>
              <a:rPr lang="en-US" sz="2200" dirty="0" err="1"/>
              <a:t>aktive</a:t>
            </a:r>
            <a:r>
              <a:rPr lang="en-US" sz="2200" dirty="0"/>
              <a:t> </a:t>
            </a:r>
            <a:r>
              <a:rPr lang="en-US" sz="2200" dirty="0" err="1"/>
              <a:t>edildiğinde</a:t>
            </a:r>
            <a:r>
              <a:rPr lang="en-US" sz="2200" dirty="0"/>
              <a:t> </a:t>
            </a:r>
            <a:r>
              <a:rPr lang="en-US" sz="2200" dirty="0" err="1"/>
              <a:t>meydana</a:t>
            </a:r>
            <a:r>
              <a:rPr lang="en-US" sz="2200" dirty="0"/>
              <a:t> </a:t>
            </a:r>
            <a:r>
              <a:rPr lang="en-US" sz="2200" dirty="0" err="1"/>
              <a:t>gelir</a:t>
            </a:r>
            <a:r>
              <a:rPr lang="en-US" sz="2200" dirty="0"/>
              <a:t>. </a:t>
            </a:r>
          </a:p>
          <a:p>
            <a:pPr algn="just">
              <a:lnSpc>
                <a:spcPct val="150000"/>
              </a:lnSpc>
            </a:pPr>
            <a:r>
              <a:rPr lang="en-US" sz="2200" dirty="0" err="1"/>
              <a:t>Lokal</a:t>
            </a:r>
            <a:r>
              <a:rPr lang="en-US" sz="2200" dirty="0"/>
              <a:t> </a:t>
            </a:r>
            <a:r>
              <a:rPr lang="en-US" sz="2200" dirty="0" err="1"/>
              <a:t>ve</a:t>
            </a:r>
            <a:r>
              <a:rPr lang="en-US" sz="2200" dirty="0"/>
              <a:t> </a:t>
            </a:r>
            <a:r>
              <a:rPr lang="en-US" sz="2200" dirty="0" err="1"/>
              <a:t>sistemik</a:t>
            </a:r>
            <a:r>
              <a:rPr lang="en-US" sz="2200" dirty="0"/>
              <a:t> </a:t>
            </a:r>
            <a:r>
              <a:rPr lang="en-US" sz="2200" dirty="0" err="1"/>
              <a:t>doku</a:t>
            </a:r>
            <a:r>
              <a:rPr lang="en-US" sz="2200" dirty="0"/>
              <a:t> </a:t>
            </a:r>
            <a:r>
              <a:rPr lang="en-US" sz="2200" dirty="0" err="1"/>
              <a:t>yaralanması</a:t>
            </a:r>
            <a:r>
              <a:rPr lang="en-US" sz="2200" dirty="0"/>
              <a:t>, </a:t>
            </a:r>
            <a:r>
              <a:rPr lang="en-US" sz="2200" dirty="0" err="1"/>
              <a:t>salınan</a:t>
            </a:r>
            <a:r>
              <a:rPr lang="en-US" sz="2200" dirty="0"/>
              <a:t> </a:t>
            </a:r>
            <a:r>
              <a:rPr lang="en-US" sz="2200" dirty="0" err="1"/>
              <a:t>pankreas</a:t>
            </a:r>
            <a:r>
              <a:rPr lang="en-US" sz="2200" dirty="0"/>
              <a:t> </a:t>
            </a:r>
            <a:r>
              <a:rPr lang="en-US" sz="2200" dirty="0" err="1"/>
              <a:t>enzimlerinin</a:t>
            </a:r>
            <a:r>
              <a:rPr lang="en-US" sz="2200" dirty="0"/>
              <a:t> </a:t>
            </a:r>
            <a:r>
              <a:rPr lang="en-US" sz="2200" dirty="0" err="1"/>
              <a:t>aktivitesine</a:t>
            </a:r>
            <a:r>
              <a:rPr lang="en-US" sz="2200" dirty="0"/>
              <a:t> </a:t>
            </a:r>
            <a:r>
              <a:rPr lang="en-US" sz="2200" dirty="0" err="1"/>
              <a:t>ve</a:t>
            </a:r>
            <a:r>
              <a:rPr lang="en-US" sz="2200" dirty="0"/>
              <a:t> </a:t>
            </a:r>
            <a:r>
              <a:rPr lang="en-US" sz="2200" dirty="0" err="1"/>
              <a:t>kininler</a:t>
            </a:r>
            <a:r>
              <a:rPr lang="en-US" sz="2200" dirty="0"/>
              <a:t>, </a:t>
            </a:r>
            <a:r>
              <a:rPr lang="en-US" sz="2200" dirty="0" err="1"/>
              <a:t>serbest</a:t>
            </a:r>
            <a:r>
              <a:rPr lang="en-US" sz="2200" dirty="0"/>
              <a:t> </a:t>
            </a:r>
            <a:r>
              <a:rPr lang="en-US" sz="2200" dirty="0" err="1"/>
              <a:t>radikaller</a:t>
            </a:r>
            <a:r>
              <a:rPr lang="en-US" sz="2200" dirty="0"/>
              <a:t> </a:t>
            </a:r>
            <a:r>
              <a:rPr lang="en-US" sz="2200" dirty="0" err="1"/>
              <a:t>ve</a:t>
            </a:r>
            <a:r>
              <a:rPr lang="en-US" sz="2200" dirty="0"/>
              <a:t> </a:t>
            </a:r>
            <a:r>
              <a:rPr lang="en-US" sz="2200" dirty="0" err="1"/>
              <a:t>çeşitli</a:t>
            </a:r>
            <a:r>
              <a:rPr lang="en-US" sz="2200" dirty="0"/>
              <a:t> </a:t>
            </a:r>
            <a:r>
              <a:rPr lang="en-US" sz="2200" dirty="0" err="1"/>
              <a:t>tamamlayıcı</a:t>
            </a:r>
            <a:r>
              <a:rPr lang="en-US" sz="2200" dirty="0"/>
              <a:t> </a:t>
            </a:r>
            <a:r>
              <a:rPr lang="en-US" sz="2200" dirty="0" err="1"/>
              <a:t>faktörler</a:t>
            </a:r>
            <a:r>
              <a:rPr lang="en-US" sz="2200" dirty="0"/>
              <a:t> </a:t>
            </a:r>
            <a:r>
              <a:rPr lang="en-US" sz="2200" dirty="0" err="1"/>
              <a:t>gibi</a:t>
            </a:r>
            <a:r>
              <a:rPr lang="en-US" sz="2200" dirty="0"/>
              <a:t> </a:t>
            </a:r>
            <a:r>
              <a:rPr lang="en-US" sz="2200" dirty="0" err="1"/>
              <a:t>çeşitli</a:t>
            </a:r>
            <a:r>
              <a:rPr lang="en-US" sz="2200" dirty="0"/>
              <a:t> </a:t>
            </a:r>
            <a:r>
              <a:rPr lang="en-US" sz="2200" dirty="0" err="1"/>
              <a:t>enflamatuar</a:t>
            </a:r>
            <a:r>
              <a:rPr lang="en-US" sz="2200" dirty="0"/>
              <a:t> </a:t>
            </a:r>
            <a:r>
              <a:rPr lang="en-US" sz="2200" dirty="0" err="1"/>
              <a:t>mediatörlerin</a:t>
            </a:r>
            <a:r>
              <a:rPr lang="en-US" sz="2200" dirty="0"/>
              <a:t> </a:t>
            </a:r>
            <a:r>
              <a:rPr lang="en-US" sz="2200" dirty="0" err="1"/>
              <a:t>nötrofillere</a:t>
            </a:r>
            <a:r>
              <a:rPr lang="en-US" sz="2200" dirty="0"/>
              <a:t> </a:t>
            </a:r>
            <a:r>
              <a:rPr lang="en-US" sz="2200" dirty="0" err="1"/>
              <a:t>ve</a:t>
            </a:r>
            <a:r>
              <a:rPr lang="en-US" sz="2200" dirty="0"/>
              <a:t> </a:t>
            </a:r>
            <a:r>
              <a:rPr lang="en-US" sz="2200" dirty="0" err="1"/>
              <a:t>makrofajlara</a:t>
            </a:r>
            <a:r>
              <a:rPr lang="en-US" sz="2200" dirty="0"/>
              <a:t> </a:t>
            </a:r>
            <a:r>
              <a:rPr lang="en-US" sz="2200" dirty="0" err="1"/>
              <a:t>sızmasıyla</a:t>
            </a:r>
            <a:r>
              <a:rPr lang="en-US" sz="2200" dirty="0"/>
              <a:t> </a:t>
            </a:r>
            <a:r>
              <a:rPr lang="en-US" sz="2200" dirty="0" err="1"/>
              <a:t>salınır</a:t>
            </a:r>
            <a:r>
              <a:rPr lang="en-US" sz="2200" dirty="0"/>
              <a:t>. </a:t>
            </a:r>
            <a:r>
              <a:rPr lang="en-US" sz="2200" dirty="0" err="1"/>
              <a:t>Kedi</a:t>
            </a:r>
            <a:r>
              <a:rPr lang="en-US" sz="2200" dirty="0"/>
              <a:t> </a:t>
            </a:r>
            <a:r>
              <a:rPr lang="en-US" sz="2200" dirty="0" err="1"/>
              <a:t>pankreasını</a:t>
            </a:r>
            <a:r>
              <a:rPr lang="en-US" sz="2200" dirty="0"/>
              <a:t> </a:t>
            </a:r>
            <a:r>
              <a:rPr lang="en-US" sz="2200" dirty="0" err="1"/>
              <a:t>içeren</a:t>
            </a:r>
            <a:r>
              <a:rPr lang="en-US" sz="2200" dirty="0"/>
              <a:t> </a:t>
            </a:r>
            <a:r>
              <a:rPr lang="en-US" sz="2200" dirty="0" err="1"/>
              <a:t>en</a:t>
            </a:r>
            <a:r>
              <a:rPr lang="en-US" sz="2200" dirty="0"/>
              <a:t> </a:t>
            </a:r>
            <a:r>
              <a:rPr lang="en-US" sz="2200" dirty="0" err="1"/>
              <a:t>yaygın</a:t>
            </a:r>
            <a:r>
              <a:rPr lang="en-US" sz="2200" dirty="0"/>
              <a:t> </a:t>
            </a:r>
            <a:r>
              <a:rPr lang="en-US" sz="2200" dirty="0" err="1"/>
              <a:t>patolojiler</a:t>
            </a:r>
            <a:r>
              <a:rPr lang="en-US" sz="2200" dirty="0"/>
              <a:t> </a:t>
            </a:r>
            <a:r>
              <a:rPr lang="en-US" sz="2200" dirty="0" err="1"/>
              <a:t>arasında</a:t>
            </a:r>
            <a:r>
              <a:rPr lang="en-US" sz="2200" dirty="0"/>
              <a:t> </a:t>
            </a:r>
            <a:r>
              <a:rPr lang="en-US" sz="2200" dirty="0" err="1"/>
              <a:t>akut</a:t>
            </a:r>
            <a:r>
              <a:rPr lang="en-US" sz="2200" dirty="0"/>
              <a:t> </a:t>
            </a:r>
            <a:r>
              <a:rPr lang="en-US" sz="2200" dirty="0" err="1"/>
              <a:t>nekrotizan</a:t>
            </a:r>
            <a:r>
              <a:rPr lang="en-US" sz="2200" dirty="0"/>
              <a:t> </a:t>
            </a:r>
            <a:r>
              <a:rPr lang="en-US" sz="2200" dirty="0" err="1"/>
              <a:t>pankreatit</a:t>
            </a:r>
            <a:r>
              <a:rPr lang="en-US" sz="2200" dirty="0"/>
              <a:t> (ANP) </a:t>
            </a:r>
            <a:r>
              <a:rPr lang="en-US" sz="2200" dirty="0" err="1"/>
              <a:t>ve</a:t>
            </a:r>
            <a:r>
              <a:rPr lang="en-US" sz="2200" dirty="0"/>
              <a:t> </a:t>
            </a:r>
            <a:r>
              <a:rPr lang="en-US" sz="2200" dirty="0" err="1"/>
              <a:t>akut</a:t>
            </a:r>
            <a:r>
              <a:rPr lang="en-US" sz="2200" dirty="0"/>
              <a:t> </a:t>
            </a:r>
            <a:r>
              <a:rPr lang="en-US" sz="2200" dirty="0" err="1"/>
              <a:t>süpüratif</a:t>
            </a:r>
            <a:r>
              <a:rPr lang="en-US" sz="2200" dirty="0"/>
              <a:t> </a:t>
            </a:r>
            <a:r>
              <a:rPr lang="en-US" sz="2200" dirty="0" err="1"/>
              <a:t>pankreatit</a:t>
            </a:r>
            <a:r>
              <a:rPr lang="en-US" sz="2200" dirty="0"/>
              <a:t> </a:t>
            </a:r>
            <a:r>
              <a:rPr lang="en-US" sz="2200" dirty="0" err="1"/>
              <a:t>bulunur</a:t>
            </a:r>
            <a:r>
              <a:rPr lang="en-US" sz="2200" dirty="0"/>
              <a:t>.</a:t>
            </a:r>
          </a:p>
        </p:txBody>
      </p:sp>
    </p:spTree>
    <p:extLst>
      <p:ext uri="{BB962C8B-B14F-4D97-AF65-F5344CB8AC3E}">
        <p14:creationId xmlns:p14="http://schemas.microsoft.com/office/powerpoint/2010/main" val="23979150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361F-5768-0D4D-8381-6F0F5F3E29EA}"/>
              </a:ext>
            </a:extLst>
          </p:cNvPr>
          <p:cNvSpPr>
            <a:spLocks noGrp="1"/>
          </p:cNvSpPr>
          <p:nvPr>
            <p:ph type="title"/>
          </p:nvPr>
        </p:nvSpPr>
        <p:spPr>
          <a:xfrm>
            <a:off x="838200" y="231561"/>
            <a:ext cx="10515600" cy="569823"/>
          </a:xfrm>
          <a:solidFill>
            <a:schemeClr val="bg2"/>
          </a:solidFill>
          <a:ln>
            <a:solidFill>
              <a:schemeClr val="accent1"/>
            </a:solidFill>
          </a:ln>
        </p:spPr>
        <p:txBody>
          <a:bodyPr>
            <a:normAutofit/>
          </a:bodyPr>
          <a:lstStyle/>
          <a:p>
            <a:r>
              <a:rPr lang="tr-TR" sz="2400" b="1" dirty="0">
                <a:solidFill>
                  <a:srgbClr val="0070C0"/>
                </a:solidFill>
              </a:rPr>
              <a:t>ETİYOLOJİ</a:t>
            </a:r>
            <a:endParaRPr lang="en-US" sz="2400" b="1" dirty="0">
              <a:solidFill>
                <a:srgbClr val="0070C0"/>
              </a:solidFill>
            </a:endParaRPr>
          </a:p>
        </p:txBody>
      </p:sp>
      <p:sp>
        <p:nvSpPr>
          <p:cNvPr id="3" name="Content Placeholder 2">
            <a:extLst>
              <a:ext uri="{FF2B5EF4-FFF2-40B4-BE49-F238E27FC236}">
                <a16:creationId xmlns:a16="http://schemas.microsoft.com/office/drawing/2014/main" id="{9573D5E7-BA61-7243-902E-81BE2AB9B127}"/>
              </a:ext>
            </a:extLst>
          </p:cNvPr>
          <p:cNvSpPr>
            <a:spLocks noGrp="1"/>
          </p:cNvSpPr>
          <p:nvPr>
            <p:ph idx="1"/>
          </p:nvPr>
        </p:nvSpPr>
        <p:spPr>
          <a:xfrm>
            <a:off x="838200" y="965771"/>
            <a:ext cx="10515600" cy="5383658"/>
          </a:xfrm>
        </p:spPr>
        <p:txBody>
          <a:bodyPr>
            <a:noAutofit/>
          </a:bodyPr>
          <a:lstStyle/>
          <a:p>
            <a:pPr algn="just">
              <a:lnSpc>
                <a:spcPct val="150000"/>
              </a:lnSpc>
            </a:pPr>
            <a:r>
              <a:rPr lang="en-US" sz="2000" dirty="0" err="1"/>
              <a:t>Etiyoloji</a:t>
            </a:r>
            <a:r>
              <a:rPr lang="en-US" sz="2000" dirty="0"/>
              <a:t> </a:t>
            </a:r>
            <a:r>
              <a:rPr lang="en-US" sz="2000" dirty="0" err="1"/>
              <a:t>genellikle</a:t>
            </a:r>
            <a:r>
              <a:rPr lang="en-US" sz="2000" dirty="0"/>
              <a:t> </a:t>
            </a:r>
            <a:r>
              <a:rPr lang="en-US" sz="2000" dirty="0" err="1"/>
              <a:t>bilinmez</a:t>
            </a:r>
            <a:r>
              <a:rPr lang="en-US" sz="2000" dirty="0"/>
              <a:t>; </a:t>
            </a:r>
          </a:p>
          <a:p>
            <a:pPr algn="just">
              <a:lnSpc>
                <a:spcPct val="150000"/>
              </a:lnSpc>
            </a:pPr>
            <a:r>
              <a:rPr lang="en-US" sz="2000" dirty="0" err="1"/>
              <a:t>olasılıklar</a:t>
            </a:r>
            <a:r>
              <a:rPr lang="en-US" sz="2000" dirty="0"/>
              <a:t> </a:t>
            </a:r>
            <a:r>
              <a:rPr lang="en-US" sz="2000" dirty="0" err="1"/>
              <a:t>şunları</a:t>
            </a:r>
            <a:r>
              <a:rPr lang="en-US" sz="2000" dirty="0"/>
              <a:t> </a:t>
            </a:r>
            <a:r>
              <a:rPr lang="en-US" sz="2000" dirty="0" err="1"/>
              <a:t>içerir</a:t>
            </a:r>
            <a:r>
              <a:rPr lang="en-US" sz="2000" dirty="0"/>
              <a:t>:</a:t>
            </a:r>
          </a:p>
          <a:p>
            <a:pPr lvl="1" algn="just">
              <a:lnSpc>
                <a:spcPct val="150000"/>
              </a:lnSpc>
            </a:pPr>
            <a:r>
              <a:rPr lang="en-US" sz="2000" dirty="0" err="1"/>
              <a:t>Hepatobilier</a:t>
            </a:r>
            <a:r>
              <a:rPr lang="en-US" sz="2000" dirty="0"/>
              <a:t> </a:t>
            </a:r>
            <a:r>
              <a:rPr lang="en-US" sz="2000" dirty="0" err="1"/>
              <a:t>sistem</a:t>
            </a:r>
            <a:r>
              <a:rPr lang="en-US" sz="2000" dirty="0"/>
              <a:t> </a:t>
            </a:r>
            <a:r>
              <a:rPr lang="en-US" sz="2000" dirty="0" err="1"/>
              <a:t>hastalığı</a:t>
            </a:r>
            <a:r>
              <a:rPr lang="en-US" sz="2000" dirty="0"/>
              <a:t> - hem inflamatuar hem de </a:t>
            </a:r>
            <a:r>
              <a:rPr lang="en-US" sz="2000" dirty="0" err="1"/>
              <a:t>dejeneratif</a:t>
            </a:r>
            <a:r>
              <a:rPr lang="en-US" sz="2000" dirty="0"/>
              <a:t> (</a:t>
            </a:r>
            <a:r>
              <a:rPr lang="en-US" sz="2000" dirty="0" err="1"/>
              <a:t>hepatik</a:t>
            </a:r>
            <a:r>
              <a:rPr lang="en-US" sz="2000" dirty="0"/>
              <a:t> </a:t>
            </a:r>
            <a:r>
              <a:rPr lang="en-US" sz="2000" dirty="0" err="1"/>
              <a:t>lipidoz</a:t>
            </a:r>
            <a:r>
              <a:rPr lang="en-US" sz="2000" dirty="0"/>
              <a:t>) </a:t>
            </a:r>
          </a:p>
          <a:p>
            <a:pPr lvl="1" algn="just">
              <a:lnSpc>
                <a:spcPct val="150000"/>
              </a:lnSpc>
            </a:pPr>
            <a:r>
              <a:rPr lang="en-US" sz="2000" dirty="0" err="1"/>
              <a:t>Pankreas</a:t>
            </a:r>
            <a:r>
              <a:rPr lang="en-US" sz="2000" dirty="0"/>
              <a:t> </a:t>
            </a:r>
            <a:r>
              <a:rPr lang="en-US" sz="2000" dirty="0" err="1"/>
              <a:t>travması</a:t>
            </a:r>
            <a:r>
              <a:rPr lang="en-US" sz="2000" dirty="0"/>
              <a:t> / </a:t>
            </a:r>
            <a:r>
              <a:rPr lang="en-US" sz="2000" dirty="0" err="1"/>
              <a:t>iskemi</a:t>
            </a:r>
            <a:endParaRPr lang="en-US" sz="2000" dirty="0"/>
          </a:p>
          <a:p>
            <a:pPr lvl="1" algn="just">
              <a:lnSpc>
                <a:spcPct val="150000"/>
              </a:lnSpc>
            </a:pPr>
            <a:r>
              <a:rPr lang="en-US" sz="2000" dirty="0"/>
              <a:t>Duodenal reflü </a:t>
            </a:r>
          </a:p>
          <a:p>
            <a:pPr lvl="1" algn="just">
              <a:lnSpc>
                <a:spcPct val="150000"/>
              </a:lnSpc>
            </a:pPr>
            <a:r>
              <a:rPr lang="en-US" sz="2000" dirty="0" err="1"/>
              <a:t>İlaçlar</a:t>
            </a:r>
            <a:r>
              <a:rPr lang="en-US" sz="2000" dirty="0"/>
              <a:t> / </a:t>
            </a:r>
            <a:r>
              <a:rPr lang="en-US" sz="2000" dirty="0" err="1"/>
              <a:t>toksinler</a:t>
            </a:r>
            <a:r>
              <a:rPr lang="en-US" sz="2000" dirty="0"/>
              <a:t> (</a:t>
            </a:r>
            <a:r>
              <a:rPr lang="en-US" sz="2000" dirty="0" err="1"/>
              <a:t>organofosfatlar</a:t>
            </a:r>
            <a:r>
              <a:rPr lang="en-US" sz="2000" dirty="0"/>
              <a:t>)</a:t>
            </a:r>
          </a:p>
          <a:p>
            <a:pPr lvl="1" algn="just">
              <a:lnSpc>
                <a:spcPct val="150000"/>
              </a:lnSpc>
            </a:pPr>
            <a:r>
              <a:rPr lang="en-US" sz="2000" dirty="0" err="1"/>
              <a:t>Pankreas</a:t>
            </a:r>
            <a:r>
              <a:rPr lang="en-US" sz="2000" dirty="0"/>
              <a:t> </a:t>
            </a:r>
            <a:r>
              <a:rPr lang="en-US" sz="2000" dirty="0" err="1"/>
              <a:t>kanal</a:t>
            </a:r>
            <a:r>
              <a:rPr lang="en-US" sz="2000" dirty="0"/>
              <a:t> </a:t>
            </a:r>
            <a:r>
              <a:rPr lang="en-US" sz="2000" dirty="0" err="1"/>
              <a:t>tıkanıklığı</a:t>
            </a:r>
            <a:r>
              <a:rPr lang="en-US" sz="2000" dirty="0"/>
              <a:t> </a:t>
            </a:r>
          </a:p>
          <a:p>
            <a:pPr lvl="1" algn="just">
              <a:lnSpc>
                <a:spcPct val="150000"/>
              </a:lnSpc>
            </a:pPr>
            <a:r>
              <a:rPr lang="en-US" sz="2000" dirty="0" err="1"/>
              <a:t>Hiperkalsemi</a:t>
            </a:r>
            <a:r>
              <a:rPr lang="en-US" sz="2000" dirty="0"/>
              <a:t> </a:t>
            </a:r>
          </a:p>
          <a:p>
            <a:pPr lvl="1" algn="just">
              <a:lnSpc>
                <a:spcPct val="150000"/>
              </a:lnSpc>
            </a:pPr>
            <a:r>
              <a:rPr lang="en-US" sz="2000" dirty="0"/>
              <a:t>IBD</a:t>
            </a:r>
          </a:p>
          <a:p>
            <a:pPr lvl="1" algn="just">
              <a:lnSpc>
                <a:spcPct val="150000"/>
              </a:lnSpc>
            </a:pPr>
            <a:r>
              <a:rPr lang="en-US" sz="2000" dirty="0" err="1"/>
              <a:t>Beslenme</a:t>
            </a:r>
            <a:r>
              <a:rPr lang="en-US" sz="2000" dirty="0"/>
              <a:t> — </a:t>
            </a:r>
            <a:r>
              <a:rPr lang="en-US" sz="2000" dirty="0" err="1"/>
              <a:t>aşırı</a:t>
            </a:r>
            <a:r>
              <a:rPr lang="en-US" sz="2000" dirty="0"/>
              <a:t> </a:t>
            </a:r>
            <a:r>
              <a:rPr lang="en-US" sz="2000" dirty="0" err="1"/>
              <a:t>yağsız</a:t>
            </a:r>
            <a:r>
              <a:rPr lang="en-US" sz="2000" dirty="0"/>
              <a:t> </a:t>
            </a:r>
            <a:r>
              <a:rPr lang="en-US" sz="2000" dirty="0" err="1"/>
              <a:t>vücut</a:t>
            </a:r>
            <a:r>
              <a:rPr lang="en-US" sz="2000" dirty="0"/>
              <a:t> </a:t>
            </a:r>
            <a:r>
              <a:rPr lang="en-US" sz="2000" dirty="0" err="1"/>
              <a:t>kitlesi</a:t>
            </a:r>
            <a:r>
              <a:rPr lang="en-US" sz="2000" dirty="0"/>
              <a:t> ANP </a:t>
            </a:r>
            <a:r>
              <a:rPr lang="en-US" sz="2000" dirty="0" err="1"/>
              <a:t>ile</a:t>
            </a:r>
            <a:r>
              <a:rPr lang="en-US" sz="2000" dirty="0"/>
              <a:t> </a:t>
            </a:r>
            <a:r>
              <a:rPr lang="en-US" sz="2000" dirty="0" err="1"/>
              <a:t>ilişkilidir</a:t>
            </a:r>
            <a:endParaRPr lang="en-US" sz="2000" dirty="0"/>
          </a:p>
        </p:txBody>
      </p:sp>
    </p:spTree>
    <p:extLst>
      <p:ext uri="{BB962C8B-B14F-4D97-AF65-F5344CB8AC3E}">
        <p14:creationId xmlns:p14="http://schemas.microsoft.com/office/powerpoint/2010/main" val="35724961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012DE-85D4-6142-A5ED-3630795D4A22}"/>
              </a:ext>
            </a:extLst>
          </p:cNvPr>
          <p:cNvSpPr>
            <a:spLocks noGrp="1"/>
          </p:cNvSpPr>
          <p:nvPr>
            <p:ph type="title"/>
          </p:nvPr>
        </p:nvSpPr>
        <p:spPr>
          <a:xfrm>
            <a:off x="838200" y="365126"/>
            <a:ext cx="10515600" cy="631468"/>
          </a:xfrm>
          <a:solidFill>
            <a:schemeClr val="bg2"/>
          </a:solidFill>
          <a:ln>
            <a:noFill/>
          </a:ln>
        </p:spPr>
        <p:txBody>
          <a:bodyPr>
            <a:normAutofit/>
          </a:bodyPr>
          <a:lstStyle/>
          <a:p>
            <a:r>
              <a:rPr lang="en-US" sz="2400" b="1" dirty="0">
                <a:solidFill>
                  <a:srgbClr val="0070C0"/>
                </a:solidFill>
              </a:rPr>
              <a:t>ETKİLENEN SİSTEMLER</a:t>
            </a:r>
          </a:p>
        </p:txBody>
      </p:sp>
      <p:sp>
        <p:nvSpPr>
          <p:cNvPr id="3" name="Content Placeholder 2">
            <a:extLst>
              <a:ext uri="{FF2B5EF4-FFF2-40B4-BE49-F238E27FC236}">
                <a16:creationId xmlns:a16="http://schemas.microsoft.com/office/drawing/2014/main" id="{8801DDC9-AE4D-2549-9EBE-65324D4A9E0C}"/>
              </a:ext>
            </a:extLst>
          </p:cNvPr>
          <p:cNvSpPr>
            <a:spLocks noGrp="1"/>
          </p:cNvSpPr>
          <p:nvPr>
            <p:ph idx="1"/>
          </p:nvPr>
        </p:nvSpPr>
        <p:spPr>
          <a:xfrm>
            <a:off x="838200" y="1253447"/>
            <a:ext cx="10515600" cy="4923516"/>
          </a:xfrm>
        </p:spPr>
        <p:txBody>
          <a:bodyPr>
            <a:normAutofit fontScale="92500"/>
          </a:bodyPr>
          <a:lstStyle/>
          <a:p>
            <a:pPr algn="just">
              <a:lnSpc>
                <a:spcPct val="150000"/>
              </a:lnSpc>
            </a:pPr>
            <a:r>
              <a:rPr lang="en-US" sz="2200" b="1" dirty="0">
                <a:solidFill>
                  <a:srgbClr val="FF0000"/>
                </a:solidFill>
              </a:rPr>
              <a:t>Gastrointestinal</a:t>
            </a:r>
            <a:r>
              <a:rPr lang="en-US" sz="2200" dirty="0"/>
              <a:t> - </a:t>
            </a:r>
            <a:r>
              <a:rPr lang="en-US" sz="2200" dirty="0" err="1"/>
              <a:t>bölgesel</a:t>
            </a:r>
            <a:r>
              <a:rPr lang="en-US" sz="2200" dirty="0"/>
              <a:t> </a:t>
            </a:r>
            <a:r>
              <a:rPr lang="en-US" sz="2200" dirty="0" err="1"/>
              <a:t>kimyasal</a:t>
            </a:r>
            <a:r>
              <a:rPr lang="en-US" sz="2200" dirty="0"/>
              <a:t> </a:t>
            </a:r>
            <a:r>
              <a:rPr lang="en-US" sz="2200" dirty="0" err="1"/>
              <a:t>peritonit</a:t>
            </a:r>
            <a:r>
              <a:rPr lang="en-US" sz="2200" dirty="0"/>
              <a:t> </a:t>
            </a:r>
            <a:r>
              <a:rPr lang="en-US" sz="2200" dirty="0" err="1"/>
              <a:t>nedeniyle</a:t>
            </a:r>
            <a:r>
              <a:rPr lang="en-US" sz="2200" dirty="0"/>
              <a:t> </a:t>
            </a:r>
            <a:r>
              <a:rPr lang="en-US" sz="2200" dirty="0" err="1"/>
              <a:t>değişmiş</a:t>
            </a:r>
            <a:r>
              <a:rPr lang="en-US" sz="2200" dirty="0"/>
              <a:t> GI </a:t>
            </a:r>
            <a:r>
              <a:rPr lang="en-US" sz="2200" dirty="0" err="1"/>
              <a:t>motilitesi</a:t>
            </a:r>
            <a:r>
              <a:rPr lang="en-US" sz="2200" dirty="0"/>
              <a:t> (ileus); </a:t>
            </a:r>
            <a:r>
              <a:rPr lang="en-US" sz="2200" dirty="0" err="1"/>
              <a:t>artmış</a:t>
            </a:r>
            <a:r>
              <a:rPr lang="en-US" sz="2200" dirty="0"/>
              <a:t> vasküler </a:t>
            </a:r>
            <a:r>
              <a:rPr lang="en-US" sz="2200" dirty="0" err="1"/>
              <a:t>geçirgenliğe</a:t>
            </a:r>
            <a:r>
              <a:rPr lang="en-US" sz="2200" dirty="0"/>
              <a:t> </a:t>
            </a:r>
            <a:r>
              <a:rPr lang="en-US" sz="2200" dirty="0" err="1"/>
              <a:t>bağlı</a:t>
            </a:r>
            <a:r>
              <a:rPr lang="en-US" sz="2200" dirty="0"/>
              <a:t> </a:t>
            </a:r>
            <a:r>
              <a:rPr lang="en-US" sz="2200" dirty="0" err="1"/>
              <a:t>olarak</a:t>
            </a:r>
            <a:r>
              <a:rPr lang="en-US" sz="2200" dirty="0"/>
              <a:t> </a:t>
            </a:r>
            <a:r>
              <a:rPr lang="en-US" sz="2200" dirty="0" err="1"/>
              <a:t>lokal</a:t>
            </a:r>
            <a:r>
              <a:rPr lang="en-US" sz="2200" dirty="0"/>
              <a:t> </a:t>
            </a:r>
            <a:r>
              <a:rPr lang="en-US" sz="2200" dirty="0" err="1"/>
              <a:t>veya</a:t>
            </a:r>
            <a:r>
              <a:rPr lang="en-US" sz="2200" dirty="0"/>
              <a:t> </a:t>
            </a:r>
            <a:r>
              <a:rPr lang="en-US" sz="2200" dirty="0" err="1"/>
              <a:t>genelleşmiş</a:t>
            </a:r>
            <a:r>
              <a:rPr lang="en-US" sz="2200" dirty="0"/>
              <a:t> </a:t>
            </a:r>
            <a:r>
              <a:rPr lang="en-US" sz="2200" dirty="0" err="1"/>
              <a:t>peritonit</a:t>
            </a:r>
            <a:r>
              <a:rPr lang="en-US" sz="2200" dirty="0"/>
              <a:t>; </a:t>
            </a:r>
            <a:r>
              <a:rPr lang="en-US" sz="2200" dirty="0" err="1"/>
              <a:t>bazı</a:t>
            </a:r>
            <a:r>
              <a:rPr lang="en-US" sz="2200" dirty="0"/>
              <a:t> </a:t>
            </a:r>
            <a:r>
              <a:rPr lang="en-US" sz="2200" dirty="0" err="1"/>
              <a:t>kedilerde</a:t>
            </a:r>
            <a:r>
              <a:rPr lang="en-US" sz="2200" dirty="0"/>
              <a:t> </a:t>
            </a:r>
            <a:r>
              <a:rPr lang="en-US" sz="2200" dirty="0" err="1"/>
              <a:t>eşzamanlı</a:t>
            </a:r>
            <a:r>
              <a:rPr lang="en-US" sz="2200" dirty="0"/>
              <a:t> </a:t>
            </a:r>
            <a:r>
              <a:rPr lang="en-US" sz="2200" dirty="0" err="1"/>
              <a:t>enflamatuar</a:t>
            </a:r>
            <a:r>
              <a:rPr lang="en-US" sz="2200" dirty="0"/>
              <a:t> </a:t>
            </a:r>
            <a:r>
              <a:rPr lang="en-US" sz="2200" dirty="0" err="1"/>
              <a:t>barsak</a:t>
            </a:r>
            <a:r>
              <a:rPr lang="en-US" sz="2200" dirty="0"/>
              <a:t> </a:t>
            </a:r>
            <a:r>
              <a:rPr lang="en-US" sz="2200" dirty="0" err="1"/>
              <a:t>hastalığı</a:t>
            </a:r>
            <a:r>
              <a:rPr lang="en-US" sz="2200" dirty="0"/>
              <a:t> </a:t>
            </a:r>
            <a:r>
              <a:rPr lang="en-US" sz="2200" dirty="0" err="1"/>
              <a:t>görülebilir</a:t>
            </a:r>
            <a:r>
              <a:rPr lang="en-US" sz="2200" dirty="0"/>
              <a:t>.</a:t>
            </a:r>
          </a:p>
          <a:p>
            <a:pPr algn="just">
              <a:lnSpc>
                <a:spcPct val="150000"/>
              </a:lnSpc>
            </a:pPr>
            <a:r>
              <a:rPr lang="en-US" sz="2200" b="1" dirty="0" err="1">
                <a:solidFill>
                  <a:srgbClr val="FF0000"/>
                </a:solidFill>
              </a:rPr>
              <a:t>Hepatobilier</a:t>
            </a:r>
            <a:r>
              <a:rPr lang="en-US" sz="2200" dirty="0"/>
              <a:t> — </a:t>
            </a:r>
            <a:r>
              <a:rPr lang="en-US" sz="2200" dirty="0" err="1"/>
              <a:t>şok</a:t>
            </a:r>
            <a:r>
              <a:rPr lang="en-US" sz="2200" dirty="0"/>
              <a:t>, </a:t>
            </a:r>
            <a:r>
              <a:rPr lang="en-US" sz="2200" dirty="0" err="1"/>
              <a:t>pankreas</a:t>
            </a:r>
            <a:r>
              <a:rPr lang="en-US" sz="2200" dirty="0"/>
              <a:t> </a:t>
            </a:r>
            <a:r>
              <a:rPr lang="en-US" sz="2200" dirty="0" err="1"/>
              <a:t>enzim</a:t>
            </a:r>
            <a:r>
              <a:rPr lang="en-US" sz="2200" dirty="0"/>
              <a:t> </a:t>
            </a:r>
            <a:r>
              <a:rPr lang="en-US" sz="2200" dirty="0" err="1"/>
              <a:t>hasarı</a:t>
            </a:r>
            <a:r>
              <a:rPr lang="en-US" sz="2200" dirty="0"/>
              <a:t>, </a:t>
            </a:r>
            <a:r>
              <a:rPr lang="en-US" sz="2200" dirty="0" err="1"/>
              <a:t>enflamatuar</a:t>
            </a:r>
            <a:r>
              <a:rPr lang="en-US" sz="2200" dirty="0"/>
              <a:t> </a:t>
            </a:r>
            <a:r>
              <a:rPr lang="en-US" sz="2200" dirty="0" err="1"/>
              <a:t>hücresel</a:t>
            </a:r>
            <a:r>
              <a:rPr lang="en-US" sz="2200" dirty="0"/>
              <a:t> </a:t>
            </a:r>
            <a:r>
              <a:rPr lang="en-US" sz="2200" dirty="0" err="1"/>
              <a:t>infiltratlar</a:t>
            </a:r>
            <a:r>
              <a:rPr lang="en-US" sz="2200" dirty="0"/>
              <a:t>, </a:t>
            </a:r>
            <a:r>
              <a:rPr lang="en-US" sz="2200" dirty="0" err="1"/>
              <a:t>hepatik</a:t>
            </a:r>
            <a:r>
              <a:rPr lang="en-US" sz="2200" dirty="0"/>
              <a:t> </a:t>
            </a:r>
            <a:r>
              <a:rPr lang="en-US" sz="2200" dirty="0" err="1"/>
              <a:t>lipidoz</a:t>
            </a:r>
            <a:r>
              <a:rPr lang="en-US" sz="2200" dirty="0"/>
              <a:t> </a:t>
            </a:r>
            <a:r>
              <a:rPr lang="en-US" sz="2200" dirty="0" err="1"/>
              <a:t>ve</a:t>
            </a:r>
            <a:r>
              <a:rPr lang="en-US" sz="2200" dirty="0"/>
              <a:t> intra / </a:t>
            </a:r>
            <a:r>
              <a:rPr lang="en-US" sz="2200" dirty="0" err="1"/>
              <a:t>ekstrahepatik</a:t>
            </a:r>
            <a:r>
              <a:rPr lang="en-US" sz="2200" dirty="0"/>
              <a:t> </a:t>
            </a:r>
            <a:r>
              <a:rPr lang="en-US" sz="2200" dirty="0" err="1"/>
              <a:t>kolestaz</a:t>
            </a:r>
            <a:r>
              <a:rPr lang="en-US" sz="2200" dirty="0"/>
              <a:t> </a:t>
            </a:r>
            <a:r>
              <a:rPr lang="en-US" sz="2200" dirty="0" err="1"/>
              <a:t>nedeniyle</a:t>
            </a:r>
            <a:r>
              <a:rPr lang="en-US" sz="2200" dirty="0"/>
              <a:t> </a:t>
            </a:r>
            <a:r>
              <a:rPr lang="en-US" sz="2200" dirty="0" err="1"/>
              <a:t>lezyonlar</a:t>
            </a:r>
            <a:r>
              <a:rPr lang="en-US" sz="2200" dirty="0"/>
              <a:t>. </a:t>
            </a:r>
            <a:r>
              <a:rPr lang="en-US" sz="2200" dirty="0" err="1"/>
              <a:t>Bazı</a:t>
            </a:r>
            <a:r>
              <a:rPr lang="en-US" sz="2200" dirty="0"/>
              <a:t> </a:t>
            </a:r>
            <a:r>
              <a:rPr lang="en-US" sz="2200" dirty="0" err="1"/>
              <a:t>kedilerde</a:t>
            </a:r>
            <a:r>
              <a:rPr lang="en-US" sz="2200" dirty="0"/>
              <a:t> </a:t>
            </a:r>
            <a:r>
              <a:rPr lang="en-US" sz="2200" dirty="0" err="1"/>
              <a:t>kedi</a:t>
            </a:r>
            <a:r>
              <a:rPr lang="en-US" sz="2200" dirty="0"/>
              <a:t> gastrointestinal </a:t>
            </a:r>
            <a:r>
              <a:rPr lang="en-US" sz="2200" dirty="0" err="1"/>
              <a:t>enflamatuar</a:t>
            </a:r>
            <a:r>
              <a:rPr lang="en-US" sz="2200" dirty="0"/>
              <a:t> </a:t>
            </a:r>
            <a:r>
              <a:rPr lang="en-US" sz="2200" dirty="0" err="1"/>
              <a:t>hastalığı</a:t>
            </a:r>
            <a:r>
              <a:rPr lang="en-US" sz="2200" dirty="0"/>
              <a:t> (</a:t>
            </a:r>
            <a:r>
              <a:rPr lang="en-US" sz="2200" dirty="0" err="1"/>
              <a:t>eşzamanlı</a:t>
            </a:r>
            <a:r>
              <a:rPr lang="en-US" sz="2200" dirty="0"/>
              <a:t> </a:t>
            </a:r>
            <a:r>
              <a:rPr lang="en-US" sz="2200" dirty="0" err="1"/>
              <a:t>kolanjit</a:t>
            </a:r>
            <a:r>
              <a:rPr lang="en-US" sz="2200" dirty="0"/>
              <a:t> ± inflamatuar </a:t>
            </a:r>
            <a:r>
              <a:rPr lang="en-US" sz="2200" dirty="0" err="1"/>
              <a:t>barsak</a:t>
            </a:r>
            <a:r>
              <a:rPr lang="en-US" sz="2200" dirty="0"/>
              <a:t> </a:t>
            </a:r>
            <a:r>
              <a:rPr lang="en-US" sz="2200" dirty="0" err="1"/>
              <a:t>hastalığı</a:t>
            </a:r>
            <a:r>
              <a:rPr lang="en-US" sz="2200" dirty="0"/>
              <a:t>) </a:t>
            </a:r>
            <a:r>
              <a:rPr lang="en-US" sz="2200" dirty="0" err="1"/>
              <a:t>görülebilir</a:t>
            </a:r>
            <a:r>
              <a:rPr lang="en-US" sz="2200" dirty="0"/>
              <a:t>.</a:t>
            </a:r>
          </a:p>
          <a:p>
            <a:pPr algn="just">
              <a:lnSpc>
                <a:spcPct val="150000"/>
              </a:lnSpc>
            </a:pPr>
            <a:r>
              <a:rPr lang="en-US" sz="2200" b="1" dirty="0" err="1">
                <a:solidFill>
                  <a:srgbClr val="FF0000"/>
                </a:solidFill>
              </a:rPr>
              <a:t>Solunum</a:t>
            </a:r>
            <a:r>
              <a:rPr lang="en-US" sz="2200" b="1" dirty="0">
                <a:solidFill>
                  <a:srgbClr val="FF0000"/>
                </a:solidFill>
              </a:rPr>
              <a:t> </a:t>
            </a:r>
            <a:r>
              <a:rPr lang="en-US" sz="2200" dirty="0"/>
              <a:t>— </a:t>
            </a:r>
            <a:r>
              <a:rPr lang="en-US" sz="2200" dirty="0" err="1"/>
              <a:t>akciğer</a:t>
            </a:r>
            <a:r>
              <a:rPr lang="en-US" sz="2200" dirty="0"/>
              <a:t> </a:t>
            </a:r>
            <a:r>
              <a:rPr lang="en-US" sz="2200" dirty="0" err="1"/>
              <a:t>ödemi</a:t>
            </a:r>
            <a:r>
              <a:rPr lang="en-US" sz="2200" dirty="0"/>
              <a:t> </a:t>
            </a:r>
            <a:r>
              <a:rPr lang="en-US" sz="2200" dirty="0" err="1"/>
              <a:t>veya</a:t>
            </a:r>
            <a:r>
              <a:rPr lang="en-US" sz="2200" dirty="0"/>
              <a:t> </a:t>
            </a:r>
            <a:r>
              <a:rPr lang="en-US" sz="2200" dirty="0" err="1"/>
              <a:t>plevral</a:t>
            </a:r>
            <a:r>
              <a:rPr lang="en-US" sz="2200" dirty="0"/>
              <a:t> </a:t>
            </a:r>
            <a:r>
              <a:rPr lang="en-US" sz="2200" dirty="0" err="1"/>
              <a:t>efüzyon</a:t>
            </a:r>
            <a:r>
              <a:rPr lang="en-US" sz="2200" dirty="0"/>
              <a:t>.</a:t>
            </a:r>
          </a:p>
          <a:p>
            <a:pPr algn="just">
              <a:lnSpc>
                <a:spcPct val="150000"/>
              </a:lnSpc>
            </a:pPr>
            <a:r>
              <a:rPr lang="en-US" sz="2200" b="1" dirty="0" err="1">
                <a:solidFill>
                  <a:srgbClr val="FF0000"/>
                </a:solidFill>
              </a:rPr>
              <a:t>Kardiyovasküler</a:t>
            </a:r>
            <a:r>
              <a:rPr lang="en-US" sz="2200" dirty="0"/>
              <a:t> – </a:t>
            </a:r>
            <a:r>
              <a:rPr lang="en-US" sz="2200" dirty="0" err="1"/>
              <a:t>Kardiyak</a:t>
            </a:r>
            <a:r>
              <a:rPr lang="en-US" sz="2200" dirty="0"/>
              <a:t> </a:t>
            </a:r>
            <a:r>
              <a:rPr lang="en-US" sz="2200" dirty="0" err="1"/>
              <a:t>aritmi</a:t>
            </a:r>
            <a:r>
              <a:rPr lang="en-US" sz="2200" dirty="0"/>
              <a:t>, </a:t>
            </a:r>
            <a:r>
              <a:rPr lang="en-US" sz="2200" dirty="0" err="1"/>
              <a:t>miyokard</a:t>
            </a:r>
            <a:r>
              <a:rPr lang="en-US" sz="2200" dirty="0"/>
              <a:t> </a:t>
            </a:r>
            <a:r>
              <a:rPr lang="en-US" sz="2200" dirty="0" err="1"/>
              <a:t>depresan</a:t>
            </a:r>
            <a:r>
              <a:rPr lang="en-US" sz="2200" dirty="0"/>
              <a:t> </a:t>
            </a:r>
            <a:r>
              <a:rPr lang="en-US" sz="2200" dirty="0" err="1"/>
              <a:t>faktörünün</a:t>
            </a:r>
            <a:r>
              <a:rPr lang="en-US" sz="2200" dirty="0"/>
              <a:t> </a:t>
            </a:r>
            <a:r>
              <a:rPr lang="en-US" sz="2200" dirty="0" err="1"/>
              <a:t>salınmasından</a:t>
            </a:r>
            <a:r>
              <a:rPr lang="en-US" sz="2200" dirty="0"/>
              <a:t> </a:t>
            </a:r>
            <a:r>
              <a:rPr lang="en-US" sz="2200" dirty="0" err="1"/>
              <a:t>kaynaklanabilir</a:t>
            </a:r>
            <a:r>
              <a:rPr lang="en-US" sz="2200" dirty="0"/>
              <a:t>.</a:t>
            </a:r>
          </a:p>
          <a:p>
            <a:pPr algn="just">
              <a:lnSpc>
                <a:spcPct val="150000"/>
              </a:lnSpc>
            </a:pPr>
            <a:r>
              <a:rPr lang="en-US" sz="2200" b="1" dirty="0" err="1">
                <a:solidFill>
                  <a:srgbClr val="FF0000"/>
                </a:solidFill>
              </a:rPr>
              <a:t>Hematolojik</a:t>
            </a:r>
            <a:r>
              <a:rPr lang="en-US" sz="2200" dirty="0"/>
              <a:t> — </a:t>
            </a:r>
            <a:r>
              <a:rPr lang="en-US" sz="2200" dirty="0" err="1"/>
              <a:t>pıhtılaşma</a:t>
            </a:r>
            <a:r>
              <a:rPr lang="en-US" sz="2200" dirty="0"/>
              <a:t> </a:t>
            </a:r>
            <a:r>
              <a:rPr lang="en-US" sz="2200" dirty="0" err="1"/>
              <a:t>kaskadı</a:t>
            </a:r>
            <a:r>
              <a:rPr lang="en-US" sz="2200" dirty="0"/>
              <a:t> </a:t>
            </a:r>
            <a:r>
              <a:rPr lang="en-US" sz="2200" dirty="0" err="1"/>
              <a:t>ve</a:t>
            </a:r>
            <a:r>
              <a:rPr lang="en-US" sz="2200" dirty="0"/>
              <a:t> </a:t>
            </a:r>
            <a:r>
              <a:rPr lang="en-US" sz="2200" dirty="0" err="1"/>
              <a:t>sistemik</a:t>
            </a:r>
            <a:r>
              <a:rPr lang="en-US" sz="2200" dirty="0"/>
              <a:t> DIC </a:t>
            </a:r>
            <a:r>
              <a:rPr lang="en-US" sz="2200" dirty="0" err="1"/>
              <a:t>aktivasyonu</a:t>
            </a:r>
            <a:r>
              <a:rPr lang="en-US" sz="2200" dirty="0"/>
              <a:t> </a:t>
            </a:r>
            <a:r>
              <a:rPr lang="en-US" sz="2200" dirty="0" err="1"/>
              <a:t>meydana</a:t>
            </a:r>
            <a:r>
              <a:rPr lang="en-US" sz="2200" dirty="0"/>
              <a:t> </a:t>
            </a:r>
            <a:r>
              <a:rPr lang="en-US" sz="2200" dirty="0" err="1"/>
              <a:t>gelir</a:t>
            </a:r>
            <a:r>
              <a:rPr lang="en-US" sz="2200" dirty="0"/>
              <a:t>.</a:t>
            </a:r>
          </a:p>
        </p:txBody>
      </p:sp>
    </p:spTree>
    <p:extLst>
      <p:ext uri="{BB962C8B-B14F-4D97-AF65-F5344CB8AC3E}">
        <p14:creationId xmlns:p14="http://schemas.microsoft.com/office/powerpoint/2010/main" val="11911398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48A92-8FBD-2F4C-B7BA-5396BDFF7CAF}"/>
              </a:ext>
            </a:extLst>
          </p:cNvPr>
          <p:cNvSpPr>
            <a:spLocks noGrp="1"/>
          </p:cNvSpPr>
          <p:nvPr>
            <p:ph type="title"/>
          </p:nvPr>
        </p:nvSpPr>
        <p:spPr>
          <a:xfrm>
            <a:off x="421241" y="127577"/>
            <a:ext cx="11342669" cy="549275"/>
          </a:xfrm>
          <a:solidFill>
            <a:schemeClr val="bg2"/>
          </a:solidFill>
        </p:spPr>
        <p:txBody>
          <a:bodyPr>
            <a:normAutofit/>
          </a:bodyPr>
          <a:lstStyle/>
          <a:p>
            <a:r>
              <a:rPr lang="en-US" sz="2400" b="1" dirty="0">
                <a:solidFill>
                  <a:srgbClr val="0070C0"/>
                </a:solidFill>
              </a:rPr>
              <a:t>TANI</a:t>
            </a:r>
          </a:p>
        </p:txBody>
      </p:sp>
      <p:sp>
        <p:nvSpPr>
          <p:cNvPr id="3" name="Content Placeholder 2">
            <a:extLst>
              <a:ext uri="{FF2B5EF4-FFF2-40B4-BE49-F238E27FC236}">
                <a16:creationId xmlns:a16="http://schemas.microsoft.com/office/drawing/2014/main" id="{DBF8E51C-697B-CB4B-AD9E-955BFB312BBA}"/>
              </a:ext>
            </a:extLst>
          </p:cNvPr>
          <p:cNvSpPr>
            <a:spLocks noGrp="1"/>
          </p:cNvSpPr>
          <p:nvPr>
            <p:ph idx="1"/>
          </p:nvPr>
        </p:nvSpPr>
        <p:spPr>
          <a:xfrm>
            <a:off x="694361" y="701272"/>
            <a:ext cx="10515600" cy="1219996"/>
          </a:xfrm>
        </p:spPr>
        <p:txBody>
          <a:bodyPr>
            <a:normAutofit/>
          </a:bodyPr>
          <a:lstStyle/>
          <a:p>
            <a:pPr algn="just">
              <a:lnSpc>
                <a:spcPct val="150000"/>
              </a:lnSpc>
            </a:pPr>
            <a:r>
              <a:rPr lang="en-US" sz="2000" dirty="0" err="1"/>
              <a:t>Hastalığın</a:t>
            </a:r>
            <a:r>
              <a:rPr lang="en-US" sz="2000" dirty="0"/>
              <a:t> </a:t>
            </a:r>
            <a:r>
              <a:rPr lang="en-US" sz="2000" dirty="0" err="1"/>
              <a:t>şiddetine</a:t>
            </a:r>
            <a:r>
              <a:rPr lang="en-US" sz="2000" dirty="0"/>
              <a:t> </a:t>
            </a:r>
            <a:r>
              <a:rPr lang="en-US" sz="2000" dirty="0" err="1"/>
              <a:t>ve</a:t>
            </a:r>
            <a:r>
              <a:rPr lang="en-US" sz="2000" dirty="0"/>
              <a:t> </a:t>
            </a:r>
            <a:r>
              <a:rPr lang="en-US" sz="2000" dirty="0" err="1"/>
              <a:t>etkilenen</a:t>
            </a:r>
            <a:r>
              <a:rPr lang="en-US" sz="2000" dirty="0"/>
              <a:t> </a:t>
            </a:r>
            <a:r>
              <a:rPr lang="en-US" sz="2000" dirty="0" err="1"/>
              <a:t>organlara</a:t>
            </a:r>
            <a:r>
              <a:rPr lang="en-US" sz="2000" dirty="0"/>
              <a:t> </a:t>
            </a:r>
            <a:r>
              <a:rPr lang="en-US" sz="2000" dirty="0" err="1"/>
              <a:t>bağlı</a:t>
            </a:r>
            <a:r>
              <a:rPr lang="en-US" sz="2000" dirty="0"/>
              <a:t> </a:t>
            </a:r>
            <a:r>
              <a:rPr lang="en-US" sz="2000" dirty="0" err="1"/>
              <a:t>olarak</a:t>
            </a:r>
            <a:r>
              <a:rPr lang="en-US" sz="2000" dirty="0"/>
              <a:t>  </a:t>
            </a:r>
            <a:r>
              <a:rPr lang="en-US" sz="2000" dirty="0" err="1"/>
              <a:t>klinik</a:t>
            </a:r>
            <a:r>
              <a:rPr lang="en-US" sz="2000" dirty="0"/>
              <a:t> </a:t>
            </a:r>
            <a:r>
              <a:rPr lang="en-US" sz="2000" dirty="0" err="1"/>
              <a:t>semptomlar</a:t>
            </a:r>
            <a:r>
              <a:rPr lang="en-US" sz="2000" dirty="0"/>
              <a:t> </a:t>
            </a:r>
            <a:r>
              <a:rPr lang="en-US" sz="2000" dirty="0" err="1"/>
              <a:t>değişkenlik</a:t>
            </a:r>
            <a:r>
              <a:rPr lang="en-US" sz="2000" dirty="0"/>
              <a:t> </a:t>
            </a:r>
            <a:r>
              <a:rPr lang="en-US" sz="2000" dirty="0" err="1"/>
              <a:t>gösterir</a:t>
            </a:r>
            <a:r>
              <a:rPr lang="en-US" sz="2000" dirty="0"/>
              <a:t>. </a:t>
            </a:r>
          </a:p>
          <a:p>
            <a:pPr algn="just">
              <a:lnSpc>
                <a:spcPct val="150000"/>
              </a:lnSpc>
            </a:pPr>
            <a:r>
              <a:rPr lang="en-US" sz="2000" dirty="0"/>
              <a:t>Anoreksi, </a:t>
            </a:r>
            <a:r>
              <a:rPr lang="en-US" sz="2000" dirty="0" err="1"/>
              <a:t>uyuşukluk</a:t>
            </a:r>
            <a:r>
              <a:rPr lang="en-US" sz="2000" dirty="0"/>
              <a:t>, abdominal </a:t>
            </a:r>
            <a:r>
              <a:rPr lang="en-US" sz="2000" dirty="0" err="1"/>
              <a:t>ağrı</a:t>
            </a:r>
            <a:r>
              <a:rPr lang="en-US" sz="2000" dirty="0"/>
              <a:t> </a:t>
            </a:r>
            <a:r>
              <a:rPr lang="en-US" sz="2000" dirty="0" err="1"/>
              <a:t>ve</a:t>
            </a:r>
            <a:r>
              <a:rPr lang="en-US" sz="2000" dirty="0"/>
              <a:t> </a:t>
            </a:r>
            <a:r>
              <a:rPr lang="en-US" sz="2000" dirty="0" err="1"/>
              <a:t>kusma</a:t>
            </a:r>
            <a:r>
              <a:rPr lang="en-US" sz="2000" dirty="0"/>
              <a:t> </a:t>
            </a:r>
            <a:r>
              <a:rPr lang="en-US" sz="2000" dirty="0" err="1"/>
              <a:t>en</a:t>
            </a:r>
            <a:r>
              <a:rPr lang="en-US" sz="2000" dirty="0"/>
              <a:t> </a:t>
            </a:r>
            <a:r>
              <a:rPr lang="en-US" sz="2000" dirty="0" err="1"/>
              <a:t>sık</a:t>
            </a:r>
            <a:r>
              <a:rPr lang="en-US" sz="2000" dirty="0"/>
              <a:t> </a:t>
            </a:r>
            <a:r>
              <a:rPr lang="en-US" sz="2000" dirty="0" err="1"/>
              <a:t>karşılaşılan</a:t>
            </a:r>
            <a:r>
              <a:rPr lang="en-US" sz="2000" dirty="0"/>
              <a:t> </a:t>
            </a:r>
            <a:r>
              <a:rPr lang="en-US" sz="2000" dirty="0" err="1"/>
              <a:t>klinik</a:t>
            </a:r>
            <a:r>
              <a:rPr lang="en-US" sz="2000" dirty="0"/>
              <a:t> </a:t>
            </a:r>
            <a:r>
              <a:rPr lang="en-US" sz="2000" dirty="0" err="1"/>
              <a:t>semptomlardır</a:t>
            </a:r>
            <a:r>
              <a:rPr lang="en-US" sz="2000" dirty="0"/>
              <a:t>.</a:t>
            </a:r>
          </a:p>
        </p:txBody>
      </p:sp>
      <p:sp>
        <p:nvSpPr>
          <p:cNvPr id="4" name="Title 1">
            <a:extLst>
              <a:ext uri="{FF2B5EF4-FFF2-40B4-BE49-F238E27FC236}">
                <a16:creationId xmlns:a16="http://schemas.microsoft.com/office/drawing/2014/main" id="{8904247F-2241-C747-BAC7-B2E00F3DAC59}"/>
              </a:ext>
            </a:extLst>
          </p:cNvPr>
          <p:cNvSpPr txBox="1">
            <a:spLocks/>
          </p:cNvSpPr>
          <p:nvPr/>
        </p:nvSpPr>
        <p:spPr>
          <a:xfrm>
            <a:off x="421240" y="1945688"/>
            <a:ext cx="11486507" cy="549275"/>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70C0"/>
                </a:solidFill>
              </a:rPr>
              <a:t>AYIRICI TANI: </a:t>
            </a:r>
            <a:r>
              <a:rPr lang="en-US" sz="2400" b="1" dirty="0" err="1">
                <a:solidFill>
                  <a:srgbClr val="0070C0"/>
                </a:solidFill>
              </a:rPr>
              <a:t>akut</a:t>
            </a:r>
            <a:r>
              <a:rPr lang="en-US" sz="2400" b="1" dirty="0">
                <a:solidFill>
                  <a:srgbClr val="0070C0"/>
                </a:solidFill>
              </a:rPr>
              <a:t> </a:t>
            </a:r>
            <a:r>
              <a:rPr lang="en-US" sz="2400" b="1" dirty="0" err="1">
                <a:solidFill>
                  <a:srgbClr val="0070C0"/>
                </a:solidFill>
              </a:rPr>
              <a:t>abdomenin</a:t>
            </a:r>
            <a:r>
              <a:rPr lang="en-US" sz="2400" b="1" dirty="0">
                <a:solidFill>
                  <a:srgbClr val="0070C0"/>
                </a:solidFill>
              </a:rPr>
              <a:t> </a:t>
            </a:r>
            <a:r>
              <a:rPr lang="en-US" sz="2400" b="1" dirty="0" err="1">
                <a:solidFill>
                  <a:srgbClr val="0070C0"/>
                </a:solidFill>
              </a:rPr>
              <a:t>diğer</a:t>
            </a:r>
            <a:r>
              <a:rPr lang="en-US" sz="2400" b="1" dirty="0">
                <a:solidFill>
                  <a:srgbClr val="0070C0"/>
                </a:solidFill>
              </a:rPr>
              <a:t> </a:t>
            </a:r>
            <a:r>
              <a:rPr lang="en-US" sz="2400" b="1" dirty="0" err="1">
                <a:solidFill>
                  <a:srgbClr val="0070C0"/>
                </a:solidFill>
              </a:rPr>
              <a:t>nedenleri</a:t>
            </a:r>
            <a:r>
              <a:rPr lang="en-US" sz="2400" b="1" dirty="0">
                <a:solidFill>
                  <a:srgbClr val="0070C0"/>
                </a:solidFill>
              </a:rPr>
              <a:t> </a:t>
            </a:r>
            <a:r>
              <a:rPr lang="en-US" sz="2400" b="1" dirty="0" err="1">
                <a:solidFill>
                  <a:srgbClr val="0070C0"/>
                </a:solidFill>
              </a:rPr>
              <a:t>elenmeli</a:t>
            </a:r>
            <a:endParaRPr lang="en-US" sz="2400" b="1" dirty="0">
              <a:solidFill>
                <a:srgbClr val="0070C0"/>
              </a:solidFill>
            </a:endParaRPr>
          </a:p>
        </p:txBody>
      </p:sp>
      <p:sp>
        <p:nvSpPr>
          <p:cNvPr id="6" name="Content Placeholder 2">
            <a:extLst>
              <a:ext uri="{FF2B5EF4-FFF2-40B4-BE49-F238E27FC236}">
                <a16:creationId xmlns:a16="http://schemas.microsoft.com/office/drawing/2014/main" id="{3F5E291D-CCC9-BA44-8710-42E89B598230}"/>
              </a:ext>
            </a:extLst>
          </p:cNvPr>
          <p:cNvSpPr txBox="1">
            <a:spLocks/>
          </p:cNvSpPr>
          <p:nvPr/>
        </p:nvSpPr>
        <p:spPr>
          <a:xfrm>
            <a:off x="308224" y="2614972"/>
            <a:ext cx="11712539" cy="3878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000" b="1" dirty="0">
                <a:solidFill>
                  <a:srgbClr val="FF0000"/>
                </a:solidFill>
              </a:rPr>
              <a:t>GI </a:t>
            </a:r>
            <a:r>
              <a:rPr lang="en-US" sz="2000" b="1" dirty="0" err="1">
                <a:solidFill>
                  <a:srgbClr val="FF0000"/>
                </a:solidFill>
              </a:rPr>
              <a:t>hastalığı</a:t>
            </a:r>
            <a:r>
              <a:rPr lang="en-US" sz="2000" b="1" dirty="0">
                <a:solidFill>
                  <a:srgbClr val="FF0000"/>
                </a:solidFill>
              </a:rPr>
              <a:t> (</a:t>
            </a:r>
            <a:r>
              <a:rPr lang="en-US" sz="2000" b="1" dirty="0" err="1">
                <a:solidFill>
                  <a:srgbClr val="FF0000"/>
                </a:solidFill>
              </a:rPr>
              <a:t>tıkanma</a:t>
            </a:r>
            <a:r>
              <a:rPr lang="en-US" sz="2000" b="1" dirty="0">
                <a:solidFill>
                  <a:srgbClr val="FF0000"/>
                </a:solidFill>
              </a:rPr>
              <a:t>, </a:t>
            </a:r>
            <a:r>
              <a:rPr lang="en-US" sz="2000" b="1" dirty="0" err="1">
                <a:solidFill>
                  <a:srgbClr val="FF0000"/>
                </a:solidFill>
              </a:rPr>
              <a:t>yabancı</a:t>
            </a:r>
            <a:r>
              <a:rPr lang="en-US" sz="2000" b="1" dirty="0">
                <a:solidFill>
                  <a:srgbClr val="FF0000"/>
                </a:solidFill>
              </a:rPr>
              <a:t> </a:t>
            </a:r>
            <a:r>
              <a:rPr lang="en-US" sz="2000" b="1" dirty="0" err="1">
                <a:solidFill>
                  <a:srgbClr val="FF0000"/>
                </a:solidFill>
              </a:rPr>
              <a:t>cisim</a:t>
            </a:r>
            <a:r>
              <a:rPr lang="en-US" sz="2000" b="1" dirty="0">
                <a:solidFill>
                  <a:srgbClr val="FF0000"/>
                </a:solidFill>
              </a:rPr>
              <a:t>, </a:t>
            </a:r>
            <a:r>
              <a:rPr lang="en-US" sz="2000" b="1" dirty="0" err="1">
                <a:solidFill>
                  <a:srgbClr val="FF0000"/>
                </a:solidFill>
              </a:rPr>
              <a:t>delinme</a:t>
            </a:r>
            <a:r>
              <a:rPr lang="en-US" sz="2000" b="1" dirty="0">
                <a:solidFill>
                  <a:srgbClr val="FF0000"/>
                </a:solidFill>
              </a:rPr>
              <a:t>, </a:t>
            </a:r>
            <a:r>
              <a:rPr lang="en-US" sz="2000" b="1" dirty="0" err="1">
                <a:solidFill>
                  <a:srgbClr val="FF0000"/>
                </a:solidFill>
              </a:rPr>
              <a:t>enfeksiyöz</a:t>
            </a:r>
            <a:r>
              <a:rPr lang="en-US" sz="2000" b="1" dirty="0">
                <a:solidFill>
                  <a:srgbClr val="FF0000"/>
                </a:solidFill>
              </a:rPr>
              <a:t> </a:t>
            </a:r>
            <a:r>
              <a:rPr lang="en-US" sz="2000" b="1" dirty="0" err="1">
                <a:solidFill>
                  <a:srgbClr val="FF0000"/>
                </a:solidFill>
              </a:rPr>
              <a:t>gastroenterit</a:t>
            </a:r>
            <a:r>
              <a:rPr lang="en-US" sz="2000" b="1" dirty="0">
                <a:solidFill>
                  <a:srgbClr val="FF0000"/>
                </a:solidFill>
              </a:rPr>
              <a:t>, </a:t>
            </a:r>
            <a:r>
              <a:rPr lang="en-US" sz="2000" b="1" dirty="0" err="1">
                <a:solidFill>
                  <a:srgbClr val="FF0000"/>
                </a:solidFill>
              </a:rPr>
              <a:t>ülser</a:t>
            </a:r>
            <a:r>
              <a:rPr lang="en-US" sz="2000" b="1" dirty="0">
                <a:solidFill>
                  <a:srgbClr val="FF0000"/>
                </a:solidFill>
              </a:rPr>
              <a:t> </a:t>
            </a:r>
            <a:r>
              <a:rPr lang="en-US" sz="2000" b="1" dirty="0" err="1">
                <a:solidFill>
                  <a:srgbClr val="FF0000"/>
                </a:solidFill>
              </a:rPr>
              <a:t>hastalığı</a:t>
            </a:r>
            <a:r>
              <a:rPr lang="en-US" sz="2000" b="1" dirty="0">
                <a:solidFill>
                  <a:srgbClr val="FF0000"/>
                </a:solidFill>
              </a:rPr>
              <a:t>) </a:t>
            </a:r>
            <a:r>
              <a:rPr lang="en-US" sz="2000" dirty="0"/>
              <a:t>CBC / </a:t>
            </a:r>
            <a:r>
              <a:rPr lang="en-US" sz="2000" dirty="0" err="1"/>
              <a:t>biyokimya</a:t>
            </a:r>
            <a:r>
              <a:rPr lang="en-US" sz="2000" dirty="0"/>
              <a:t> / </a:t>
            </a:r>
            <a:r>
              <a:rPr lang="en-US" sz="2000" dirty="0" err="1"/>
              <a:t>idrar</a:t>
            </a:r>
            <a:r>
              <a:rPr lang="en-US" sz="2000" dirty="0"/>
              <a:t> </a:t>
            </a:r>
            <a:r>
              <a:rPr lang="en-US" sz="2000" dirty="0" err="1"/>
              <a:t>tahlili</a:t>
            </a:r>
            <a:r>
              <a:rPr lang="en-US" sz="2000" dirty="0"/>
              <a:t>, </a:t>
            </a:r>
            <a:r>
              <a:rPr lang="en-US" sz="2000" dirty="0" err="1"/>
              <a:t>tanısal</a:t>
            </a:r>
            <a:r>
              <a:rPr lang="en-US" sz="2000" dirty="0"/>
              <a:t> </a:t>
            </a:r>
            <a:r>
              <a:rPr lang="en-US" sz="2000" dirty="0" err="1"/>
              <a:t>görüntüleme</a:t>
            </a:r>
            <a:r>
              <a:rPr lang="en-US" sz="2000" dirty="0"/>
              <a:t> </a:t>
            </a:r>
            <a:r>
              <a:rPr lang="en-US" sz="2000" dirty="0" err="1"/>
              <a:t>ve</a:t>
            </a:r>
            <a:r>
              <a:rPr lang="en-US" sz="2000" dirty="0"/>
              <a:t> </a:t>
            </a:r>
            <a:r>
              <a:rPr lang="en-US" sz="2000" dirty="0" err="1"/>
              <a:t>parasentez</a:t>
            </a:r>
            <a:r>
              <a:rPr lang="en-US" sz="2000" dirty="0"/>
              <a:t>. Gastrointestinal </a:t>
            </a:r>
            <a:r>
              <a:rPr lang="en-US" sz="2000" dirty="0" err="1"/>
              <a:t>veya</a:t>
            </a:r>
            <a:r>
              <a:rPr lang="en-US" sz="2000" dirty="0"/>
              <a:t> </a:t>
            </a:r>
            <a:r>
              <a:rPr lang="en-US" sz="2000" dirty="0" err="1"/>
              <a:t>hepatik</a:t>
            </a:r>
            <a:r>
              <a:rPr lang="en-US" sz="2000" dirty="0"/>
              <a:t> </a:t>
            </a:r>
            <a:r>
              <a:rPr lang="en-US" sz="2000" dirty="0" err="1"/>
              <a:t>neoplazi</a:t>
            </a:r>
            <a:r>
              <a:rPr lang="en-US" sz="2000" dirty="0"/>
              <a:t> - </a:t>
            </a:r>
            <a:r>
              <a:rPr lang="en-US" sz="2000" dirty="0" err="1"/>
              <a:t>doku</a:t>
            </a:r>
            <a:r>
              <a:rPr lang="en-US" sz="2000" dirty="0"/>
              <a:t> </a:t>
            </a:r>
            <a:r>
              <a:rPr lang="en-US" sz="2000" dirty="0" err="1"/>
              <a:t>biyopsisi</a:t>
            </a:r>
            <a:endParaRPr lang="en-US" sz="2000" dirty="0"/>
          </a:p>
          <a:p>
            <a:pPr algn="just">
              <a:lnSpc>
                <a:spcPct val="150000"/>
              </a:lnSpc>
            </a:pPr>
            <a:r>
              <a:rPr lang="en-US" sz="2000" b="1" dirty="0" err="1">
                <a:solidFill>
                  <a:srgbClr val="FF0000"/>
                </a:solidFill>
              </a:rPr>
              <a:t>Ürogenital</a:t>
            </a:r>
            <a:r>
              <a:rPr lang="en-US" sz="2000" b="1" dirty="0">
                <a:solidFill>
                  <a:srgbClr val="FF0000"/>
                </a:solidFill>
              </a:rPr>
              <a:t> </a:t>
            </a:r>
            <a:r>
              <a:rPr lang="en-US" sz="2000" b="1" dirty="0" err="1">
                <a:solidFill>
                  <a:srgbClr val="FF0000"/>
                </a:solidFill>
              </a:rPr>
              <a:t>hastalık</a:t>
            </a:r>
            <a:r>
              <a:rPr lang="en-US" sz="2000" b="1" dirty="0">
                <a:solidFill>
                  <a:srgbClr val="FF0000"/>
                </a:solidFill>
              </a:rPr>
              <a:t> (</a:t>
            </a:r>
            <a:r>
              <a:rPr lang="en-US" sz="2000" b="1" dirty="0" err="1">
                <a:solidFill>
                  <a:srgbClr val="FF0000"/>
                </a:solidFill>
              </a:rPr>
              <a:t>piyelonefrit</a:t>
            </a:r>
            <a:r>
              <a:rPr lang="en-US" sz="2000" b="1" dirty="0">
                <a:solidFill>
                  <a:srgbClr val="FF0000"/>
                </a:solidFill>
              </a:rPr>
              <a:t>, </a:t>
            </a:r>
            <a:r>
              <a:rPr lang="en-US" sz="2000" b="1" dirty="0" err="1">
                <a:solidFill>
                  <a:srgbClr val="FF0000"/>
                </a:solidFill>
              </a:rPr>
              <a:t>prostatit</a:t>
            </a:r>
            <a:r>
              <a:rPr lang="en-US" sz="2000" b="1" dirty="0">
                <a:solidFill>
                  <a:srgbClr val="FF0000"/>
                </a:solidFill>
              </a:rPr>
              <a:t> </a:t>
            </a:r>
            <a:r>
              <a:rPr lang="en-US" sz="2000" b="1" dirty="0" err="1">
                <a:solidFill>
                  <a:srgbClr val="FF0000"/>
                </a:solidFill>
              </a:rPr>
              <a:t>veya</a:t>
            </a:r>
            <a:r>
              <a:rPr lang="en-US" sz="2000" b="1" dirty="0">
                <a:solidFill>
                  <a:srgbClr val="FF0000"/>
                </a:solidFill>
              </a:rPr>
              <a:t> apse, </a:t>
            </a:r>
            <a:r>
              <a:rPr lang="en-US" sz="2000" b="1" dirty="0" err="1">
                <a:solidFill>
                  <a:srgbClr val="FF0000"/>
                </a:solidFill>
              </a:rPr>
              <a:t>piometra</a:t>
            </a:r>
            <a:r>
              <a:rPr lang="en-US" sz="2000" b="1" dirty="0">
                <a:solidFill>
                  <a:srgbClr val="FF0000"/>
                </a:solidFill>
              </a:rPr>
              <a:t>, </a:t>
            </a:r>
            <a:r>
              <a:rPr lang="en-US" sz="2000" b="1" dirty="0" err="1">
                <a:solidFill>
                  <a:srgbClr val="FF0000"/>
                </a:solidFill>
              </a:rPr>
              <a:t>idrar</a:t>
            </a:r>
            <a:r>
              <a:rPr lang="en-US" sz="2000" b="1" dirty="0">
                <a:solidFill>
                  <a:srgbClr val="FF0000"/>
                </a:solidFill>
              </a:rPr>
              <a:t> </a:t>
            </a:r>
            <a:r>
              <a:rPr lang="en-US" sz="2000" b="1" dirty="0" err="1">
                <a:solidFill>
                  <a:srgbClr val="FF0000"/>
                </a:solidFill>
              </a:rPr>
              <a:t>yolu</a:t>
            </a:r>
            <a:r>
              <a:rPr lang="en-US" sz="2000" b="1" dirty="0">
                <a:solidFill>
                  <a:srgbClr val="FF0000"/>
                </a:solidFill>
              </a:rPr>
              <a:t> </a:t>
            </a:r>
            <a:r>
              <a:rPr lang="en-US" sz="2000" b="1" dirty="0" err="1">
                <a:solidFill>
                  <a:srgbClr val="FF0000"/>
                </a:solidFill>
              </a:rPr>
              <a:t>rüptürü</a:t>
            </a:r>
            <a:r>
              <a:rPr lang="en-US" sz="2000" b="1" dirty="0">
                <a:solidFill>
                  <a:srgbClr val="FF0000"/>
                </a:solidFill>
              </a:rPr>
              <a:t> </a:t>
            </a:r>
            <a:r>
              <a:rPr lang="en-US" sz="2000" b="1" dirty="0" err="1">
                <a:solidFill>
                  <a:srgbClr val="FF0000"/>
                </a:solidFill>
              </a:rPr>
              <a:t>veya</a:t>
            </a:r>
            <a:r>
              <a:rPr lang="en-US" sz="2000" b="1" dirty="0">
                <a:solidFill>
                  <a:srgbClr val="FF0000"/>
                </a:solidFill>
              </a:rPr>
              <a:t> </a:t>
            </a:r>
            <a:r>
              <a:rPr lang="en-US" sz="2000" b="1" dirty="0" err="1">
                <a:solidFill>
                  <a:srgbClr val="FF0000"/>
                </a:solidFill>
              </a:rPr>
              <a:t>tıkanması</a:t>
            </a:r>
            <a:r>
              <a:rPr lang="en-US" sz="2000" b="1" dirty="0">
                <a:solidFill>
                  <a:srgbClr val="FF0000"/>
                </a:solidFill>
              </a:rPr>
              <a:t>, </a:t>
            </a:r>
            <a:r>
              <a:rPr lang="en-US" sz="2000" b="1" dirty="0" err="1">
                <a:solidFill>
                  <a:srgbClr val="FF0000"/>
                </a:solidFill>
              </a:rPr>
              <a:t>akut</a:t>
            </a:r>
            <a:r>
              <a:rPr lang="en-US" sz="2000" b="1" dirty="0">
                <a:solidFill>
                  <a:srgbClr val="FF0000"/>
                </a:solidFill>
              </a:rPr>
              <a:t> </a:t>
            </a:r>
            <a:r>
              <a:rPr lang="en-US" sz="2000" b="1" dirty="0" err="1">
                <a:solidFill>
                  <a:srgbClr val="FF0000"/>
                </a:solidFill>
              </a:rPr>
              <a:t>böbrek</a:t>
            </a:r>
            <a:r>
              <a:rPr lang="en-US" sz="2000" b="1" dirty="0">
                <a:solidFill>
                  <a:srgbClr val="FF0000"/>
                </a:solidFill>
              </a:rPr>
              <a:t> </a:t>
            </a:r>
            <a:r>
              <a:rPr lang="en-US" sz="2000" b="1" dirty="0" err="1">
                <a:solidFill>
                  <a:srgbClr val="FF0000"/>
                </a:solidFill>
              </a:rPr>
              <a:t>yetmezliği</a:t>
            </a:r>
            <a:r>
              <a:rPr lang="en-US" sz="2000" b="1" dirty="0">
                <a:solidFill>
                  <a:srgbClr val="FF0000"/>
                </a:solidFill>
              </a:rPr>
              <a:t>) - </a:t>
            </a:r>
            <a:r>
              <a:rPr lang="en-US" sz="2000" dirty="0"/>
              <a:t>CBC / </a:t>
            </a:r>
            <a:r>
              <a:rPr lang="en-US" sz="2000" dirty="0" err="1"/>
              <a:t>biyokimya</a:t>
            </a:r>
            <a:r>
              <a:rPr lang="en-US" sz="2000" dirty="0"/>
              <a:t> / </a:t>
            </a:r>
            <a:r>
              <a:rPr lang="en-US" sz="2000" dirty="0" err="1"/>
              <a:t>idrar</a:t>
            </a:r>
            <a:r>
              <a:rPr lang="en-US" sz="2000" dirty="0"/>
              <a:t> </a:t>
            </a:r>
            <a:r>
              <a:rPr lang="en-US" sz="2000" dirty="0" err="1"/>
              <a:t>tahlili</a:t>
            </a:r>
            <a:r>
              <a:rPr lang="en-US" sz="2000" dirty="0"/>
              <a:t>, </a:t>
            </a:r>
            <a:r>
              <a:rPr lang="en-US" sz="2000" dirty="0" err="1"/>
              <a:t>idrar</a:t>
            </a:r>
            <a:r>
              <a:rPr lang="en-US" sz="2000" dirty="0"/>
              <a:t> </a:t>
            </a:r>
            <a:r>
              <a:rPr lang="en-US" sz="2000" dirty="0" err="1"/>
              <a:t>kültürü</a:t>
            </a:r>
            <a:r>
              <a:rPr lang="en-US" sz="2000" dirty="0"/>
              <a:t> / </a:t>
            </a:r>
            <a:r>
              <a:rPr lang="en-US" sz="2000" dirty="0" err="1"/>
              <a:t>duyarlılığı</a:t>
            </a:r>
            <a:r>
              <a:rPr lang="en-US" sz="2000" dirty="0"/>
              <a:t> </a:t>
            </a:r>
            <a:r>
              <a:rPr lang="en-US" sz="2000" dirty="0" err="1"/>
              <a:t>ve</a:t>
            </a:r>
            <a:r>
              <a:rPr lang="en-US" sz="2000" dirty="0"/>
              <a:t> </a:t>
            </a:r>
            <a:r>
              <a:rPr lang="en-US" sz="2000" dirty="0" err="1"/>
              <a:t>görüntüleme</a:t>
            </a:r>
            <a:endParaRPr lang="en-US" sz="2000" dirty="0"/>
          </a:p>
          <a:p>
            <a:pPr algn="just">
              <a:lnSpc>
                <a:spcPct val="150000"/>
              </a:lnSpc>
            </a:pPr>
            <a:r>
              <a:rPr lang="en-US" sz="2000" b="1" dirty="0" err="1">
                <a:solidFill>
                  <a:srgbClr val="FF0000"/>
                </a:solidFill>
              </a:rPr>
              <a:t>Hepatobilier</a:t>
            </a:r>
            <a:r>
              <a:rPr lang="en-US" sz="2000" b="1" dirty="0">
                <a:solidFill>
                  <a:srgbClr val="FF0000"/>
                </a:solidFill>
              </a:rPr>
              <a:t> </a:t>
            </a:r>
            <a:r>
              <a:rPr lang="en-US" sz="2000" b="1" dirty="0" err="1">
                <a:solidFill>
                  <a:srgbClr val="FF0000"/>
                </a:solidFill>
              </a:rPr>
              <a:t>hastalık</a:t>
            </a:r>
            <a:r>
              <a:rPr lang="en-US" sz="2000" b="1" dirty="0">
                <a:solidFill>
                  <a:srgbClr val="FF0000"/>
                </a:solidFill>
              </a:rPr>
              <a:t> (</a:t>
            </a:r>
            <a:r>
              <a:rPr lang="en-US" sz="2000" b="1" dirty="0" err="1">
                <a:solidFill>
                  <a:srgbClr val="FF0000"/>
                </a:solidFill>
              </a:rPr>
              <a:t>kolanjit</a:t>
            </a:r>
            <a:r>
              <a:rPr lang="en-US" sz="2000" b="1" dirty="0">
                <a:solidFill>
                  <a:srgbClr val="FF0000"/>
                </a:solidFill>
              </a:rPr>
              <a:t> </a:t>
            </a:r>
            <a:r>
              <a:rPr lang="en-US" sz="2000" b="1" dirty="0" err="1">
                <a:solidFill>
                  <a:srgbClr val="FF0000"/>
                </a:solidFill>
              </a:rPr>
              <a:t>ve</a:t>
            </a:r>
            <a:r>
              <a:rPr lang="en-US" sz="2000" b="1" dirty="0">
                <a:solidFill>
                  <a:srgbClr val="FF0000"/>
                </a:solidFill>
              </a:rPr>
              <a:t> EHBO) </a:t>
            </a:r>
            <a:r>
              <a:rPr lang="en-US" sz="2000" dirty="0"/>
              <a:t>CBC / </a:t>
            </a:r>
            <a:r>
              <a:rPr lang="en-US" sz="2000" dirty="0" err="1"/>
              <a:t>biyokimya</a:t>
            </a:r>
            <a:r>
              <a:rPr lang="en-US" sz="2000" dirty="0"/>
              <a:t> / </a:t>
            </a:r>
            <a:r>
              <a:rPr lang="en-US" sz="2000" dirty="0" err="1"/>
              <a:t>idrar</a:t>
            </a:r>
            <a:r>
              <a:rPr lang="en-US" sz="2000" dirty="0"/>
              <a:t> </a:t>
            </a:r>
            <a:r>
              <a:rPr lang="en-US" sz="2000" dirty="0" err="1"/>
              <a:t>tahlili</a:t>
            </a:r>
            <a:r>
              <a:rPr lang="en-US" sz="2000" dirty="0"/>
              <a:t>, </a:t>
            </a:r>
            <a:r>
              <a:rPr lang="en-US" sz="2000" dirty="0" err="1"/>
              <a:t>safra</a:t>
            </a:r>
            <a:r>
              <a:rPr lang="en-US" sz="2000" dirty="0"/>
              <a:t> </a:t>
            </a:r>
            <a:r>
              <a:rPr lang="en-US" sz="2000" dirty="0" err="1"/>
              <a:t>asitleri</a:t>
            </a:r>
            <a:r>
              <a:rPr lang="en-US" sz="2000" dirty="0"/>
              <a:t>, </a:t>
            </a:r>
            <a:r>
              <a:rPr lang="en-US" sz="2000" dirty="0" err="1"/>
              <a:t>görüntüleme</a:t>
            </a:r>
            <a:r>
              <a:rPr lang="en-US" sz="2000" dirty="0"/>
              <a:t> </a:t>
            </a:r>
            <a:r>
              <a:rPr lang="en-US" sz="2000" dirty="0" err="1"/>
              <a:t>ve</a:t>
            </a:r>
            <a:r>
              <a:rPr lang="en-US" sz="2000" dirty="0"/>
              <a:t> </a:t>
            </a:r>
            <a:r>
              <a:rPr lang="en-US" sz="2000" dirty="0" err="1"/>
              <a:t>karaciğer</a:t>
            </a:r>
            <a:r>
              <a:rPr lang="en-US" sz="2000" dirty="0"/>
              <a:t> </a:t>
            </a:r>
            <a:r>
              <a:rPr lang="en-US" sz="2000" dirty="0" err="1"/>
              <a:t>biyopsisi</a:t>
            </a:r>
            <a:r>
              <a:rPr lang="en-US" sz="2000" dirty="0"/>
              <a:t>  </a:t>
            </a:r>
          </a:p>
          <a:p>
            <a:pPr algn="just">
              <a:lnSpc>
                <a:spcPct val="150000"/>
              </a:lnSpc>
            </a:pPr>
            <a:r>
              <a:rPr lang="en-US" sz="2000" b="1" dirty="0">
                <a:solidFill>
                  <a:srgbClr val="FF0000"/>
                </a:solidFill>
              </a:rPr>
              <a:t>Abdominal </a:t>
            </a:r>
            <a:r>
              <a:rPr lang="en-US" sz="2000" b="1" dirty="0" err="1">
                <a:solidFill>
                  <a:srgbClr val="FF0000"/>
                </a:solidFill>
              </a:rPr>
              <a:t>neoplazi</a:t>
            </a:r>
            <a:r>
              <a:rPr lang="en-US" sz="2000" b="1" dirty="0">
                <a:solidFill>
                  <a:srgbClr val="FF0000"/>
                </a:solidFill>
              </a:rPr>
              <a:t> </a:t>
            </a:r>
            <a:r>
              <a:rPr lang="en-US" sz="2000" dirty="0"/>
              <a:t>- </a:t>
            </a:r>
            <a:r>
              <a:rPr lang="en-US" sz="2000" dirty="0" err="1"/>
              <a:t>görüntüleme</a:t>
            </a:r>
            <a:r>
              <a:rPr lang="en-US" sz="2000" dirty="0"/>
              <a:t> </a:t>
            </a:r>
            <a:r>
              <a:rPr lang="en-US" sz="2000" dirty="0" err="1"/>
              <a:t>ve</a:t>
            </a:r>
            <a:r>
              <a:rPr lang="en-US" sz="2000" dirty="0"/>
              <a:t> </a:t>
            </a:r>
            <a:r>
              <a:rPr lang="en-US" sz="2000" dirty="0" err="1"/>
              <a:t>sitoloji</a:t>
            </a:r>
            <a:r>
              <a:rPr lang="en-US" sz="2000" dirty="0"/>
              <a:t> </a:t>
            </a:r>
            <a:r>
              <a:rPr lang="en-US" sz="2000" dirty="0" err="1"/>
              <a:t>veya</a:t>
            </a:r>
            <a:r>
              <a:rPr lang="en-US" sz="2000" dirty="0"/>
              <a:t> </a:t>
            </a:r>
            <a:r>
              <a:rPr lang="en-US" sz="2000" dirty="0" err="1"/>
              <a:t>biyopsi</a:t>
            </a:r>
            <a:endParaRPr lang="en-US" sz="2000" dirty="0"/>
          </a:p>
        </p:txBody>
      </p:sp>
    </p:spTree>
    <p:extLst>
      <p:ext uri="{BB962C8B-B14F-4D97-AF65-F5344CB8AC3E}">
        <p14:creationId xmlns:p14="http://schemas.microsoft.com/office/powerpoint/2010/main" val="39513012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1FE1-EE10-A24F-A750-33EB16E280AA}"/>
              </a:ext>
            </a:extLst>
          </p:cNvPr>
          <p:cNvSpPr>
            <a:spLocks noGrp="1"/>
          </p:cNvSpPr>
          <p:nvPr>
            <p:ph type="title"/>
          </p:nvPr>
        </p:nvSpPr>
        <p:spPr>
          <a:xfrm>
            <a:off x="838200" y="365125"/>
            <a:ext cx="10515600" cy="652017"/>
          </a:xfrm>
          <a:solidFill>
            <a:schemeClr val="bg2"/>
          </a:solidFill>
        </p:spPr>
        <p:txBody>
          <a:bodyPr>
            <a:normAutofit/>
          </a:bodyPr>
          <a:lstStyle/>
          <a:p>
            <a:r>
              <a:rPr lang="tr-TR" sz="2400" b="1" dirty="0">
                <a:solidFill>
                  <a:srgbClr val="FF0000"/>
                </a:solidFill>
              </a:rPr>
              <a:t>CBC/BİYOKİMYA/İDRAR TAHLİLİ</a:t>
            </a:r>
            <a:endParaRPr lang="en-US" sz="2400" b="1" dirty="0">
              <a:solidFill>
                <a:srgbClr val="FF0000"/>
              </a:solidFill>
            </a:endParaRPr>
          </a:p>
        </p:txBody>
      </p:sp>
      <p:sp>
        <p:nvSpPr>
          <p:cNvPr id="3" name="Content Placeholder 2">
            <a:extLst>
              <a:ext uri="{FF2B5EF4-FFF2-40B4-BE49-F238E27FC236}">
                <a16:creationId xmlns:a16="http://schemas.microsoft.com/office/drawing/2014/main" id="{E82B132B-E4D5-794F-838D-DCEA4571C263}"/>
              </a:ext>
            </a:extLst>
          </p:cNvPr>
          <p:cNvSpPr>
            <a:spLocks noGrp="1"/>
          </p:cNvSpPr>
          <p:nvPr>
            <p:ph idx="1"/>
          </p:nvPr>
        </p:nvSpPr>
        <p:spPr>
          <a:xfrm>
            <a:off x="838200" y="1273996"/>
            <a:ext cx="10515600" cy="4902967"/>
          </a:xfrm>
        </p:spPr>
        <p:txBody>
          <a:bodyPr>
            <a:normAutofit/>
          </a:bodyPr>
          <a:lstStyle/>
          <a:p>
            <a:pPr algn="just">
              <a:lnSpc>
                <a:spcPct val="150000"/>
              </a:lnSpc>
            </a:pPr>
            <a:r>
              <a:rPr lang="en-US" sz="2000" b="1" dirty="0">
                <a:solidFill>
                  <a:srgbClr val="00B0F0"/>
                </a:solidFill>
              </a:rPr>
              <a:t>CBC</a:t>
            </a:r>
            <a:r>
              <a:rPr lang="en-US" sz="2000" dirty="0"/>
              <a:t> — </a:t>
            </a:r>
            <a:r>
              <a:rPr lang="en-US" sz="2000" dirty="0" err="1"/>
              <a:t>genellikle</a:t>
            </a:r>
            <a:r>
              <a:rPr lang="en-US" sz="2000" dirty="0"/>
              <a:t> </a:t>
            </a:r>
            <a:r>
              <a:rPr lang="en-US" sz="2000" dirty="0" err="1"/>
              <a:t>rejeneratif</a:t>
            </a:r>
            <a:r>
              <a:rPr lang="en-US" sz="2000" dirty="0"/>
              <a:t> </a:t>
            </a:r>
            <a:r>
              <a:rPr lang="en-US" sz="2000" dirty="0" err="1"/>
              <a:t>olmayan</a:t>
            </a:r>
            <a:r>
              <a:rPr lang="en-US" sz="2000" dirty="0"/>
              <a:t> </a:t>
            </a:r>
            <a:r>
              <a:rPr lang="en-US" sz="2000" dirty="0" err="1"/>
              <a:t>anemi</a:t>
            </a:r>
            <a:r>
              <a:rPr lang="en-US" sz="2000" dirty="0"/>
              <a:t> (% 40), </a:t>
            </a:r>
            <a:r>
              <a:rPr lang="en-US" sz="2000" dirty="0" err="1"/>
              <a:t>lökositoz</a:t>
            </a:r>
            <a:r>
              <a:rPr lang="en-US" sz="2000" dirty="0"/>
              <a:t> (% 38) </a:t>
            </a:r>
            <a:r>
              <a:rPr lang="en-US" sz="2000" dirty="0" err="1"/>
              <a:t>ve</a:t>
            </a:r>
            <a:r>
              <a:rPr lang="en-US" sz="2000" dirty="0"/>
              <a:t> / </a:t>
            </a:r>
            <a:r>
              <a:rPr lang="en-US" sz="2000" dirty="0" err="1"/>
              <a:t>veya</a:t>
            </a:r>
            <a:r>
              <a:rPr lang="en-US" sz="2000" dirty="0"/>
              <a:t> </a:t>
            </a:r>
            <a:r>
              <a:rPr lang="en-US" sz="2000" dirty="0" err="1"/>
              <a:t>lökopeni</a:t>
            </a:r>
            <a:r>
              <a:rPr lang="en-US" sz="2000" dirty="0"/>
              <a:t> (% 15)</a:t>
            </a:r>
          </a:p>
          <a:p>
            <a:pPr algn="just">
              <a:lnSpc>
                <a:spcPct val="150000"/>
              </a:lnSpc>
            </a:pPr>
            <a:r>
              <a:rPr lang="en-US" sz="2000" b="1" dirty="0">
                <a:solidFill>
                  <a:srgbClr val="00B0F0"/>
                </a:solidFill>
              </a:rPr>
              <a:t>Serum </a:t>
            </a:r>
            <a:r>
              <a:rPr lang="en-US" sz="2000" b="1" dirty="0" err="1">
                <a:solidFill>
                  <a:srgbClr val="00B0F0"/>
                </a:solidFill>
              </a:rPr>
              <a:t>biyokimyası</a:t>
            </a:r>
            <a:r>
              <a:rPr lang="en-US" sz="2000" b="1" dirty="0">
                <a:solidFill>
                  <a:srgbClr val="00B0F0"/>
                </a:solidFill>
              </a:rPr>
              <a:t> </a:t>
            </a:r>
            <a:r>
              <a:rPr lang="en-US" sz="2000" dirty="0"/>
              <a:t>- </a:t>
            </a:r>
            <a:r>
              <a:rPr lang="en-US" sz="2000" dirty="0" err="1"/>
              <a:t>genellikle</a:t>
            </a:r>
            <a:r>
              <a:rPr lang="en-US" sz="2000" dirty="0"/>
              <a:t> </a:t>
            </a:r>
            <a:r>
              <a:rPr lang="en-US" sz="2000" dirty="0">
                <a:solidFill>
                  <a:srgbClr val="FF0000"/>
                </a:solidFill>
              </a:rPr>
              <a:t>prerenal </a:t>
            </a:r>
            <a:r>
              <a:rPr lang="en-US" sz="2000" dirty="0" err="1">
                <a:solidFill>
                  <a:srgbClr val="FF0000"/>
                </a:solidFill>
              </a:rPr>
              <a:t>azotemi</a:t>
            </a:r>
            <a:r>
              <a:rPr lang="en-US" sz="2000" dirty="0"/>
              <a:t>; </a:t>
            </a:r>
            <a:r>
              <a:rPr lang="en-US" sz="2000" dirty="0" err="1"/>
              <a:t>hepatik</a:t>
            </a:r>
            <a:r>
              <a:rPr lang="en-US" sz="2000" dirty="0"/>
              <a:t> </a:t>
            </a:r>
            <a:r>
              <a:rPr lang="en-US" sz="2000" dirty="0" err="1"/>
              <a:t>iskemi</a:t>
            </a:r>
            <a:r>
              <a:rPr lang="en-US" sz="2000" dirty="0"/>
              <a:t> </a:t>
            </a:r>
            <a:r>
              <a:rPr lang="en-US" sz="2000" dirty="0" err="1"/>
              <a:t>veya</a:t>
            </a:r>
            <a:r>
              <a:rPr lang="en-US" sz="2000" dirty="0"/>
              <a:t> </a:t>
            </a:r>
            <a:r>
              <a:rPr lang="en-US" sz="2000" dirty="0" err="1"/>
              <a:t>pankreas</a:t>
            </a:r>
            <a:r>
              <a:rPr lang="en-US" sz="2000" dirty="0"/>
              <a:t> </a:t>
            </a:r>
            <a:r>
              <a:rPr lang="en-US" sz="2000" dirty="0" err="1"/>
              <a:t>enzimlerine</a:t>
            </a:r>
            <a:r>
              <a:rPr lang="en-US" sz="2000" dirty="0"/>
              <a:t> </a:t>
            </a:r>
            <a:r>
              <a:rPr lang="en-US" sz="2000" dirty="0" err="1"/>
              <a:t>maruz</a:t>
            </a:r>
            <a:r>
              <a:rPr lang="en-US" sz="2000" dirty="0"/>
              <a:t> </a:t>
            </a:r>
            <a:r>
              <a:rPr lang="en-US" sz="2000" dirty="0" err="1"/>
              <a:t>kalma</a:t>
            </a:r>
            <a:r>
              <a:rPr lang="en-US" sz="2000" dirty="0"/>
              <a:t> </a:t>
            </a:r>
            <a:r>
              <a:rPr lang="en-US" sz="2000" dirty="0" err="1"/>
              <a:t>nedeniyle</a:t>
            </a:r>
            <a:r>
              <a:rPr lang="en-US" sz="2000" dirty="0"/>
              <a:t> </a:t>
            </a:r>
            <a:r>
              <a:rPr lang="en-US" sz="2000" dirty="0" err="1">
                <a:solidFill>
                  <a:srgbClr val="FF0000"/>
                </a:solidFill>
              </a:rPr>
              <a:t>karaciğer</a:t>
            </a:r>
            <a:r>
              <a:rPr lang="en-US" sz="2000" dirty="0">
                <a:solidFill>
                  <a:srgbClr val="FF0000"/>
                </a:solidFill>
              </a:rPr>
              <a:t> </a:t>
            </a:r>
            <a:r>
              <a:rPr lang="en-US" sz="2000" dirty="0" err="1">
                <a:solidFill>
                  <a:srgbClr val="FF0000"/>
                </a:solidFill>
              </a:rPr>
              <a:t>enzimi</a:t>
            </a:r>
            <a:r>
              <a:rPr lang="en-US" sz="2000" dirty="0">
                <a:solidFill>
                  <a:srgbClr val="FF0000"/>
                </a:solidFill>
              </a:rPr>
              <a:t> </a:t>
            </a:r>
            <a:r>
              <a:rPr lang="en-US" sz="2000" dirty="0" err="1">
                <a:solidFill>
                  <a:srgbClr val="FF0000"/>
                </a:solidFill>
              </a:rPr>
              <a:t>aktiviteleri</a:t>
            </a:r>
            <a:r>
              <a:rPr lang="en-US" sz="2000" dirty="0">
                <a:solidFill>
                  <a:srgbClr val="FF0000"/>
                </a:solidFill>
              </a:rPr>
              <a:t> (ALT, ALP) </a:t>
            </a:r>
            <a:r>
              <a:rPr lang="en-US" sz="2000" dirty="0" err="1"/>
              <a:t>sıklıkla</a:t>
            </a:r>
            <a:r>
              <a:rPr lang="en-US" sz="2000" dirty="0"/>
              <a:t> </a:t>
            </a:r>
            <a:r>
              <a:rPr lang="en-US" sz="2000" dirty="0" err="1"/>
              <a:t>yükselir</a:t>
            </a:r>
            <a:r>
              <a:rPr lang="en-US" sz="2000" dirty="0"/>
              <a:t>; intra / </a:t>
            </a:r>
            <a:r>
              <a:rPr lang="en-US" sz="2000" dirty="0" err="1"/>
              <a:t>ekstrahepatik</a:t>
            </a:r>
            <a:r>
              <a:rPr lang="en-US" sz="2000" dirty="0"/>
              <a:t> </a:t>
            </a:r>
            <a:r>
              <a:rPr lang="en-US" sz="2000" dirty="0" err="1"/>
              <a:t>biliyer</a:t>
            </a:r>
            <a:r>
              <a:rPr lang="en-US" sz="2000" dirty="0"/>
              <a:t> </a:t>
            </a:r>
            <a:r>
              <a:rPr lang="en-US" sz="2000" dirty="0" err="1"/>
              <a:t>tıkanıklığına</a:t>
            </a:r>
            <a:r>
              <a:rPr lang="en-US" sz="2000" dirty="0"/>
              <a:t> </a:t>
            </a:r>
            <a:r>
              <a:rPr lang="en-US" sz="2000" dirty="0" err="1"/>
              <a:t>bağlı</a:t>
            </a:r>
            <a:r>
              <a:rPr lang="en-US" sz="2000" dirty="0"/>
              <a:t> </a:t>
            </a:r>
            <a:r>
              <a:rPr lang="en-US" sz="2000" dirty="0" err="1"/>
              <a:t>hiperbilirubinemi</a:t>
            </a:r>
            <a:r>
              <a:rPr lang="en-US" sz="2000" dirty="0"/>
              <a:t>; </a:t>
            </a:r>
            <a:r>
              <a:rPr lang="en-US" sz="2000" dirty="0" err="1"/>
              <a:t>hiperglukogonemiye</a:t>
            </a:r>
            <a:r>
              <a:rPr lang="en-US" sz="2000" dirty="0"/>
              <a:t> </a:t>
            </a:r>
            <a:r>
              <a:rPr lang="en-US" sz="2000" dirty="0" err="1"/>
              <a:t>bağlı</a:t>
            </a:r>
            <a:r>
              <a:rPr lang="en-US" sz="2000" dirty="0"/>
              <a:t> </a:t>
            </a:r>
            <a:r>
              <a:rPr lang="en-US" sz="2000" dirty="0" err="1"/>
              <a:t>nekrotizan</a:t>
            </a:r>
            <a:r>
              <a:rPr lang="en-US" sz="2000" dirty="0"/>
              <a:t> </a:t>
            </a:r>
            <a:r>
              <a:rPr lang="en-US" sz="2000" dirty="0" err="1"/>
              <a:t>pankreatitli</a:t>
            </a:r>
            <a:r>
              <a:rPr lang="en-US" sz="2000" dirty="0"/>
              <a:t> </a:t>
            </a:r>
            <a:r>
              <a:rPr lang="en-US" sz="2000" dirty="0" err="1">
                <a:solidFill>
                  <a:srgbClr val="FF0000"/>
                </a:solidFill>
              </a:rPr>
              <a:t>hiperglisemi</a:t>
            </a:r>
            <a:r>
              <a:rPr lang="en-US" sz="2000" dirty="0">
                <a:solidFill>
                  <a:srgbClr val="FF0000"/>
                </a:solidFill>
              </a:rPr>
              <a:t>; </a:t>
            </a:r>
            <a:r>
              <a:rPr lang="en-US" sz="2000" dirty="0" err="1">
                <a:solidFill>
                  <a:srgbClr val="FF0000"/>
                </a:solidFill>
              </a:rPr>
              <a:t>hipoalbüminemi</a:t>
            </a:r>
            <a:r>
              <a:rPr lang="en-US" sz="2000" dirty="0">
                <a:solidFill>
                  <a:srgbClr val="FF0000"/>
                </a:solidFill>
              </a:rPr>
              <a:t>, </a:t>
            </a:r>
            <a:r>
              <a:rPr lang="en-US" sz="2000" dirty="0" err="1">
                <a:solidFill>
                  <a:srgbClr val="FF0000"/>
                </a:solidFill>
              </a:rPr>
              <a:t>hiperkolesterolemi</a:t>
            </a:r>
            <a:r>
              <a:rPr lang="en-US" sz="2000" dirty="0">
                <a:solidFill>
                  <a:srgbClr val="FF0000"/>
                </a:solidFill>
              </a:rPr>
              <a:t> </a:t>
            </a:r>
            <a:r>
              <a:rPr lang="en-US" sz="2000" dirty="0" err="1"/>
              <a:t>ve</a:t>
            </a:r>
            <a:r>
              <a:rPr lang="en-US" sz="2000" dirty="0"/>
              <a:t> </a:t>
            </a:r>
            <a:r>
              <a:rPr lang="en-US" sz="2000" dirty="0" err="1">
                <a:solidFill>
                  <a:srgbClr val="FF0000"/>
                </a:solidFill>
              </a:rPr>
              <a:t>hipertrigliseridemi</a:t>
            </a:r>
            <a:r>
              <a:rPr lang="en-US" sz="2000" dirty="0"/>
              <a:t> </a:t>
            </a:r>
            <a:r>
              <a:rPr lang="en-US" sz="2000" dirty="0" err="1"/>
              <a:t>sık</a:t>
            </a:r>
            <a:r>
              <a:rPr lang="en-US" sz="2000" dirty="0"/>
              <a:t> </a:t>
            </a:r>
            <a:r>
              <a:rPr lang="en-US" sz="2000" dirty="0" err="1"/>
              <a:t>görülür</a:t>
            </a:r>
            <a:r>
              <a:rPr lang="en-US" sz="2000" dirty="0"/>
              <a:t>. </a:t>
            </a:r>
            <a:r>
              <a:rPr lang="en-US" sz="2000" dirty="0" err="1">
                <a:solidFill>
                  <a:srgbClr val="FF0000"/>
                </a:solidFill>
              </a:rPr>
              <a:t>Hipokalsemi</a:t>
            </a:r>
            <a:r>
              <a:rPr lang="en-US" sz="2000" dirty="0">
                <a:solidFill>
                  <a:srgbClr val="FF0000"/>
                </a:solidFill>
              </a:rPr>
              <a:t> </a:t>
            </a:r>
            <a:r>
              <a:rPr lang="en-US" sz="2000" dirty="0" err="1"/>
              <a:t>kedilerde</a:t>
            </a:r>
            <a:r>
              <a:rPr lang="en-US" sz="2000" dirty="0"/>
              <a:t> </a:t>
            </a:r>
            <a:r>
              <a:rPr lang="en-US" sz="2000" dirty="0" err="1"/>
              <a:t>köpeklerden</a:t>
            </a:r>
            <a:r>
              <a:rPr lang="en-US" sz="2000" dirty="0"/>
              <a:t> </a:t>
            </a:r>
            <a:r>
              <a:rPr lang="en-US" sz="2000" dirty="0" err="1"/>
              <a:t>daha</a:t>
            </a:r>
            <a:r>
              <a:rPr lang="en-US" sz="2000" dirty="0"/>
              <a:t> </a:t>
            </a:r>
            <a:r>
              <a:rPr lang="en-US" sz="2000" dirty="0" err="1"/>
              <a:t>yaygındır</a:t>
            </a:r>
            <a:r>
              <a:rPr lang="en-US" sz="2000" dirty="0"/>
              <a:t> </a:t>
            </a:r>
            <a:r>
              <a:rPr lang="en-US" sz="2000" dirty="0" err="1"/>
              <a:t>ve</a:t>
            </a:r>
            <a:r>
              <a:rPr lang="en-US" sz="2000" dirty="0"/>
              <a:t> </a:t>
            </a:r>
            <a:r>
              <a:rPr lang="en-US" sz="2000" dirty="0" err="1"/>
              <a:t>düşük</a:t>
            </a:r>
            <a:r>
              <a:rPr lang="en-US" sz="2000" dirty="0"/>
              <a:t> </a:t>
            </a:r>
            <a:r>
              <a:rPr lang="en-US" sz="2000" dirty="0" err="1"/>
              <a:t>iyonize</a:t>
            </a:r>
            <a:r>
              <a:rPr lang="en-US" sz="2000" dirty="0"/>
              <a:t> </a:t>
            </a:r>
            <a:r>
              <a:rPr lang="en-US" sz="2000" dirty="0" err="1"/>
              <a:t>kalsiyum</a:t>
            </a:r>
            <a:r>
              <a:rPr lang="en-US" sz="2000" dirty="0"/>
              <a:t> </a:t>
            </a:r>
            <a:r>
              <a:rPr lang="en-US" sz="2000" dirty="0" err="1"/>
              <a:t>konsantrasyonu</a:t>
            </a:r>
            <a:r>
              <a:rPr lang="en-US" sz="2000" dirty="0"/>
              <a:t> </a:t>
            </a:r>
            <a:r>
              <a:rPr lang="en-US" sz="2000" dirty="0" err="1"/>
              <a:t>kedilerde</a:t>
            </a:r>
            <a:r>
              <a:rPr lang="en-US" sz="2000" dirty="0"/>
              <a:t> </a:t>
            </a:r>
            <a:r>
              <a:rPr lang="en-US" sz="2000" dirty="0" err="1"/>
              <a:t>negatif</a:t>
            </a:r>
            <a:r>
              <a:rPr lang="en-US" sz="2000" dirty="0"/>
              <a:t> </a:t>
            </a:r>
            <a:r>
              <a:rPr lang="en-US" sz="2000" dirty="0" err="1"/>
              <a:t>prognostik</a:t>
            </a:r>
            <a:r>
              <a:rPr lang="en-US" sz="2000" dirty="0"/>
              <a:t> </a:t>
            </a:r>
            <a:r>
              <a:rPr lang="en-US" sz="2000" dirty="0" err="1"/>
              <a:t>bir</a:t>
            </a:r>
            <a:r>
              <a:rPr lang="en-US" sz="2000" dirty="0"/>
              <a:t> </a:t>
            </a:r>
            <a:r>
              <a:rPr lang="en-US" sz="2000" dirty="0" err="1"/>
              <a:t>göstergedir</a:t>
            </a:r>
            <a:r>
              <a:rPr lang="en-US" sz="2000" dirty="0"/>
              <a:t>.</a:t>
            </a:r>
          </a:p>
          <a:p>
            <a:pPr algn="just">
              <a:lnSpc>
                <a:spcPct val="150000"/>
              </a:lnSpc>
            </a:pPr>
            <a:r>
              <a:rPr lang="en-US" sz="2000" dirty="0" err="1"/>
              <a:t>İdrar</a:t>
            </a:r>
            <a:r>
              <a:rPr lang="en-US" sz="2000" dirty="0"/>
              <a:t> </a:t>
            </a:r>
            <a:r>
              <a:rPr lang="en-US" sz="2000" dirty="0" err="1"/>
              <a:t>tahlili</a:t>
            </a:r>
            <a:r>
              <a:rPr lang="en-US" sz="2000" dirty="0"/>
              <a:t> — </a:t>
            </a:r>
            <a:r>
              <a:rPr lang="en-US" sz="2000" dirty="0" err="1"/>
              <a:t>dehidratasyonla</a:t>
            </a:r>
            <a:r>
              <a:rPr lang="en-US" sz="2000" dirty="0"/>
              <a:t> </a:t>
            </a:r>
            <a:r>
              <a:rPr lang="en-US" sz="2000" dirty="0" err="1"/>
              <a:t>ilişkili</a:t>
            </a:r>
            <a:r>
              <a:rPr lang="en-US" sz="2000" dirty="0"/>
              <a:t> </a:t>
            </a:r>
            <a:r>
              <a:rPr lang="en-US" sz="2000" dirty="0" err="1"/>
              <a:t>idrar</a:t>
            </a:r>
            <a:r>
              <a:rPr lang="en-US" sz="2000" dirty="0"/>
              <a:t> </a:t>
            </a:r>
            <a:r>
              <a:rPr lang="en-US" sz="2000" dirty="0" err="1"/>
              <a:t>SG'sinde</a:t>
            </a:r>
            <a:r>
              <a:rPr lang="en-US" sz="2000" dirty="0"/>
              <a:t> </a:t>
            </a:r>
            <a:r>
              <a:rPr lang="en-US" sz="2000" dirty="0" err="1"/>
              <a:t>artış</a:t>
            </a:r>
            <a:endParaRPr lang="en-US" sz="2000" dirty="0"/>
          </a:p>
        </p:txBody>
      </p:sp>
    </p:spTree>
    <p:extLst>
      <p:ext uri="{BB962C8B-B14F-4D97-AF65-F5344CB8AC3E}">
        <p14:creationId xmlns:p14="http://schemas.microsoft.com/office/powerpoint/2010/main" val="12592084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A158-384C-584B-8976-8962CDAF1C73}"/>
              </a:ext>
            </a:extLst>
          </p:cNvPr>
          <p:cNvSpPr>
            <a:spLocks noGrp="1"/>
          </p:cNvSpPr>
          <p:nvPr>
            <p:ph type="title"/>
          </p:nvPr>
        </p:nvSpPr>
        <p:spPr>
          <a:xfrm>
            <a:off x="838200" y="365125"/>
            <a:ext cx="10515600" cy="693113"/>
          </a:xfrm>
          <a:solidFill>
            <a:schemeClr val="bg2"/>
          </a:solidFill>
        </p:spPr>
        <p:txBody>
          <a:bodyPr>
            <a:normAutofit/>
          </a:bodyPr>
          <a:lstStyle/>
          <a:p>
            <a:pPr algn="just"/>
            <a:r>
              <a:rPr lang="en-US" sz="2800" b="1" dirty="0">
                <a:solidFill>
                  <a:srgbClr val="FF0000"/>
                </a:solidFill>
              </a:rPr>
              <a:t>DIĞER LABORATUAR TESTLERİ</a:t>
            </a:r>
          </a:p>
        </p:txBody>
      </p:sp>
      <p:sp>
        <p:nvSpPr>
          <p:cNvPr id="3" name="Content Placeholder 2">
            <a:extLst>
              <a:ext uri="{FF2B5EF4-FFF2-40B4-BE49-F238E27FC236}">
                <a16:creationId xmlns:a16="http://schemas.microsoft.com/office/drawing/2014/main" id="{ACFD5832-89CB-DA47-AD3E-536F145258A6}"/>
              </a:ext>
            </a:extLst>
          </p:cNvPr>
          <p:cNvSpPr>
            <a:spLocks noGrp="1"/>
          </p:cNvSpPr>
          <p:nvPr>
            <p:ph idx="1"/>
          </p:nvPr>
        </p:nvSpPr>
        <p:spPr/>
        <p:txBody>
          <a:bodyPr>
            <a:normAutofit/>
          </a:bodyPr>
          <a:lstStyle/>
          <a:p>
            <a:pPr algn="just">
              <a:lnSpc>
                <a:spcPct val="150000"/>
              </a:lnSpc>
            </a:pPr>
            <a:r>
              <a:rPr lang="en-US" sz="2200" dirty="0"/>
              <a:t>Serum </a:t>
            </a:r>
            <a:r>
              <a:rPr lang="en-US" sz="2200" dirty="0" err="1"/>
              <a:t>amilaz</a:t>
            </a:r>
            <a:r>
              <a:rPr lang="en-US" sz="2200" dirty="0"/>
              <a:t> </a:t>
            </a:r>
            <a:r>
              <a:rPr lang="en-US" sz="2200" dirty="0" err="1"/>
              <a:t>ve</a:t>
            </a:r>
            <a:r>
              <a:rPr lang="en-US" sz="2200" dirty="0"/>
              <a:t> </a:t>
            </a:r>
            <a:r>
              <a:rPr lang="en-US" sz="2200" dirty="0" err="1"/>
              <a:t>lipaz</a:t>
            </a:r>
            <a:r>
              <a:rPr lang="en-US" sz="2200" dirty="0"/>
              <a:t> </a:t>
            </a:r>
            <a:r>
              <a:rPr lang="en-US" sz="2200" dirty="0" err="1"/>
              <a:t>aktiviteleri</a:t>
            </a:r>
            <a:r>
              <a:rPr lang="en-US" sz="2200" dirty="0"/>
              <a:t> </a:t>
            </a:r>
            <a:r>
              <a:rPr lang="en-US" sz="2200" dirty="0" err="1"/>
              <a:t>güvenilir</a:t>
            </a:r>
            <a:r>
              <a:rPr lang="en-US" sz="2200" dirty="0"/>
              <a:t> </a:t>
            </a:r>
            <a:r>
              <a:rPr lang="en-US" sz="2200" dirty="0" err="1"/>
              <a:t>olmayan</a:t>
            </a:r>
            <a:r>
              <a:rPr lang="en-US" sz="2200" dirty="0"/>
              <a:t> </a:t>
            </a:r>
            <a:r>
              <a:rPr lang="en-US" sz="2200" dirty="0" err="1"/>
              <a:t>serolojik</a:t>
            </a:r>
            <a:r>
              <a:rPr lang="en-US" sz="2200" dirty="0"/>
              <a:t> </a:t>
            </a:r>
            <a:r>
              <a:rPr lang="en-US" sz="2200" dirty="0" err="1"/>
              <a:t>belirteçlerdir</a:t>
            </a:r>
            <a:r>
              <a:rPr lang="en-US" sz="2200" dirty="0"/>
              <a:t> - </a:t>
            </a:r>
            <a:r>
              <a:rPr lang="en-US" sz="2200" dirty="0" err="1"/>
              <a:t>yükselebilir</a:t>
            </a:r>
            <a:r>
              <a:rPr lang="en-US" sz="2200" dirty="0"/>
              <a:t>, </a:t>
            </a:r>
            <a:r>
              <a:rPr lang="en-US" sz="2200" dirty="0" err="1"/>
              <a:t>ancak</a:t>
            </a:r>
            <a:r>
              <a:rPr lang="en-US" sz="2200" dirty="0"/>
              <a:t> </a:t>
            </a:r>
            <a:r>
              <a:rPr lang="en-US" sz="2200" dirty="0" err="1"/>
              <a:t>spesifik</a:t>
            </a:r>
            <a:r>
              <a:rPr lang="en-US" sz="2200" dirty="0"/>
              <a:t> </a:t>
            </a:r>
            <a:r>
              <a:rPr lang="en-US" sz="2200" dirty="0" err="1"/>
              <a:t>değildir</a:t>
            </a:r>
            <a:r>
              <a:rPr lang="en-US" sz="2200" dirty="0"/>
              <a:t>; </a:t>
            </a:r>
            <a:r>
              <a:rPr lang="en-US" sz="2200" dirty="0" err="1"/>
              <a:t>karaciğer</a:t>
            </a:r>
            <a:r>
              <a:rPr lang="en-US" sz="2200" dirty="0"/>
              <a:t>, </a:t>
            </a:r>
            <a:r>
              <a:rPr lang="en-US" sz="2200" dirty="0" err="1"/>
              <a:t>böbrek</a:t>
            </a:r>
            <a:r>
              <a:rPr lang="en-US" sz="2200" dirty="0"/>
              <a:t> </a:t>
            </a:r>
            <a:r>
              <a:rPr lang="en-US" sz="2200" dirty="0" err="1"/>
              <a:t>hastalıklarında</a:t>
            </a:r>
            <a:r>
              <a:rPr lang="en-US" sz="2200" dirty="0"/>
              <a:t> </a:t>
            </a:r>
            <a:r>
              <a:rPr lang="en-US" sz="2200" dirty="0" err="1"/>
              <a:t>veya</a:t>
            </a:r>
            <a:r>
              <a:rPr lang="en-US" sz="2200" dirty="0"/>
              <a:t> </a:t>
            </a:r>
            <a:r>
              <a:rPr lang="en-US" sz="2200" dirty="0" err="1"/>
              <a:t>neoplazide</a:t>
            </a:r>
            <a:r>
              <a:rPr lang="en-US" sz="2200" dirty="0"/>
              <a:t> de </a:t>
            </a:r>
            <a:r>
              <a:rPr lang="en-US" sz="2200" dirty="0" err="1"/>
              <a:t>artabilir</a:t>
            </a:r>
            <a:r>
              <a:rPr lang="en-US" sz="2200" dirty="0"/>
              <a:t>. </a:t>
            </a:r>
          </a:p>
          <a:p>
            <a:pPr algn="just">
              <a:lnSpc>
                <a:spcPct val="150000"/>
              </a:lnSpc>
            </a:pPr>
            <a:r>
              <a:rPr lang="en-US" sz="2200" dirty="0"/>
              <a:t>Serum </a:t>
            </a:r>
            <a:r>
              <a:rPr lang="en-US" sz="2200" dirty="0" err="1"/>
              <a:t>pankreas</a:t>
            </a:r>
            <a:r>
              <a:rPr lang="en-US" sz="2200" dirty="0"/>
              <a:t> </a:t>
            </a:r>
            <a:r>
              <a:rPr lang="en-US" sz="2200" dirty="0" err="1"/>
              <a:t>lipaz</a:t>
            </a:r>
            <a:r>
              <a:rPr lang="en-US" sz="2200" dirty="0"/>
              <a:t> </a:t>
            </a:r>
            <a:r>
              <a:rPr lang="en-US" sz="2200" dirty="0" err="1"/>
              <a:t>immünoreaktivitesi</a:t>
            </a:r>
            <a:r>
              <a:rPr lang="en-US" sz="2200" dirty="0"/>
              <a:t> (</a:t>
            </a:r>
            <a:r>
              <a:rPr lang="en-US" sz="2200" dirty="0" err="1"/>
              <a:t>fPL</a:t>
            </a:r>
            <a:r>
              <a:rPr lang="en-US" sz="2200" dirty="0"/>
              <a:t>), </a:t>
            </a:r>
            <a:r>
              <a:rPr lang="en-US" sz="2200" dirty="0" err="1"/>
              <a:t>akut</a:t>
            </a:r>
            <a:r>
              <a:rPr lang="en-US" sz="2200" dirty="0"/>
              <a:t> </a:t>
            </a:r>
            <a:r>
              <a:rPr lang="en-US" sz="2200" dirty="0" err="1"/>
              <a:t>pankreas</a:t>
            </a:r>
            <a:r>
              <a:rPr lang="en-US" sz="2200" dirty="0"/>
              <a:t> </a:t>
            </a:r>
            <a:r>
              <a:rPr lang="en-US" sz="2200" dirty="0" err="1"/>
              <a:t>inflamasyonunun</a:t>
            </a:r>
            <a:r>
              <a:rPr lang="en-US" sz="2200" dirty="0"/>
              <a:t> </a:t>
            </a:r>
            <a:r>
              <a:rPr lang="en-US" sz="2200" dirty="0" err="1"/>
              <a:t>oldukça</a:t>
            </a:r>
            <a:r>
              <a:rPr lang="en-US" sz="2200" dirty="0"/>
              <a:t> </a:t>
            </a:r>
            <a:r>
              <a:rPr lang="en-US" sz="2200" dirty="0" err="1"/>
              <a:t>hassas</a:t>
            </a:r>
            <a:r>
              <a:rPr lang="en-US" sz="2200" dirty="0"/>
              <a:t> </a:t>
            </a:r>
            <a:r>
              <a:rPr lang="en-US" sz="2200" dirty="0" err="1"/>
              <a:t>ve</a:t>
            </a:r>
            <a:r>
              <a:rPr lang="en-US" sz="2200" dirty="0"/>
              <a:t> </a:t>
            </a:r>
            <a:r>
              <a:rPr lang="en-US" sz="2200" dirty="0" err="1"/>
              <a:t>spesifik</a:t>
            </a:r>
            <a:r>
              <a:rPr lang="en-US" sz="2200" dirty="0"/>
              <a:t> </a:t>
            </a:r>
            <a:r>
              <a:rPr lang="en-US" sz="2200" dirty="0" err="1"/>
              <a:t>bir</a:t>
            </a:r>
            <a:r>
              <a:rPr lang="en-US" sz="2200" dirty="0"/>
              <a:t> </a:t>
            </a:r>
            <a:r>
              <a:rPr lang="en-US" sz="2200" dirty="0" err="1"/>
              <a:t>serolojik</a:t>
            </a:r>
            <a:r>
              <a:rPr lang="en-US" sz="2200" dirty="0"/>
              <a:t> </a:t>
            </a:r>
            <a:r>
              <a:rPr lang="en-US" sz="2200" dirty="0" err="1"/>
              <a:t>belirtecidir</a:t>
            </a:r>
            <a:r>
              <a:rPr lang="en-US" sz="2200" dirty="0"/>
              <a:t>. </a:t>
            </a:r>
          </a:p>
        </p:txBody>
      </p:sp>
    </p:spTree>
    <p:extLst>
      <p:ext uri="{BB962C8B-B14F-4D97-AF65-F5344CB8AC3E}">
        <p14:creationId xmlns:p14="http://schemas.microsoft.com/office/powerpoint/2010/main" val="9055660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9B4D-278A-3B4B-92E1-A5016984E780}"/>
              </a:ext>
            </a:extLst>
          </p:cNvPr>
          <p:cNvSpPr>
            <a:spLocks noGrp="1"/>
          </p:cNvSpPr>
          <p:nvPr>
            <p:ph type="title"/>
          </p:nvPr>
        </p:nvSpPr>
        <p:spPr>
          <a:xfrm>
            <a:off x="441789" y="365126"/>
            <a:ext cx="11178283" cy="610920"/>
          </a:xfrm>
          <a:solidFill>
            <a:schemeClr val="bg2"/>
          </a:solidFill>
        </p:spPr>
        <p:txBody>
          <a:bodyPr>
            <a:normAutofit/>
          </a:bodyPr>
          <a:lstStyle/>
          <a:p>
            <a:r>
              <a:rPr lang="en-US" sz="2400" b="1" dirty="0">
                <a:solidFill>
                  <a:srgbClr val="FF0000"/>
                </a:solidFill>
              </a:rPr>
              <a:t>GÖRÜNTÜLEME</a:t>
            </a:r>
          </a:p>
        </p:txBody>
      </p:sp>
      <p:sp>
        <p:nvSpPr>
          <p:cNvPr id="3" name="Content Placeholder 2">
            <a:extLst>
              <a:ext uri="{FF2B5EF4-FFF2-40B4-BE49-F238E27FC236}">
                <a16:creationId xmlns:a16="http://schemas.microsoft.com/office/drawing/2014/main" id="{1593E326-ACEB-324D-98CC-9C82FAC4600B}"/>
              </a:ext>
            </a:extLst>
          </p:cNvPr>
          <p:cNvSpPr>
            <a:spLocks noGrp="1"/>
          </p:cNvSpPr>
          <p:nvPr>
            <p:ph idx="1"/>
          </p:nvPr>
        </p:nvSpPr>
        <p:spPr>
          <a:xfrm>
            <a:off x="328773" y="1291369"/>
            <a:ext cx="11291299" cy="4351338"/>
          </a:xfrm>
        </p:spPr>
        <p:txBody>
          <a:bodyPr>
            <a:normAutofit fontScale="92500"/>
          </a:bodyPr>
          <a:lstStyle/>
          <a:p>
            <a:pPr algn="just">
              <a:lnSpc>
                <a:spcPct val="150000"/>
              </a:lnSpc>
            </a:pPr>
            <a:r>
              <a:rPr lang="en-US" sz="2200" b="1" dirty="0">
                <a:solidFill>
                  <a:srgbClr val="0070C0"/>
                </a:solidFill>
              </a:rPr>
              <a:t>Abdominal </a:t>
            </a:r>
            <a:r>
              <a:rPr lang="en-US" sz="2200" b="1" dirty="0" err="1">
                <a:solidFill>
                  <a:srgbClr val="0070C0"/>
                </a:solidFill>
              </a:rPr>
              <a:t>radyografi</a:t>
            </a:r>
            <a:r>
              <a:rPr lang="en-US" sz="2200" b="1" dirty="0">
                <a:solidFill>
                  <a:srgbClr val="0070C0"/>
                </a:solidFill>
              </a:rPr>
              <a:t> </a:t>
            </a:r>
            <a:r>
              <a:rPr lang="en-US" sz="2200" dirty="0"/>
              <a:t>- </a:t>
            </a:r>
            <a:r>
              <a:rPr lang="en-US" sz="2200" dirty="0" err="1"/>
              <a:t>sağ</a:t>
            </a:r>
            <a:r>
              <a:rPr lang="en-US" sz="2200" dirty="0"/>
              <a:t> </a:t>
            </a:r>
            <a:r>
              <a:rPr lang="en-US" sz="2200" dirty="0" err="1"/>
              <a:t>kranial</a:t>
            </a:r>
            <a:r>
              <a:rPr lang="en-US" sz="2200" dirty="0"/>
              <a:t> </a:t>
            </a:r>
            <a:r>
              <a:rPr lang="en-US" sz="2200" dirty="0" err="1"/>
              <a:t>karın</a:t>
            </a:r>
            <a:r>
              <a:rPr lang="en-US" sz="2200" dirty="0"/>
              <a:t> </a:t>
            </a:r>
            <a:r>
              <a:rPr lang="en-US" sz="2200" dirty="0" err="1"/>
              <a:t>bölgesinde</a:t>
            </a:r>
            <a:r>
              <a:rPr lang="en-US" sz="2200" dirty="0"/>
              <a:t> </a:t>
            </a:r>
            <a:r>
              <a:rPr lang="en-US" sz="2200" dirty="0" err="1"/>
              <a:t>artmış</a:t>
            </a:r>
            <a:r>
              <a:rPr lang="en-US" sz="2200" dirty="0"/>
              <a:t> </a:t>
            </a:r>
            <a:r>
              <a:rPr lang="en-US" sz="2200" dirty="0" err="1"/>
              <a:t>yumuşak</a:t>
            </a:r>
            <a:r>
              <a:rPr lang="en-US" sz="2200" dirty="0"/>
              <a:t> </a:t>
            </a:r>
            <a:r>
              <a:rPr lang="en-US" sz="2200" dirty="0" err="1"/>
              <a:t>doku</a:t>
            </a:r>
            <a:r>
              <a:rPr lang="en-US" sz="2200" dirty="0"/>
              <a:t> </a:t>
            </a:r>
            <a:r>
              <a:rPr lang="en-US" sz="2200" dirty="0" err="1"/>
              <a:t>opasitesi</a:t>
            </a:r>
            <a:r>
              <a:rPr lang="en-US" sz="2200" dirty="0"/>
              <a:t> </a:t>
            </a:r>
            <a:r>
              <a:rPr lang="en-US" sz="2200" dirty="0" err="1"/>
              <a:t>içerebilir</a:t>
            </a:r>
            <a:r>
              <a:rPr lang="en-US" sz="2200" dirty="0"/>
              <a:t>; abdominal </a:t>
            </a:r>
            <a:r>
              <a:rPr lang="en-US" sz="2200" dirty="0" err="1"/>
              <a:t>efüzyon</a:t>
            </a:r>
            <a:r>
              <a:rPr lang="en-US" sz="2200" dirty="0"/>
              <a:t> </a:t>
            </a:r>
            <a:r>
              <a:rPr lang="en-US" sz="2200" dirty="0" err="1"/>
              <a:t>nedeniyle</a:t>
            </a:r>
            <a:r>
              <a:rPr lang="en-US" sz="2200" dirty="0"/>
              <a:t> </a:t>
            </a:r>
            <a:r>
              <a:rPr lang="en-US" sz="2200" dirty="0" err="1"/>
              <a:t>viseral</a:t>
            </a:r>
            <a:r>
              <a:rPr lang="en-US" sz="2200" dirty="0"/>
              <a:t> </a:t>
            </a:r>
            <a:r>
              <a:rPr lang="en-US" sz="2200" dirty="0" err="1"/>
              <a:t>detay</a:t>
            </a:r>
            <a:r>
              <a:rPr lang="en-US" sz="2200" dirty="0"/>
              <a:t> </a:t>
            </a:r>
            <a:r>
              <a:rPr lang="en-US" sz="2200" dirty="0" err="1"/>
              <a:t>kaybı</a:t>
            </a:r>
            <a:r>
              <a:rPr lang="en-US" sz="2200" dirty="0"/>
              <a:t> (“</a:t>
            </a:r>
            <a:r>
              <a:rPr lang="en-US" sz="2200" dirty="0" err="1"/>
              <a:t>buzlu</a:t>
            </a:r>
            <a:r>
              <a:rPr lang="en-US" sz="2200" dirty="0"/>
              <a:t> cam </a:t>
            </a:r>
            <a:r>
              <a:rPr lang="en-US" sz="2200" dirty="0" err="1"/>
              <a:t>görünümü</a:t>
            </a:r>
            <a:r>
              <a:rPr lang="en-US" sz="2200" dirty="0"/>
              <a:t>”); </a:t>
            </a:r>
            <a:r>
              <a:rPr lang="en-US" sz="2200" dirty="0" err="1"/>
              <a:t>Proksimal</a:t>
            </a:r>
            <a:r>
              <a:rPr lang="en-US" sz="2200" dirty="0"/>
              <a:t> </a:t>
            </a:r>
            <a:r>
              <a:rPr lang="en-US" sz="2200" dirty="0" err="1"/>
              <a:t>duodenumda</a:t>
            </a:r>
            <a:r>
              <a:rPr lang="en-US" sz="2200" dirty="0"/>
              <a:t> </a:t>
            </a:r>
            <a:r>
              <a:rPr lang="en-US" sz="2200" dirty="0" err="1"/>
              <a:t>statik</a:t>
            </a:r>
            <a:r>
              <a:rPr lang="en-US" sz="2200" dirty="0"/>
              <a:t> </a:t>
            </a:r>
            <a:r>
              <a:rPr lang="en-US" sz="2200" dirty="0" err="1"/>
              <a:t>gaz</a:t>
            </a:r>
            <a:r>
              <a:rPr lang="en-US" sz="2200" dirty="0"/>
              <a:t> </a:t>
            </a:r>
            <a:r>
              <a:rPr lang="en-US" sz="2200" dirty="0" err="1"/>
              <a:t>paterni</a:t>
            </a:r>
            <a:endParaRPr lang="en-US" sz="2200" dirty="0"/>
          </a:p>
          <a:p>
            <a:pPr algn="just">
              <a:lnSpc>
                <a:spcPct val="150000"/>
              </a:lnSpc>
            </a:pPr>
            <a:r>
              <a:rPr lang="en-US" sz="2200" b="1" dirty="0">
                <a:solidFill>
                  <a:srgbClr val="0070C0"/>
                </a:solidFill>
              </a:rPr>
              <a:t>Abdominal </a:t>
            </a:r>
            <a:r>
              <a:rPr lang="en-US" sz="2200" b="1" dirty="0" err="1">
                <a:solidFill>
                  <a:srgbClr val="0070C0"/>
                </a:solidFill>
              </a:rPr>
              <a:t>ultrason</a:t>
            </a:r>
            <a:r>
              <a:rPr lang="en-US" sz="2200" b="1" dirty="0">
                <a:solidFill>
                  <a:srgbClr val="0070C0"/>
                </a:solidFill>
              </a:rPr>
              <a:t> </a:t>
            </a:r>
            <a:r>
              <a:rPr lang="en-US" sz="2200" dirty="0"/>
              <a:t>- </a:t>
            </a:r>
            <a:r>
              <a:rPr lang="en-US" sz="2200" dirty="0" err="1"/>
              <a:t>homojen</a:t>
            </a:r>
            <a:r>
              <a:rPr lang="en-US" sz="2200" dirty="0"/>
              <a:t> </a:t>
            </a:r>
            <a:r>
              <a:rPr lang="en-US" sz="2200" dirty="0" err="1"/>
              <a:t>olmayan</a:t>
            </a:r>
            <a:r>
              <a:rPr lang="en-US" sz="2200" dirty="0"/>
              <a:t> </a:t>
            </a:r>
            <a:r>
              <a:rPr lang="en-US" sz="2200" dirty="0" err="1"/>
              <a:t>katı</a:t>
            </a:r>
            <a:r>
              <a:rPr lang="en-US" sz="2200" dirty="0"/>
              <a:t> </a:t>
            </a:r>
            <a:r>
              <a:rPr lang="en-US" sz="2200" dirty="0" err="1"/>
              <a:t>veya</a:t>
            </a:r>
            <a:r>
              <a:rPr lang="en-US" sz="2200" dirty="0"/>
              <a:t> </a:t>
            </a:r>
            <a:r>
              <a:rPr lang="en-US" sz="2200" dirty="0" err="1"/>
              <a:t>kistik</a:t>
            </a:r>
            <a:r>
              <a:rPr lang="en-US" sz="2200" dirty="0"/>
              <a:t> </a:t>
            </a:r>
            <a:r>
              <a:rPr lang="en-US" sz="2200" dirty="0" err="1"/>
              <a:t>kitle</a:t>
            </a:r>
            <a:r>
              <a:rPr lang="en-US" sz="2200" dirty="0"/>
              <a:t> </a:t>
            </a:r>
            <a:r>
              <a:rPr lang="en-US" sz="2200" dirty="0" err="1"/>
              <a:t>lezyonlar</a:t>
            </a:r>
            <a:r>
              <a:rPr lang="en-US" sz="2200" dirty="0"/>
              <a:t>….</a:t>
            </a:r>
            <a:r>
              <a:rPr lang="en-US" sz="2200" dirty="0" err="1">
                <a:solidFill>
                  <a:srgbClr val="FF0000"/>
                </a:solidFill>
              </a:rPr>
              <a:t>pankreas</a:t>
            </a:r>
            <a:r>
              <a:rPr lang="en-US" sz="2200" dirty="0">
                <a:solidFill>
                  <a:srgbClr val="FF0000"/>
                </a:solidFill>
              </a:rPr>
              <a:t> </a:t>
            </a:r>
            <a:r>
              <a:rPr lang="en-US" sz="2200" dirty="0" err="1">
                <a:solidFill>
                  <a:srgbClr val="FF0000"/>
                </a:solidFill>
              </a:rPr>
              <a:t>apsesi</a:t>
            </a:r>
            <a:r>
              <a:rPr lang="en-US" sz="2200" dirty="0"/>
              <a:t>; </a:t>
            </a:r>
            <a:r>
              <a:rPr lang="en-US" sz="2200" dirty="0" err="1"/>
              <a:t>pankreas</a:t>
            </a:r>
            <a:r>
              <a:rPr lang="en-US" sz="2200" dirty="0"/>
              <a:t> </a:t>
            </a:r>
            <a:r>
              <a:rPr lang="en-US" sz="2200" dirty="0" err="1"/>
              <a:t>alanında</a:t>
            </a:r>
            <a:r>
              <a:rPr lang="en-US" sz="2200" dirty="0"/>
              <a:t> </a:t>
            </a:r>
            <a:r>
              <a:rPr lang="en-US" sz="2200" dirty="0" err="1"/>
              <a:t>kitle</a:t>
            </a:r>
            <a:r>
              <a:rPr lang="en-US" sz="2200" dirty="0"/>
              <a:t> </a:t>
            </a:r>
            <a:r>
              <a:rPr lang="en-US" sz="2200" dirty="0" err="1"/>
              <a:t>veya</a:t>
            </a:r>
            <a:r>
              <a:rPr lang="en-US" sz="2200" dirty="0"/>
              <a:t> </a:t>
            </a:r>
            <a:r>
              <a:rPr lang="en-US" sz="2200" dirty="0" err="1"/>
              <a:t>değişmiş</a:t>
            </a:r>
            <a:r>
              <a:rPr lang="en-US" sz="2200" dirty="0"/>
              <a:t> </a:t>
            </a:r>
            <a:r>
              <a:rPr lang="en-US" sz="2200" dirty="0" err="1"/>
              <a:t>ekojenite</a:t>
            </a:r>
            <a:r>
              <a:rPr lang="en-US" sz="2200" dirty="0"/>
              <a:t> (</a:t>
            </a:r>
            <a:r>
              <a:rPr lang="en-US" sz="2200" dirty="0" err="1"/>
              <a:t>hipoekoik</a:t>
            </a:r>
            <a:r>
              <a:rPr lang="en-US" sz="2200" dirty="0"/>
              <a:t>) </a:t>
            </a:r>
            <a:r>
              <a:rPr lang="en-US" sz="2200" dirty="0" err="1"/>
              <a:t>saptanabilir</a:t>
            </a:r>
            <a:r>
              <a:rPr lang="en-US" sz="2200" dirty="0"/>
              <a:t>; </a:t>
            </a:r>
            <a:r>
              <a:rPr lang="en-US" sz="2200" dirty="0" err="1"/>
              <a:t>pankreas</a:t>
            </a:r>
            <a:r>
              <a:rPr lang="en-US" sz="2200" dirty="0"/>
              <a:t> </a:t>
            </a:r>
            <a:r>
              <a:rPr lang="en-US" sz="2200" dirty="0" err="1"/>
              <a:t>genellikle</a:t>
            </a:r>
            <a:r>
              <a:rPr lang="en-US" sz="2200" dirty="0"/>
              <a:t> </a:t>
            </a:r>
            <a:r>
              <a:rPr lang="en-US" sz="2200" dirty="0" err="1"/>
              <a:t>düzensiz</a:t>
            </a:r>
            <a:r>
              <a:rPr lang="en-US" sz="2200" dirty="0"/>
              <a:t> </a:t>
            </a:r>
            <a:r>
              <a:rPr lang="en-US" sz="2200" dirty="0" err="1"/>
              <a:t>sınırlarla</a:t>
            </a:r>
            <a:r>
              <a:rPr lang="en-US" sz="2200" dirty="0"/>
              <a:t> </a:t>
            </a:r>
            <a:r>
              <a:rPr lang="en-US" sz="2200" dirty="0" err="1"/>
              <a:t>genişlemiştir</a:t>
            </a:r>
            <a:r>
              <a:rPr lang="en-US" sz="2200" dirty="0"/>
              <a:t>, </a:t>
            </a:r>
            <a:r>
              <a:rPr lang="en-US" sz="2200" dirty="0" err="1"/>
              <a:t>çevresindeki</a:t>
            </a:r>
            <a:r>
              <a:rPr lang="en-US" sz="2200" dirty="0"/>
              <a:t> </a:t>
            </a:r>
            <a:r>
              <a:rPr lang="en-US" sz="2200" dirty="0" err="1"/>
              <a:t>mezenter</a:t>
            </a:r>
            <a:r>
              <a:rPr lang="en-US" sz="2200" dirty="0"/>
              <a:t> </a:t>
            </a:r>
            <a:r>
              <a:rPr lang="en-US" sz="2200" dirty="0" err="1"/>
              <a:t>fokal</a:t>
            </a:r>
            <a:r>
              <a:rPr lang="en-US" sz="2200" dirty="0"/>
              <a:t> </a:t>
            </a:r>
            <a:r>
              <a:rPr lang="en-US" sz="2200" dirty="0" err="1"/>
              <a:t>peritonit</a:t>
            </a:r>
            <a:r>
              <a:rPr lang="en-US" sz="2200" dirty="0"/>
              <a:t> </a:t>
            </a:r>
            <a:r>
              <a:rPr lang="en-US" sz="2200" dirty="0" err="1"/>
              <a:t>nedeniyle</a:t>
            </a:r>
            <a:r>
              <a:rPr lang="en-US" sz="2200" dirty="0"/>
              <a:t> </a:t>
            </a:r>
            <a:r>
              <a:rPr lang="en-US" sz="2200" dirty="0" err="1"/>
              <a:t>hiperekoik</a:t>
            </a:r>
            <a:r>
              <a:rPr lang="en-US" sz="2200" dirty="0"/>
              <a:t> </a:t>
            </a:r>
            <a:r>
              <a:rPr lang="en-US" sz="2200" dirty="0" err="1"/>
              <a:t>olabilir</a:t>
            </a:r>
            <a:r>
              <a:rPr lang="en-US" sz="2200" dirty="0"/>
              <a:t>, peritoneal </a:t>
            </a:r>
            <a:r>
              <a:rPr lang="en-US" sz="2200" dirty="0" err="1"/>
              <a:t>efüzyon</a:t>
            </a:r>
            <a:r>
              <a:rPr lang="en-US" sz="2200" dirty="0"/>
              <a:t> </a:t>
            </a:r>
            <a:r>
              <a:rPr lang="en-US" sz="2200" dirty="0" err="1"/>
              <a:t>ve</a:t>
            </a:r>
            <a:r>
              <a:rPr lang="en-US" sz="2200" dirty="0"/>
              <a:t> </a:t>
            </a:r>
            <a:r>
              <a:rPr lang="en-US" sz="2200" dirty="0" err="1"/>
              <a:t>ekstrahepatik</a:t>
            </a:r>
            <a:r>
              <a:rPr lang="en-US" sz="2200" dirty="0"/>
              <a:t> </a:t>
            </a:r>
            <a:r>
              <a:rPr lang="en-US" sz="2200" dirty="0" err="1"/>
              <a:t>biliyer</a:t>
            </a:r>
            <a:r>
              <a:rPr lang="en-US" sz="2200" dirty="0"/>
              <a:t> </a:t>
            </a:r>
            <a:r>
              <a:rPr lang="en-US" sz="2200" dirty="0" err="1"/>
              <a:t>tıkanıklık</a:t>
            </a:r>
            <a:r>
              <a:rPr lang="en-US" sz="2200" dirty="0"/>
              <a:t> </a:t>
            </a:r>
            <a:r>
              <a:rPr lang="en-US" sz="2200" dirty="0" err="1"/>
              <a:t>görebilir</a:t>
            </a:r>
            <a:r>
              <a:rPr lang="en-US" sz="2200" dirty="0"/>
              <a:t>.</a:t>
            </a:r>
          </a:p>
          <a:p>
            <a:pPr algn="just">
              <a:lnSpc>
                <a:spcPct val="150000"/>
              </a:lnSpc>
            </a:pPr>
            <a:r>
              <a:rPr lang="en-US" sz="2200" dirty="0" err="1"/>
              <a:t>fPL</a:t>
            </a:r>
            <a:r>
              <a:rPr lang="en-US" sz="2200" dirty="0"/>
              <a:t> </a:t>
            </a:r>
            <a:r>
              <a:rPr lang="en-US" sz="2200" dirty="0" err="1"/>
              <a:t>testi</a:t>
            </a:r>
            <a:r>
              <a:rPr lang="en-US" sz="2200" dirty="0"/>
              <a:t> </a:t>
            </a:r>
            <a:r>
              <a:rPr lang="en-US" sz="2200" dirty="0" err="1"/>
              <a:t>ve</a:t>
            </a:r>
            <a:r>
              <a:rPr lang="en-US" sz="2200" dirty="0"/>
              <a:t> </a:t>
            </a:r>
            <a:r>
              <a:rPr lang="en-US" sz="2200" dirty="0" err="1"/>
              <a:t>pankreas</a:t>
            </a:r>
            <a:r>
              <a:rPr lang="en-US" sz="2200" dirty="0"/>
              <a:t> </a:t>
            </a:r>
            <a:r>
              <a:rPr lang="en-US" sz="2200" dirty="0" err="1"/>
              <a:t>ultrasonu</a:t>
            </a:r>
            <a:r>
              <a:rPr lang="en-US" sz="2200" dirty="0"/>
              <a:t> </a:t>
            </a:r>
            <a:r>
              <a:rPr lang="en-US" sz="2200" dirty="0" err="1"/>
              <a:t>birlikte</a:t>
            </a:r>
            <a:r>
              <a:rPr lang="en-US" sz="2200" dirty="0"/>
              <a:t>  </a:t>
            </a:r>
            <a:r>
              <a:rPr lang="en-US" sz="2200" dirty="0" err="1"/>
              <a:t>akut</a:t>
            </a:r>
            <a:r>
              <a:rPr lang="en-US" sz="2200" dirty="0"/>
              <a:t> </a:t>
            </a:r>
            <a:r>
              <a:rPr lang="en-US" sz="2200" dirty="0" err="1"/>
              <a:t>pankreatitin</a:t>
            </a:r>
            <a:r>
              <a:rPr lang="en-US" sz="2200" dirty="0"/>
              <a:t> antemortem </a:t>
            </a:r>
            <a:r>
              <a:rPr lang="en-US" sz="2200" dirty="0" err="1"/>
              <a:t>tanısı</a:t>
            </a:r>
            <a:r>
              <a:rPr lang="en-US" sz="2200" dirty="0"/>
              <a:t> </a:t>
            </a:r>
            <a:r>
              <a:rPr lang="en-US" sz="2200" dirty="0" err="1"/>
              <a:t>için</a:t>
            </a:r>
            <a:r>
              <a:rPr lang="en-US" sz="2200" dirty="0"/>
              <a:t> </a:t>
            </a:r>
            <a:r>
              <a:rPr lang="en-US" sz="2200" dirty="0" err="1"/>
              <a:t>en</a:t>
            </a:r>
            <a:r>
              <a:rPr lang="en-US" sz="2200" dirty="0"/>
              <a:t> </a:t>
            </a:r>
            <a:r>
              <a:rPr lang="en-US" sz="2200" dirty="0" err="1"/>
              <a:t>yüksek</a:t>
            </a:r>
            <a:r>
              <a:rPr lang="en-US" sz="2200" dirty="0"/>
              <a:t> </a:t>
            </a:r>
            <a:r>
              <a:rPr lang="en-US" sz="2200" dirty="0" err="1"/>
              <a:t>özgüllüğe</a:t>
            </a:r>
            <a:r>
              <a:rPr lang="en-US" sz="2200" dirty="0"/>
              <a:t> </a:t>
            </a:r>
            <a:r>
              <a:rPr lang="en-US" sz="2200" dirty="0" err="1"/>
              <a:t>sahiptir</a:t>
            </a:r>
            <a:r>
              <a:rPr lang="en-US" sz="2200" dirty="0"/>
              <a:t>.</a:t>
            </a:r>
          </a:p>
        </p:txBody>
      </p:sp>
    </p:spTree>
    <p:extLst>
      <p:ext uri="{BB962C8B-B14F-4D97-AF65-F5344CB8AC3E}">
        <p14:creationId xmlns:p14="http://schemas.microsoft.com/office/powerpoint/2010/main" val="157965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6CFDBE-B709-FB49-83BB-C43559021321}"/>
              </a:ext>
            </a:extLst>
          </p:cNvPr>
          <p:cNvSpPr>
            <a:spLocks noGrp="1"/>
          </p:cNvSpPr>
          <p:nvPr>
            <p:ph idx="1"/>
          </p:nvPr>
        </p:nvSpPr>
        <p:spPr/>
        <p:txBody>
          <a:bodyPr>
            <a:normAutofit/>
          </a:bodyPr>
          <a:lstStyle/>
          <a:p>
            <a:pPr algn="just">
              <a:lnSpc>
                <a:spcPct val="150000"/>
              </a:lnSpc>
            </a:pPr>
            <a:r>
              <a:rPr lang="tr-TR" sz="2200" dirty="0" err="1"/>
              <a:t>Probiyotikler</a:t>
            </a:r>
            <a:r>
              <a:rPr lang="tr-TR" sz="2200" dirty="0"/>
              <a:t> ayrıca bağırsak parazitlerinin yok edilmesini kolaylaştırmak için de kullanılmıştır. Yakın zamanda yapılan bir çalışmada, </a:t>
            </a:r>
            <a:r>
              <a:rPr lang="tr-TR" sz="2200" dirty="0" err="1"/>
              <a:t>probiyotik</a:t>
            </a:r>
            <a:r>
              <a:rPr lang="tr-TR" sz="2200" dirty="0"/>
              <a:t> organizma </a:t>
            </a:r>
            <a:r>
              <a:rPr lang="tr-TR" sz="2200" dirty="0" err="1"/>
              <a:t>Enterococcus</a:t>
            </a:r>
            <a:r>
              <a:rPr lang="tr-TR" sz="2200" dirty="0"/>
              <a:t> </a:t>
            </a:r>
            <a:r>
              <a:rPr lang="tr-TR" sz="2200" dirty="0" err="1"/>
              <a:t>faecium</a:t>
            </a:r>
            <a:r>
              <a:rPr lang="tr-TR" sz="2200" dirty="0"/>
              <a:t> SF68'in (</a:t>
            </a:r>
            <a:r>
              <a:rPr lang="tr-TR" sz="2200" dirty="0" err="1"/>
              <a:t>Forta</a:t>
            </a:r>
            <a:r>
              <a:rPr lang="tr-TR" sz="2200" dirty="0"/>
              <a:t>-Flora, </a:t>
            </a:r>
            <a:r>
              <a:rPr lang="tr-TR" sz="2200" dirty="0" err="1"/>
              <a:t>Nestle-Purina</a:t>
            </a:r>
            <a:r>
              <a:rPr lang="tr-TR" sz="2200" dirty="0"/>
              <a:t>, St. Louis, MO) farelerde </a:t>
            </a:r>
            <a:r>
              <a:rPr lang="tr-TR" sz="2200" dirty="0" err="1"/>
              <a:t>Giardia</a:t>
            </a:r>
            <a:r>
              <a:rPr lang="tr-TR" sz="2200" dirty="0"/>
              <a:t> </a:t>
            </a:r>
            <a:r>
              <a:rPr lang="tr-TR" sz="2200" dirty="0" err="1"/>
              <a:t>intestinalis</a:t>
            </a:r>
            <a:r>
              <a:rPr lang="tr-TR" sz="2200" dirty="0"/>
              <a:t> enfeksiyonunu </a:t>
            </a:r>
            <a:r>
              <a:rPr lang="tr-TR" sz="2200" dirty="0" err="1"/>
              <a:t>antagonize</a:t>
            </a:r>
            <a:r>
              <a:rPr lang="tr-TR" sz="2200" dirty="0"/>
              <a:t> etme kabiliyeti kanıtlanmıştır.</a:t>
            </a:r>
          </a:p>
          <a:p>
            <a:pPr algn="just">
              <a:lnSpc>
                <a:spcPct val="150000"/>
              </a:lnSpc>
            </a:pPr>
            <a:r>
              <a:rPr lang="tr-TR" sz="2200" dirty="0" err="1"/>
              <a:t>Giardia</a:t>
            </a:r>
            <a:r>
              <a:rPr lang="tr-TR" sz="2200" dirty="0"/>
              <a:t> </a:t>
            </a:r>
            <a:r>
              <a:rPr lang="tr-TR" sz="2200" dirty="0" err="1"/>
              <a:t>trofozoitleri</a:t>
            </a:r>
            <a:r>
              <a:rPr lang="tr-TR" sz="2200" dirty="0"/>
              <a:t> ile aşılamadan 7 gün önce başlayan E. </a:t>
            </a:r>
            <a:r>
              <a:rPr lang="tr-TR" sz="2200" dirty="0" err="1"/>
              <a:t>faecium</a:t>
            </a:r>
            <a:r>
              <a:rPr lang="tr-TR" sz="2200" dirty="0"/>
              <a:t> </a:t>
            </a:r>
            <a:r>
              <a:rPr lang="tr-TR" sz="2200" dirty="0" err="1"/>
              <a:t>suşu</a:t>
            </a:r>
            <a:r>
              <a:rPr lang="tr-TR" sz="2200" dirty="0"/>
              <a:t> SF68'in oral beslenmesi, spesifik anti-</a:t>
            </a:r>
            <a:r>
              <a:rPr lang="tr-TR" sz="2200" dirty="0" err="1"/>
              <a:t>Giardia</a:t>
            </a:r>
            <a:r>
              <a:rPr lang="tr-TR" sz="2200" dirty="0"/>
              <a:t> bağırsak </a:t>
            </a:r>
            <a:r>
              <a:rPr lang="tr-TR" sz="2200" dirty="0" err="1"/>
              <a:t>immünoglobulin</a:t>
            </a:r>
            <a:r>
              <a:rPr lang="tr-TR" sz="2200" dirty="0"/>
              <a:t> (</a:t>
            </a:r>
            <a:r>
              <a:rPr lang="tr-TR" sz="2200" dirty="0" err="1"/>
              <a:t>Ig</a:t>
            </a:r>
            <a:r>
              <a:rPr lang="tr-TR" sz="2200" dirty="0"/>
              <a:t>) A ve kan </a:t>
            </a:r>
            <a:r>
              <a:rPr lang="tr-TR" sz="2200" dirty="0" err="1"/>
              <a:t>IgG'sinin</a:t>
            </a:r>
            <a:r>
              <a:rPr lang="tr-TR" sz="2200" dirty="0"/>
              <a:t> üretimini önemli ölçüde arttırdı.</a:t>
            </a:r>
          </a:p>
        </p:txBody>
      </p:sp>
    </p:spTree>
    <p:extLst>
      <p:ext uri="{BB962C8B-B14F-4D97-AF65-F5344CB8AC3E}">
        <p14:creationId xmlns:p14="http://schemas.microsoft.com/office/powerpoint/2010/main" val="25992547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692B-BF00-7B42-AF3D-8CCAA34E5570}"/>
              </a:ext>
            </a:extLst>
          </p:cNvPr>
          <p:cNvSpPr>
            <a:spLocks noGrp="1"/>
          </p:cNvSpPr>
          <p:nvPr>
            <p:ph type="title"/>
          </p:nvPr>
        </p:nvSpPr>
        <p:spPr>
          <a:xfrm>
            <a:off x="838200" y="365125"/>
            <a:ext cx="10515600" cy="672565"/>
          </a:xfrm>
          <a:solidFill>
            <a:schemeClr val="bg2"/>
          </a:solidFill>
        </p:spPr>
        <p:txBody>
          <a:bodyPr>
            <a:normAutofit/>
          </a:bodyPr>
          <a:lstStyle/>
          <a:p>
            <a:r>
              <a:rPr lang="en-US" sz="2400" b="1" dirty="0">
                <a:solidFill>
                  <a:srgbClr val="FF0000"/>
                </a:solidFill>
              </a:rPr>
              <a:t>DİAGNOSTİK İŞLEMELER</a:t>
            </a:r>
          </a:p>
        </p:txBody>
      </p:sp>
      <p:sp>
        <p:nvSpPr>
          <p:cNvPr id="3" name="Content Placeholder 2">
            <a:extLst>
              <a:ext uri="{FF2B5EF4-FFF2-40B4-BE49-F238E27FC236}">
                <a16:creationId xmlns:a16="http://schemas.microsoft.com/office/drawing/2014/main" id="{6AEBFAEB-E30E-C046-8588-03CCA87E6A24}"/>
              </a:ext>
            </a:extLst>
          </p:cNvPr>
          <p:cNvSpPr>
            <a:spLocks noGrp="1"/>
          </p:cNvSpPr>
          <p:nvPr>
            <p:ph idx="1"/>
          </p:nvPr>
        </p:nvSpPr>
        <p:spPr>
          <a:xfrm>
            <a:off x="838200" y="1332466"/>
            <a:ext cx="10515600" cy="4351338"/>
          </a:xfrm>
        </p:spPr>
        <p:txBody>
          <a:bodyPr>
            <a:normAutofit/>
          </a:bodyPr>
          <a:lstStyle/>
          <a:p>
            <a:pPr algn="just">
              <a:lnSpc>
                <a:spcPct val="150000"/>
              </a:lnSpc>
            </a:pPr>
            <a:r>
              <a:rPr lang="en-US" sz="2200" dirty="0" err="1"/>
              <a:t>Ultrason</a:t>
            </a:r>
            <a:r>
              <a:rPr lang="en-US" sz="2200" dirty="0"/>
              <a:t> </a:t>
            </a:r>
            <a:r>
              <a:rPr lang="en-US" sz="2200" dirty="0" err="1"/>
              <a:t>eşliğinde</a:t>
            </a:r>
            <a:r>
              <a:rPr lang="en-US" sz="2200" dirty="0"/>
              <a:t> </a:t>
            </a:r>
            <a:r>
              <a:rPr lang="en-US" sz="2200" dirty="0" err="1"/>
              <a:t>iğne</a:t>
            </a:r>
            <a:r>
              <a:rPr lang="en-US" sz="2200" dirty="0"/>
              <a:t> aspirasyon </a:t>
            </a:r>
            <a:r>
              <a:rPr lang="en-US" sz="2200" dirty="0" err="1"/>
              <a:t>biyopsisi</a:t>
            </a:r>
            <a:r>
              <a:rPr lang="en-US" sz="2200" dirty="0"/>
              <a:t> </a:t>
            </a:r>
            <a:r>
              <a:rPr lang="en-US" sz="2200" dirty="0" err="1"/>
              <a:t>inflamasyon</a:t>
            </a:r>
            <a:r>
              <a:rPr lang="en-US" sz="2200" dirty="0"/>
              <a:t> (</a:t>
            </a:r>
            <a:r>
              <a:rPr lang="en-US" sz="2200" dirty="0" err="1"/>
              <a:t>sitoloji</a:t>
            </a:r>
            <a:r>
              <a:rPr lang="en-US" sz="2200" dirty="0"/>
              <a:t>) </a:t>
            </a:r>
            <a:r>
              <a:rPr lang="en-US" sz="2200" dirty="0" err="1"/>
              <a:t>apsesi</a:t>
            </a:r>
            <a:r>
              <a:rPr lang="en-US" sz="2200" dirty="0"/>
              <a:t> </a:t>
            </a:r>
            <a:r>
              <a:rPr lang="en-US" sz="2200" dirty="0" err="1"/>
              <a:t>veya</a:t>
            </a:r>
            <a:r>
              <a:rPr lang="en-US" sz="2200" dirty="0"/>
              <a:t> </a:t>
            </a:r>
            <a:r>
              <a:rPr lang="en-US" sz="2200" dirty="0" err="1"/>
              <a:t>kisti</a:t>
            </a:r>
            <a:r>
              <a:rPr lang="en-US" sz="2200" dirty="0"/>
              <a:t> </a:t>
            </a:r>
            <a:r>
              <a:rPr lang="en-US" sz="2200" dirty="0" err="1"/>
              <a:t>doğrulayabilir</a:t>
            </a:r>
            <a:r>
              <a:rPr lang="en-US" sz="2200" dirty="0"/>
              <a:t>.</a:t>
            </a:r>
          </a:p>
          <a:p>
            <a:pPr algn="just">
              <a:lnSpc>
                <a:spcPct val="150000"/>
              </a:lnSpc>
            </a:pPr>
            <a:r>
              <a:rPr lang="en-US" sz="2200" dirty="0" err="1"/>
              <a:t>Laporoskopik</a:t>
            </a:r>
            <a:r>
              <a:rPr lang="en-US" sz="2200" dirty="0"/>
              <a:t> pankreatik biopsy </a:t>
            </a:r>
          </a:p>
          <a:p>
            <a:pPr algn="just">
              <a:lnSpc>
                <a:spcPct val="150000"/>
              </a:lnSpc>
            </a:pPr>
            <a:r>
              <a:rPr lang="en-US" sz="2200" dirty="0" err="1"/>
              <a:t>Histopatolojik</a:t>
            </a:r>
            <a:r>
              <a:rPr lang="en-US" sz="2200" dirty="0"/>
              <a:t> </a:t>
            </a:r>
            <a:r>
              <a:rPr lang="en-US" sz="2200" dirty="0" err="1"/>
              <a:t>değerlendirme</a:t>
            </a:r>
            <a:r>
              <a:rPr lang="en-US" sz="2200" dirty="0"/>
              <a:t> </a:t>
            </a:r>
            <a:r>
              <a:rPr lang="en-US" sz="2200" dirty="0" err="1"/>
              <a:t>fokal</a:t>
            </a:r>
            <a:r>
              <a:rPr lang="en-US" sz="2200" dirty="0"/>
              <a:t> </a:t>
            </a:r>
            <a:r>
              <a:rPr lang="en-US" sz="2200" dirty="0" err="1"/>
              <a:t>veya</a:t>
            </a:r>
            <a:r>
              <a:rPr lang="en-US" sz="2200" dirty="0"/>
              <a:t> segmental </a:t>
            </a:r>
            <a:r>
              <a:rPr lang="en-US" sz="2200" dirty="0" err="1"/>
              <a:t>pankreas</a:t>
            </a:r>
            <a:r>
              <a:rPr lang="en-US" sz="2200" dirty="0"/>
              <a:t> </a:t>
            </a:r>
            <a:r>
              <a:rPr lang="en-US" sz="2200" dirty="0" err="1"/>
              <a:t>inflamasyonunu</a:t>
            </a:r>
            <a:r>
              <a:rPr lang="en-US" sz="2200" dirty="0"/>
              <a:t> </a:t>
            </a:r>
            <a:r>
              <a:rPr lang="en-US" sz="2200" dirty="0" err="1"/>
              <a:t>kaçırabilir</a:t>
            </a:r>
            <a:r>
              <a:rPr lang="en-US" sz="2200" dirty="0"/>
              <a:t>  </a:t>
            </a:r>
            <a:r>
              <a:rPr lang="en-US" sz="2200" dirty="0" err="1"/>
              <a:t>sonuçlar</a:t>
            </a:r>
            <a:r>
              <a:rPr lang="en-US" sz="2200" dirty="0"/>
              <a:t> </a:t>
            </a:r>
            <a:r>
              <a:rPr lang="en-US" sz="2200" dirty="0" err="1"/>
              <a:t>dikkatle</a:t>
            </a:r>
            <a:r>
              <a:rPr lang="en-US" sz="2200" dirty="0"/>
              <a:t> </a:t>
            </a:r>
            <a:r>
              <a:rPr lang="en-US" sz="2200" dirty="0" err="1"/>
              <a:t>yorumlanmalıdır</a:t>
            </a:r>
            <a:r>
              <a:rPr lang="en-US" sz="2200" dirty="0"/>
              <a:t>.</a:t>
            </a:r>
          </a:p>
        </p:txBody>
      </p:sp>
    </p:spTree>
    <p:extLst>
      <p:ext uri="{BB962C8B-B14F-4D97-AF65-F5344CB8AC3E}">
        <p14:creationId xmlns:p14="http://schemas.microsoft.com/office/powerpoint/2010/main" val="12551092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CED224-2601-B843-AE6B-C4DF06A6C6B3}"/>
              </a:ext>
            </a:extLst>
          </p:cNvPr>
          <p:cNvSpPr>
            <a:spLocks noGrp="1"/>
          </p:cNvSpPr>
          <p:nvPr>
            <p:ph type="title"/>
          </p:nvPr>
        </p:nvSpPr>
        <p:spPr>
          <a:xfrm>
            <a:off x="831850" y="3606229"/>
            <a:ext cx="10515600" cy="956246"/>
          </a:xfrm>
          <a:ln>
            <a:solidFill>
              <a:schemeClr val="accent4"/>
            </a:solidFill>
          </a:ln>
        </p:spPr>
        <p:txBody>
          <a:bodyPr/>
          <a:lstStyle/>
          <a:p>
            <a:r>
              <a:rPr lang="en-US" b="1" dirty="0">
                <a:solidFill>
                  <a:srgbClr val="FF0000"/>
                </a:solidFill>
              </a:rPr>
              <a:t>TEDAVİ</a:t>
            </a:r>
          </a:p>
        </p:txBody>
      </p:sp>
    </p:spTree>
    <p:extLst>
      <p:ext uri="{BB962C8B-B14F-4D97-AF65-F5344CB8AC3E}">
        <p14:creationId xmlns:p14="http://schemas.microsoft.com/office/powerpoint/2010/main" val="15899386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65B3E-ED0C-EB4B-91DA-8EBA90C21C39}"/>
              </a:ext>
            </a:extLst>
          </p:cNvPr>
          <p:cNvSpPr>
            <a:spLocks noGrp="1"/>
          </p:cNvSpPr>
          <p:nvPr>
            <p:ph idx="1"/>
          </p:nvPr>
        </p:nvSpPr>
        <p:spPr>
          <a:xfrm>
            <a:off x="827926" y="921500"/>
            <a:ext cx="10515600" cy="4351338"/>
          </a:xfrm>
        </p:spPr>
        <p:txBody>
          <a:bodyPr>
            <a:normAutofit fontScale="92500"/>
          </a:bodyPr>
          <a:lstStyle/>
          <a:p>
            <a:pPr algn="just">
              <a:lnSpc>
                <a:spcPct val="150000"/>
              </a:lnSpc>
            </a:pPr>
            <a:r>
              <a:rPr lang="en-US" sz="2200" dirty="0" err="1"/>
              <a:t>Genellikle</a:t>
            </a:r>
            <a:r>
              <a:rPr lang="en-US" sz="2200" dirty="0"/>
              <a:t> </a:t>
            </a:r>
            <a:r>
              <a:rPr lang="en-US" sz="2200" dirty="0" err="1"/>
              <a:t>hastalar</a:t>
            </a:r>
            <a:r>
              <a:rPr lang="en-US" sz="2200" dirty="0"/>
              <a:t> hospitalize </a:t>
            </a:r>
            <a:r>
              <a:rPr lang="en-US" sz="2200" dirty="0" err="1"/>
              <a:t>edilmeli</a:t>
            </a:r>
            <a:r>
              <a:rPr lang="en-US" sz="2200" dirty="0"/>
              <a:t> </a:t>
            </a:r>
          </a:p>
          <a:p>
            <a:pPr algn="just">
              <a:lnSpc>
                <a:spcPct val="150000"/>
              </a:lnSpc>
            </a:pPr>
            <a:r>
              <a:rPr lang="en-US" sz="2200" dirty="0" err="1"/>
              <a:t>Agresif</a:t>
            </a:r>
            <a:r>
              <a:rPr lang="en-US" sz="2200" dirty="0"/>
              <a:t> IV </a:t>
            </a:r>
            <a:r>
              <a:rPr lang="en-US" sz="2200" dirty="0" err="1"/>
              <a:t>sıvı</a:t>
            </a:r>
            <a:r>
              <a:rPr lang="en-US" sz="2200" dirty="0"/>
              <a:t> </a:t>
            </a:r>
            <a:r>
              <a:rPr lang="en-US" sz="2200" dirty="0" err="1"/>
              <a:t>tedavisi</a:t>
            </a:r>
            <a:r>
              <a:rPr lang="en-US" sz="2200" dirty="0"/>
              <a:t>. </a:t>
            </a:r>
          </a:p>
          <a:p>
            <a:pPr algn="just">
              <a:lnSpc>
                <a:spcPct val="150000"/>
              </a:lnSpc>
            </a:pPr>
            <a:r>
              <a:rPr lang="en-US" sz="2200" dirty="0" err="1"/>
              <a:t>Sıvı</a:t>
            </a:r>
            <a:r>
              <a:rPr lang="en-US" sz="2200" dirty="0"/>
              <a:t> </a:t>
            </a:r>
            <a:r>
              <a:rPr lang="en-US" sz="2200" dirty="0" err="1"/>
              <a:t>tedavisi</a:t>
            </a:r>
            <a:r>
              <a:rPr lang="en-US" sz="2200" dirty="0"/>
              <a:t> </a:t>
            </a:r>
            <a:r>
              <a:rPr lang="en-US" sz="2200" dirty="0" err="1"/>
              <a:t>hedefleri</a:t>
            </a:r>
            <a:r>
              <a:rPr lang="en-US" sz="2200" dirty="0"/>
              <a:t> — </a:t>
            </a:r>
            <a:r>
              <a:rPr lang="en-US" sz="2200" dirty="0" err="1"/>
              <a:t>hipovolemiyi</a:t>
            </a:r>
            <a:r>
              <a:rPr lang="en-US" sz="2200" dirty="0"/>
              <a:t> </a:t>
            </a:r>
            <a:r>
              <a:rPr lang="en-US" sz="2200" dirty="0" err="1"/>
              <a:t>düzelmek</a:t>
            </a:r>
            <a:r>
              <a:rPr lang="en-US" sz="2200" dirty="0"/>
              <a:t> </a:t>
            </a:r>
            <a:r>
              <a:rPr lang="en-US" sz="2200" dirty="0" err="1"/>
              <a:t>ve</a:t>
            </a:r>
            <a:r>
              <a:rPr lang="en-US" sz="2200" dirty="0"/>
              <a:t> </a:t>
            </a:r>
            <a:r>
              <a:rPr lang="en-US" sz="2200" dirty="0" err="1"/>
              <a:t>pankreasta</a:t>
            </a:r>
            <a:r>
              <a:rPr lang="en-US" sz="2200" dirty="0"/>
              <a:t> </a:t>
            </a:r>
            <a:r>
              <a:rPr lang="en-US" sz="2200" dirty="0" err="1"/>
              <a:t>mikro</a:t>
            </a:r>
            <a:r>
              <a:rPr lang="en-US" sz="2200" dirty="0"/>
              <a:t> </a:t>
            </a:r>
            <a:r>
              <a:rPr lang="en-US" sz="2200" dirty="0" err="1"/>
              <a:t>sirkülasyonu</a:t>
            </a:r>
            <a:r>
              <a:rPr lang="en-US" sz="2200" dirty="0"/>
              <a:t> </a:t>
            </a:r>
            <a:r>
              <a:rPr lang="en-US" sz="2200" dirty="0" err="1"/>
              <a:t>sağlamak</a:t>
            </a:r>
            <a:r>
              <a:rPr lang="en-US" sz="2200" dirty="0"/>
              <a:t>. </a:t>
            </a:r>
          </a:p>
          <a:p>
            <a:pPr algn="just">
              <a:lnSpc>
                <a:spcPct val="150000"/>
              </a:lnSpc>
            </a:pPr>
            <a:r>
              <a:rPr lang="en-US" sz="2200" dirty="0" err="1"/>
              <a:t>Laktatlı</a:t>
            </a:r>
            <a:r>
              <a:rPr lang="en-US" sz="2200" dirty="0"/>
              <a:t> Ringer </a:t>
            </a:r>
            <a:r>
              <a:rPr lang="en-US" sz="2200" dirty="0" err="1"/>
              <a:t>çözeltisi</a:t>
            </a:r>
            <a:r>
              <a:rPr lang="en-US" sz="2200" dirty="0"/>
              <a:t> (LRS) </a:t>
            </a:r>
            <a:r>
              <a:rPr lang="en-US" sz="2200" dirty="0" err="1"/>
              <a:t>gibi</a:t>
            </a:r>
            <a:r>
              <a:rPr lang="en-US" sz="2200" dirty="0"/>
              <a:t> </a:t>
            </a:r>
            <a:r>
              <a:rPr lang="en-US" sz="2200" dirty="0" err="1"/>
              <a:t>dengeli</a:t>
            </a:r>
            <a:r>
              <a:rPr lang="en-US" sz="2200" dirty="0"/>
              <a:t> </a:t>
            </a:r>
            <a:r>
              <a:rPr lang="en-US" sz="2200" dirty="0" err="1"/>
              <a:t>bir</a:t>
            </a:r>
            <a:r>
              <a:rPr lang="en-US" sz="2200" dirty="0"/>
              <a:t> </a:t>
            </a:r>
            <a:r>
              <a:rPr lang="en-US" sz="2200" dirty="0" err="1"/>
              <a:t>elektrolit</a:t>
            </a:r>
            <a:r>
              <a:rPr lang="en-US" sz="2200" dirty="0"/>
              <a:t> </a:t>
            </a:r>
            <a:r>
              <a:rPr lang="en-US" sz="2200" dirty="0" err="1"/>
              <a:t>çözeltisi</a:t>
            </a:r>
            <a:r>
              <a:rPr lang="en-US" sz="2200" dirty="0"/>
              <a:t> ilk </a:t>
            </a:r>
            <a:r>
              <a:rPr lang="en-US" sz="2200" dirty="0" err="1"/>
              <a:t>tercih</a:t>
            </a:r>
            <a:r>
              <a:rPr lang="en-US" sz="2200" dirty="0"/>
              <a:t> </a:t>
            </a:r>
            <a:r>
              <a:rPr lang="en-US" sz="2200" dirty="0" err="1"/>
              <a:t>edilen</a:t>
            </a:r>
            <a:r>
              <a:rPr lang="en-US" sz="2200" dirty="0"/>
              <a:t> </a:t>
            </a:r>
            <a:r>
              <a:rPr lang="en-US" sz="2200" dirty="0" err="1"/>
              <a:t>rehidrasyon</a:t>
            </a:r>
            <a:r>
              <a:rPr lang="en-US" sz="2200" dirty="0"/>
              <a:t> </a:t>
            </a:r>
            <a:r>
              <a:rPr lang="en-US" sz="2200" dirty="0" err="1"/>
              <a:t>sıvısıdır</a:t>
            </a:r>
            <a:r>
              <a:rPr lang="en-US" sz="2200" dirty="0"/>
              <a:t>. </a:t>
            </a:r>
          </a:p>
          <a:p>
            <a:pPr algn="just">
              <a:lnSpc>
                <a:spcPct val="150000"/>
              </a:lnSpc>
            </a:pPr>
            <a:r>
              <a:rPr lang="en-US" sz="2200" dirty="0" err="1"/>
              <a:t>Doğru</a:t>
            </a:r>
            <a:r>
              <a:rPr lang="en-US" sz="2200" dirty="0"/>
              <a:t> </a:t>
            </a:r>
            <a:r>
              <a:rPr lang="en-US" sz="2200" dirty="0" err="1"/>
              <a:t>başlangıçtaki</a:t>
            </a:r>
            <a:r>
              <a:rPr lang="en-US" sz="2200" dirty="0"/>
              <a:t> </a:t>
            </a:r>
            <a:r>
              <a:rPr lang="en-US" sz="2200" dirty="0" err="1"/>
              <a:t>dehidrasyon</a:t>
            </a:r>
            <a:r>
              <a:rPr lang="en-US" sz="2200" dirty="0"/>
              <a:t> (mL =% </a:t>
            </a:r>
            <a:r>
              <a:rPr lang="en-US" sz="2200" dirty="0" err="1"/>
              <a:t>dehidrasyon</a:t>
            </a:r>
            <a:r>
              <a:rPr lang="en-US" sz="2200" dirty="0"/>
              <a:t> × kg </a:t>
            </a:r>
            <a:r>
              <a:rPr lang="en-US" sz="2200" dirty="0" err="1"/>
              <a:t>cinsinden</a:t>
            </a:r>
            <a:r>
              <a:rPr lang="en-US" sz="2200" dirty="0"/>
              <a:t> </a:t>
            </a:r>
            <a:r>
              <a:rPr lang="en-US" sz="2200" dirty="0" err="1"/>
              <a:t>ağırlık</a:t>
            </a:r>
            <a:r>
              <a:rPr lang="en-US" sz="2200" dirty="0"/>
              <a:t> x 1.000) 4-6 </a:t>
            </a:r>
            <a:r>
              <a:rPr lang="en-US" sz="2200" dirty="0" err="1"/>
              <a:t>saatten</a:t>
            </a:r>
            <a:r>
              <a:rPr lang="en-US" sz="2200" dirty="0"/>
              <a:t> </a:t>
            </a:r>
            <a:r>
              <a:rPr lang="en-US" sz="2200" dirty="0" err="1"/>
              <a:t>daha</a:t>
            </a:r>
            <a:r>
              <a:rPr lang="en-US" sz="2200" dirty="0"/>
              <a:t> </a:t>
            </a:r>
            <a:r>
              <a:rPr lang="en-US" sz="2200" dirty="0" err="1"/>
              <a:t>uzun</a:t>
            </a:r>
            <a:r>
              <a:rPr lang="en-US" sz="2200" dirty="0"/>
              <a:t> </a:t>
            </a:r>
            <a:r>
              <a:rPr lang="en-US" sz="2200" dirty="0" err="1"/>
              <a:t>süürede</a:t>
            </a:r>
            <a:r>
              <a:rPr lang="en-US" sz="2200" dirty="0"/>
              <a:t> </a:t>
            </a:r>
            <a:r>
              <a:rPr lang="en-US" sz="2200" dirty="0" err="1"/>
              <a:t>verilmeli</a:t>
            </a:r>
            <a:r>
              <a:rPr lang="en-US" sz="2200" dirty="0"/>
              <a:t>.</a:t>
            </a:r>
          </a:p>
        </p:txBody>
      </p:sp>
    </p:spTree>
    <p:extLst>
      <p:ext uri="{BB962C8B-B14F-4D97-AF65-F5344CB8AC3E}">
        <p14:creationId xmlns:p14="http://schemas.microsoft.com/office/powerpoint/2010/main" val="29338285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303D7-8698-694A-87FE-C74245866D1E}"/>
              </a:ext>
            </a:extLst>
          </p:cNvPr>
          <p:cNvSpPr>
            <a:spLocks noGrp="1"/>
          </p:cNvSpPr>
          <p:nvPr>
            <p:ph idx="1"/>
          </p:nvPr>
        </p:nvSpPr>
        <p:spPr>
          <a:xfrm>
            <a:off x="858748" y="674920"/>
            <a:ext cx="10515600" cy="5201898"/>
          </a:xfrm>
        </p:spPr>
        <p:txBody>
          <a:bodyPr>
            <a:normAutofit/>
          </a:bodyPr>
          <a:lstStyle/>
          <a:p>
            <a:pPr algn="just">
              <a:lnSpc>
                <a:spcPct val="150000"/>
              </a:lnSpc>
            </a:pPr>
            <a:r>
              <a:rPr lang="en-US" sz="2200" dirty="0" err="1"/>
              <a:t>Pankreas</a:t>
            </a:r>
            <a:r>
              <a:rPr lang="en-US" sz="2200" dirty="0"/>
              <a:t> </a:t>
            </a:r>
            <a:r>
              <a:rPr lang="en-US" sz="2200" dirty="0" err="1"/>
              <a:t>dolaşım</a:t>
            </a:r>
            <a:r>
              <a:rPr lang="en-US" sz="2200" dirty="0"/>
              <a:t> </a:t>
            </a:r>
            <a:r>
              <a:rPr lang="en-US" sz="2200" dirty="0" err="1"/>
              <a:t>ihtiyaçlarını</a:t>
            </a:r>
            <a:r>
              <a:rPr lang="en-US" sz="2200" dirty="0"/>
              <a:t> </a:t>
            </a:r>
            <a:r>
              <a:rPr lang="en-US" sz="2200" dirty="0" err="1"/>
              <a:t>iyileştirmek</a:t>
            </a:r>
            <a:r>
              <a:rPr lang="en-US" sz="2200" dirty="0"/>
              <a:t> </a:t>
            </a:r>
            <a:r>
              <a:rPr lang="en-US" sz="2200" dirty="0" err="1"/>
              <a:t>ve</a:t>
            </a:r>
            <a:r>
              <a:rPr lang="en-US" sz="2200" dirty="0"/>
              <a:t> </a:t>
            </a:r>
            <a:r>
              <a:rPr lang="en-US" sz="2200" dirty="0" err="1"/>
              <a:t>iskemiyi</a:t>
            </a:r>
            <a:r>
              <a:rPr lang="en-US" sz="2200" dirty="0"/>
              <a:t> </a:t>
            </a:r>
            <a:r>
              <a:rPr lang="en-US" sz="2200" dirty="0" err="1"/>
              <a:t>önlemek</a:t>
            </a:r>
            <a:r>
              <a:rPr lang="en-US" sz="2200" dirty="0"/>
              <a:t> </a:t>
            </a:r>
            <a:r>
              <a:rPr lang="en-US" sz="2200" dirty="0" err="1"/>
              <a:t>için</a:t>
            </a:r>
            <a:r>
              <a:rPr lang="en-US" sz="2200" dirty="0"/>
              <a:t> </a:t>
            </a:r>
            <a:r>
              <a:rPr lang="en-US" sz="2200" dirty="0" err="1"/>
              <a:t>kolloidlere</a:t>
            </a:r>
            <a:r>
              <a:rPr lang="en-US" sz="2200" dirty="0"/>
              <a:t> (</a:t>
            </a:r>
            <a:r>
              <a:rPr lang="en-US" sz="2200" dirty="0" err="1"/>
              <a:t>oksiglobin</a:t>
            </a:r>
            <a:r>
              <a:rPr lang="en-US" sz="2200" dirty="0"/>
              <a:t>, </a:t>
            </a:r>
            <a:r>
              <a:rPr lang="en-US" sz="2200" dirty="0" err="1"/>
              <a:t>hetastarch</a:t>
            </a:r>
            <a:r>
              <a:rPr lang="en-US" sz="2200" dirty="0"/>
              <a:t>) </a:t>
            </a:r>
            <a:r>
              <a:rPr lang="en-US" sz="2200" dirty="0" err="1"/>
              <a:t>ihtiyaç</a:t>
            </a:r>
            <a:r>
              <a:rPr lang="en-US" sz="2200" dirty="0"/>
              <a:t> </a:t>
            </a:r>
            <a:r>
              <a:rPr lang="en-US" sz="2200" dirty="0" err="1"/>
              <a:t>duyabilir</a:t>
            </a:r>
            <a:r>
              <a:rPr lang="en-US" sz="2200" dirty="0"/>
              <a:t>.</a:t>
            </a:r>
          </a:p>
          <a:p>
            <a:pPr algn="just">
              <a:lnSpc>
                <a:spcPct val="150000"/>
              </a:lnSpc>
            </a:pPr>
            <a:r>
              <a:rPr lang="en-US" sz="2200" dirty="0" err="1"/>
              <a:t>Açıkların</a:t>
            </a:r>
            <a:r>
              <a:rPr lang="en-US" sz="2200" dirty="0"/>
              <a:t> </a:t>
            </a:r>
            <a:r>
              <a:rPr lang="en-US" sz="2200" dirty="0" err="1"/>
              <a:t>değiştirilmesinin</a:t>
            </a:r>
            <a:r>
              <a:rPr lang="en-US" sz="2200" dirty="0"/>
              <a:t> </a:t>
            </a:r>
            <a:r>
              <a:rPr lang="en-US" sz="2200" dirty="0" err="1"/>
              <a:t>ardından</a:t>
            </a:r>
            <a:r>
              <a:rPr lang="en-US" sz="2200" dirty="0"/>
              <a:t>, </a:t>
            </a:r>
            <a:r>
              <a:rPr lang="en-US" sz="2200" dirty="0" err="1"/>
              <a:t>bakım</a:t>
            </a:r>
            <a:r>
              <a:rPr lang="en-US" sz="2200" dirty="0"/>
              <a:t> </a:t>
            </a:r>
            <a:r>
              <a:rPr lang="en-US" sz="2200" dirty="0" err="1"/>
              <a:t>gereksinimlerini</a:t>
            </a:r>
            <a:r>
              <a:rPr lang="en-US" sz="2200" dirty="0"/>
              <a:t> (kg </a:t>
            </a:r>
            <a:r>
              <a:rPr lang="en-US" sz="2200" dirty="0" err="1"/>
              <a:t>cinsinden</a:t>
            </a:r>
            <a:r>
              <a:rPr lang="en-US" sz="2200" dirty="0"/>
              <a:t> 2.5 x </a:t>
            </a:r>
            <a:r>
              <a:rPr lang="en-US" sz="2200" dirty="0" err="1"/>
              <a:t>ağırlık</a:t>
            </a:r>
            <a:r>
              <a:rPr lang="en-US" sz="2200" dirty="0"/>
              <a:t>) </a:t>
            </a:r>
            <a:r>
              <a:rPr lang="en-US" sz="2200" dirty="0" err="1"/>
              <a:t>ve</a:t>
            </a:r>
            <a:r>
              <a:rPr lang="en-US" sz="2200" dirty="0"/>
              <a:t> </a:t>
            </a:r>
            <a:r>
              <a:rPr lang="en-US" sz="2200" dirty="0" err="1"/>
              <a:t>devam</a:t>
            </a:r>
            <a:r>
              <a:rPr lang="en-US" sz="2200" dirty="0"/>
              <a:t> </a:t>
            </a:r>
            <a:r>
              <a:rPr lang="en-US" sz="2200" dirty="0" err="1"/>
              <a:t>eden</a:t>
            </a:r>
            <a:r>
              <a:rPr lang="en-US" sz="2200" dirty="0"/>
              <a:t> </a:t>
            </a:r>
            <a:r>
              <a:rPr lang="en-US" sz="2200" dirty="0" err="1"/>
              <a:t>kayıpları</a:t>
            </a:r>
            <a:r>
              <a:rPr lang="en-US" sz="2200" dirty="0"/>
              <a:t> (</a:t>
            </a:r>
            <a:r>
              <a:rPr lang="en-US" sz="2200" dirty="0" err="1"/>
              <a:t>tahmini</a:t>
            </a:r>
            <a:r>
              <a:rPr lang="en-US" sz="2200" dirty="0"/>
              <a:t>) </a:t>
            </a:r>
            <a:r>
              <a:rPr lang="en-US" sz="2200" dirty="0" err="1"/>
              <a:t>karşılamak</a:t>
            </a:r>
            <a:r>
              <a:rPr lang="en-US" sz="2200" dirty="0"/>
              <a:t> </a:t>
            </a:r>
            <a:r>
              <a:rPr lang="en-US" sz="2200" dirty="0" err="1"/>
              <a:t>için</a:t>
            </a:r>
            <a:r>
              <a:rPr lang="en-US" sz="2200" dirty="0"/>
              <a:t> </a:t>
            </a:r>
            <a:r>
              <a:rPr lang="en-US" sz="2200" dirty="0" err="1"/>
              <a:t>ilave</a:t>
            </a:r>
            <a:r>
              <a:rPr lang="en-US" sz="2200" dirty="0"/>
              <a:t> </a:t>
            </a:r>
            <a:r>
              <a:rPr lang="en-US" sz="2200" dirty="0" err="1"/>
              <a:t>sıvılar</a:t>
            </a:r>
            <a:r>
              <a:rPr lang="en-US" sz="2200" dirty="0"/>
              <a:t> </a:t>
            </a:r>
            <a:r>
              <a:rPr lang="en-US" sz="2200" dirty="0" err="1"/>
              <a:t>verilmeli</a:t>
            </a:r>
            <a:r>
              <a:rPr lang="en-US" sz="2200" dirty="0"/>
              <a:t>.</a:t>
            </a:r>
          </a:p>
          <a:p>
            <a:pPr algn="just">
              <a:lnSpc>
                <a:spcPct val="150000"/>
              </a:lnSpc>
            </a:pPr>
            <a:r>
              <a:rPr lang="en-US" sz="2200" dirty="0" err="1"/>
              <a:t>Kusma</a:t>
            </a:r>
            <a:r>
              <a:rPr lang="en-US" sz="2200" dirty="0"/>
              <a:t> </a:t>
            </a:r>
            <a:r>
              <a:rPr lang="en-US" sz="2200" dirty="0" err="1"/>
              <a:t>ile</a:t>
            </a:r>
            <a:r>
              <a:rPr lang="en-US" sz="2200" dirty="0"/>
              <a:t> </a:t>
            </a:r>
            <a:r>
              <a:rPr lang="en-US" sz="2200" dirty="0" err="1"/>
              <a:t>potasyum</a:t>
            </a:r>
            <a:r>
              <a:rPr lang="en-US" sz="2200" dirty="0"/>
              <a:t> </a:t>
            </a:r>
            <a:r>
              <a:rPr lang="en-US" sz="2200" dirty="0" err="1"/>
              <a:t>kaybı</a:t>
            </a:r>
            <a:r>
              <a:rPr lang="en-US" sz="2200" dirty="0"/>
              <a:t> </a:t>
            </a:r>
            <a:r>
              <a:rPr lang="en-US" sz="2200" dirty="0" err="1"/>
              <a:t>nedeniyle</a:t>
            </a:r>
            <a:r>
              <a:rPr lang="en-US" sz="2200" dirty="0"/>
              <a:t> </a:t>
            </a:r>
            <a:r>
              <a:rPr lang="en-US" sz="2200" dirty="0" err="1"/>
              <a:t>genellikle</a:t>
            </a:r>
            <a:r>
              <a:rPr lang="en-US" sz="2200" dirty="0"/>
              <a:t> </a:t>
            </a:r>
            <a:r>
              <a:rPr lang="en-US" sz="2200" dirty="0" err="1"/>
              <a:t>potasyum</a:t>
            </a:r>
            <a:r>
              <a:rPr lang="en-US" sz="2200" dirty="0"/>
              <a:t> </a:t>
            </a:r>
            <a:r>
              <a:rPr lang="en-US" sz="2200" dirty="0" err="1"/>
              <a:t>klorür</a:t>
            </a:r>
            <a:r>
              <a:rPr lang="en-US" sz="2200" dirty="0"/>
              <a:t> (</a:t>
            </a:r>
            <a:r>
              <a:rPr lang="en-US" sz="2200" dirty="0" err="1"/>
              <a:t>KCl</a:t>
            </a:r>
            <a:r>
              <a:rPr lang="en-US" sz="2200" dirty="0"/>
              <a:t>) </a:t>
            </a:r>
            <a:r>
              <a:rPr lang="en-US" sz="2200" dirty="0" err="1"/>
              <a:t>takviyesi</a:t>
            </a:r>
            <a:r>
              <a:rPr lang="en-US" sz="2200" dirty="0"/>
              <a:t> </a:t>
            </a:r>
            <a:r>
              <a:rPr lang="en-US" sz="2200" dirty="0" err="1"/>
              <a:t>gerekir</a:t>
            </a:r>
            <a:r>
              <a:rPr lang="en-US" sz="2200" dirty="0"/>
              <a:t>; </a:t>
            </a:r>
            <a:r>
              <a:rPr lang="en-US" sz="2200" dirty="0" err="1"/>
              <a:t>ölçülen</a:t>
            </a:r>
            <a:r>
              <a:rPr lang="en-US" sz="2200" dirty="0"/>
              <a:t> serum </a:t>
            </a:r>
            <a:r>
              <a:rPr lang="en-US" sz="2200" dirty="0" err="1"/>
              <a:t>seviyelerinde</a:t>
            </a:r>
            <a:r>
              <a:rPr lang="en-US" sz="2200" dirty="0"/>
              <a:t> </a:t>
            </a:r>
            <a:r>
              <a:rPr lang="en-US" sz="2200" dirty="0" err="1"/>
              <a:t>baz</a:t>
            </a:r>
            <a:r>
              <a:rPr lang="en-US" sz="2200" dirty="0"/>
              <a:t> </a:t>
            </a:r>
            <a:r>
              <a:rPr lang="en-US" sz="2200" dirty="0" err="1"/>
              <a:t>potasyum</a:t>
            </a:r>
            <a:r>
              <a:rPr lang="en-US" sz="2200" dirty="0"/>
              <a:t> </a:t>
            </a:r>
            <a:r>
              <a:rPr lang="en-US" sz="2200" dirty="0" err="1"/>
              <a:t>takviyesi</a:t>
            </a:r>
            <a:r>
              <a:rPr lang="en-US" sz="2200" dirty="0"/>
              <a:t> (serum </a:t>
            </a:r>
            <a:r>
              <a:rPr lang="en-US" sz="2200" dirty="0" err="1"/>
              <a:t>potasyum</a:t>
            </a:r>
            <a:r>
              <a:rPr lang="en-US" sz="2200" dirty="0"/>
              <a:t> </a:t>
            </a:r>
            <a:r>
              <a:rPr lang="en-US" sz="2200" dirty="0" err="1"/>
              <a:t>seviyeleri</a:t>
            </a:r>
            <a:r>
              <a:rPr lang="en-US" sz="2200" dirty="0"/>
              <a:t> </a:t>
            </a:r>
            <a:r>
              <a:rPr lang="en-US" sz="2200" dirty="0" err="1"/>
              <a:t>bilinmiyorsa</a:t>
            </a:r>
            <a:r>
              <a:rPr lang="en-US" sz="2200" dirty="0"/>
              <a:t> 20 </a:t>
            </a:r>
            <a:r>
              <a:rPr lang="en-US" sz="2200" dirty="0" err="1"/>
              <a:t>mEq</a:t>
            </a:r>
            <a:r>
              <a:rPr lang="en-US" sz="2200" dirty="0"/>
              <a:t> </a:t>
            </a:r>
            <a:r>
              <a:rPr lang="en-US" sz="2200" dirty="0" err="1"/>
              <a:t>KCl</a:t>
            </a:r>
            <a:r>
              <a:rPr lang="en-US" sz="2200" dirty="0"/>
              <a:t> / L IV </a:t>
            </a:r>
            <a:r>
              <a:rPr lang="en-US" sz="2200" dirty="0" err="1"/>
              <a:t>sıvısı</a:t>
            </a:r>
            <a:r>
              <a:rPr lang="en-US" sz="2200" dirty="0"/>
              <a:t> </a:t>
            </a:r>
            <a:r>
              <a:rPr lang="en-US" sz="2200" dirty="0" err="1"/>
              <a:t>kullanın</a:t>
            </a:r>
            <a:r>
              <a:rPr lang="en-US" sz="2200" dirty="0"/>
              <a:t>; 0.5 </a:t>
            </a:r>
            <a:r>
              <a:rPr lang="en-US" sz="2200" dirty="0" err="1"/>
              <a:t>mEq</a:t>
            </a:r>
            <a:r>
              <a:rPr lang="en-US" sz="2200" dirty="0"/>
              <a:t> / kg / s).</a:t>
            </a:r>
          </a:p>
        </p:txBody>
      </p:sp>
    </p:spTree>
    <p:extLst>
      <p:ext uri="{BB962C8B-B14F-4D97-AF65-F5344CB8AC3E}">
        <p14:creationId xmlns:p14="http://schemas.microsoft.com/office/powerpoint/2010/main" val="35317621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9851-E55F-2D4E-BE33-B466826A5F91}"/>
              </a:ext>
            </a:extLst>
          </p:cNvPr>
          <p:cNvSpPr>
            <a:spLocks noGrp="1"/>
          </p:cNvSpPr>
          <p:nvPr>
            <p:ph type="title"/>
          </p:nvPr>
        </p:nvSpPr>
        <p:spPr>
          <a:xfrm>
            <a:off x="838200" y="365125"/>
            <a:ext cx="10515600" cy="662291"/>
          </a:xfrm>
          <a:solidFill>
            <a:schemeClr val="bg2"/>
          </a:solidFill>
        </p:spPr>
        <p:txBody>
          <a:bodyPr>
            <a:normAutofit/>
          </a:bodyPr>
          <a:lstStyle/>
          <a:p>
            <a:r>
              <a:rPr lang="en-US" sz="2800" b="1" dirty="0">
                <a:solidFill>
                  <a:srgbClr val="FF0000"/>
                </a:solidFill>
              </a:rPr>
              <a:t>DİYET </a:t>
            </a:r>
          </a:p>
        </p:txBody>
      </p:sp>
      <p:sp>
        <p:nvSpPr>
          <p:cNvPr id="3" name="Content Placeholder 2">
            <a:extLst>
              <a:ext uri="{FF2B5EF4-FFF2-40B4-BE49-F238E27FC236}">
                <a16:creationId xmlns:a16="http://schemas.microsoft.com/office/drawing/2014/main" id="{35897EAF-92E0-0D45-85FC-C495B9139013}"/>
              </a:ext>
            </a:extLst>
          </p:cNvPr>
          <p:cNvSpPr>
            <a:spLocks noGrp="1"/>
          </p:cNvSpPr>
          <p:nvPr>
            <p:ph idx="1"/>
          </p:nvPr>
        </p:nvSpPr>
        <p:spPr/>
        <p:txBody>
          <a:bodyPr>
            <a:normAutofit fontScale="92500"/>
          </a:bodyPr>
          <a:lstStyle/>
          <a:p>
            <a:pPr algn="just">
              <a:lnSpc>
                <a:spcPct val="150000"/>
              </a:lnSpc>
            </a:pPr>
            <a:r>
              <a:rPr lang="en-US" sz="2200" dirty="0" err="1"/>
              <a:t>Kusma</a:t>
            </a:r>
            <a:r>
              <a:rPr lang="en-US" sz="2200" dirty="0"/>
              <a:t> </a:t>
            </a:r>
            <a:r>
              <a:rPr lang="en-US" sz="2200" dirty="0" err="1"/>
              <a:t>olmadığı</a:t>
            </a:r>
            <a:r>
              <a:rPr lang="en-US" sz="2200" dirty="0"/>
              <a:t> </a:t>
            </a:r>
            <a:r>
              <a:rPr lang="en-US" sz="2200" dirty="0" err="1"/>
              <a:t>sürece</a:t>
            </a:r>
            <a:r>
              <a:rPr lang="en-US" sz="2200" dirty="0"/>
              <a:t> </a:t>
            </a:r>
            <a:r>
              <a:rPr lang="en-US" sz="2200" dirty="0" err="1"/>
              <a:t>ağızdan</a:t>
            </a:r>
            <a:r>
              <a:rPr lang="en-US" sz="2200" dirty="0"/>
              <a:t> </a:t>
            </a:r>
            <a:r>
              <a:rPr lang="en-US" sz="2200" dirty="0" err="1"/>
              <a:t>beslenmeye</a:t>
            </a:r>
            <a:r>
              <a:rPr lang="en-US" sz="2200" dirty="0"/>
              <a:t> </a:t>
            </a:r>
            <a:r>
              <a:rPr lang="en-US" sz="2200" dirty="0" err="1"/>
              <a:t>devam</a:t>
            </a:r>
            <a:r>
              <a:rPr lang="en-US" sz="2200" dirty="0"/>
              <a:t> </a:t>
            </a:r>
            <a:r>
              <a:rPr lang="en-US" sz="2200" dirty="0" err="1"/>
              <a:t>edin</a:t>
            </a:r>
            <a:r>
              <a:rPr lang="en-US" sz="2200" dirty="0"/>
              <a:t>; </a:t>
            </a:r>
            <a:r>
              <a:rPr lang="en-US" sz="2200" dirty="0" err="1"/>
              <a:t>Beslenme</a:t>
            </a:r>
            <a:r>
              <a:rPr lang="en-US" sz="2200" dirty="0"/>
              <a:t>, </a:t>
            </a:r>
            <a:r>
              <a:rPr lang="en-US" sz="2200" dirty="0" err="1"/>
              <a:t>bağırsak</a:t>
            </a:r>
            <a:r>
              <a:rPr lang="en-US" sz="2200" dirty="0"/>
              <a:t> epitel </a:t>
            </a:r>
            <a:r>
              <a:rPr lang="en-US" sz="2200" dirty="0" err="1"/>
              <a:t>bütünlüğünü</a:t>
            </a:r>
            <a:r>
              <a:rPr lang="en-US" sz="2200" dirty="0"/>
              <a:t> </a:t>
            </a:r>
            <a:r>
              <a:rPr lang="en-US" sz="2200" dirty="0" err="1"/>
              <a:t>korur</a:t>
            </a:r>
            <a:r>
              <a:rPr lang="en-US" sz="2200" dirty="0"/>
              <a:t> </a:t>
            </a:r>
            <a:r>
              <a:rPr lang="en-US" sz="2200" dirty="0" err="1"/>
              <a:t>ve</a:t>
            </a:r>
            <a:r>
              <a:rPr lang="en-US" sz="2200" dirty="0"/>
              <a:t> </a:t>
            </a:r>
            <a:r>
              <a:rPr lang="en-US" sz="2200" dirty="0" err="1"/>
              <a:t>bakteriyel</a:t>
            </a:r>
            <a:r>
              <a:rPr lang="en-US" sz="2200" dirty="0"/>
              <a:t> </a:t>
            </a:r>
            <a:r>
              <a:rPr lang="en-US" sz="2200" dirty="0" err="1"/>
              <a:t>translokasyonu</a:t>
            </a:r>
            <a:r>
              <a:rPr lang="en-US" sz="2200" dirty="0"/>
              <a:t> </a:t>
            </a:r>
            <a:r>
              <a:rPr lang="en-US" sz="2200" dirty="0" err="1"/>
              <a:t>azaltır</a:t>
            </a:r>
            <a:r>
              <a:rPr lang="en-US" sz="2200" dirty="0"/>
              <a:t>.</a:t>
            </a:r>
          </a:p>
          <a:p>
            <a:pPr algn="just">
              <a:lnSpc>
                <a:spcPct val="150000"/>
              </a:lnSpc>
            </a:pPr>
            <a:r>
              <a:rPr lang="en-US" sz="2200" dirty="0" err="1"/>
              <a:t>Özofagostomi</a:t>
            </a:r>
            <a:r>
              <a:rPr lang="en-US" sz="2200" dirty="0"/>
              <a:t>, gastrostomi enteral </a:t>
            </a:r>
            <a:r>
              <a:rPr lang="en-US" sz="2200" dirty="0" err="1"/>
              <a:t>beslenme</a:t>
            </a:r>
            <a:r>
              <a:rPr lang="en-US" sz="2200" dirty="0"/>
              <a:t> </a:t>
            </a:r>
            <a:r>
              <a:rPr lang="en-US" sz="2200" dirty="0" err="1"/>
              <a:t>cihazı</a:t>
            </a:r>
            <a:r>
              <a:rPr lang="en-US" sz="2200" dirty="0"/>
              <a:t> </a:t>
            </a:r>
            <a:r>
              <a:rPr lang="en-US" sz="2200" dirty="0" err="1"/>
              <a:t>veya</a:t>
            </a:r>
            <a:r>
              <a:rPr lang="en-US" sz="2200" dirty="0"/>
              <a:t> </a:t>
            </a:r>
            <a:r>
              <a:rPr lang="en-US" sz="2200" dirty="0" err="1"/>
              <a:t>nazoözofageal</a:t>
            </a:r>
            <a:r>
              <a:rPr lang="en-US" sz="2200" dirty="0"/>
              <a:t> </a:t>
            </a:r>
            <a:r>
              <a:rPr lang="en-US" sz="2200" dirty="0" err="1"/>
              <a:t>tüp</a:t>
            </a:r>
            <a:r>
              <a:rPr lang="en-US" sz="2200" dirty="0"/>
              <a:t> </a:t>
            </a:r>
            <a:r>
              <a:rPr lang="en-US" sz="2200" dirty="0" err="1"/>
              <a:t>yerleştirme</a:t>
            </a:r>
            <a:r>
              <a:rPr lang="en-US" sz="2200" dirty="0"/>
              <a:t> </a:t>
            </a:r>
            <a:r>
              <a:rPr lang="en-US" sz="2200" dirty="0" err="1"/>
              <a:t>yoluyla</a:t>
            </a:r>
            <a:r>
              <a:rPr lang="en-US" sz="2200" dirty="0"/>
              <a:t> enteral </a:t>
            </a:r>
            <a:r>
              <a:rPr lang="en-US" sz="2200" dirty="0" err="1"/>
              <a:t>beslenmeye</a:t>
            </a:r>
            <a:r>
              <a:rPr lang="en-US" sz="2200" dirty="0"/>
              <a:t> </a:t>
            </a:r>
            <a:r>
              <a:rPr lang="en-US" sz="2200" dirty="0" err="1"/>
              <a:t>başlayın</a:t>
            </a:r>
            <a:r>
              <a:rPr lang="en-US" sz="2200" dirty="0"/>
              <a:t>.</a:t>
            </a:r>
          </a:p>
          <a:p>
            <a:pPr algn="just">
              <a:lnSpc>
                <a:spcPct val="150000"/>
              </a:lnSpc>
            </a:pPr>
            <a:r>
              <a:rPr lang="en-US" sz="2200" dirty="0" err="1"/>
              <a:t>Mümkün</a:t>
            </a:r>
            <a:r>
              <a:rPr lang="en-US" sz="2200" dirty="0"/>
              <a:t> </a:t>
            </a:r>
            <a:r>
              <a:rPr lang="en-US" sz="2200" dirty="0" err="1"/>
              <a:t>olan</a:t>
            </a:r>
            <a:r>
              <a:rPr lang="en-US" sz="2200" dirty="0"/>
              <a:t> </a:t>
            </a:r>
            <a:r>
              <a:rPr lang="en-US" sz="2200" dirty="0" err="1"/>
              <a:t>en</a:t>
            </a:r>
            <a:r>
              <a:rPr lang="en-US" sz="2200" dirty="0"/>
              <a:t> </a:t>
            </a:r>
            <a:r>
              <a:rPr lang="en-US" sz="2200" dirty="0" err="1"/>
              <a:t>kısa</a:t>
            </a:r>
            <a:r>
              <a:rPr lang="en-US" sz="2200" dirty="0"/>
              <a:t> </a:t>
            </a:r>
            <a:r>
              <a:rPr lang="en-US" sz="2200" dirty="0" err="1"/>
              <a:t>süre</a:t>
            </a:r>
            <a:r>
              <a:rPr lang="en-US" sz="2200" dirty="0"/>
              <a:t> </a:t>
            </a:r>
            <a:r>
              <a:rPr lang="en-US" sz="2200" dirty="0" err="1"/>
              <a:t>boyunca</a:t>
            </a:r>
            <a:r>
              <a:rPr lang="en-US" sz="2200" dirty="0"/>
              <a:t> </a:t>
            </a:r>
            <a:r>
              <a:rPr lang="en-US" sz="2200" dirty="0" err="1"/>
              <a:t>sürekli</a:t>
            </a:r>
            <a:r>
              <a:rPr lang="en-US" sz="2200" dirty="0"/>
              <a:t> </a:t>
            </a:r>
            <a:r>
              <a:rPr lang="en-US" sz="2200" dirty="0" err="1"/>
              <a:t>kusma</a:t>
            </a:r>
            <a:r>
              <a:rPr lang="en-US" sz="2200" dirty="0"/>
              <a:t> </a:t>
            </a:r>
            <a:r>
              <a:rPr lang="en-US" sz="2200" dirty="0" err="1"/>
              <a:t>olan</a:t>
            </a:r>
            <a:r>
              <a:rPr lang="en-US" sz="2200" dirty="0"/>
              <a:t> </a:t>
            </a:r>
            <a:r>
              <a:rPr lang="en-US" sz="2200" dirty="0" err="1"/>
              <a:t>hayvanlarda</a:t>
            </a:r>
            <a:r>
              <a:rPr lang="en-US" sz="2200" dirty="0"/>
              <a:t> NPO; 12 </a:t>
            </a:r>
            <a:r>
              <a:rPr lang="en-US" sz="2200" dirty="0" err="1"/>
              <a:t>saat</a:t>
            </a:r>
            <a:r>
              <a:rPr lang="en-US" sz="2200" dirty="0"/>
              <a:t> </a:t>
            </a:r>
            <a:r>
              <a:rPr lang="en-US" sz="2200" dirty="0" err="1"/>
              <a:t>boyunca</a:t>
            </a:r>
            <a:r>
              <a:rPr lang="en-US" sz="2200" dirty="0"/>
              <a:t> </a:t>
            </a:r>
            <a:r>
              <a:rPr lang="en-US" sz="2200" dirty="0" err="1"/>
              <a:t>hiç</a:t>
            </a:r>
            <a:r>
              <a:rPr lang="en-US" sz="2200" dirty="0"/>
              <a:t> </a:t>
            </a:r>
            <a:r>
              <a:rPr lang="en-US" sz="2200" dirty="0" err="1"/>
              <a:t>kusma</a:t>
            </a:r>
            <a:r>
              <a:rPr lang="en-US" sz="2200" dirty="0"/>
              <a:t> </a:t>
            </a:r>
            <a:r>
              <a:rPr lang="en-US" sz="2200" dirty="0" err="1"/>
              <a:t>olmadığında</a:t>
            </a:r>
            <a:r>
              <a:rPr lang="en-US" sz="2200" dirty="0"/>
              <a:t>, </a:t>
            </a:r>
            <a:r>
              <a:rPr lang="en-US" sz="2200" dirty="0" err="1"/>
              <a:t>az</a:t>
            </a:r>
            <a:r>
              <a:rPr lang="en-US" sz="2200" dirty="0"/>
              <a:t> </a:t>
            </a:r>
            <a:r>
              <a:rPr lang="en-US" sz="2200" dirty="0" err="1"/>
              <a:t>miktarda</a:t>
            </a:r>
            <a:r>
              <a:rPr lang="en-US" sz="2200" dirty="0"/>
              <a:t> </a:t>
            </a:r>
            <a:r>
              <a:rPr lang="en-US" sz="2200" dirty="0" err="1"/>
              <a:t>su</a:t>
            </a:r>
            <a:r>
              <a:rPr lang="en-US" sz="2200" dirty="0"/>
              <a:t> </a:t>
            </a:r>
            <a:r>
              <a:rPr lang="en-US" sz="2200" dirty="0" err="1"/>
              <a:t>verin</a:t>
            </a:r>
            <a:r>
              <a:rPr lang="en-US" sz="2200" dirty="0"/>
              <a:t>; </a:t>
            </a:r>
            <a:r>
              <a:rPr lang="en-US" sz="2200" dirty="0" err="1"/>
              <a:t>tolere</a:t>
            </a:r>
            <a:r>
              <a:rPr lang="en-US" sz="2200" dirty="0"/>
              <a:t> </a:t>
            </a:r>
            <a:r>
              <a:rPr lang="en-US" sz="2200" dirty="0" err="1"/>
              <a:t>edilirse</a:t>
            </a:r>
            <a:r>
              <a:rPr lang="en-US" sz="2200" dirty="0"/>
              <a:t>, </a:t>
            </a:r>
            <a:r>
              <a:rPr lang="en-US" sz="2200" dirty="0" err="1"/>
              <a:t>yüksek</a:t>
            </a:r>
            <a:r>
              <a:rPr lang="en-US" sz="2200" dirty="0"/>
              <a:t> </a:t>
            </a:r>
            <a:r>
              <a:rPr lang="en-US" sz="2200" dirty="0" err="1"/>
              <a:t>yağ</a:t>
            </a:r>
            <a:r>
              <a:rPr lang="en-US" sz="2200" dirty="0"/>
              <a:t> </a:t>
            </a:r>
            <a:r>
              <a:rPr lang="en-US" sz="2200" dirty="0" err="1"/>
              <a:t>içermeyen</a:t>
            </a:r>
            <a:r>
              <a:rPr lang="en-US" sz="2200" dirty="0"/>
              <a:t> </a:t>
            </a:r>
            <a:r>
              <a:rPr lang="en-US" sz="2200" dirty="0" err="1"/>
              <a:t>gıdalar</a:t>
            </a:r>
            <a:r>
              <a:rPr lang="en-US" sz="2200" dirty="0"/>
              <a:t> </a:t>
            </a:r>
            <a:r>
              <a:rPr lang="en-US" sz="2200" dirty="0" err="1"/>
              <a:t>ile</a:t>
            </a:r>
            <a:r>
              <a:rPr lang="en-US" sz="2200" dirty="0"/>
              <a:t> </a:t>
            </a:r>
            <a:r>
              <a:rPr lang="en-US" sz="2200" dirty="0" err="1"/>
              <a:t>az</a:t>
            </a:r>
            <a:r>
              <a:rPr lang="en-US" sz="2200" dirty="0"/>
              <a:t> </a:t>
            </a:r>
            <a:r>
              <a:rPr lang="en-US" sz="2200" dirty="0" err="1"/>
              <a:t>miktarda</a:t>
            </a:r>
            <a:r>
              <a:rPr lang="en-US" sz="2200" dirty="0"/>
              <a:t> </a:t>
            </a:r>
            <a:r>
              <a:rPr lang="en-US" sz="2200" dirty="0" err="1"/>
              <a:t>sıklıkla</a:t>
            </a:r>
            <a:r>
              <a:rPr lang="en-US" sz="2200" dirty="0"/>
              <a:t> </a:t>
            </a:r>
            <a:r>
              <a:rPr lang="en-US" sz="2200" dirty="0" err="1"/>
              <a:t>beslenmeli</a:t>
            </a:r>
            <a:r>
              <a:rPr lang="en-US" sz="2200" dirty="0"/>
              <a:t>. </a:t>
            </a:r>
            <a:r>
              <a:rPr lang="en-US" sz="2200" dirty="0" err="1"/>
              <a:t>Beslenme</a:t>
            </a:r>
            <a:r>
              <a:rPr lang="en-US" sz="2200" dirty="0"/>
              <a:t> </a:t>
            </a:r>
            <a:r>
              <a:rPr lang="en-US" sz="2200" dirty="0" err="1"/>
              <a:t>uzmanlarının</a:t>
            </a:r>
            <a:r>
              <a:rPr lang="en-US" sz="2200" dirty="0"/>
              <a:t> </a:t>
            </a:r>
            <a:r>
              <a:rPr lang="en-US" sz="2200" dirty="0" err="1"/>
              <a:t>çoğu</a:t>
            </a:r>
            <a:r>
              <a:rPr lang="en-US" sz="2200" dirty="0"/>
              <a:t>, </a:t>
            </a:r>
            <a:r>
              <a:rPr lang="en-US" sz="2200" dirty="0" err="1"/>
              <a:t>pankreatitli</a:t>
            </a:r>
            <a:r>
              <a:rPr lang="en-US" sz="2200" dirty="0"/>
              <a:t> </a:t>
            </a:r>
            <a:r>
              <a:rPr lang="en-US" sz="2200" dirty="0" err="1"/>
              <a:t>kedilerin</a:t>
            </a:r>
            <a:r>
              <a:rPr lang="en-US" sz="2200" dirty="0"/>
              <a:t> </a:t>
            </a:r>
            <a:r>
              <a:rPr lang="en-US" sz="2200" dirty="0" err="1"/>
              <a:t>diyetinde</a:t>
            </a:r>
            <a:r>
              <a:rPr lang="en-US" sz="2200" dirty="0"/>
              <a:t> </a:t>
            </a:r>
            <a:r>
              <a:rPr lang="en-US" sz="2200" dirty="0" err="1"/>
              <a:t>aşırı</a:t>
            </a:r>
            <a:r>
              <a:rPr lang="en-US" sz="2200" dirty="0"/>
              <a:t> </a:t>
            </a:r>
            <a:r>
              <a:rPr lang="en-US" sz="2200" dirty="0" err="1"/>
              <a:t>yağ</a:t>
            </a:r>
            <a:r>
              <a:rPr lang="en-US" sz="2200" dirty="0"/>
              <a:t> </a:t>
            </a:r>
            <a:r>
              <a:rPr lang="en-US" sz="2200" dirty="0" err="1"/>
              <a:t>kısıtlamasının</a:t>
            </a:r>
            <a:r>
              <a:rPr lang="en-US" sz="2200" dirty="0"/>
              <a:t> </a:t>
            </a:r>
            <a:r>
              <a:rPr lang="en-US" sz="2200" dirty="0" err="1"/>
              <a:t>gerekli</a:t>
            </a:r>
            <a:r>
              <a:rPr lang="en-US" sz="2200" dirty="0"/>
              <a:t> </a:t>
            </a:r>
            <a:r>
              <a:rPr lang="en-US" sz="2200" dirty="0" err="1"/>
              <a:t>olmadığı</a:t>
            </a:r>
            <a:r>
              <a:rPr lang="en-US" sz="2200" dirty="0"/>
              <a:t> </a:t>
            </a:r>
            <a:r>
              <a:rPr lang="en-US" sz="2200" dirty="0" err="1"/>
              <a:t>konusunda</a:t>
            </a:r>
            <a:r>
              <a:rPr lang="en-US" sz="2200" dirty="0"/>
              <a:t> </a:t>
            </a:r>
            <a:r>
              <a:rPr lang="en-US" sz="2200" dirty="0" err="1"/>
              <a:t>hemfikirdir</a:t>
            </a:r>
            <a:r>
              <a:rPr lang="en-US" sz="2200" dirty="0"/>
              <a:t>.</a:t>
            </a:r>
          </a:p>
        </p:txBody>
      </p:sp>
    </p:spTree>
    <p:extLst>
      <p:ext uri="{BB962C8B-B14F-4D97-AF65-F5344CB8AC3E}">
        <p14:creationId xmlns:p14="http://schemas.microsoft.com/office/powerpoint/2010/main" val="18642346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0FD3-774D-F444-9C19-615AF678B5C0}"/>
              </a:ext>
            </a:extLst>
          </p:cNvPr>
          <p:cNvSpPr>
            <a:spLocks noGrp="1"/>
          </p:cNvSpPr>
          <p:nvPr>
            <p:ph type="title"/>
          </p:nvPr>
        </p:nvSpPr>
        <p:spPr>
          <a:xfrm>
            <a:off x="838200" y="365125"/>
            <a:ext cx="10515600" cy="785581"/>
          </a:xfrm>
          <a:solidFill>
            <a:schemeClr val="bg2"/>
          </a:solidFill>
        </p:spPr>
        <p:txBody>
          <a:bodyPr>
            <a:normAutofit/>
          </a:bodyPr>
          <a:lstStyle/>
          <a:p>
            <a:r>
              <a:rPr lang="en-US" sz="2400" b="1" dirty="0">
                <a:solidFill>
                  <a:srgbClr val="FF0000"/>
                </a:solidFill>
              </a:rPr>
              <a:t>CERRAHİ DEĞERLENDİRME</a:t>
            </a:r>
          </a:p>
        </p:txBody>
      </p:sp>
      <p:sp>
        <p:nvSpPr>
          <p:cNvPr id="3" name="Content Placeholder 2">
            <a:extLst>
              <a:ext uri="{FF2B5EF4-FFF2-40B4-BE49-F238E27FC236}">
                <a16:creationId xmlns:a16="http://schemas.microsoft.com/office/drawing/2014/main" id="{2BFB8C09-064B-0C43-9F34-2238DBD5AE57}"/>
              </a:ext>
            </a:extLst>
          </p:cNvPr>
          <p:cNvSpPr>
            <a:spLocks noGrp="1"/>
          </p:cNvSpPr>
          <p:nvPr>
            <p:ph idx="1"/>
          </p:nvPr>
        </p:nvSpPr>
        <p:spPr/>
        <p:txBody>
          <a:bodyPr>
            <a:normAutofit/>
          </a:bodyPr>
          <a:lstStyle/>
          <a:p>
            <a:pPr algn="just">
              <a:lnSpc>
                <a:spcPct val="150000"/>
              </a:lnSpc>
            </a:pPr>
            <a:r>
              <a:rPr lang="en-US" sz="2200" dirty="0" err="1"/>
              <a:t>Psödokistleri</a:t>
            </a:r>
            <a:r>
              <a:rPr lang="en-US" sz="2200" dirty="0"/>
              <a:t>, </a:t>
            </a:r>
            <a:r>
              <a:rPr lang="en-US" sz="2200" dirty="0" err="1"/>
              <a:t>apseleri</a:t>
            </a:r>
            <a:r>
              <a:rPr lang="en-US" sz="2200" dirty="0"/>
              <a:t> </a:t>
            </a:r>
            <a:r>
              <a:rPr lang="en-US" sz="2200" dirty="0" err="1"/>
              <a:t>veya</a:t>
            </a:r>
            <a:r>
              <a:rPr lang="en-US" sz="2200" dirty="0"/>
              <a:t> devitalize </a:t>
            </a:r>
            <a:r>
              <a:rPr lang="en-US" sz="2200" dirty="0" err="1"/>
              <a:t>dokuları</a:t>
            </a:r>
            <a:r>
              <a:rPr lang="en-US" sz="2200" dirty="0"/>
              <a:t> </a:t>
            </a:r>
            <a:r>
              <a:rPr lang="en-US" sz="2200" dirty="0" err="1"/>
              <a:t>çıkarmak</a:t>
            </a:r>
            <a:r>
              <a:rPr lang="en-US" sz="2200" dirty="0"/>
              <a:t> </a:t>
            </a:r>
            <a:r>
              <a:rPr lang="en-US" sz="2200" dirty="0" err="1"/>
              <a:t>için</a:t>
            </a:r>
            <a:r>
              <a:rPr lang="en-US" sz="2200" dirty="0"/>
              <a:t> </a:t>
            </a:r>
            <a:r>
              <a:rPr lang="en-US" sz="2200" dirty="0" err="1"/>
              <a:t>ameliyat</a:t>
            </a:r>
            <a:r>
              <a:rPr lang="en-US" sz="2200" dirty="0"/>
              <a:t> </a:t>
            </a:r>
            <a:r>
              <a:rPr lang="en-US" sz="2200" dirty="0" err="1"/>
              <a:t>gerekebilir</a:t>
            </a:r>
            <a:r>
              <a:rPr lang="en-US" sz="2200" dirty="0"/>
              <a:t>. </a:t>
            </a:r>
          </a:p>
          <a:p>
            <a:pPr algn="just">
              <a:lnSpc>
                <a:spcPct val="150000"/>
              </a:lnSpc>
            </a:pPr>
            <a:r>
              <a:rPr lang="en-US" sz="2200" dirty="0"/>
              <a:t> </a:t>
            </a:r>
            <a:r>
              <a:rPr lang="en-US" sz="2200" dirty="0" err="1"/>
              <a:t>Pankreatiti</a:t>
            </a:r>
            <a:r>
              <a:rPr lang="en-US" sz="2200" dirty="0"/>
              <a:t> </a:t>
            </a:r>
            <a:r>
              <a:rPr lang="en-US" sz="2200" dirty="0" err="1"/>
              <a:t>onaylamak</a:t>
            </a:r>
            <a:r>
              <a:rPr lang="en-US" sz="2200" dirty="0"/>
              <a:t> </a:t>
            </a:r>
            <a:r>
              <a:rPr lang="en-US" sz="2200" dirty="0" err="1"/>
              <a:t>ve</a:t>
            </a:r>
            <a:r>
              <a:rPr lang="en-US" sz="2200" dirty="0"/>
              <a:t> / </a:t>
            </a:r>
            <a:r>
              <a:rPr lang="en-US" sz="2200" dirty="0" err="1"/>
              <a:t>veya</a:t>
            </a:r>
            <a:r>
              <a:rPr lang="en-US" sz="2200" dirty="0"/>
              <a:t> </a:t>
            </a:r>
            <a:r>
              <a:rPr lang="en-US" sz="2200" dirty="0" err="1"/>
              <a:t>hepatik</a:t>
            </a:r>
            <a:r>
              <a:rPr lang="en-US" sz="2200" dirty="0"/>
              <a:t> </a:t>
            </a:r>
            <a:r>
              <a:rPr lang="en-US" sz="2200" dirty="0" err="1"/>
              <a:t>kolanjit</a:t>
            </a:r>
            <a:r>
              <a:rPr lang="en-US" sz="2200" dirty="0"/>
              <a:t>, </a:t>
            </a:r>
            <a:r>
              <a:rPr lang="en-US" sz="2200" dirty="0" err="1"/>
              <a:t>lipidoz</a:t>
            </a:r>
            <a:r>
              <a:rPr lang="en-US" sz="2200" dirty="0"/>
              <a:t> </a:t>
            </a:r>
            <a:r>
              <a:rPr lang="en-US" sz="2200" dirty="0" err="1"/>
              <a:t>ve</a:t>
            </a:r>
            <a:r>
              <a:rPr lang="en-US" sz="2200" dirty="0"/>
              <a:t> / </a:t>
            </a:r>
            <a:r>
              <a:rPr lang="en-US" sz="2200" dirty="0" err="1"/>
              <a:t>veya</a:t>
            </a:r>
            <a:r>
              <a:rPr lang="en-US" sz="2200" dirty="0"/>
              <a:t> IBD </a:t>
            </a:r>
            <a:r>
              <a:rPr lang="en-US" sz="2200" dirty="0" err="1"/>
              <a:t>gibi</a:t>
            </a:r>
            <a:r>
              <a:rPr lang="en-US" sz="2200" dirty="0"/>
              <a:t> </a:t>
            </a:r>
            <a:r>
              <a:rPr lang="en-US" sz="2200" dirty="0" err="1"/>
              <a:t>diğer</a:t>
            </a:r>
            <a:r>
              <a:rPr lang="en-US" sz="2200" dirty="0"/>
              <a:t> </a:t>
            </a:r>
            <a:r>
              <a:rPr lang="en-US" sz="2200" dirty="0" err="1"/>
              <a:t>pankreas</a:t>
            </a:r>
            <a:r>
              <a:rPr lang="en-US" sz="2200" dirty="0"/>
              <a:t> </a:t>
            </a:r>
            <a:r>
              <a:rPr lang="en-US" sz="2200" dirty="0" err="1"/>
              <a:t>dışı</a:t>
            </a:r>
            <a:r>
              <a:rPr lang="en-US" sz="2200" dirty="0"/>
              <a:t> </a:t>
            </a:r>
            <a:r>
              <a:rPr lang="en-US" sz="2200" dirty="0" err="1"/>
              <a:t>hastalıkların</a:t>
            </a:r>
            <a:r>
              <a:rPr lang="en-US" sz="2200" dirty="0"/>
              <a:t> </a:t>
            </a:r>
            <a:r>
              <a:rPr lang="en-US" sz="2200" dirty="0" err="1"/>
              <a:t>ekarte</a:t>
            </a:r>
            <a:r>
              <a:rPr lang="en-US" sz="2200" dirty="0"/>
              <a:t> </a:t>
            </a:r>
            <a:r>
              <a:rPr lang="en-US" sz="2200" dirty="0" err="1"/>
              <a:t>edilmesi</a:t>
            </a:r>
            <a:r>
              <a:rPr lang="en-US" sz="2200" dirty="0"/>
              <a:t> </a:t>
            </a:r>
            <a:r>
              <a:rPr lang="en-US" sz="2200" dirty="0" err="1"/>
              <a:t>için</a:t>
            </a:r>
            <a:r>
              <a:rPr lang="en-US" sz="2200" dirty="0"/>
              <a:t> </a:t>
            </a:r>
            <a:r>
              <a:rPr lang="en-US" sz="2200" dirty="0" err="1"/>
              <a:t>laparotomi</a:t>
            </a:r>
            <a:r>
              <a:rPr lang="en-US" sz="2200" dirty="0"/>
              <a:t> </a:t>
            </a:r>
            <a:r>
              <a:rPr lang="en-US" sz="2200" dirty="0" err="1"/>
              <a:t>ve</a:t>
            </a:r>
            <a:r>
              <a:rPr lang="en-US" sz="2200" dirty="0"/>
              <a:t> </a:t>
            </a:r>
            <a:r>
              <a:rPr lang="en-US" sz="2200" dirty="0" err="1"/>
              <a:t>pankreas</a:t>
            </a:r>
            <a:r>
              <a:rPr lang="en-US" sz="2200" dirty="0"/>
              <a:t> </a:t>
            </a:r>
            <a:r>
              <a:rPr lang="en-US" sz="2200" dirty="0" err="1"/>
              <a:t>biyopsisine</a:t>
            </a:r>
            <a:r>
              <a:rPr lang="en-US" sz="2200" dirty="0"/>
              <a:t> </a:t>
            </a:r>
            <a:r>
              <a:rPr lang="en-US" sz="2200" dirty="0" err="1"/>
              <a:t>ihtiyaç</a:t>
            </a:r>
            <a:r>
              <a:rPr lang="en-US" sz="2200" dirty="0"/>
              <a:t> </a:t>
            </a:r>
            <a:r>
              <a:rPr lang="en-US" sz="2200" dirty="0" err="1"/>
              <a:t>duyabilir</a:t>
            </a:r>
            <a:r>
              <a:rPr lang="en-US" sz="2200" dirty="0"/>
              <a:t>.</a:t>
            </a:r>
          </a:p>
          <a:p>
            <a:pPr algn="just">
              <a:lnSpc>
                <a:spcPct val="150000"/>
              </a:lnSpc>
            </a:pPr>
            <a:r>
              <a:rPr lang="en-US" sz="2200" dirty="0" err="1"/>
              <a:t>Pankreatitten</a:t>
            </a:r>
            <a:r>
              <a:rPr lang="en-US" sz="2200" dirty="0"/>
              <a:t> </a:t>
            </a:r>
            <a:r>
              <a:rPr lang="en-US" sz="2200" dirty="0" err="1"/>
              <a:t>ekstrahepatik</a:t>
            </a:r>
            <a:r>
              <a:rPr lang="en-US" sz="2200" dirty="0"/>
              <a:t> </a:t>
            </a:r>
            <a:r>
              <a:rPr lang="en-US" sz="2200" dirty="0" err="1"/>
              <a:t>biliyer</a:t>
            </a:r>
            <a:r>
              <a:rPr lang="en-US" sz="2200" dirty="0"/>
              <a:t> </a:t>
            </a:r>
            <a:r>
              <a:rPr lang="en-US" sz="2200" dirty="0" err="1"/>
              <a:t>tıkanma</a:t>
            </a:r>
            <a:r>
              <a:rPr lang="en-US" sz="2200" dirty="0"/>
              <a:t>, </a:t>
            </a:r>
            <a:r>
              <a:rPr lang="en-US" sz="2200" dirty="0" err="1"/>
              <a:t>cerrahi</a:t>
            </a:r>
            <a:r>
              <a:rPr lang="en-US" sz="2200" dirty="0"/>
              <a:t> </a:t>
            </a:r>
            <a:r>
              <a:rPr lang="en-US" sz="2200" dirty="0" err="1"/>
              <a:t>düzeltmeyle</a:t>
            </a:r>
            <a:r>
              <a:rPr lang="en-US" sz="2200" dirty="0"/>
              <a:t> </a:t>
            </a:r>
            <a:r>
              <a:rPr lang="en-US" sz="2200" dirty="0" err="1"/>
              <a:t>duktal</a:t>
            </a:r>
            <a:r>
              <a:rPr lang="en-US" sz="2200" dirty="0"/>
              <a:t> </a:t>
            </a:r>
            <a:r>
              <a:rPr lang="en-US" sz="2200" dirty="0" err="1"/>
              <a:t>dekompresyon</a:t>
            </a:r>
            <a:r>
              <a:rPr lang="en-US" sz="2200" dirty="0"/>
              <a:t> </a:t>
            </a:r>
            <a:r>
              <a:rPr lang="en-US" sz="2200" dirty="0" err="1"/>
              <a:t>gerektirir</a:t>
            </a:r>
            <a:r>
              <a:rPr lang="en-US" sz="2200" dirty="0"/>
              <a:t>.</a:t>
            </a:r>
          </a:p>
        </p:txBody>
      </p:sp>
    </p:spTree>
    <p:extLst>
      <p:ext uri="{BB962C8B-B14F-4D97-AF65-F5344CB8AC3E}">
        <p14:creationId xmlns:p14="http://schemas.microsoft.com/office/powerpoint/2010/main" val="365236097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2D80-56CA-114B-A459-DC1B703A8651}"/>
              </a:ext>
            </a:extLst>
          </p:cNvPr>
          <p:cNvSpPr>
            <a:spLocks noGrp="1"/>
          </p:cNvSpPr>
          <p:nvPr>
            <p:ph type="title"/>
          </p:nvPr>
        </p:nvSpPr>
        <p:spPr>
          <a:xfrm>
            <a:off x="318499" y="108272"/>
            <a:ext cx="11414589" cy="610920"/>
          </a:xfrm>
          <a:solidFill>
            <a:schemeClr val="bg2"/>
          </a:solidFill>
          <a:ln>
            <a:solidFill>
              <a:schemeClr val="accent4"/>
            </a:solidFill>
          </a:ln>
        </p:spPr>
        <p:txBody>
          <a:bodyPr>
            <a:normAutofit/>
          </a:bodyPr>
          <a:lstStyle/>
          <a:p>
            <a:r>
              <a:rPr lang="en-US" sz="2400" b="1" dirty="0">
                <a:solidFill>
                  <a:srgbClr val="FF0000"/>
                </a:solidFill>
              </a:rPr>
              <a:t>İLAÇ TEDAVİSİ </a:t>
            </a:r>
          </a:p>
        </p:txBody>
      </p:sp>
      <p:sp>
        <p:nvSpPr>
          <p:cNvPr id="3" name="Content Placeholder 2">
            <a:extLst>
              <a:ext uri="{FF2B5EF4-FFF2-40B4-BE49-F238E27FC236}">
                <a16:creationId xmlns:a16="http://schemas.microsoft.com/office/drawing/2014/main" id="{E74A76AF-A652-1D4D-97AD-0C241FB46672}"/>
              </a:ext>
            </a:extLst>
          </p:cNvPr>
          <p:cNvSpPr>
            <a:spLocks noGrp="1"/>
          </p:cNvSpPr>
          <p:nvPr>
            <p:ph idx="1"/>
          </p:nvPr>
        </p:nvSpPr>
        <p:spPr>
          <a:xfrm>
            <a:off x="318499" y="719191"/>
            <a:ext cx="11414589" cy="5722705"/>
          </a:xfrm>
        </p:spPr>
        <p:txBody>
          <a:bodyPr>
            <a:noAutofit/>
          </a:bodyPr>
          <a:lstStyle/>
          <a:p>
            <a:pPr algn="just">
              <a:lnSpc>
                <a:spcPct val="150000"/>
              </a:lnSpc>
            </a:pPr>
            <a:r>
              <a:rPr lang="en-US" sz="2200" b="1" dirty="0" err="1">
                <a:solidFill>
                  <a:srgbClr val="FF0000"/>
                </a:solidFill>
              </a:rPr>
              <a:t>Antiemetikler</a:t>
            </a:r>
            <a:r>
              <a:rPr lang="en-US" sz="2200" dirty="0"/>
              <a:t>- </a:t>
            </a:r>
            <a:r>
              <a:rPr lang="en-US" sz="2200" dirty="0" err="1"/>
              <a:t>klorpromazin</a:t>
            </a:r>
            <a:r>
              <a:rPr lang="en-US" sz="2200" dirty="0"/>
              <a:t> (0.2-0.4 mg / kg IM </a:t>
            </a:r>
            <a:r>
              <a:rPr lang="en-US" sz="2200" dirty="0" err="1"/>
              <a:t>veya</a:t>
            </a:r>
            <a:r>
              <a:rPr lang="en-US" sz="2200" dirty="0"/>
              <a:t> SC q8h) </a:t>
            </a:r>
            <a:r>
              <a:rPr lang="en-US" sz="2200" dirty="0" err="1"/>
              <a:t>veya</a:t>
            </a:r>
            <a:r>
              <a:rPr lang="en-US" sz="2200" dirty="0"/>
              <a:t> ondansetron (0.1-0.2 mg / kg IV q12h), ilk </a:t>
            </a:r>
            <a:r>
              <a:rPr lang="en-US" sz="2200" dirty="0" err="1"/>
              <a:t>seçeneklerdir</a:t>
            </a:r>
            <a:r>
              <a:rPr lang="en-US" sz="2200" dirty="0"/>
              <a:t>. Maropitant (</a:t>
            </a:r>
            <a:r>
              <a:rPr lang="en-US" sz="2200" dirty="0" err="1"/>
              <a:t>Cerenia</a:t>
            </a:r>
            <a:r>
              <a:rPr lang="en-US" sz="2200" dirty="0"/>
              <a:t>), 16 </a:t>
            </a:r>
            <a:r>
              <a:rPr lang="en-US" sz="2200" dirty="0" err="1"/>
              <a:t>haftadan</a:t>
            </a:r>
            <a:r>
              <a:rPr lang="en-US" sz="2200" dirty="0"/>
              <a:t> </a:t>
            </a:r>
            <a:r>
              <a:rPr lang="en-US" sz="2200" dirty="0" err="1"/>
              <a:t>büyük</a:t>
            </a:r>
            <a:r>
              <a:rPr lang="en-US" sz="2200" dirty="0"/>
              <a:t> </a:t>
            </a:r>
            <a:r>
              <a:rPr lang="en-US" sz="2200" dirty="0" err="1"/>
              <a:t>kedilerde</a:t>
            </a:r>
            <a:r>
              <a:rPr lang="en-US" sz="2200" dirty="0"/>
              <a:t> parenteral </a:t>
            </a:r>
            <a:r>
              <a:rPr lang="en-US" sz="2200" dirty="0" err="1"/>
              <a:t>uygulama</a:t>
            </a:r>
            <a:r>
              <a:rPr lang="en-US" sz="2200" dirty="0"/>
              <a:t> </a:t>
            </a:r>
            <a:r>
              <a:rPr lang="en-US" sz="2200" dirty="0" err="1"/>
              <a:t>için</a:t>
            </a:r>
            <a:r>
              <a:rPr lang="en-US" sz="2200" dirty="0"/>
              <a:t> </a:t>
            </a:r>
            <a:r>
              <a:rPr lang="en-US" sz="2200" dirty="0" err="1"/>
              <a:t>onaylanmıştır</a:t>
            </a:r>
            <a:r>
              <a:rPr lang="en-US" sz="2200" dirty="0"/>
              <a:t> </a:t>
            </a:r>
            <a:r>
              <a:rPr lang="en-US" sz="2200" dirty="0" err="1"/>
              <a:t>ve</a:t>
            </a:r>
            <a:r>
              <a:rPr lang="en-US" sz="2200" dirty="0"/>
              <a:t> </a:t>
            </a:r>
            <a:r>
              <a:rPr lang="en-US" sz="2200" dirty="0" err="1"/>
              <a:t>ardışık</a:t>
            </a:r>
            <a:r>
              <a:rPr lang="en-US" sz="2200" dirty="0"/>
              <a:t> 5-7 </a:t>
            </a:r>
            <a:r>
              <a:rPr lang="en-US" sz="2200" dirty="0" err="1"/>
              <a:t>gün</a:t>
            </a:r>
            <a:r>
              <a:rPr lang="en-US" sz="2200" dirty="0"/>
              <a:t> </a:t>
            </a:r>
            <a:r>
              <a:rPr lang="en-US" sz="2200" dirty="0" err="1"/>
              <a:t>boyunca</a:t>
            </a:r>
            <a:r>
              <a:rPr lang="en-US" sz="2200" dirty="0"/>
              <a:t> 1 mg / kg q24h'de IV </a:t>
            </a:r>
            <a:r>
              <a:rPr lang="en-US" sz="2200" dirty="0" err="1"/>
              <a:t>verilir</a:t>
            </a:r>
            <a:r>
              <a:rPr lang="en-US" sz="2200" dirty="0"/>
              <a:t>.</a:t>
            </a:r>
          </a:p>
          <a:p>
            <a:pPr algn="just">
              <a:lnSpc>
                <a:spcPct val="150000"/>
              </a:lnSpc>
            </a:pPr>
            <a:r>
              <a:rPr lang="en-US" sz="2200" dirty="0" err="1"/>
              <a:t>Bakteriyel</a:t>
            </a:r>
            <a:r>
              <a:rPr lang="en-US" sz="2200" dirty="0"/>
              <a:t> </a:t>
            </a:r>
            <a:r>
              <a:rPr lang="en-US" sz="2200" dirty="0" err="1"/>
              <a:t>translokasyondan</a:t>
            </a:r>
            <a:r>
              <a:rPr lang="en-US" sz="2200" dirty="0"/>
              <a:t> sepsis </a:t>
            </a:r>
            <a:r>
              <a:rPr lang="en-US" sz="2200" dirty="0" err="1"/>
              <a:t>şüphesi</a:t>
            </a:r>
            <a:r>
              <a:rPr lang="en-US" sz="2200" dirty="0"/>
              <a:t> </a:t>
            </a:r>
            <a:r>
              <a:rPr lang="en-US" sz="2200" dirty="0" err="1"/>
              <a:t>varsa</a:t>
            </a:r>
            <a:r>
              <a:rPr lang="en-US" sz="2200" dirty="0"/>
              <a:t> </a:t>
            </a:r>
            <a:r>
              <a:rPr lang="en-US" sz="2200" dirty="0" err="1"/>
              <a:t>ve</a:t>
            </a:r>
            <a:r>
              <a:rPr lang="en-US" sz="2200" dirty="0"/>
              <a:t> </a:t>
            </a:r>
            <a:r>
              <a:rPr lang="en-US" sz="2200" dirty="0" err="1"/>
              <a:t>pankreas</a:t>
            </a:r>
            <a:r>
              <a:rPr lang="en-US" sz="2200" dirty="0"/>
              <a:t> </a:t>
            </a:r>
            <a:r>
              <a:rPr lang="en-US" sz="2200" dirty="0" err="1"/>
              <a:t>enfeksiyonunu</a:t>
            </a:r>
            <a:r>
              <a:rPr lang="en-US" sz="2200" dirty="0"/>
              <a:t> </a:t>
            </a:r>
            <a:r>
              <a:rPr lang="en-US" sz="2200" dirty="0" err="1"/>
              <a:t>önlemek</a:t>
            </a:r>
            <a:r>
              <a:rPr lang="en-US" sz="2200" dirty="0"/>
              <a:t> </a:t>
            </a:r>
            <a:r>
              <a:rPr lang="en-US" sz="2200" dirty="0" err="1"/>
              <a:t>için</a:t>
            </a:r>
            <a:r>
              <a:rPr lang="en-US" sz="2200" dirty="0"/>
              <a:t> </a:t>
            </a:r>
            <a:r>
              <a:rPr lang="en-US" sz="2200" b="1" dirty="0" err="1">
                <a:solidFill>
                  <a:srgbClr val="FF0000"/>
                </a:solidFill>
              </a:rPr>
              <a:t>Antibiyotikler</a:t>
            </a:r>
            <a:endParaRPr lang="en-US" sz="2200" b="1" dirty="0">
              <a:solidFill>
                <a:srgbClr val="FF0000"/>
              </a:solidFill>
            </a:endParaRPr>
          </a:p>
          <a:p>
            <a:pPr lvl="1" algn="just">
              <a:lnSpc>
                <a:spcPct val="150000"/>
              </a:lnSpc>
            </a:pPr>
            <a:r>
              <a:rPr lang="en-US" sz="2200" b="1" dirty="0">
                <a:solidFill>
                  <a:srgbClr val="7030A0"/>
                </a:solidFill>
              </a:rPr>
              <a:t>KEDI-</a:t>
            </a:r>
            <a:r>
              <a:rPr lang="en-US" sz="2200" dirty="0" err="1"/>
              <a:t>sefotaksim</a:t>
            </a:r>
            <a:r>
              <a:rPr lang="en-US" sz="2200" dirty="0"/>
              <a:t> (50 mg / kg IM q8h). </a:t>
            </a:r>
          </a:p>
          <a:p>
            <a:pPr lvl="1" algn="just">
              <a:lnSpc>
                <a:spcPct val="150000"/>
              </a:lnSpc>
            </a:pPr>
            <a:r>
              <a:rPr lang="en-US" sz="2200" b="1" dirty="0">
                <a:solidFill>
                  <a:srgbClr val="7030A0"/>
                </a:solidFill>
              </a:rPr>
              <a:t>KÖPEK- </a:t>
            </a:r>
            <a:r>
              <a:rPr lang="en-US" sz="2200" dirty="0" err="1"/>
              <a:t>penisilin</a:t>
            </a:r>
            <a:r>
              <a:rPr lang="en-US" sz="2200" dirty="0"/>
              <a:t> G (20.000 U / kg q6 </a:t>
            </a:r>
            <a:r>
              <a:rPr lang="en-US" sz="2200" dirty="0" err="1"/>
              <a:t>saat</a:t>
            </a:r>
            <a:r>
              <a:rPr lang="en-US" sz="2200" dirty="0"/>
              <a:t>), </a:t>
            </a:r>
            <a:r>
              <a:rPr lang="en-US" sz="2200" dirty="0" err="1"/>
              <a:t>ampisilin</a:t>
            </a:r>
            <a:r>
              <a:rPr lang="en-US" sz="2200" dirty="0"/>
              <a:t> </a:t>
            </a:r>
            <a:r>
              <a:rPr lang="en-US" sz="2200" dirty="0" err="1"/>
              <a:t>sodyum</a:t>
            </a:r>
            <a:r>
              <a:rPr lang="en-US" sz="2200" dirty="0"/>
              <a:t> (20 mg / kg q8 </a:t>
            </a:r>
            <a:r>
              <a:rPr lang="en-US" sz="2200" dirty="0" err="1"/>
              <a:t>saat</a:t>
            </a:r>
            <a:r>
              <a:rPr lang="en-US" sz="2200" dirty="0"/>
              <a:t>) </a:t>
            </a:r>
            <a:r>
              <a:rPr lang="en-US" sz="2200" dirty="0" err="1"/>
              <a:t>ve</a:t>
            </a:r>
            <a:r>
              <a:rPr lang="en-US" sz="2200" dirty="0"/>
              <a:t> </a:t>
            </a:r>
            <a:r>
              <a:rPr lang="en-US" sz="2200" dirty="0" err="1"/>
              <a:t>enrofloksasin</a:t>
            </a:r>
            <a:r>
              <a:rPr lang="en-US" sz="2200" dirty="0"/>
              <a:t> (</a:t>
            </a:r>
            <a:r>
              <a:rPr lang="en-US" sz="2200" dirty="0" err="1"/>
              <a:t>köpeklerde</a:t>
            </a:r>
            <a:r>
              <a:rPr lang="en-US" sz="2200" dirty="0"/>
              <a:t> 10 mg / kg IV q24 </a:t>
            </a:r>
            <a:r>
              <a:rPr lang="en-US" sz="2200" dirty="0" err="1"/>
              <a:t>saat</a:t>
            </a:r>
            <a:r>
              <a:rPr lang="en-US" sz="2200" dirty="0"/>
              <a:t>)</a:t>
            </a:r>
          </a:p>
          <a:p>
            <a:pPr algn="just">
              <a:lnSpc>
                <a:spcPct val="150000"/>
              </a:lnSpc>
            </a:pPr>
            <a:r>
              <a:rPr lang="en-US" sz="2200" dirty="0"/>
              <a:t>Abdominal </a:t>
            </a:r>
            <a:r>
              <a:rPr lang="en-US" sz="2200" dirty="0" err="1"/>
              <a:t>ağrıyı</a:t>
            </a:r>
            <a:r>
              <a:rPr lang="en-US" sz="2200" dirty="0"/>
              <a:t> </a:t>
            </a:r>
            <a:r>
              <a:rPr lang="en-US" sz="2200" dirty="0" err="1"/>
              <a:t>hafifletmek</a:t>
            </a:r>
            <a:r>
              <a:rPr lang="en-US" sz="2200" dirty="0"/>
              <a:t> </a:t>
            </a:r>
            <a:r>
              <a:rPr lang="en-US" sz="2200" dirty="0" err="1"/>
              <a:t>için</a:t>
            </a:r>
            <a:r>
              <a:rPr lang="en-US" sz="2200" dirty="0"/>
              <a:t> </a:t>
            </a:r>
            <a:r>
              <a:rPr lang="en-US" sz="2200" b="1" dirty="0" err="1">
                <a:solidFill>
                  <a:srgbClr val="FF0000"/>
                </a:solidFill>
              </a:rPr>
              <a:t>Analjezikler</a:t>
            </a:r>
            <a:r>
              <a:rPr lang="en-US" sz="2200" dirty="0"/>
              <a:t>, </a:t>
            </a:r>
            <a:r>
              <a:rPr lang="en-US" sz="2200" dirty="0" err="1"/>
              <a:t>örneğin</a:t>
            </a:r>
            <a:r>
              <a:rPr lang="en-US" sz="2200" dirty="0"/>
              <a:t> butorphanol (0.2-0.4 mg / kg SC q6h), </a:t>
            </a:r>
            <a:r>
              <a:rPr lang="en-US" sz="2200" dirty="0" err="1"/>
              <a:t>buprenorfin</a:t>
            </a:r>
            <a:r>
              <a:rPr lang="en-US" sz="2200" dirty="0"/>
              <a:t> (0.01-0.02 mg / kg IM, IV </a:t>
            </a:r>
            <a:r>
              <a:rPr lang="en-US" sz="2200" dirty="0" err="1"/>
              <a:t>veya</a:t>
            </a:r>
            <a:r>
              <a:rPr lang="en-US" sz="2200" dirty="0"/>
              <a:t> SC q6-12h) </a:t>
            </a:r>
            <a:r>
              <a:rPr lang="en-US" sz="2200" dirty="0" err="1"/>
              <a:t>veya</a:t>
            </a:r>
            <a:r>
              <a:rPr lang="en-US" sz="2200" dirty="0"/>
              <a:t> </a:t>
            </a:r>
            <a:r>
              <a:rPr lang="en-US" sz="2200" dirty="0" err="1"/>
              <a:t>fentanil</a:t>
            </a:r>
            <a:r>
              <a:rPr lang="en-US" sz="2200" dirty="0"/>
              <a:t> CRI (2-4 𝜇g / kg / </a:t>
            </a:r>
            <a:r>
              <a:rPr lang="en-US" sz="2200" dirty="0" err="1"/>
              <a:t>saat</a:t>
            </a:r>
            <a:r>
              <a:rPr lang="en-US" sz="2200" dirty="0"/>
              <a:t>)</a:t>
            </a:r>
          </a:p>
        </p:txBody>
      </p:sp>
    </p:spTree>
    <p:extLst>
      <p:ext uri="{BB962C8B-B14F-4D97-AF65-F5344CB8AC3E}">
        <p14:creationId xmlns:p14="http://schemas.microsoft.com/office/powerpoint/2010/main" val="12593262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15A9-D199-A044-BB24-41AA4CFCA037}"/>
              </a:ext>
            </a:extLst>
          </p:cNvPr>
          <p:cNvSpPr>
            <a:spLocks noGrp="1"/>
          </p:cNvSpPr>
          <p:nvPr>
            <p:ph type="title"/>
          </p:nvPr>
        </p:nvSpPr>
        <p:spPr>
          <a:xfrm>
            <a:off x="838200" y="365126"/>
            <a:ext cx="10515600" cy="610920"/>
          </a:xfrm>
          <a:solidFill>
            <a:schemeClr val="bg2"/>
          </a:solidFill>
        </p:spPr>
        <p:txBody>
          <a:bodyPr>
            <a:normAutofit/>
          </a:bodyPr>
          <a:lstStyle/>
          <a:p>
            <a:r>
              <a:rPr lang="en-US" sz="2400" b="1" dirty="0">
                <a:solidFill>
                  <a:srgbClr val="FF0000"/>
                </a:solidFill>
              </a:rPr>
              <a:t>HASTA TAKİBİ </a:t>
            </a:r>
          </a:p>
        </p:txBody>
      </p:sp>
      <p:sp>
        <p:nvSpPr>
          <p:cNvPr id="3" name="Content Placeholder 2">
            <a:extLst>
              <a:ext uri="{FF2B5EF4-FFF2-40B4-BE49-F238E27FC236}">
                <a16:creationId xmlns:a16="http://schemas.microsoft.com/office/drawing/2014/main" id="{F5EC4EF9-450D-3742-BB6B-4A1FD97160C4}"/>
              </a:ext>
            </a:extLst>
          </p:cNvPr>
          <p:cNvSpPr>
            <a:spLocks noGrp="1"/>
          </p:cNvSpPr>
          <p:nvPr>
            <p:ph idx="1"/>
          </p:nvPr>
        </p:nvSpPr>
        <p:spPr>
          <a:xfrm>
            <a:off x="838200" y="1209175"/>
            <a:ext cx="10515600" cy="4986141"/>
          </a:xfrm>
        </p:spPr>
        <p:txBody>
          <a:bodyPr>
            <a:normAutofit fontScale="85000" lnSpcReduction="20000"/>
          </a:bodyPr>
          <a:lstStyle/>
          <a:p>
            <a:pPr algn="just">
              <a:lnSpc>
                <a:spcPct val="150000"/>
              </a:lnSpc>
            </a:pPr>
            <a:r>
              <a:rPr lang="en-US" sz="2200" dirty="0" err="1"/>
              <a:t>Tedavinin</a:t>
            </a:r>
            <a:r>
              <a:rPr lang="en-US" sz="2200" dirty="0"/>
              <a:t> ilk 24 </a:t>
            </a:r>
            <a:r>
              <a:rPr lang="en-US" sz="2200" dirty="0" err="1"/>
              <a:t>saati</a:t>
            </a:r>
            <a:r>
              <a:rPr lang="en-US" sz="2200" dirty="0"/>
              <a:t> </a:t>
            </a:r>
            <a:r>
              <a:rPr lang="en-US" sz="2200" dirty="0" err="1"/>
              <a:t>boyunca</a:t>
            </a:r>
            <a:r>
              <a:rPr lang="en-US" sz="2200" dirty="0"/>
              <a:t> </a:t>
            </a:r>
            <a:r>
              <a:rPr lang="en-US" sz="2200" dirty="0" err="1"/>
              <a:t>hidrasyon</a:t>
            </a:r>
            <a:r>
              <a:rPr lang="en-US" sz="2200" dirty="0"/>
              <a:t> </a:t>
            </a:r>
            <a:r>
              <a:rPr lang="en-US" sz="2200" dirty="0" err="1"/>
              <a:t>durumunu</a:t>
            </a:r>
            <a:r>
              <a:rPr lang="en-US" sz="2200" dirty="0"/>
              <a:t> </a:t>
            </a:r>
            <a:r>
              <a:rPr lang="en-US" sz="2200" dirty="0" err="1"/>
              <a:t>yakından</a:t>
            </a:r>
            <a:r>
              <a:rPr lang="en-US" sz="2200" dirty="0"/>
              <a:t> </a:t>
            </a:r>
            <a:r>
              <a:rPr lang="en-US" sz="2200" dirty="0" err="1"/>
              <a:t>değerlendirin</a:t>
            </a:r>
            <a:r>
              <a:rPr lang="en-US" sz="2200" dirty="0"/>
              <a:t>; </a:t>
            </a:r>
            <a:r>
              <a:rPr lang="en-US" sz="2200" dirty="0" err="1"/>
              <a:t>günde</a:t>
            </a:r>
            <a:r>
              <a:rPr lang="en-US" sz="2200" dirty="0"/>
              <a:t> </a:t>
            </a:r>
            <a:r>
              <a:rPr lang="en-US" sz="2200" dirty="0" err="1"/>
              <a:t>iki</a:t>
            </a:r>
            <a:r>
              <a:rPr lang="en-US" sz="2200" dirty="0"/>
              <a:t> </a:t>
            </a:r>
            <a:r>
              <a:rPr lang="en-US" sz="2200" dirty="0" err="1"/>
              <a:t>kez</a:t>
            </a:r>
            <a:r>
              <a:rPr lang="en-US" sz="2200" dirty="0"/>
              <a:t> </a:t>
            </a:r>
            <a:r>
              <a:rPr lang="en-US" sz="2200" dirty="0" err="1"/>
              <a:t>fizik</a:t>
            </a:r>
            <a:r>
              <a:rPr lang="en-US" sz="2200" dirty="0"/>
              <a:t> </a:t>
            </a:r>
            <a:r>
              <a:rPr lang="en-US" sz="2200" dirty="0" err="1"/>
              <a:t>muayene</a:t>
            </a:r>
            <a:r>
              <a:rPr lang="en-US" sz="2200" dirty="0"/>
              <a:t>, </a:t>
            </a:r>
            <a:r>
              <a:rPr lang="en-US" sz="2200" dirty="0" err="1"/>
              <a:t>vücut</a:t>
            </a:r>
            <a:r>
              <a:rPr lang="en-US" sz="2200" dirty="0"/>
              <a:t> </a:t>
            </a:r>
            <a:r>
              <a:rPr lang="en-US" sz="2200" dirty="0" err="1"/>
              <a:t>ağırlığı</a:t>
            </a:r>
            <a:r>
              <a:rPr lang="en-US" sz="2200" dirty="0"/>
              <a:t>, </a:t>
            </a:r>
            <a:r>
              <a:rPr lang="en-US" sz="2200" dirty="0" err="1"/>
              <a:t>hematokrit</a:t>
            </a:r>
            <a:r>
              <a:rPr lang="en-US" sz="2200" dirty="0"/>
              <a:t>, total </a:t>
            </a:r>
            <a:r>
              <a:rPr lang="en-US" sz="2200" dirty="0" err="1"/>
              <a:t>plazma</a:t>
            </a:r>
            <a:r>
              <a:rPr lang="en-US" sz="2200" dirty="0"/>
              <a:t> </a:t>
            </a:r>
            <a:r>
              <a:rPr lang="en-US" sz="2200" dirty="0" err="1"/>
              <a:t>proteini</a:t>
            </a:r>
            <a:r>
              <a:rPr lang="en-US" sz="2200" dirty="0"/>
              <a:t>, BUN </a:t>
            </a:r>
            <a:r>
              <a:rPr lang="en-US" sz="2200" dirty="0" err="1"/>
              <a:t>ve</a:t>
            </a:r>
            <a:r>
              <a:rPr lang="en-US" sz="2200" dirty="0"/>
              <a:t> </a:t>
            </a:r>
            <a:r>
              <a:rPr lang="en-US" sz="2200" dirty="0" err="1"/>
              <a:t>idrar</a:t>
            </a:r>
            <a:r>
              <a:rPr lang="en-US" sz="2200" dirty="0"/>
              <a:t> </a:t>
            </a:r>
            <a:r>
              <a:rPr lang="en-US" sz="2200" dirty="0" err="1"/>
              <a:t>çıkışı</a:t>
            </a:r>
            <a:r>
              <a:rPr lang="en-US" sz="2200" dirty="0"/>
              <a:t>. 24 </a:t>
            </a:r>
            <a:r>
              <a:rPr lang="en-US" sz="2200" dirty="0" err="1"/>
              <a:t>saat</a:t>
            </a:r>
            <a:r>
              <a:rPr lang="en-US" sz="2200" dirty="0"/>
              <a:t> </a:t>
            </a:r>
            <a:r>
              <a:rPr lang="en-US" sz="2200" dirty="0" err="1"/>
              <a:t>sonra</a:t>
            </a:r>
            <a:r>
              <a:rPr lang="en-US" sz="2200" dirty="0"/>
              <a:t> </a:t>
            </a:r>
            <a:r>
              <a:rPr lang="en-US" sz="2200" dirty="0" err="1"/>
              <a:t>sıvı</a:t>
            </a:r>
            <a:r>
              <a:rPr lang="en-US" sz="2200" dirty="0"/>
              <a:t> </a:t>
            </a:r>
            <a:r>
              <a:rPr lang="en-US" sz="2200" dirty="0" err="1"/>
              <a:t>tedavisinin</a:t>
            </a:r>
            <a:r>
              <a:rPr lang="en-US" sz="2200" dirty="0"/>
              <a:t> </a:t>
            </a:r>
            <a:r>
              <a:rPr lang="en-US" sz="2200" dirty="0" err="1"/>
              <a:t>etkinliğini</a:t>
            </a:r>
            <a:r>
              <a:rPr lang="en-US" sz="2200" dirty="0"/>
              <a:t> </a:t>
            </a:r>
            <a:r>
              <a:rPr lang="en-US" sz="2200" dirty="0" err="1"/>
              <a:t>değerlendirin</a:t>
            </a:r>
            <a:r>
              <a:rPr lang="en-US" sz="2200" dirty="0"/>
              <a:t> </a:t>
            </a:r>
            <a:r>
              <a:rPr lang="en-US" sz="2200" dirty="0" err="1"/>
              <a:t>ve</a:t>
            </a:r>
            <a:r>
              <a:rPr lang="en-US" sz="2200" dirty="0"/>
              <a:t> </a:t>
            </a:r>
            <a:r>
              <a:rPr lang="en-US" sz="2200" dirty="0" err="1"/>
              <a:t>buna</a:t>
            </a:r>
            <a:r>
              <a:rPr lang="en-US" sz="2200" dirty="0"/>
              <a:t> </a:t>
            </a:r>
            <a:r>
              <a:rPr lang="en-US" sz="2200" dirty="0" err="1"/>
              <a:t>göre</a:t>
            </a:r>
            <a:r>
              <a:rPr lang="en-US" sz="2200" dirty="0"/>
              <a:t> </a:t>
            </a:r>
            <a:r>
              <a:rPr lang="en-US" sz="2200" dirty="0" err="1"/>
              <a:t>akış</a:t>
            </a:r>
            <a:r>
              <a:rPr lang="en-US" sz="2200" dirty="0"/>
              <a:t> </a:t>
            </a:r>
            <a:r>
              <a:rPr lang="en-US" sz="2200" dirty="0" err="1"/>
              <a:t>hızlarını</a:t>
            </a:r>
            <a:r>
              <a:rPr lang="en-US" sz="2200" dirty="0"/>
              <a:t> </a:t>
            </a:r>
            <a:r>
              <a:rPr lang="en-US" sz="2200" dirty="0" err="1"/>
              <a:t>ve</a:t>
            </a:r>
            <a:r>
              <a:rPr lang="en-US" sz="2200" dirty="0"/>
              <a:t> </a:t>
            </a:r>
            <a:r>
              <a:rPr lang="en-US" sz="2200" dirty="0" err="1"/>
              <a:t>sıvı</a:t>
            </a:r>
            <a:r>
              <a:rPr lang="en-US" sz="2200" dirty="0"/>
              <a:t> </a:t>
            </a:r>
            <a:r>
              <a:rPr lang="en-US" sz="2200" dirty="0" err="1"/>
              <a:t>bileşimini</a:t>
            </a:r>
            <a:r>
              <a:rPr lang="en-US" sz="2200" dirty="0"/>
              <a:t> </a:t>
            </a:r>
            <a:r>
              <a:rPr lang="en-US" sz="2200" dirty="0" err="1"/>
              <a:t>ayarlayın</a:t>
            </a:r>
            <a:r>
              <a:rPr lang="en-US" sz="2200" dirty="0"/>
              <a:t>; </a:t>
            </a:r>
            <a:r>
              <a:rPr lang="en-US" sz="2200" dirty="0" err="1"/>
              <a:t>elektrolit</a:t>
            </a:r>
            <a:r>
              <a:rPr lang="en-US" sz="2200" dirty="0"/>
              <a:t> / </a:t>
            </a:r>
            <a:r>
              <a:rPr lang="en-US" sz="2200" dirty="0" err="1"/>
              <a:t>asit</a:t>
            </a:r>
            <a:r>
              <a:rPr lang="en-US" sz="2200" dirty="0"/>
              <a:t> </a:t>
            </a:r>
            <a:r>
              <a:rPr lang="en-US" sz="2200" dirty="0" err="1"/>
              <a:t>baz</a:t>
            </a:r>
            <a:r>
              <a:rPr lang="en-US" sz="2200" dirty="0"/>
              <a:t> </a:t>
            </a:r>
            <a:r>
              <a:rPr lang="en-US" sz="2200" dirty="0" err="1"/>
              <a:t>durumunu</a:t>
            </a:r>
            <a:r>
              <a:rPr lang="en-US" sz="2200" dirty="0"/>
              <a:t> </a:t>
            </a:r>
            <a:r>
              <a:rPr lang="en-US" sz="2200" dirty="0" err="1"/>
              <a:t>değerlendirmek</a:t>
            </a:r>
            <a:r>
              <a:rPr lang="en-US" sz="2200" dirty="0"/>
              <a:t> </a:t>
            </a:r>
            <a:r>
              <a:rPr lang="en-US" sz="2200" dirty="0" err="1"/>
              <a:t>için</a:t>
            </a:r>
            <a:r>
              <a:rPr lang="en-US" sz="2200" dirty="0"/>
              <a:t> </a:t>
            </a:r>
            <a:r>
              <a:rPr lang="en-US" sz="2200" dirty="0" err="1"/>
              <a:t>biyokimyaları</a:t>
            </a:r>
            <a:r>
              <a:rPr lang="en-US" sz="2200" dirty="0"/>
              <a:t> </a:t>
            </a:r>
            <a:r>
              <a:rPr lang="en-US" sz="2200" dirty="0" err="1"/>
              <a:t>tekrarlayın</a:t>
            </a:r>
            <a:r>
              <a:rPr lang="en-US" sz="2200" dirty="0"/>
              <a:t>.</a:t>
            </a:r>
          </a:p>
          <a:p>
            <a:pPr algn="just">
              <a:lnSpc>
                <a:spcPct val="150000"/>
              </a:lnSpc>
            </a:pPr>
            <a:r>
              <a:rPr lang="en-US" sz="2200" dirty="0" err="1"/>
              <a:t>Çeşitli</a:t>
            </a:r>
            <a:r>
              <a:rPr lang="en-US" sz="2200" dirty="0"/>
              <a:t> organ </a:t>
            </a:r>
            <a:r>
              <a:rPr lang="en-US" sz="2200" dirty="0" err="1"/>
              <a:t>sistemlerini</a:t>
            </a:r>
            <a:r>
              <a:rPr lang="en-US" sz="2200" dirty="0"/>
              <a:t> </a:t>
            </a:r>
            <a:r>
              <a:rPr lang="en-US" sz="2200" dirty="0" err="1"/>
              <a:t>içeren</a:t>
            </a:r>
            <a:r>
              <a:rPr lang="en-US" sz="2200" dirty="0"/>
              <a:t> </a:t>
            </a:r>
            <a:r>
              <a:rPr lang="en-US" sz="2200" dirty="0" err="1"/>
              <a:t>sistemik</a:t>
            </a:r>
            <a:r>
              <a:rPr lang="en-US" sz="2200" dirty="0"/>
              <a:t> </a:t>
            </a:r>
            <a:r>
              <a:rPr lang="en-US" sz="2200" dirty="0" err="1"/>
              <a:t>komplikasyonları</a:t>
            </a:r>
            <a:r>
              <a:rPr lang="en-US" sz="2200" dirty="0"/>
              <a:t> </a:t>
            </a:r>
            <a:r>
              <a:rPr lang="en-US" sz="2200" dirty="0" err="1"/>
              <a:t>yakından</a:t>
            </a:r>
            <a:r>
              <a:rPr lang="en-US" sz="2200" dirty="0"/>
              <a:t> </a:t>
            </a:r>
            <a:r>
              <a:rPr lang="en-US" sz="2200" dirty="0" err="1"/>
              <a:t>izleyin</a:t>
            </a:r>
            <a:r>
              <a:rPr lang="en-US" sz="2200" dirty="0"/>
              <a:t>; </a:t>
            </a:r>
            <a:r>
              <a:rPr lang="en-US" sz="2200" dirty="0" err="1"/>
              <a:t>Gerektiğinde</a:t>
            </a:r>
            <a:r>
              <a:rPr lang="en-US" sz="2200" dirty="0"/>
              <a:t> </a:t>
            </a:r>
            <a:r>
              <a:rPr lang="en-US" sz="2200" dirty="0" err="1"/>
              <a:t>uygun</a:t>
            </a:r>
            <a:r>
              <a:rPr lang="en-US" sz="2200" dirty="0"/>
              <a:t> </a:t>
            </a:r>
            <a:r>
              <a:rPr lang="en-US" sz="2200" dirty="0" err="1"/>
              <a:t>teşhis</a:t>
            </a:r>
            <a:r>
              <a:rPr lang="en-US" sz="2200" dirty="0"/>
              <a:t> </a:t>
            </a:r>
            <a:r>
              <a:rPr lang="en-US" sz="2200" dirty="0" err="1"/>
              <a:t>testlerini</a:t>
            </a:r>
            <a:r>
              <a:rPr lang="en-US" sz="2200" dirty="0"/>
              <a:t> </a:t>
            </a:r>
            <a:r>
              <a:rPr lang="en-US" sz="2200" dirty="0" err="1"/>
              <a:t>gerçekleştirin</a:t>
            </a:r>
            <a:endParaRPr lang="en-US" sz="2200" dirty="0"/>
          </a:p>
          <a:p>
            <a:pPr algn="just">
              <a:lnSpc>
                <a:spcPct val="150000"/>
              </a:lnSpc>
            </a:pPr>
            <a:r>
              <a:rPr lang="en-US" sz="2200" dirty="0" err="1"/>
              <a:t>Aşırı</a:t>
            </a:r>
            <a:r>
              <a:rPr lang="en-US" sz="2200" dirty="0"/>
              <a:t> </a:t>
            </a:r>
            <a:r>
              <a:rPr lang="en-US" sz="2200" dirty="0" err="1"/>
              <a:t>miktarda</a:t>
            </a:r>
            <a:r>
              <a:rPr lang="en-US" sz="2200" dirty="0"/>
              <a:t> </a:t>
            </a:r>
            <a:r>
              <a:rPr lang="en-US" sz="2200" dirty="0" err="1"/>
              <a:t>diyet</a:t>
            </a:r>
            <a:r>
              <a:rPr lang="en-US" sz="2200" dirty="0"/>
              <a:t> </a:t>
            </a:r>
            <a:r>
              <a:rPr lang="en-US" sz="2200" dirty="0" err="1"/>
              <a:t>yağı</a:t>
            </a:r>
            <a:r>
              <a:rPr lang="en-US" sz="2200" dirty="0"/>
              <a:t> </a:t>
            </a:r>
            <a:r>
              <a:rPr lang="en-US" sz="2200" dirty="0" err="1"/>
              <a:t>içermeyen</a:t>
            </a:r>
            <a:r>
              <a:rPr lang="en-US" sz="2200" dirty="0"/>
              <a:t> </a:t>
            </a:r>
            <a:r>
              <a:rPr lang="en-US" sz="2200" dirty="0" err="1"/>
              <a:t>diyetleri</a:t>
            </a:r>
            <a:r>
              <a:rPr lang="en-US" sz="2200" dirty="0"/>
              <a:t> </a:t>
            </a:r>
            <a:r>
              <a:rPr lang="en-US" sz="2200" dirty="0" err="1"/>
              <a:t>yemeye</a:t>
            </a:r>
            <a:r>
              <a:rPr lang="en-US" sz="2200" dirty="0"/>
              <a:t> </a:t>
            </a:r>
            <a:r>
              <a:rPr lang="en-US" sz="2200" dirty="0" err="1"/>
              <a:t>dikkat</a:t>
            </a:r>
            <a:r>
              <a:rPr lang="en-US" sz="2200" dirty="0"/>
              <a:t> </a:t>
            </a:r>
            <a:r>
              <a:rPr lang="en-US" sz="2200" dirty="0" err="1"/>
              <a:t>ederek</a:t>
            </a:r>
            <a:r>
              <a:rPr lang="en-US" sz="2200" dirty="0"/>
              <a:t>, oral </a:t>
            </a:r>
            <a:r>
              <a:rPr lang="en-US" sz="2200" dirty="0" err="1"/>
              <a:t>beslenme</a:t>
            </a:r>
            <a:r>
              <a:rPr lang="en-US" sz="2200" dirty="0"/>
              <a:t> </a:t>
            </a:r>
            <a:r>
              <a:rPr lang="en-US" sz="2200" dirty="0" err="1"/>
              <a:t>veya</a:t>
            </a:r>
            <a:r>
              <a:rPr lang="en-US" sz="2200" dirty="0"/>
              <a:t> enteral </a:t>
            </a:r>
            <a:r>
              <a:rPr lang="en-US" sz="2200" dirty="0" err="1"/>
              <a:t>beslenmeyi</a:t>
            </a:r>
            <a:r>
              <a:rPr lang="en-US" sz="2200" dirty="0"/>
              <a:t> </a:t>
            </a:r>
            <a:r>
              <a:rPr lang="en-US" sz="2200" dirty="0" err="1"/>
              <a:t>yukarıda</a:t>
            </a:r>
            <a:r>
              <a:rPr lang="en-US" sz="2200" dirty="0"/>
              <a:t> </a:t>
            </a:r>
            <a:r>
              <a:rPr lang="en-US" sz="2200" dirty="0" err="1"/>
              <a:t>belirtildiği</a:t>
            </a:r>
            <a:r>
              <a:rPr lang="en-US" sz="2200" dirty="0"/>
              <a:t> </a:t>
            </a:r>
            <a:r>
              <a:rPr lang="en-US" sz="2200" dirty="0" err="1"/>
              <a:t>gibi</a:t>
            </a:r>
            <a:r>
              <a:rPr lang="en-US" sz="2200" dirty="0"/>
              <a:t> </a:t>
            </a:r>
            <a:r>
              <a:rPr lang="en-US" sz="2200" dirty="0" err="1"/>
              <a:t>sürdürün</a:t>
            </a:r>
            <a:r>
              <a:rPr lang="en-US" sz="2200" dirty="0"/>
              <a:t>.</a:t>
            </a:r>
          </a:p>
          <a:p>
            <a:pPr algn="just">
              <a:lnSpc>
                <a:spcPct val="150000"/>
              </a:lnSpc>
            </a:pPr>
            <a:r>
              <a:rPr lang="en-US" sz="2200" dirty="0" err="1"/>
              <a:t>IBD'nin</a:t>
            </a:r>
            <a:r>
              <a:rPr lang="en-US" sz="2200" dirty="0"/>
              <a:t> </a:t>
            </a:r>
            <a:r>
              <a:rPr lang="en-US" sz="2200" dirty="0" err="1"/>
              <a:t>klinik</a:t>
            </a:r>
            <a:r>
              <a:rPr lang="en-US" sz="2200" dirty="0"/>
              <a:t> </a:t>
            </a:r>
            <a:r>
              <a:rPr lang="en-US" sz="2200" dirty="0" err="1"/>
              <a:t>kanıtlarını</a:t>
            </a:r>
            <a:r>
              <a:rPr lang="en-US" sz="2200" dirty="0"/>
              <a:t> </a:t>
            </a:r>
            <a:r>
              <a:rPr lang="en-US" sz="2200" dirty="0" err="1"/>
              <a:t>izleyin</a:t>
            </a:r>
            <a:r>
              <a:rPr lang="en-US" sz="2200" dirty="0"/>
              <a:t> </a:t>
            </a:r>
            <a:r>
              <a:rPr lang="en-US" sz="2200" dirty="0" err="1"/>
              <a:t>ve</a:t>
            </a:r>
            <a:r>
              <a:rPr lang="en-US" sz="2200" dirty="0"/>
              <a:t> </a:t>
            </a:r>
            <a:r>
              <a:rPr lang="en-US" sz="2200" dirty="0" err="1"/>
              <a:t>buna</a:t>
            </a:r>
            <a:r>
              <a:rPr lang="en-US" sz="2200" dirty="0"/>
              <a:t> </a:t>
            </a:r>
            <a:r>
              <a:rPr lang="en-US" sz="2200" dirty="0" err="1"/>
              <a:t>göre</a:t>
            </a:r>
            <a:r>
              <a:rPr lang="en-US" sz="2200" dirty="0"/>
              <a:t> </a:t>
            </a:r>
            <a:r>
              <a:rPr lang="en-US" sz="2200" dirty="0" err="1"/>
              <a:t>tedavi</a:t>
            </a:r>
            <a:r>
              <a:rPr lang="en-US" sz="2200" dirty="0"/>
              <a:t> </a:t>
            </a:r>
            <a:r>
              <a:rPr lang="en-US" sz="2200" dirty="0" err="1"/>
              <a:t>edin</a:t>
            </a:r>
            <a:r>
              <a:rPr lang="en-US" sz="2200" dirty="0"/>
              <a:t>. </a:t>
            </a:r>
          </a:p>
          <a:p>
            <a:pPr algn="just">
              <a:lnSpc>
                <a:spcPct val="150000"/>
              </a:lnSpc>
            </a:pPr>
            <a:r>
              <a:rPr lang="en-US" sz="2200" dirty="0"/>
              <a:t>ANP (acute necrotizing pancreatitis )'li </a:t>
            </a:r>
            <a:r>
              <a:rPr lang="en-US" sz="2200" dirty="0" err="1"/>
              <a:t>kedilerde</a:t>
            </a:r>
            <a:r>
              <a:rPr lang="en-US" sz="2200" dirty="0"/>
              <a:t> diabetes mellitus, ekzokrin </a:t>
            </a:r>
            <a:r>
              <a:rPr lang="en-US" sz="2200" dirty="0" err="1"/>
              <a:t>pankreas</a:t>
            </a:r>
            <a:r>
              <a:rPr lang="en-US" sz="2200" dirty="0"/>
              <a:t> </a:t>
            </a:r>
            <a:r>
              <a:rPr lang="en-US" sz="2200" dirty="0" err="1"/>
              <a:t>yetmezliği</a:t>
            </a:r>
            <a:r>
              <a:rPr lang="en-US" sz="2200" dirty="0"/>
              <a:t> (EPI) </a:t>
            </a:r>
            <a:r>
              <a:rPr lang="en-US" sz="2200" dirty="0" err="1"/>
              <a:t>ve</a:t>
            </a:r>
            <a:r>
              <a:rPr lang="en-US" sz="2200" dirty="0"/>
              <a:t> / </a:t>
            </a:r>
            <a:r>
              <a:rPr lang="en-US" sz="2200" dirty="0" err="1"/>
              <a:t>veya</a:t>
            </a:r>
            <a:r>
              <a:rPr lang="en-US" sz="2200" dirty="0"/>
              <a:t> </a:t>
            </a:r>
            <a:r>
              <a:rPr lang="en-US" sz="2200" dirty="0" err="1"/>
              <a:t>hepatik</a:t>
            </a:r>
            <a:r>
              <a:rPr lang="en-US" sz="2200" dirty="0"/>
              <a:t> </a:t>
            </a:r>
            <a:r>
              <a:rPr lang="en-US" sz="2200" dirty="0" err="1"/>
              <a:t>lipidoza</a:t>
            </a:r>
            <a:r>
              <a:rPr lang="en-US" sz="2200" dirty="0"/>
              <a:t> </a:t>
            </a:r>
            <a:r>
              <a:rPr lang="en-US" sz="2200" dirty="0" err="1"/>
              <a:t>ilerlemesinin</a:t>
            </a:r>
            <a:r>
              <a:rPr lang="en-US" sz="2200" dirty="0"/>
              <a:t> </a:t>
            </a:r>
            <a:r>
              <a:rPr lang="en-US" sz="2200" dirty="0" err="1"/>
              <a:t>izlenmeli</a:t>
            </a:r>
            <a:endParaRPr lang="en-US" sz="2200" dirty="0"/>
          </a:p>
        </p:txBody>
      </p:sp>
    </p:spTree>
    <p:extLst>
      <p:ext uri="{BB962C8B-B14F-4D97-AF65-F5344CB8AC3E}">
        <p14:creationId xmlns:p14="http://schemas.microsoft.com/office/powerpoint/2010/main" val="40047309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F2AE5-0C2C-5C4D-9F01-5F701A390126}"/>
              </a:ext>
            </a:extLst>
          </p:cNvPr>
          <p:cNvSpPr>
            <a:spLocks noGrp="1"/>
          </p:cNvSpPr>
          <p:nvPr>
            <p:ph type="title"/>
          </p:nvPr>
        </p:nvSpPr>
        <p:spPr>
          <a:xfrm>
            <a:off x="831850" y="3421294"/>
            <a:ext cx="10515600" cy="1141181"/>
          </a:xfrm>
          <a:ln>
            <a:solidFill>
              <a:srgbClr val="7030A0"/>
            </a:solidFill>
          </a:ln>
        </p:spPr>
        <p:txBody>
          <a:bodyPr/>
          <a:lstStyle/>
          <a:p>
            <a:r>
              <a:rPr lang="en-US" b="1" dirty="0">
                <a:solidFill>
                  <a:srgbClr val="7030A0"/>
                </a:solidFill>
              </a:rPr>
              <a:t>KARACİĞER HASTALIKLARI </a:t>
            </a:r>
          </a:p>
        </p:txBody>
      </p:sp>
    </p:spTree>
    <p:extLst>
      <p:ext uri="{BB962C8B-B14F-4D97-AF65-F5344CB8AC3E}">
        <p14:creationId xmlns:p14="http://schemas.microsoft.com/office/powerpoint/2010/main" val="35282154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55B7B-16A4-F645-9B06-9FB34DE02D95}"/>
              </a:ext>
            </a:extLst>
          </p:cNvPr>
          <p:cNvSpPr>
            <a:spLocks noGrp="1"/>
          </p:cNvSpPr>
          <p:nvPr>
            <p:ph idx="1"/>
          </p:nvPr>
        </p:nvSpPr>
        <p:spPr/>
        <p:txBody>
          <a:bodyPr>
            <a:normAutofit/>
          </a:bodyPr>
          <a:lstStyle/>
          <a:p>
            <a:pPr algn="just">
              <a:lnSpc>
                <a:spcPct val="150000"/>
              </a:lnSpc>
            </a:pPr>
            <a:r>
              <a:rPr lang="en-US" sz="2200" dirty="0" err="1"/>
              <a:t>Paranişmal</a:t>
            </a:r>
            <a:r>
              <a:rPr lang="en-US" sz="2200" dirty="0"/>
              <a:t> : Viral, </a:t>
            </a:r>
            <a:r>
              <a:rPr lang="en-US" sz="2200" dirty="0" err="1"/>
              <a:t>bakteriyel</a:t>
            </a:r>
            <a:r>
              <a:rPr lang="en-US" sz="2200" dirty="0"/>
              <a:t>, </a:t>
            </a:r>
            <a:r>
              <a:rPr lang="en-US" sz="2200" dirty="0" err="1"/>
              <a:t>mikotik</a:t>
            </a:r>
            <a:r>
              <a:rPr lang="en-US" sz="2200" dirty="0"/>
              <a:t>, </a:t>
            </a:r>
            <a:r>
              <a:rPr lang="en-US" sz="2200" dirty="0" err="1"/>
              <a:t>ilaca</a:t>
            </a:r>
            <a:r>
              <a:rPr lang="en-US" sz="2200" dirty="0"/>
              <a:t> </a:t>
            </a:r>
            <a:r>
              <a:rPr lang="en-US" sz="2200" dirty="0" err="1"/>
              <a:t>bağlı</a:t>
            </a:r>
            <a:r>
              <a:rPr lang="en-US" sz="2200" dirty="0"/>
              <a:t> </a:t>
            </a:r>
            <a:r>
              <a:rPr lang="en-US" sz="2200" dirty="0" err="1"/>
              <a:t>ve</a:t>
            </a:r>
            <a:r>
              <a:rPr lang="en-US" sz="2200" dirty="0"/>
              <a:t> </a:t>
            </a:r>
            <a:r>
              <a:rPr lang="en-US" sz="2200" dirty="0" err="1"/>
              <a:t>toksik</a:t>
            </a:r>
            <a:r>
              <a:rPr lang="en-US" sz="2200" dirty="0"/>
              <a:t> </a:t>
            </a:r>
            <a:r>
              <a:rPr lang="en-US" sz="2200" dirty="0" err="1"/>
              <a:t>kaynaklı</a:t>
            </a:r>
            <a:endParaRPr lang="en-US" sz="2200" dirty="0"/>
          </a:p>
          <a:p>
            <a:pPr algn="just">
              <a:lnSpc>
                <a:spcPct val="150000"/>
              </a:lnSpc>
            </a:pPr>
            <a:r>
              <a:rPr lang="en-US" sz="2200" dirty="0" err="1"/>
              <a:t>Hepatobiliar</a:t>
            </a:r>
            <a:r>
              <a:rPr lang="en-US" sz="2200" dirty="0"/>
              <a:t>:</a:t>
            </a:r>
          </a:p>
          <a:p>
            <a:pPr algn="just">
              <a:lnSpc>
                <a:spcPct val="150000"/>
              </a:lnSpc>
            </a:pPr>
            <a:r>
              <a:rPr lang="en-US" sz="2200" dirty="0"/>
              <a:t>Vasküler </a:t>
            </a:r>
            <a:r>
              <a:rPr lang="en-US" sz="2200" dirty="0" err="1"/>
              <a:t>bozukluklar</a:t>
            </a:r>
            <a:r>
              <a:rPr lang="en-US" sz="2200" dirty="0"/>
              <a:t> </a:t>
            </a:r>
          </a:p>
        </p:txBody>
      </p:sp>
    </p:spTree>
    <p:extLst>
      <p:ext uri="{BB962C8B-B14F-4D97-AF65-F5344CB8AC3E}">
        <p14:creationId xmlns:p14="http://schemas.microsoft.com/office/powerpoint/2010/main" val="227673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891F-3BF7-484D-9161-7166700C9B84}"/>
              </a:ext>
            </a:extLst>
          </p:cNvPr>
          <p:cNvSpPr>
            <a:spLocks noGrp="1"/>
          </p:cNvSpPr>
          <p:nvPr>
            <p:ph type="title"/>
          </p:nvPr>
        </p:nvSpPr>
        <p:spPr>
          <a:xfrm>
            <a:off x="838200" y="365125"/>
            <a:ext cx="10515600" cy="539001"/>
          </a:xfrm>
          <a:ln>
            <a:solidFill>
              <a:srgbClr val="FF0000"/>
            </a:solidFill>
          </a:ln>
        </p:spPr>
        <p:txBody>
          <a:bodyPr>
            <a:noAutofit/>
          </a:bodyPr>
          <a:lstStyle/>
          <a:p>
            <a:pPr algn="ctr"/>
            <a:r>
              <a:rPr lang="en-US" sz="3600" b="1" dirty="0">
                <a:solidFill>
                  <a:srgbClr val="FF0000"/>
                </a:solidFill>
              </a:rPr>
              <a:t>IMMUNOMODULATORY THERAPY </a:t>
            </a:r>
            <a:endParaRPr lang="tr-TR" sz="3600" b="1" dirty="0">
              <a:solidFill>
                <a:srgbClr val="FF0000"/>
              </a:solidFill>
            </a:endParaRPr>
          </a:p>
        </p:txBody>
      </p:sp>
      <p:sp>
        <p:nvSpPr>
          <p:cNvPr id="3" name="Content Placeholder 2">
            <a:extLst>
              <a:ext uri="{FF2B5EF4-FFF2-40B4-BE49-F238E27FC236}">
                <a16:creationId xmlns:a16="http://schemas.microsoft.com/office/drawing/2014/main" id="{0FB6DB83-07A0-8544-8C1F-AF7BBABF03EE}"/>
              </a:ext>
            </a:extLst>
          </p:cNvPr>
          <p:cNvSpPr>
            <a:spLocks noGrp="1"/>
          </p:cNvSpPr>
          <p:nvPr>
            <p:ph idx="1"/>
          </p:nvPr>
        </p:nvSpPr>
        <p:spPr>
          <a:ln>
            <a:solidFill>
              <a:srgbClr val="FF0000"/>
            </a:solidFill>
          </a:ln>
        </p:spPr>
        <p:txBody>
          <a:bodyPr>
            <a:normAutofit/>
          </a:bodyPr>
          <a:lstStyle/>
          <a:p>
            <a:pPr algn="just">
              <a:lnSpc>
                <a:spcPct val="150000"/>
              </a:lnSpc>
            </a:pPr>
            <a:r>
              <a:rPr lang="tr-TR" sz="2200" dirty="0"/>
              <a:t>Orta ila şiddetli </a:t>
            </a:r>
            <a:r>
              <a:rPr lang="tr-TR" sz="2200" dirty="0" err="1"/>
              <a:t>IBD'ye</a:t>
            </a:r>
            <a:r>
              <a:rPr lang="tr-TR" sz="2200" dirty="0"/>
              <a:t> sahip köpek ve kedilerin çoğu (köpek IBD hastalığı aktivite indeksi&gt; 6 ila 8) diyet yönetimi ve </a:t>
            </a:r>
            <a:r>
              <a:rPr lang="tr-TR" sz="2200" dirty="0" err="1"/>
              <a:t>antimikrobiyal</a:t>
            </a:r>
            <a:r>
              <a:rPr lang="tr-TR" sz="2200" dirty="0"/>
              <a:t> tedavi ile kombinasyon halinde </a:t>
            </a:r>
            <a:r>
              <a:rPr lang="tr-TR" sz="2200" dirty="0" err="1"/>
              <a:t>adjuvan</a:t>
            </a:r>
            <a:r>
              <a:rPr lang="tr-TR" sz="2200" dirty="0"/>
              <a:t> </a:t>
            </a:r>
            <a:r>
              <a:rPr lang="tr-TR" sz="2200" dirty="0" err="1"/>
              <a:t>immünoterapi</a:t>
            </a:r>
            <a:r>
              <a:rPr lang="tr-TR" sz="2200" dirty="0"/>
              <a:t> gerektirecektir. </a:t>
            </a:r>
          </a:p>
          <a:p>
            <a:pPr algn="just">
              <a:lnSpc>
                <a:spcPct val="150000"/>
              </a:lnSpc>
            </a:pPr>
            <a:r>
              <a:rPr lang="tr-TR" sz="2200" dirty="0"/>
              <a:t>IBD tedavisinde her hastanın cevabına göre </a:t>
            </a:r>
            <a:r>
              <a:rPr lang="tr-TR" sz="2200" dirty="0" err="1"/>
              <a:t>immünoterapi</a:t>
            </a:r>
            <a:r>
              <a:rPr lang="tr-TR" sz="2200" dirty="0"/>
              <a:t> uyarlanması gerektiğini anlamak önemlidir.</a:t>
            </a:r>
          </a:p>
        </p:txBody>
      </p:sp>
    </p:spTree>
    <p:extLst>
      <p:ext uri="{BB962C8B-B14F-4D97-AF65-F5344CB8AC3E}">
        <p14:creationId xmlns:p14="http://schemas.microsoft.com/office/powerpoint/2010/main" val="16770640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EC8C-7A02-4B42-AF90-06367C4C03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AB8776-2684-1C41-8A10-6C9E71AE856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87105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9387-5A92-7546-BC7E-2776D293FA80}"/>
              </a:ext>
            </a:extLst>
          </p:cNvPr>
          <p:cNvSpPr>
            <a:spLocks noGrp="1"/>
          </p:cNvSpPr>
          <p:nvPr>
            <p:ph type="title"/>
          </p:nvPr>
        </p:nvSpPr>
        <p:spPr>
          <a:xfrm>
            <a:off x="838200" y="365125"/>
            <a:ext cx="10515600" cy="539001"/>
          </a:xfrm>
          <a:ln>
            <a:solidFill>
              <a:srgbClr val="FF0000"/>
            </a:solidFill>
          </a:ln>
        </p:spPr>
        <p:txBody>
          <a:bodyPr>
            <a:normAutofit/>
          </a:bodyPr>
          <a:lstStyle/>
          <a:p>
            <a:pPr algn="ctr"/>
            <a:r>
              <a:rPr lang="en-US" sz="2200" b="1" dirty="0">
                <a:solidFill>
                  <a:srgbClr val="FF0000"/>
                </a:solidFill>
              </a:rPr>
              <a:t>ORAL CORTICOSTEROIDS </a:t>
            </a:r>
            <a:endParaRPr lang="tr-TR" sz="2200" b="1" dirty="0">
              <a:solidFill>
                <a:srgbClr val="FF0000"/>
              </a:solidFill>
            </a:endParaRPr>
          </a:p>
        </p:txBody>
      </p:sp>
      <p:sp>
        <p:nvSpPr>
          <p:cNvPr id="3" name="Content Placeholder 2">
            <a:extLst>
              <a:ext uri="{FF2B5EF4-FFF2-40B4-BE49-F238E27FC236}">
                <a16:creationId xmlns:a16="http://schemas.microsoft.com/office/drawing/2014/main" id="{D0404E2A-EF17-2E48-AF78-40E84364A72D}"/>
              </a:ext>
            </a:extLst>
          </p:cNvPr>
          <p:cNvSpPr>
            <a:spLocks noGrp="1"/>
          </p:cNvSpPr>
          <p:nvPr>
            <p:ph idx="1"/>
          </p:nvPr>
        </p:nvSpPr>
        <p:spPr>
          <a:xfrm>
            <a:off x="838200" y="1281095"/>
            <a:ext cx="10515600" cy="4351338"/>
          </a:xfrm>
        </p:spPr>
        <p:txBody>
          <a:bodyPr>
            <a:normAutofit/>
          </a:bodyPr>
          <a:lstStyle/>
          <a:p>
            <a:pPr algn="just">
              <a:lnSpc>
                <a:spcPct val="150000"/>
              </a:lnSpc>
            </a:pPr>
            <a:r>
              <a:rPr lang="tr-TR" sz="2400" dirty="0" err="1"/>
              <a:t>Kortikosteroidler</a:t>
            </a:r>
            <a:r>
              <a:rPr lang="tr-TR" sz="2400" dirty="0"/>
              <a:t>, IBD ile köpek ve kedilerde yararlarını gösteren yayınlanmış kontrollü klinik çalışmaların olmamasına rağmen, IBD için tıbbi tedavinin temel taşı olmaya devam etmektedir.</a:t>
            </a:r>
          </a:p>
          <a:p>
            <a:pPr algn="just">
              <a:lnSpc>
                <a:spcPct val="150000"/>
              </a:lnSpc>
            </a:pPr>
            <a:r>
              <a:rPr lang="tr-TR" sz="2400" dirty="0" err="1"/>
              <a:t>Kortikosteroidler</a:t>
            </a:r>
            <a:r>
              <a:rPr lang="tr-TR" sz="2400" dirty="0"/>
              <a:t>, ince ve kalın bağırsaklarda sodyum ve su emilimini arttırlar  ve </a:t>
            </a:r>
            <a:r>
              <a:rPr lang="tr-TR" sz="2400" dirty="0" err="1"/>
              <a:t>antiinflamatuar</a:t>
            </a:r>
            <a:r>
              <a:rPr lang="tr-TR" sz="2400" dirty="0"/>
              <a:t> ve </a:t>
            </a:r>
            <a:r>
              <a:rPr lang="tr-TR" sz="2400" dirty="0" err="1"/>
              <a:t>immünsüpresif</a:t>
            </a:r>
            <a:r>
              <a:rPr lang="tr-TR" sz="2400" dirty="0"/>
              <a:t> etkileri vardır. Tedavinin dozu ve süresi, klinik belirtilerin ciddiyeti ve süresine, </a:t>
            </a:r>
            <a:r>
              <a:rPr lang="tr-TR" sz="2400" dirty="0" err="1"/>
              <a:t>inflamasyonun</a:t>
            </a:r>
            <a:r>
              <a:rPr lang="tr-TR" sz="2400" dirty="0"/>
              <a:t> ciddiyetine ve türüne, klinik cevaba ve ilaç toleransına dayanır</a:t>
            </a:r>
          </a:p>
        </p:txBody>
      </p:sp>
    </p:spTree>
    <p:extLst>
      <p:ext uri="{BB962C8B-B14F-4D97-AF65-F5344CB8AC3E}">
        <p14:creationId xmlns:p14="http://schemas.microsoft.com/office/powerpoint/2010/main" val="183117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9A845-3424-F348-8A25-8068CAAB1076}"/>
              </a:ext>
            </a:extLst>
          </p:cNvPr>
          <p:cNvSpPr>
            <a:spLocks noGrp="1"/>
          </p:cNvSpPr>
          <p:nvPr>
            <p:ph idx="1"/>
          </p:nvPr>
        </p:nvSpPr>
        <p:spPr>
          <a:xfrm>
            <a:off x="838200" y="599607"/>
            <a:ext cx="10515600" cy="5577356"/>
          </a:xfrm>
        </p:spPr>
        <p:txBody>
          <a:bodyPr>
            <a:normAutofit/>
          </a:bodyPr>
          <a:lstStyle/>
          <a:p>
            <a:pPr marL="0" indent="0" algn="just">
              <a:lnSpc>
                <a:spcPct val="150000"/>
              </a:lnSpc>
              <a:buNone/>
            </a:pPr>
            <a:endParaRPr lang="tr-TR" sz="2400" dirty="0"/>
          </a:p>
          <a:p>
            <a:pPr algn="just">
              <a:lnSpc>
                <a:spcPct val="150000"/>
              </a:lnSpc>
            </a:pPr>
            <a:r>
              <a:rPr lang="tr-TR" sz="2400" dirty="0"/>
              <a:t>Köpeklerde IBD tedavisi için </a:t>
            </a:r>
            <a:r>
              <a:rPr lang="tr-TR" sz="2400" dirty="0" err="1"/>
              <a:t>prednizonun</a:t>
            </a:r>
            <a:r>
              <a:rPr lang="tr-TR" sz="2400" dirty="0"/>
              <a:t> başlangıç ​​dozu, toplam 50 mg dozu aşmayacak şekilde 1 ila 2 mg / kg ‘</a:t>
            </a:r>
            <a:r>
              <a:rPr lang="tr-TR" sz="2400" dirty="0" err="1"/>
              <a:t>dir</a:t>
            </a:r>
            <a:r>
              <a:rPr lang="tr-TR" sz="2400" dirty="0"/>
              <a:t>. </a:t>
            </a:r>
          </a:p>
          <a:p>
            <a:pPr algn="just">
              <a:lnSpc>
                <a:spcPct val="150000"/>
              </a:lnSpc>
            </a:pPr>
            <a:r>
              <a:rPr lang="tr-TR" sz="2400" dirty="0"/>
              <a:t>Kedilere tipik olarak </a:t>
            </a:r>
            <a:r>
              <a:rPr lang="tr-TR" sz="2400" dirty="0" err="1"/>
              <a:t>prednizolon</a:t>
            </a:r>
            <a:r>
              <a:rPr lang="tr-TR" sz="2400" dirty="0"/>
              <a:t> kullanılır ve ilaç kedi başına 5 </a:t>
            </a:r>
            <a:r>
              <a:rPr lang="tr-TR" sz="2400" dirty="0" err="1"/>
              <a:t>mg'lık</a:t>
            </a:r>
            <a:r>
              <a:rPr lang="tr-TR" sz="2400" dirty="0"/>
              <a:t> bir dozda başlatılır. </a:t>
            </a:r>
          </a:p>
          <a:p>
            <a:pPr algn="just">
              <a:lnSpc>
                <a:spcPct val="150000"/>
              </a:lnSpc>
            </a:pPr>
            <a:r>
              <a:rPr lang="tr-TR" sz="2400" dirty="0"/>
              <a:t>İlaç, klinik iyileşme sağlandıktan sonra 6-10 haftalık bir süre içinde kademeli olarak azaltılır. </a:t>
            </a:r>
            <a:r>
              <a:rPr lang="tr-TR" sz="2400" dirty="0" err="1"/>
              <a:t>Prednizon</a:t>
            </a:r>
            <a:r>
              <a:rPr lang="tr-TR" sz="2400" dirty="0"/>
              <a:t> dozunu azaltmaya çalışmak amacıyla diyet tedavisi, </a:t>
            </a:r>
            <a:r>
              <a:rPr lang="tr-TR" sz="2400" dirty="0" err="1"/>
              <a:t>azatiyoprin</a:t>
            </a:r>
            <a:r>
              <a:rPr lang="tr-TR" sz="2400" dirty="0"/>
              <a:t> veya </a:t>
            </a:r>
            <a:r>
              <a:rPr lang="tr-TR" sz="2400" dirty="0" err="1"/>
              <a:t>metronidazol</a:t>
            </a:r>
            <a:r>
              <a:rPr lang="tr-TR" sz="2400" dirty="0"/>
              <a:t> ile kombinasyon tedavisi uygulanmaktadır. </a:t>
            </a:r>
          </a:p>
        </p:txBody>
      </p:sp>
    </p:spTree>
    <p:extLst>
      <p:ext uri="{BB962C8B-B14F-4D97-AF65-F5344CB8AC3E}">
        <p14:creationId xmlns:p14="http://schemas.microsoft.com/office/powerpoint/2010/main" val="3000298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F3A3-3893-BC4E-A545-A2C099C896AC}"/>
              </a:ext>
            </a:extLst>
          </p:cNvPr>
          <p:cNvSpPr>
            <a:spLocks noGrp="1"/>
          </p:cNvSpPr>
          <p:nvPr>
            <p:ph type="title"/>
          </p:nvPr>
        </p:nvSpPr>
        <p:spPr>
          <a:xfrm>
            <a:off x="838200" y="365125"/>
            <a:ext cx="10515600" cy="806129"/>
          </a:xfrm>
          <a:ln>
            <a:solidFill>
              <a:srgbClr val="FF0000"/>
            </a:solidFill>
          </a:ln>
        </p:spPr>
        <p:txBody>
          <a:bodyPr/>
          <a:lstStyle/>
          <a:p>
            <a:pPr algn="ctr"/>
            <a:r>
              <a:rPr lang="en-US" b="1" dirty="0">
                <a:solidFill>
                  <a:srgbClr val="FF0000"/>
                </a:solidFill>
              </a:rPr>
              <a:t>Azathioprine </a:t>
            </a:r>
            <a:endParaRPr lang="tr-TR" b="1" dirty="0">
              <a:solidFill>
                <a:srgbClr val="FF0000"/>
              </a:solidFill>
            </a:endParaRPr>
          </a:p>
        </p:txBody>
      </p:sp>
      <p:sp>
        <p:nvSpPr>
          <p:cNvPr id="3" name="Content Placeholder 2">
            <a:extLst>
              <a:ext uri="{FF2B5EF4-FFF2-40B4-BE49-F238E27FC236}">
                <a16:creationId xmlns:a16="http://schemas.microsoft.com/office/drawing/2014/main" id="{22CEA804-0A7F-9E43-A824-24EAB139AC6D}"/>
              </a:ext>
            </a:extLst>
          </p:cNvPr>
          <p:cNvSpPr>
            <a:spLocks noGrp="1"/>
          </p:cNvSpPr>
          <p:nvPr>
            <p:ph idx="1"/>
          </p:nvPr>
        </p:nvSpPr>
        <p:spPr/>
        <p:txBody>
          <a:bodyPr>
            <a:normAutofit/>
          </a:bodyPr>
          <a:lstStyle/>
          <a:p>
            <a:pPr algn="just">
              <a:lnSpc>
                <a:spcPct val="150000"/>
              </a:lnSpc>
            </a:pPr>
            <a:r>
              <a:rPr lang="tr-TR" sz="2200" dirty="0" err="1"/>
              <a:t>Azathioprine</a:t>
            </a:r>
            <a:r>
              <a:rPr lang="tr-TR" sz="2200" dirty="0"/>
              <a:t>, karaciğerde 6-merkaptopürine ve daha sonra </a:t>
            </a:r>
            <a:r>
              <a:rPr lang="tr-TR" sz="2200" dirty="0" err="1"/>
              <a:t>tiyoinosinik</a:t>
            </a:r>
            <a:r>
              <a:rPr lang="tr-TR" sz="2200" dirty="0"/>
              <a:t> aside dönüştürülen bir </a:t>
            </a:r>
            <a:r>
              <a:rPr lang="tr-TR" sz="2200" dirty="0" err="1"/>
              <a:t>antimetabolittir</a:t>
            </a:r>
            <a:r>
              <a:rPr lang="tr-TR" sz="2200" dirty="0"/>
              <a:t>. Son bileşik, pürin </a:t>
            </a:r>
            <a:r>
              <a:rPr lang="tr-TR" sz="2200" dirty="0" err="1"/>
              <a:t>biyosentezini</a:t>
            </a:r>
            <a:r>
              <a:rPr lang="tr-TR" sz="2200" dirty="0"/>
              <a:t> bozar ve bu biyokimyasal reaksiyon hücresel </a:t>
            </a:r>
            <a:r>
              <a:rPr lang="tr-TR" sz="2200" dirty="0" err="1"/>
              <a:t>proliferasyonu</a:t>
            </a:r>
            <a:r>
              <a:rPr lang="tr-TR" sz="2200" dirty="0"/>
              <a:t> </a:t>
            </a:r>
            <a:r>
              <a:rPr lang="tr-TR" sz="2200" dirty="0" err="1"/>
              <a:t>inhibe</a:t>
            </a:r>
            <a:r>
              <a:rPr lang="tr-TR" sz="2200" dirty="0"/>
              <a:t> eder ve doğal öldürücü hücre </a:t>
            </a:r>
            <a:r>
              <a:rPr lang="tr-TR" sz="2200" dirty="0" err="1"/>
              <a:t>sitotoksisitesini</a:t>
            </a:r>
            <a:r>
              <a:rPr lang="tr-TR" sz="2200" dirty="0"/>
              <a:t> azaltır.</a:t>
            </a:r>
          </a:p>
          <a:p>
            <a:pPr algn="just">
              <a:lnSpc>
                <a:spcPct val="150000"/>
              </a:lnSpc>
            </a:pPr>
            <a:r>
              <a:rPr lang="tr-TR" sz="2200" dirty="0"/>
              <a:t>Bu immünolojik etkilerin başlangıcı yavaştır ve maksimum etkililik için birkaç ay sürebilir. İlaç, şiddetli veya </a:t>
            </a:r>
            <a:r>
              <a:rPr lang="tr-TR" sz="2200" dirty="0" err="1"/>
              <a:t>refrakter</a:t>
            </a:r>
            <a:r>
              <a:rPr lang="tr-TR" sz="2200" dirty="0"/>
              <a:t> (tedaviye dirençli) </a:t>
            </a:r>
            <a:r>
              <a:rPr lang="tr-TR" sz="2200" dirty="0" err="1"/>
              <a:t>IBD'de</a:t>
            </a:r>
            <a:r>
              <a:rPr lang="tr-TR" sz="2200" dirty="0"/>
              <a:t> yardımcı tedavi olarak köpeklerde çok faydalıdır. </a:t>
            </a:r>
          </a:p>
        </p:txBody>
      </p:sp>
    </p:spTree>
    <p:extLst>
      <p:ext uri="{BB962C8B-B14F-4D97-AF65-F5344CB8AC3E}">
        <p14:creationId xmlns:p14="http://schemas.microsoft.com/office/powerpoint/2010/main" val="1577489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A3B63-3189-2540-991B-C779F8ADC793}"/>
              </a:ext>
            </a:extLst>
          </p:cNvPr>
          <p:cNvSpPr>
            <a:spLocks noGrp="1"/>
          </p:cNvSpPr>
          <p:nvPr>
            <p:ph idx="1"/>
          </p:nvPr>
        </p:nvSpPr>
        <p:spPr/>
        <p:txBody>
          <a:bodyPr>
            <a:normAutofit/>
          </a:bodyPr>
          <a:lstStyle/>
          <a:p>
            <a:pPr algn="just">
              <a:lnSpc>
                <a:spcPct val="150000"/>
              </a:lnSpc>
            </a:pPr>
            <a:r>
              <a:rPr lang="tr-TR" sz="2200" dirty="0"/>
              <a:t>Köpekler için doz, 2 hafta boyunca 50 mg / m</a:t>
            </a:r>
            <a:r>
              <a:rPr lang="tr-TR" sz="2200" baseline="30000" dirty="0"/>
              <a:t>2</a:t>
            </a:r>
            <a:r>
              <a:rPr lang="tr-TR" sz="2200" dirty="0"/>
              <a:t> veya 1 ila 2 mg / kg q24h'dir, bunu takiben alternatif gün uygulaması yapılır.</a:t>
            </a:r>
          </a:p>
          <a:p>
            <a:pPr algn="just">
              <a:lnSpc>
                <a:spcPct val="150000"/>
              </a:lnSpc>
            </a:pPr>
            <a:r>
              <a:rPr lang="tr-TR" sz="2200" dirty="0"/>
              <a:t> Kediler içi-n önerilen doz  0.3 mg / kg q48h</a:t>
            </a:r>
          </a:p>
          <a:p>
            <a:pPr algn="just">
              <a:lnSpc>
                <a:spcPct val="150000"/>
              </a:lnSpc>
            </a:pPr>
            <a:r>
              <a:rPr lang="tr-TR" sz="2200" dirty="0" err="1"/>
              <a:t>Azatiyoprinin</a:t>
            </a:r>
            <a:r>
              <a:rPr lang="tr-TR" sz="2200" dirty="0"/>
              <a:t> en önemli yan etkisi, özellikle kedilerde kemik iliği baskılanmasıdır. Diğer yan etkiler arasında anoreksi, </a:t>
            </a:r>
            <a:r>
              <a:rPr lang="tr-TR" sz="2200" dirty="0" err="1"/>
              <a:t>pankreatit</a:t>
            </a:r>
            <a:r>
              <a:rPr lang="tr-TR" sz="2200" dirty="0"/>
              <a:t> ve </a:t>
            </a:r>
            <a:r>
              <a:rPr lang="tr-TR" sz="2200" dirty="0" err="1"/>
              <a:t>hepatik</a:t>
            </a:r>
            <a:r>
              <a:rPr lang="tr-TR" sz="2200" dirty="0"/>
              <a:t> fonksiyon bozukluğu bulunur.</a:t>
            </a:r>
          </a:p>
        </p:txBody>
      </p:sp>
    </p:spTree>
    <p:extLst>
      <p:ext uri="{BB962C8B-B14F-4D97-AF65-F5344CB8AC3E}">
        <p14:creationId xmlns:p14="http://schemas.microsoft.com/office/powerpoint/2010/main" val="207585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E01A-FD24-264F-8475-621AA8BB2BE2}"/>
              </a:ext>
            </a:extLst>
          </p:cNvPr>
          <p:cNvSpPr>
            <a:spLocks noGrp="1"/>
          </p:cNvSpPr>
          <p:nvPr>
            <p:ph type="title"/>
          </p:nvPr>
        </p:nvSpPr>
        <p:spPr>
          <a:xfrm>
            <a:off x="838200" y="365126"/>
            <a:ext cx="10515600" cy="713662"/>
          </a:xfrm>
          <a:ln>
            <a:solidFill>
              <a:srgbClr val="FF0000"/>
            </a:solidFill>
          </a:ln>
        </p:spPr>
        <p:txBody>
          <a:bodyPr>
            <a:normAutofit/>
          </a:bodyPr>
          <a:lstStyle/>
          <a:p>
            <a:pPr algn="ctr"/>
            <a:r>
              <a:rPr lang="en-US" b="1" dirty="0">
                <a:solidFill>
                  <a:srgbClr val="FF0000"/>
                </a:solidFill>
              </a:rPr>
              <a:t>Dietary Therapy </a:t>
            </a:r>
            <a:endParaRPr lang="tr-TR" dirty="0"/>
          </a:p>
        </p:txBody>
      </p:sp>
      <p:sp>
        <p:nvSpPr>
          <p:cNvPr id="3" name="Content Placeholder 2">
            <a:extLst>
              <a:ext uri="{FF2B5EF4-FFF2-40B4-BE49-F238E27FC236}">
                <a16:creationId xmlns:a16="http://schemas.microsoft.com/office/drawing/2014/main" id="{B38A4DE8-C53E-BB4F-902E-29AAE0B1DCE9}"/>
              </a:ext>
            </a:extLst>
          </p:cNvPr>
          <p:cNvSpPr>
            <a:spLocks noGrp="1"/>
          </p:cNvSpPr>
          <p:nvPr>
            <p:ph idx="1"/>
          </p:nvPr>
        </p:nvSpPr>
        <p:spPr>
          <a:ln>
            <a:solidFill>
              <a:srgbClr val="FF0000"/>
            </a:solidFill>
          </a:ln>
        </p:spPr>
        <p:txBody>
          <a:bodyPr>
            <a:normAutofit/>
          </a:bodyPr>
          <a:lstStyle/>
          <a:p>
            <a:pPr algn="just">
              <a:lnSpc>
                <a:spcPct val="150000"/>
              </a:lnSpc>
            </a:pPr>
            <a:r>
              <a:rPr lang="tr-TR" sz="2200" dirty="0"/>
              <a:t>Kronik ishali köpekler ve kediler için diyet yönetimi altta yatan tanıya bağlıdır. </a:t>
            </a:r>
          </a:p>
          <a:p>
            <a:pPr algn="just">
              <a:lnSpc>
                <a:spcPct val="150000"/>
              </a:lnSpc>
            </a:pPr>
            <a:r>
              <a:rPr lang="tr-TR" sz="2200" dirty="0"/>
              <a:t>Eliminasyon ve hidrolize protein diyetleri, küçük ve kalın bağırsağı içeren </a:t>
            </a:r>
            <a:r>
              <a:rPr lang="tr-TR" sz="2200" dirty="0" err="1"/>
              <a:t>IBD'li</a:t>
            </a:r>
            <a:r>
              <a:rPr lang="tr-TR" sz="2200" dirty="0"/>
              <a:t> köpek ve kedilerin yönetimi için etkili olduğunu kanıtlamıştır.</a:t>
            </a:r>
          </a:p>
          <a:p>
            <a:pPr algn="just">
              <a:lnSpc>
                <a:spcPct val="150000"/>
              </a:lnSpc>
            </a:pPr>
            <a:r>
              <a:rPr lang="tr-TR" sz="2200" dirty="0"/>
              <a:t>Eliminasyon diyetleri tek, yeni protein kaynakları içerirken, </a:t>
            </a:r>
            <a:r>
              <a:rPr lang="tr-TR" sz="2200" dirty="0" err="1"/>
              <a:t>hipoalerjenik</a:t>
            </a:r>
            <a:r>
              <a:rPr lang="tr-TR" sz="2200" dirty="0"/>
              <a:t> diyetler </a:t>
            </a:r>
            <a:r>
              <a:rPr lang="tr-TR" sz="2200" dirty="0" err="1"/>
              <a:t>polipeptitlere</a:t>
            </a:r>
            <a:r>
              <a:rPr lang="tr-TR" sz="2200" dirty="0"/>
              <a:t> </a:t>
            </a:r>
            <a:r>
              <a:rPr lang="tr-TR" sz="2200" dirty="0" err="1"/>
              <a:t>enzimatik</a:t>
            </a:r>
            <a:r>
              <a:rPr lang="tr-TR" sz="2200" dirty="0"/>
              <a:t> olarak hidrolize edilmiş hidrolize protein kaynakları içerir.</a:t>
            </a:r>
          </a:p>
        </p:txBody>
      </p:sp>
    </p:spTree>
    <p:extLst>
      <p:ext uri="{BB962C8B-B14F-4D97-AF65-F5344CB8AC3E}">
        <p14:creationId xmlns:p14="http://schemas.microsoft.com/office/powerpoint/2010/main" val="389927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0BCC-67AB-1243-A4B8-3DCC0634E1B7}"/>
              </a:ext>
            </a:extLst>
          </p:cNvPr>
          <p:cNvSpPr>
            <a:spLocks noGrp="1"/>
          </p:cNvSpPr>
          <p:nvPr>
            <p:ph type="title"/>
          </p:nvPr>
        </p:nvSpPr>
        <p:spPr>
          <a:xfrm>
            <a:off x="838200" y="365125"/>
            <a:ext cx="10515600" cy="806129"/>
          </a:xfrm>
          <a:ln>
            <a:solidFill>
              <a:srgbClr val="FF0000"/>
            </a:solidFill>
          </a:ln>
        </p:spPr>
        <p:txBody>
          <a:bodyPr>
            <a:normAutofit/>
          </a:bodyPr>
          <a:lstStyle/>
          <a:p>
            <a:pPr algn="ctr"/>
            <a:r>
              <a:rPr lang="en-US" b="1" dirty="0">
                <a:solidFill>
                  <a:srgbClr val="FF0000"/>
                </a:solidFill>
              </a:rPr>
              <a:t>Cyclosporine </a:t>
            </a:r>
            <a:endParaRPr lang="tr-TR" dirty="0"/>
          </a:p>
        </p:txBody>
      </p:sp>
      <p:sp>
        <p:nvSpPr>
          <p:cNvPr id="3" name="Content Placeholder 2">
            <a:extLst>
              <a:ext uri="{FF2B5EF4-FFF2-40B4-BE49-F238E27FC236}">
                <a16:creationId xmlns:a16="http://schemas.microsoft.com/office/drawing/2014/main" id="{054C1371-FBE7-ED4D-9E39-3F6367ABE5C6}"/>
              </a:ext>
            </a:extLst>
          </p:cNvPr>
          <p:cNvSpPr>
            <a:spLocks noGrp="1"/>
          </p:cNvSpPr>
          <p:nvPr>
            <p:ph idx="1"/>
          </p:nvPr>
        </p:nvSpPr>
        <p:spPr/>
        <p:txBody>
          <a:bodyPr>
            <a:normAutofit/>
          </a:bodyPr>
          <a:lstStyle/>
          <a:p>
            <a:pPr algn="just">
              <a:lnSpc>
                <a:spcPct val="150000"/>
              </a:lnSpc>
            </a:pPr>
            <a:r>
              <a:rPr lang="tr-TR" sz="2200" dirty="0" err="1"/>
              <a:t>Siklosporin</a:t>
            </a:r>
            <a:r>
              <a:rPr lang="tr-TR" sz="2200" dirty="0"/>
              <a:t>, </a:t>
            </a:r>
            <a:r>
              <a:rPr lang="tr-TR" sz="2200" dirty="0" err="1"/>
              <a:t>prednizon</a:t>
            </a:r>
            <a:r>
              <a:rPr lang="tr-TR" sz="2200" dirty="0"/>
              <a:t> </a:t>
            </a:r>
            <a:r>
              <a:rPr lang="tr-TR" sz="2200" dirty="0" err="1"/>
              <a:t>immünoterapisine</a:t>
            </a:r>
            <a:r>
              <a:rPr lang="tr-TR" sz="2200" dirty="0"/>
              <a:t> direnç gösteren </a:t>
            </a:r>
            <a:r>
              <a:rPr lang="tr-TR" sz="2200" dirty="0" err="1"/>
              <a:t>IBD'li</a:t>
            </a:r>
            <a:r>
              <a:rPr lang="tr-TR" sz="2200" dirty="0"/>
              <a:t> köpeklerde etkilidir.</a:t>
            </a:r>
          </a:p>
          <a:p>
            <a:pPr algn="just">
              <a:lnSpc>
                <a:spcPct val="150000"/>
              </a:lnSpc>
            </a:pPr>
            <a:r>
              <a:rPr lang="tr-TR" sz="2200" dirty="0"/>
              <a:t>Önerilen </a:t>
            </a:r>
            <a:r>
              <a:rPr lang="tr-TR" sz="2200" dirty="0" err="1"/>
              <a:t>siklosporin</a:t>
            </a:r>
            <a:r>
              <a:rPr lang="tr-TR" sz="2200" dirty="0"/>
              <a:t> dozu 5 mg / kg q24h'dir. </a:t>
            </a:r>
          </a:p>
          <a:p>
            <a:pPr algn="just">
              <a:lnSpc>
                <a:spcPct val="150000"/>
              </a:lnSpc>
            </a:pPr>
            <a:r>
              <a:rPr lang="tr-TR" sz="2200" dirty="0"/>
              <a:t>Her ne kadar özellikle iri ırk köpekler için aşırı pahalı olsa da, ilaç genel olarak nispeten iyi </a:t>
            </a:r>
            <a:r>
              <a:rPr lang="tr-TR" sz="2200" dirty="0" err="1"/>
              <a:t>tolere</a:t>
            </a:r>
            <a:r>
              <a:rPr lang="tr-TR" sz="2200" dirty="0"/>
              <a:t> edilir.</a:t>
            </a:r>
          </a:p>
        </p:txBody>
      </p:sp>
    </p:spTree>
    <p:extLst>
      <p:ext uri="{BB962C8B-B14F-4D97-AF65-F5344CB8AC3E}">
        <p14:creationId xmlns:p14="http://schemas.microsoft.com/office/powerpoint/2010/main" val="3794468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74C3-7234-B841-9BF1-047EAB6BC47D}"/>
              </a:ext>
            </a:extLst>
          </p:cNvPr>
          <p:cNvSpPr>
            <a:spLocks noGrp="1"/>
          </p:cNvSpPr>
          <p:nvPr>
            <p:ph type="title"/>
          </p:nvPr>
        </p:nvSpPr>
        <p:spPr>
          <a:xfrm>
            <a:off x="838200" y="365125"/>
            <a:ext cx="10515600" cy="717441"/>
          </a:xfrm>
          <a:ln>
            <a:solidFill>
              <a:schemeClr val="accent1"/>
            </a:solidFill>
          </a:ln>
        </p:spPr>
        <p:txBody>
          <a:bodyPr>
            <a:normAutofit/>
          </a:bodyPr>
          <a:lstStyle/>
          <a:p>
            <a:pPr algn="ctr"/>
            <a:r>
              <a:rPr lang="tr-TR" sz="3200" b="1" dirty="0">
                <a:solidFill>
                  <a:srgbClr val="FF0000"/>
                </a:solidFill>
              </a:rPr>
              <a:t>MACROLİDE ANTİBİOTİCS </a:t>
            </a:r>
            <a:endParaRPr lang="en-US" sz="3200" dirty="0">
              <a:solidFill>
                <a:srgbClr val="FF0000"/>
              </a:solidFill>
            </a:endParaRPr>
          </a:p>
        </p:txBody>
      </p:sp>
      <p:sp>
        <p:nvSpPr>
          <p:cNvPr id="3" name="Content Placeholder 2">
            <a:extLst>
              <a:ext uri="{FF2B5EF4-FFF2-40B4-BE49-F238E27FC236}">
                <a16:creationId xmlns:a16="http://schemas.microsoft.com/office/drawing/2014/main" id="{DC4DB817-9E8C-2940-A05F-CCAFCB461511}"/>
              </a:ext>
            </a:extLst>
          </p:cNvPr>
          <p:cNvSpPr>
            <a:spLocks noGrp="1"/>
          </p:cNvSpPr>
          <p:nvPr>
            <p:ph idx="1"/>
          </p:nvPr>
        </p:nvSpPr>
        <p:spPr>
          <a:xfrm>
            <a:off x="838200" y="1397876"/>
            <a:ext cx="10515600" cy="4779087"/>
          </a:xfrm>
          <a:ln>
            <a:solidFill>
              <a:schemeClr val="accent1"/>
            </a:solidFill>
          </a:ln>
        </p:spPr>
        <p:txBody>
          <a:bodyPr>
            <a:normAutofit lnSpcReduction="10000"/>
          </a:bodyPr>
          <a:lstStyle/>
          <a:p>
            <a:pPr algn="just">
              <a:lnSpc>
                <a:spcPct val="150000"/>
              </a:lnSpc>
            </a:pPr>
            <a:r>
              <a:rPr lang="en-US" sz="2200" dirty="0" err="1"/>
              <a:t>Makrolid</a:t>
            </a:r>
            <a:r>
              <a:rPr lang="en-US" sz="2200" dirty="0"/>
              <a:t> </a:t>
            </a:r>
            <a:r>
              <a:rPr lang="en-US" sz="2200" dirty="0" err="1"/>
              <a:t>antibiyotikler</a:t>
            </a:r>
            <a:r>
              <a:rPr lang="en-US" sz="2200" dirty="0"/>
              <a:t> </a:t>
            </a:r>
            <a:r>
              <a:rPr lang="en-US" sz="2200" dirty="0" err="1"/>
              <a:t>eritromisin</a:t>
            </a:r>
            <a:r>
              <a:rPr lang="en-US" sz="2200" dirty="0"/>
              <a:t> </a:t>
            </a:r>
            <a:r>
              <a:rPr lang="en-US" sz="2200" dirty="0" err="1"/>
              <a:t>ve</a:t>
            </a:r>
            <a:r>
              <a:rPr lang="en-US" sz="2200" dirty="0"/>
              <a:t> </a:t>
            </a:r>
            <a:r>
              <a:rPr lang="en-US" sz="2200" dirty="0" err="1"/>
              <a:t>tylosin'i</a:t>
            </a:r>
            <a:r>
              <a:rPr lang="en-US" sz="2200" dirty="0"/>
              <a:t> </a:t>
            </a:r>
            <a:r>
              <a:rPr lang="en-US" sz="2200" dirty="0" err="1"/>
              <a:t>içerir</a:t>
            </a:r>
            <a:r>
              <a:rPr lang="en-US" sz="2200" dirty="0"/>
              <a:t>. </a:t>
            </a:r>
            <a:r>
              <a:rPr lang="en-US" sz="2200" dirty="0" err="1"/>
              <a:t>Daha</a:t>
            </a:r>
            <a:r>
              <a:rPr lang="en-US" sz="2200" dirty="0"/>
              <a:t> </a:t>
            </a:r>
            <a:r>
              <a:rPr lang="en-US" sz="2200" dirty="0" err="1"/>
              <a:t>yeni</a:t>
            </a:r>
            <a:r>
              <a:rPr lang="en-US" sz="2200" dirty="0"/>
              <a:t> </a:t>
            </a:r>
            <a:r>
              <a:rPr lang="en-US" sz="2200" dirty="0" err="1"/>
              <a:t>türevler</a:t>
            </a:r>
            <a:r>
              <a:rPr lang="en-US" sz="2200" dirty="0"/>
              <a:t> </a:t>
            </a:r>
            <a:r>
              <a:rPr lang="en-US" sz="2200" dirty="0" err="1"/>
              <a:t>klaritromisin</a:t>
            </a:r>
            <a:r>
              <a:rPr lang="en-US" sz="2200" dirty="0"/>
              <a:t> </a:t>
            </a:r>
            <a:r>
              <a:rPr lang="en-US" sz="2200" dirty="0" err="1"/>
              <a:t>ve</a:t>
            </a:r>
            <a:r>
              <a:rPr lang="en-US" sz="2200" dirty="0"/>
              <a:t> </a:t>
            </a:r>
            <a:r>
              <a:rPr lang="en-US" sz="2200" dirty="0" err="1"/>
              <a:t>azitromisindir</a:t>
            </a:r>
            <a:r>
              <a:rPr lang="en-US" sz="2200" dirty="0"/>
              <a:t>. </a:t>
            </a:r>
            <a:r>
              <a:rPr lang="en-US" sz="2200" dirty="0" err="1"/>
              <a:t>Makrolid</a:t>
            </a:r>
            <a:r>
              <a:rPr lang="en-US" sz="2200" dirty="0"/>
              <a:t> </a:t>
            </a:r>
            <a:r>
              <a:rPr lang="en-US" sz="2200" dirty="0" err="1"/>
              <a:t>antibiyotikler</a:t>
            </a:r>
            <a:r>
              <a:rPr lang="en-US" sz="2200" dirty="0"/>
              <a:t>, 50-S </a:t>
            </a:r>
            <a:r>
              <a:rPr lang="en-US" sz="2200" dirty="0" err="1"/>
              <a:t>ribozomal</a:t>
            </a:r>
            <a:r>
              <a:rPr lang="en-US" sz="2200" dirty="0"/>
              <a:t> alt </a:t>
            </a:r>
            <a:r>
              <a:rPr lang="en-US" sz="2200" dirty="0" err="1"/>
              <a:t>ünitesine</a:t>
            </a:r>
            <a:r>
              <a:rPr lang="en-US" sz="2200" dirty="0"/>
              <a:t> </a:t>
            </a:r>
            <a:r>
              <a:rPr lang="en-US" sz="2200" dirty="0" err="1"/>
              <a:t>bağlanan</a:t>
            </a:r>
            <a:r>
              <a:rPr lang="en-US" sz="2200" dirty="0"/>
              <a:t> </a:t>
            </a:r>
            <a:r>
              <a:rPr lang="en-US" sz="2200" dirty="0" err="1"/>
              <a:t>ve</a:t>
            </a:r>
            <a:r>
              <a:rPr lang="en-US" sz="2200" dirty="0"/>
              <a:t> </a:t>
            </a:r>
            <a:r>
              <a:rPr lang="en-US" sz="2200" dirty="0" err="1"/>
              <a:t>bakterilerde</a:t>
            </a:r>
            <a:r>
              <a:rPr lang="en-US" sz="2200" dirty="0"/>
              <a:t> RNA-</a:t>
            </a:r>
            <a:r>
              <a:rPr lang="en-US" sz="2200" dirty="0" err="1"/>
              <a:t>bağımlı</a:t>
            </a:r>
            <a:r>
              <a:rPr lang="en-US" sz="2200" dirty="0"/>
              <a:t> protein </a:t>
            </a:r>
            <a:r>
              <a:rPr lang="en-US" sz="2200" dirty="0" err="1"/>
              <a:t>sentezi</a:t>
            </a:r>
            <a:r>
              <a:rPr lang="en-US" sz="2200" dirty="0"/>
              <a:t> </a:t>
            </a:r>
            <a:r>
              <a:rPr lang="en-US" sz="2200" dirty="0" err="1"/>
              <a:t>için</a:t>
            </a:r>
            <a:r>
              <a:rPr lang="en-US" sz="2200" dirty="0"/>
              <a:t> </a:t>
            </a:r>
            <a:r>
              <a:rPr lang="en-US" sz="2200" dirty="0" err="1"/>
              <a:t>gerekli</a:t>
            </a:r>
            <a:r>
              <a:rPr lang="en-US" sz="2200" dirty="0"/>
              <a:t> </a:t>
            </a:r>
            <a:r>
              <a:rPr lang="en-US" sz="2200" dirty="0" err="1"/>
              <a:t>translokasyon</a:t>
            </a:r>
            <a:r>
              <a:rPr lang="en-US" sz="2200" dirty="0"/>
              <a:t> </a:t>
            </a:r>
            <a:r>
              <a:rPr lang="en-US" sz="2200" dirty="0" err="1"/>
              <a:t>reaksiyonuna</a:t>
            </a:r>
            <a:r>
              <a:rPr lang="en-US" sz="2200" dirty="0"/>
              <a:t> </a:t>
            </a:r>
            <a:r>
              <a:rPr lang="en-US" sz="2200" dirty="0" err="1"/>
              <a:t>müdahale</a:t>
            </a:r>
            <a:r>
              <a:rPr lang="en-US" sz="2200" dirty="0"/>
              <a:t> </a:t>
            </a:r>
            <a:r>
              <a:rPr lang="en-US" sz="2200" dirty="0" err="1"/>
              <a:t>eden</a:t>
            </a:r>
            <a:r>
              <a:rPr lang="en-US" sz="2200" dirty="0"/>
              <a:t> protein </a:t>
            </a:r>
            <a:r>
              <a:rPr lang="en-US" sz="2200" dirty="0" err="1"/>
              <a:t>sentezi</a:t>
            </a:r>
            <a:r>
              <a:rPr lang="en-US" sz="2200" dirty="0"/>
              <a:t> </a:t>
            </a:r>
            <a:r>
              <a:rPr lang="en-US" sz="2200" dirty="0" err="1"/>
              <a:t>inhibitörleridir</a:t>
            </a:r>
            <a:r>
              <a:rPr lang="en-US" sz="2200" dirty="0"/>
              <a:t>. </a:t>
            </a:r>
          </a:p>
          <a:p>
            <a:pPr algn="just">
              <a:lnSpc>
                <a:spcPct val="150000"/>
              </a:lnSpc>
            </a:pPr>
            <a:r>
              <a:rPr lang="en-US" sz="2200" dirty="0" err="1"/>
              <a:t>Makrolidler</a:t>
            </a:r>
            <a:r>
              <a:rPr lang="en-US" sz="2200" dirty="0"/>
              <a:t>, </a:t>
            </a:r>
            <a:r>
              <a:rPr lang="en-US" sz="2200" dirty="0" err="1"/>
              <a:t>bazı</a:t>
            </a:r>
            <a:r>
              <a:rPr lang="en-US" sz="2200" dirty="0"/>
              <a:t> Gram </a:t>
            </a:r>
            <a:r>
              <a:rPr lang="en-US" sz="2200" dirty="0" err="1"/>
              <a:t>pozitif</a:t>
            </a:r>
            <a:r>
              <a:rPr lang="en-US" sz="2200" dirty="0"/>
              <a:t> </a:t>
            </a:r>
            <a:r>
              <a:rPr lang="en-US" sz="2200" dirty="0" err="1"/>
              <a:t>bakteriler</a:t>
            </a:r>
            <a:r>
              <a:rPr lang="en-US" sz="2200" dirty="0"/>
              <a:t> </a:t>
            </a:r>
            <a:r>
              <a:rPr lang="en-US" sz="2200" dirty="0" err="1"/>
              <a:t>için</a:t>
            </a:r>
            <a:r>
              <a:rPr lang="en-US" sz="2200" dirty="0"/>
              <a:t> </a:t>
            </a:r>
            <a:r>
              <a:rPr lang="en-US" sz="2200" dirty="0" err="1"/>
              <a:t>bakterisidal</a:t>
            </a:r>
            <a:r>
              <a:rPr lang="en-US" sz="2200" dirty="0"/>
              <a:t> </a:t>
            </a:r>
            <a:r>
              <a:rPr lang="en-US" sz="2200" dirty="0" err="1"/>
              <a:t>olabilir</a:t>
            </a:r>
            <a:r>
              <a:rPr lang="en-US" sz="2200" dirty="0"/>
              <a:t>, </a:t>
            </a:r>
            <a:r>
              <a:rPr lang="en-US" sz="2200" dirty="0" err="1"/>
              <a:t>ancak</a:t>
            </a:r>
            <a:r>
              <a:rPr lang="en-US" sz="2200" dirty="0"/>
              <a:t> </a:t>
            </a:r>
            <a:r>
              <a:rPr lang="en-US" sz="2200" dirty="0" err="1"/>
              <a:t>diğer</a:t>
            </a:r>
            <a:r>
              <a:rPr lang="en-US" sz="2200" dirty="0"/>
              <a:t> </a:t>
            </a:r>
            <a:r>
              <a:rPr lang="en-US" sz="2200" dirty="0" err="1"/>
              <a:t>bakteriler</a:t>
            </a:r>
            <a:r>
              <a:rPr lang="en-US" sz="2200" dirty="0"/>
              <a:t> </a:t>
            </a:r>
            <a:r>
              <a:rPr lang="en-US" sz="2200" dirty="0" err="1"/>
              <a:t>için</a:t>
            </a:r>
            <a:r>
              <a:rPr lang="en-US" sz="2200" dirty="0"/>
              <a:t> </a:t>
            </a:r>
            <a:r>
              <a:rPr lang="en-US" sz="2200" dirty="0" err="1"/>
              <a:t>bu</a:t>
            </a:r>
            <a:r>
              <a:rPr lang="en-US" sz="2200" dirty="0"/>
              <a:t> </a:t>
            </a:r>
            <a:r>
              <a:rPr lang="en-US" sz="2200" dirty="0" err="1"/>
              <a:t>ilaçlar</a:t>
            </a:r>
            <a:r>
              <a:rPr lang="en-US" sz="2200" dirty="0"/>
              <a:t> </a:t>
            </a:r>
            <a:r>
              <a:rPr lang="en-US" sz="2200" dirty="0" err="1"/>
              <a:t>bakteriyostatiktir</a:t>
            </a:r>
            <a:r>
              <a:rPr lang="en-US" sz="2200" dirty="0"/>
              <a:t>. </a:t>
            </a:r>
          </a:p>
          <a:p>
            <a:pPr algn="just">
              <a:lnSpc>
                <a:spcPct val="150000"/>
              </a:lnSpc>
            </a:pPr>
            <a:r>
              <a:rPr lang="en-US" sz="2200" dirty="0" err="1"/>
              <a:t>Farmakokinetiği</a:t>
            </a:r>
            <a:r>
              <a:rPr lang="en-US" sz="2200" dirty="0"/>
              <a:t> </a:t>
            </a:r>
            <a:r>
              <a:rPr lang="en-US" sz="2200" dirty="0" err="1"/>
              <a:t>zamana</a:t>
            </a:r>
            <a:r>
              <a:rPr lang="en-US" sz="2200" dirty="0"/>
              <a:t> </a:t>
            </a:r>
            <a:r>
              <a:rPr lang="en-US" sz="2200" dirty="0" err="1"/>
              <a:t>bağlı</a:t>
            </a:r>
            <a:r>
              <a:rPr lang="en-US" sz="2200" dirty="0"/>
              <a:t> </a:t>
            </a:r>
            <a:r>
              <a:rPr lang="en-US" sz="2200" dirty="0" err="1"/>
              <a:t>bir</a:t>
            </a:r>
            <a:r>
              <a:rPr lang="en-US" sz="2200" dirty="0"/>
              <a:t> </a:t>
            </a:r>
            <a:r>
              <a:rPr lang="en-US" sz="2200" dirty="0" err="1"/>
              <a:t>eylemi</a:t>
            </a:r>
            <a:r>
              <a:rPr lang="en-US" sz="2200" dirty="0"/>
              <a:t> </a:t>
            </a:r>
            <a:r>
              <a:rPr lang="en-US" sz="2200" dirty="0" err="1"/>
              <a:t>tercih</a:t>
            </a:r>
            <a:r>
              <a:rPr lang="en-US" sz="2200" dirty="0"/>
              <a:t> </a:t>
            </a:r>
            <a:r>
              <a:rPr lang="en-US" sz="2200" dirty="0" err="1"/>
              <a:t>eder</a:t>
            </a:r>
            <a:r>
              <a:rPr lang="en-US" sz="2200" dirty="0"/>
              <a:t>, </a:t>
            </a:r>
            <a:r>
              <a:rPr lang="en-US" sz="2200" dirty="0" err="1"/>
              <a:t>çünkü</a:t>
            </a:r>
            <a:r>
              <a:rPr lang="en-US" sz="2200" dirty="0"/>
              <a:t> </a:t>
            </a:r>
            <a:r>
              <a:rPr lang="en-US" sz="2200" dirty="0" err="1"/>
              <a:t>bu</a:t>
            </a:r>
            <a:r>
              <a:rPr lang="en-US" sz="2200" dirty="0"/>
              <a:t> </a:t>
            </a:r>
            <a:r>
              <a:rPr lang="en-US" sz="2200" dirty="0" err="1"/>
              <a:t>sınıftaki</a:t>
            </a:r>
            <a:r>
              <a:rPr lang="en-US" sz="2200" dirty="0"/>
              <a:t> </a:t>
            </a:r>
            <a:r>
              <a:rPr lang="en-US" sz="2200" dirty="0" err="1"/>
              <a:t>çoğu</a:t>
            </a:r>
            <a:r>
              <a:rPr lang="en-US" sz="2200" dirty="0"/>
              <a:t>, </a:t>
            </a:r>
            <a:r>
              <a:rPr lang="en-US" sz="2200" dirty="0" err="1"/>
              <a:t>dozajdan</a:t>
            </a:r>
            <a:r>
              <a:rPr lang="en-US" sz="2200" dirty="0"/>
              <a:t> </a:t>
            </a:r>
            <a:r>
              <a:rPr lang="en-US" sz="2200" dirty="0" err="1"/>
              <a:t>sonra</a:t>
            </a:r>
            <a:r>
              <a:rPr lang="en-US" sz="2200" dirty="0"/>
              <a:t> </a:t>
            </a:r>
            <a:r>
              <a:rPr lang="en-US" sz="2200" dirty="0" err="1"/>
              <a:t>uzun</a:t>
            </a:r>
            <a:r>
              <a:rPr lang="en-US" sz="2200" dirty="0"/>
              <a:t> </a:t>
            </a:r>
            <a:r>
              <a:rPr lang="en-US" sz="2200" dirty="0" err="1"/>
              <a:t>süre</a:t>
            </a:r>
            <a:r>
              <a:rPr lang="en-US" sz="2200" dirty="0"/>
              <a:t> </a:t>
            </a:r>
            <a:r>
              <a:rPr lang="en-US" sz="2200" dirty="0" err="1"/>
              <a:t>plazma</a:t>
            </a:r>
            <a:r>
              <a:rPr lang="en-US" sz="2200" dirty="0"/>
              <a:t>, </a:t>
            </a:r>
            <a:r>
              <a:rPr lang="en-US" sz="2200" dirty="0" err="1"/>
              <a:t>hücreler</a:t>
            </a:r>
            <a:r>
              <a:rPr lang="en-US" sz="2200" dirty="0"/>
              <a:t> </a:t>
            </a:r>
            <a:r>
              <a:rPr lang="en-US" sz="2200" dirty="0" err="1"/>
              <a:t>veya</a:t>
            </a:r>
            <a:r>
              <a:rPr lang="en-US" sz="2200" dirty="0"/>
              <a:t> </a:t>
            </a:r>
            <a:r>
              <a:rPr lang="en-US" sz="2200" dirty="0" err="1"/>
              <a:t>dokulardaki</a:t>
            </a:r>
            <a:r>
              <a:rPr lang="en-US" sz="2200" dirty="0"/>
              <a:t> minimum </a:t>
            </a:r>
            <a:r>
              <a:rPr lang="en-US" sz="2200" dirty="0" err="1"/>
              <a:t>inhibitör</a:t>
            </a:r>
            <a:r>
              <a:rPr lang="en-US" sz="2200" dirty="0"/>
              <a:t> </a:t>
            </a:r>
            <a:r>
              <a:rPr lang="en-US" sz="2200" dirty="0" err="1"/>
              <a:t>konsantrasyonun</a:t>
            </a:r>
            <a:r>
              <a:rPr lang="en-US" sz="2200" dirty="0"/>
              <a:t> (MIC) </a:t>
            </a:r>
            <a:r>
              <a:rPr lang="en-US" sz="2200" dirty="0" err="1"/>
              <a:t>üstünde</a:t>
            </a:r>
            <a:r>
              <a:rPr lang="en-US" sz="2200" dirty="0"/>
              <a:t> </a:t>
            </a:r>
            <a:r>
              <a:rPr lang="en-US" sz="2200" dirty="0" err="1"/>
              <a:t>ilaç</a:t>
            </a:r>
            <a:r>
              <a:rPr lang="en-US" sz="2200" dirty="0"/>
              <a:t> </a:t>
            </a:r>
            <a:r>
              <a:rPr lang="en-US" sz="2200" dirty="0" err="1"/>
              <a:t>konsantrasyonları</a:t>
            </a:r>
            <a:r>
              <a:rPr lang="en-US" sz="2200" dirty="0"/>
              <a:t> </a:t>
            </a:r>
            <a:r>
              <a:rPr lang="en-US" sz="2200" dirty="0" err="1"/>
              <a:t>üreten</a:t>
            </a:r>
            <a:r>
              <a:rPr lang="en-US" sz="2200" dirty="0"/>
              <a:t> </a:t>
            </a:r>
            <a:r>
              <a:rPr lang="en-US" sz="2200" dirty="0" err="1"/>
              <a:t>uzun</a:t>
            </a:r>
            <a:r>
              <a:rPr lang="en-US" sz="2200" dirty="0"/>
              <a:t> </a:t>
            </a:r>
            <a:r>
              <a:rPr lang="en-US" sz="2200" dirty="0" err="1"/>
              <a:t>yarı</a:t>
            </a:r>
            <a:r>
              <a:rPr lang="en-US" sz="2200" dirty="0"/>
              <a:t> </a:t>
            </a:r>
            <a:r>
              <a:rPr lang="en-US" sz="2200" dirty="0" err="1"/>
              <a:t>ömürlere</a:t>
            </a:r>
            <a:r>
              <a:rPr lang="en-US" sz="2200" dirty="0"/>
              <a:t> </a:t>
            </a:r>
            <a:r>
              <a:rPr lang="en-US" sz="2200" dirty="0" err="1"/>
              <a:t>sahiptir</a:t>
            </a:r>
            <a:r>
              <a:rPr lang="en-US" sz="2200" dirty="0"/>
              <a:t>.</a:t>
            </a:r>
          </a:p>
        </p:txBody>
      </p:sp>
    </p:spTree>
    <p:extLst>
      <p:ext uri="{BB962C8B-B14F-4D97-AF65-F5344CB8AC3E}">
        <p14:creationId xmlns:p14="http://schemas.microsoft.com/office/powerpoint/2010/main" val="185072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C9DC6-567C-DE4F-841E-6226D8D4FA38}"/>
              </a:ext>
            </a:extLst>
          </p:cNvPr>
          <p:cNvSpPr>
            <a:spLocks noGrp="1"/>
          </p:cNvSpPr>
          <p:nvPr>
            <p:ph idx="1"/>
          </p:nvPr>
        </p:nvSpPr>
        <p:spPr>
          <a:xfrm>
            <a:off x="663540" y="1282262"/>
            <a:ext cx="10515600" cy="4338055"/>
          </a:xfrm>
          <a:ln>
            <a:solidFill>
              <a:schemeClr val="accent1"/>
            </a:solidFill>
          </a:ln>
        </p:spPr>
        <p:txBody>
          <a:bodyPr>
            <a:normAutofit/>
          </a:bodyPr>
          <a:lstStyle/>
          <a:p>
            <a:pPr algn="just">
              <a:lnSpc>
                <a:spcPct val="150000"/>
              </a:lnSpc>
            </a:pPr>
            <a:r>
              <a:rPr lang="en-US" sz="2200" dirty="0"/>
              <a:t>Bu </a:t>
            </a:r>
            <a:r>
              <a:rPr lang="en-US" sz="2200" dirty="0" err="1"/>
              <a:t>ilaçların</a:t>
            </a:r>
            <a:r>
              <a:rPr lang="en-US" sz="2200" dirty="0"/>
              <a:t> </a:t>
            </a:r>
            <a:r>
              <a:rPr lang="en-US" sz="2200" dirty="0" err="1"/>
              <a:t>aktivitesi</a:t>
            </a:r>
            <a:r>
              <a:rPr lang="en-US" sz="2200" dirty="0"/>
              <a:t> Gram </a:t>
            </a:r>
            <a:r>
              <a:rPr lang="en-US" sz="2200" dirty="0" err="1"/>
              <a:t>pozitif</a:t>
            </a:r>
            <a:r>
              <a:rPr lang="en-US" sz="2200" dirty="0"/>
              <a:t> </a:t>
            </a:r>
            <a:r>
              <a:rPr lang="en-US" sz="2200" dirty="0" err="1"/>
              <a:t>bakteriler</a:t>
            </a:r>
            <a:r>
              <a:rPr lang="en-US" sz="2200" dirty="0"/>
              <a:t> </a:t>
            </a:r>
            <a:r>
              <a:rPr lang="en-US" sz="2200" dirty="0" err="1"/>
              <a:t>için</a:t>
            </a:r>
            <a:r>
              <a:rPr lang="en-US" sz="2200" dirty="0"/>
              <a:t> Gram </a:t>
            </a:r>
            <a:r>
              <a:rPr lang="en-US" sz="2200" dirty="0" err="1"/>
              <a:t>negatif</a:t>
            </a:r>
            <a:r>
              <a:rPr lang="en-US" sz="2200" dirty="0"/>
              <a:t> </a:t>
            </a:r>
            <a:r>
              <a:rPr lang="en-US" sz="2200" dirty="0" err="1"/>
              <a:t>bakterilerden</a:t>
            </a:r>
            <a:r>
              <a:rPr lang="en-US" sz="2200" dirty="0"/>
              <a:t> </a:t>
            </a:r>
            <a:r>
              <a:rPr lang="en-US" sz="2200" dirty="0" err="1"/>
              <a:t>daha</a:t>
            </a:r>
            <a:r>
              <a:rPr lang="en-US" sz="2200" dirty="0"/>
              <a:t> </a:t>
            </a:r>
            <a:r>
              <a:rPr lang="en-US" sz="2200" dirty="0" err="1"/>
              <a:t>iyidir</a:t>
            </a:r>
            <a:r>
              <a:rPr lang="en-US" sz="2200" dirty="0"/>
              <a:t>. Gram </a:t>
            </a:r>
            <a:r>
              <a:rPr lang="en-US" sz="2200" dirty="0" err="1"/>
              <a:t>pozitif</a:t>
            </a:r>
            <a:r>
              <a:rPr lang="en-US" sz="2200" dirty="0"/>
              <a:t> </a:t>
            </a:r>
            <a:r>
              <a:rPr lang="en-US" sz="2200" dirty="0" err="1"/>
              <a:t>bakteriler</a:t>
            </a:r>
            <a:r>
              <a:rPr lang="en-US" sz="2200" dirty="0"/>
              <a:t>, </a:t>
            </a:r>
            <a:r>
              <a:rPr lang="en-US" sz="2200" dirty="0" err="1"/>
              <a:t>makrolidleri</a:t>
            </a:r>
            <a:r>
              <a:rPr lang="en-US" sz="2200" dirty="0"/>
              <a:t> Gram </a:t>
            </a:r>
            <a:r>
              <a:rPr lang="en-US" sz="2200" dirty="0" err="1"/>
              <a:t>negatif</a:t>
            </a:r>
            <a:r>
              <a:rPr lang="en-US" sz="2200" dirty="0"/>
              <a:t> </a:t>
            </a:r>
            <a:r>
              <a:rPr lang="en-US" sz="2200" dirty="0" err="1"/>
              <a:t>bakterilerden</a:t>
            </a:r>
            <a:r>
              <a:rPr lang="en-US" sz="2200" dirty="0"/>
              <a:t> (</a:t>
            </a:r>
            <a:r>
              <a:rPr lang="en-US" sz="2200" dirty="0" err="1"/>
              <a:t>eritromisin</a:t>
            </a:r>
            <a:r>
              <a:rPr lang="en-US" sz="2200" dirty="0"/>
              <a:t> </a:t>
            </a:r>
            <a:r>
              <a:rPr lang="en-US" sz="2200" dirty="0" err="1"/>
              <a:t>için</a:t>
            </a:r>
            <a:r>
              <a:rPr lang="en-US" sz="2200" dirty="0"/>
              <a:t> 100 × </a:t>
            </a:r>
            <a:r>
              <a:rPr lang="en-US" sz="2200" dirty="0" err="1"/>
              <a:t>kadar</a:t>
            </a:r>
            <a:r>
              <a:rPr lang="en-US" sz="2200" dirty="0"/>
              <a:t>) </a:t>
            </a:r>
            <a:r>
              <a:rPr lang="en-US" sz="2200" dirty="0" err="1"/>
              <a:t>biriktirirler</a:t>
            </a:r>
            <a:r>
              <a:rPr lang="en-US" sz="2200" dirty="0"/>
              <a:t>. </a:t>
            </a:r>
            <a:r>
              <a:rPr lang="en-US" sz="2200" dirty="0" err="1"/>
              <a:t>Daha</a:t>
            </a:r>
            <a:r>
              <a:rPr lang="en-US" sz="2200" dirty="0"/>
              <a:t> </a:t>
            </a:r>
            <a:r>
              <a:rPr lang="en-US" sz="2200" dirty="0" err="1"/>
              <a:t>sonra</a:t>
            </a:r>
            <a:r>
              <a:rPr lang="en-US" sz="2200" dirty="0"/>
              <a:t>, </a:t>
            </a:r>
            <a:r>
              <a:rPr lang="en-US" sz="2200" dirty="0" err="1"/>
              <a:t>aktivite</a:t>
            </a:r>
            <a:r>
              <a:rPr lang="en-US" sz="2200" dirty="0"/>
              <a:t>, Gram-</a:t>
            </a:r>
            <a:r>
              <a:rPr lang="en-US" sz="2200" dirty="0" err="1"/>
              <a:t>negatif</a:t>
            </a:r>
            <a:r>
              <a:rPr lang="en-US" sz="2200" dirty="0"/>
              <a:t> </a:t>
            </a:r>
            <a:r>
              <a:rPr lang="en-US" sz="2200" dirty="0" err="1"/>
              <a:t>bakterilere</a:t>
            </a:r>
            <a:r>
              <a:rPr lang="en-US" sz="2200" dirty="0"/>
              <a:t>, </a:t>
            </a:r>
            <a:r>
              <a:rPr lang="en-US" sz="2200" dirty="0" err="1"/>
              <a:t>özellikle</a:t>
            </a:r>
            <a:r>
              <a:rPr lang="en-US" sz="2200" dirty="0"/>
              <a:t> </a:t>
            </a:r>
            <a:r>
              <a:rPr lang="en-US" sz="2200" dirty="0" err="1"/>
              <a:t>Enterobacteriaceae'ye</a:t>
            </a:r>
            <a:r>
              <a:rPr lang="en-US" sz="2200" dirty="0"/>
              <a:t> (</a:t>
            </a:r>
            <a:r>
              <a:rPr lang="en-US" sz="2200" dirty="0" err="1"/>
              <a:t>örneğin</a:t>
            </a:r>
            <a:r>
              <a:rPr lang="en-US" sz="2200" dirty="0"/>
              <a:t> Escherichia coli) </a:t>
            </a:r>
            <a:r>
              <a:rPr lang="en-US" sz="2200" dirty="0" err="1"/>
              <a:t>karşı</a:t>
            </a:r>
            <a:r>
              <a:rPr lang="en-US" sz="2200" dirty="0"/>
              <a:t> </a:t>
            </a:r>
            <a:r>
              <a:rPr lang="en-US" sz="2200" dirty="0" err="1"/>
              <a:t>neredeyse</a:t>
            </a:r>
            <a:r>
              <a:rPr lang="en-US" sz="2200" dirty="0"/>
              <a:t> </a:t>
            </a:r>
            <a:r>
              <a:rPr lang="en-US" sz="2200" dirty="0" err="1"/>
              <a:t>yoktur</a:t>
            </a:r>
            <a:r>
              <a:rPr lang="en-US" sz="2200" dirty="0"/>
              <a:t>. </a:t>
            </a:r>
            <a:r>
              <a:rPr lang="en-US" sz="2200" dirty="0" err="1"/>
              <a:t>Aktiviteleri</a:t>
            </a:r>
            <a:r>
              <a:rPr lang="en-US" sz="2200" dirty="0"/>
              <a:t> </a:t>
            </a:r>
            <a:r>
              <a:rPr lang="en-US" sz="2200" dirty="0" err="1"/>
              <a:t>ayrıca</a:t>
            </a:r>
            <a:r>
              <a:rPr lang="en-US" sz="2200" dirty="0"/>
              <a:t> Campylobacter </a:t>
            </a:r>
            <a:r>
              <a:rPr lang="en-US" sz="2200" dirty="0" err="1"/>
              <a:t>jejuni</a:t>
            </a:r>
            <a:r>
              <a:rPr lang="en-US" sz="2200" dirty="0"/>
              <a:t> </a:t>
            </a:r>
            <a:r>
              <a:rPr lang="en-US" sz="2200" dirty="0" err="1"/>
              <a:t>ve</a:t>
            </a:r>
            <a:r>
              <a:rPr lang="en-US" sz="2200" dirty="0"/>
              <a:t> Clostridium spp. </a:t>
            </a:r>
            <a:r>
              <a:rPr lang="en-US" sz="2200" dirty="0" err="1"/>
              <a:t>Gibi</a:t>
            </a:r>
            <a:r>
              <a:rPr lang="en-US" sz="2200" dirty="0"/>
              <a:t> GIT </a:t>
            </a:r>
            <a:r>
              <a:rPr lang="en-US" sz="2200" dirty="0" err="1"/>
              <a:t>patojenlerini</a:t>
            </a:r>
            <a:r>
              <a:rPr lang="en-US" sz="2200" dirty="0"/>
              <a:t> </a:t>
            </a:r>
            <a:r>
              <a:rPr lang="en-US" sz="2200" dirty="0" err="1"/>
              <a:t>içerir</a:t>
            </a:r>
            <a:r>
              <a:rPr lang="en-US" sz="2200" dirty="0"/>
              <a:t>.</a:t>
            </a:r>
          </a:p>
        </p:txBody>
      </p:sp>
    </p:spTree>
    <p:extLst>
      <p:ext uri="{BB962C8B-B14F-4D97-AF65-F5344CB8AC3E}">
        <p14:creationId xmlns:p14="http://schemas.microsoft.com/office/powerpoint/2010/main" val="319415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1E1145-5359-284A-B8D6-76A41276CC52}"/>
              </a:ext>
            </a:extLst>
          </p:cNvPr>
          <p:cNvSpPr>
            <a:spLocks noGrp="1"/>
          </p:cNvSpPr>
          <p:nvPr>
            <p:ph idx="1"/>
          </p:nvPr>
        </p:nvSpPr>
        <p:spPr>
          <a:xfrm>
            <a:off x="838200" y="1124607"/>
            <a:ext cx="10515600" cy="5052356"/>
          </a:xfrm>
        </p:spPr>
        <p:txBody>
          <a:bodyPr>
            <a:normAutofit fontScale="77500" lnSpcReduction="20000"/>
          </a:bodyPr>
          <a:lstStyle/>
          <a:p>
            <a:pPr algn="just">
              <a:lnSpc>
                <a:spcPct val="150000"/>
              </a:lnSpc>
            </a:pPr>
            <a:r>
              <a:rPr lang="en-US" dirty="0" err="1"/>
              <a:t>Makrolid</a:t>
            </a:r>
            <a:r>
              <a:rPr lang="en-US" dirty="0"/>
              <a:t> </a:t>
            </a:r>
            <a:r>
              <a:rPr lang="en-US" dirty="0" err="1"/>
              <a:t>farmakokinetiği</a:t>
            </a:r>
            <a:r>
              <a:rPr lang="en-US" dirty="0"/>
              <a:t> </a:t>
            </a:r>
            <a:r>
              <a:rPr lang="en-US" dirty="0" err="1"/>
              <a:t>çoğu</a:t>
            </a:r>
            <a:r>
              <a:rPr lang="en-US" dirty="0"/>
              <a:t> </a:t>
            </a:r>
            <a:r>
              <a:rPr lang="en-US" dirty="0" err="1"/>
              <a:t>hayvanda</a:t>
            </a:r>
            <a:r>
              <a:rPr lang="en-US" dirty="0"/>
              <a:t> </a:t>
            </a:r>
            <a:r>
              <a:rPr lang="en-US" dirty="0" err="1"/>
              <a:t>çalışılmıştır</a:t>
            </a:r>
            <a:r>
              <a:rPr lang="en-US" dirty="0"/>
              <a:t>. </a:t>
            </a:r>
            <a:r>
              <a:rPr lang="en-US" dirty="0" err="1"/>
              <a:t>Eritromisinin</a:t>
            </a:r>
            <a:r>
              <a:rPr lang="en-US" dirty="0"/>
              <a:t> oral </a:t>
            </a:r>
            <a:r>
              <a:rPr lang="en-US" dirty="0" err="1"/>
              <a:t>emilimi</a:t>
            </a:r>
            <a:r>
              <a:rPr lang="en-US" dirty="0"/>
              <a:t> </a:t>
            </a:r>
            <a:r>
              <a:rPr lang="en-US" dirty="0" err="1"/>
              <a:t>tutarsızdır</a:t>
            </a:r>
            <a:r>
              <a:rPr lang="en-US" dirty="0"/>
              <a:t>, </a:t>
            </a:r>
            <a:r>
              <a:rPr lang="en-US" dirty="0" err="1"/>
              <a:t>çünkü</a:t>
            </a:r>
            <a:r>
              <a:rPr lang="en-US" dirty="0"/>
              <a:t> </a:t>
            </a:r>
            <a:r>
              <a:rPr lang="en-US" dirty="0" err="1"/>
              <a:t>midede</a:t>
            </a:r>
            <a:r>
              <a:rPr lang="en-US" dirty="0"/>
              <a:t> </a:t>
            </a:r>
            <a:r>
              <a:rPr lang="en-US" dirty="0" err="1"/>
              <a:t>stabil</a:t>
            </a:r>
            <a:r>
              <a:rPr lang="en-US" dirty="0"/>
              <a:t> </a:t>
            </a:r>
            <a:r>
              <a:rPr lang="en-US" dirty="0" err="1"/>
              <a:t>değildir</a:t>
            </a:r>
            <a:r>
              <a:rPr lang="en-US" dirty="0"/>
              <a:t>. Oral </a:t>
            </a:r>
            <a:r>
              <a:rPr lang="en-US" dirty="0" err="1"/>
              <a:t>emilim</a:t>
            </a:r>
            <a:r>
              <a:rPr lang="en-US" dirty="0"/>
              <a:t>% 20'den </a:t>
            </a:r>
            <a:r>
              <a:rPr lang="en-US" dirty="0" err="1"/>
              <a:t>azdır</a:t>
            </a:r>
            <a:r>
              <a:rPr lang="en-US" dirty="0"/>
              <a:t>. </a:t>
            </a:r>
            <a:r>
              <a:rPr lang="en-US" dirty="0" err="1"/>
              <a:t>Midede</a:t>
            </a:r>
            <a:r>
              <a:rPr lang="en-US" dirty="0"/>
              <a:t> </a:t>
            </a:r>
            <a:r>
              <a:rPr lang="en-US" dirty="0" err="1"/>
              <a:t>stabiliteyi</a:t>
            </a:r>
            <a:r>
              <a:rPr lang="en-US" dirty="0"/>
              <a:t> </a:t>
            </a:r>
            <a:r>
              <a:rPr lang="en-US" dirty="0" err="1"/>
              <a:t>arttırmak</a:t>
            </a:r>
            <a:r>
              <a:rPr lang="en-US" dirty="0"/>
              <a:t> </a:t>
            </a:r>
            <a:r>
              <a:rPr lang="en-US" dirty="0" err="1"/>
              <a:t>için</a:t>
            </a:r>
            <a:r>
              <a:rPr lang="en-US" dirty="0"/>
              <a:t> </a:t>
            </a:r>
            <a:r>
              <a:rPr lang="en-US" dirty="0" err="1"/>
              <a:t>eritromisin</a:t>
            </a:r>
            <a:r>
              <a:rPr lang="en-US" dirty="0"/>
              <a:t> </a:t>
            </a:r>
            <a:r>
              <a:rPr lang="en-US" dirty="0" err="1"/>
              <a:t>tuzları</a:t>
            </a:r>
            <a:r>
              <a:rPr lang="en-US" dirty="0"/>
              <a:t>, </a:t>
            </a:r>
            <a:r>
              <a:rPr lang="en-US" dirty="0" err="1"/>
              <a:t>zayıf</a:t>
            </a:r>
            <a:r>
              <a:rPr lang="en-US" dirty="0"/>
              <a:t> </a:t>
            </a:r>
            <a:r>
              <a:rPr lang="en-US" dirty="0" err="1"/>
              <a:t>çözünür</a:t>
            </a:r>
            <a:r>
              <a:rPr lang="en-US" dirty="0"/>
              <a:t> </a:t>
            </a:r>
            <a:r>
              <a:rPr lang="en-US" dirty="0" err="1"/>
              <a:t>esterler</a:t>
            </a:r>
            <a:r>
              <a:rPr lang="en-US" dirty="0"/>
              <a:t> </a:t>
            </a:r>
            <a:r>
              <a:rPr lang="en-US" dirty="0" err="1"/>
              <a:t>ve</a:t>
            </a:r>
            <a:r>
              <a:rPr lang="en-US" dirty="0"/>
              <a:t> </a:t>
            </a:r>
            <a:r>
              <a:rPr lang="en-US" dirty="0" err="1"/>
              <a:t>enterik</a:t>
            </a:r>
            <a:r>
              <a:rPr lang="en-US" dirty="0"/>
              <a:t> </a:t>
            </a:r>
            <a:r>
              <a:rPr lang="en-US" dirty="0" err="1"/>
              <a:t>kaplama</a:t>
            </a:r>
            <a:r>
              <a:rPr lang="en-US" dirty="0"/>
              <a:t> </a:t>
            </a:r>
            <a:r>
              <a:rPr lang="en-US" dirty="0" err="1"/>
              <a:t>dahil</a:t>
            </a:r>
            <a:r>
              <a:rPr lang="en-US" dirty="0"/>
              <a:t> </a:t>
            </a:r>
            <a:r>
              <a:rPr lang="en-US" dirty="0" err="1"/>
              <a:t>çeşitli</a:t>
            </a:r>
            <a:r>
              <a:rPr lang="en-US" dirty="0"/>
              <a:t> </a:t>
            </a:r>
            <a:r>
              <a:rPr lang="en-US" dirty="0" err="1"/>
              <a:t>girişimlerde</a:t>
            </a:r>
            <a:r>
              <a:rPr lang="en-US" dirty="0"/>
              <a:t> </a:t>
            </a:r>
            <a:r>
              <a:rPr lang="en-US" dirty="0" err="1"/>
              <a:t>bulunulmuştur</a:t>
            </a:r>
            <a:r>
              <a:rPr lang="en-US" dirty="0"/>
              <a:t>. </a:t>
            </a:r>
            <a:r>
              <a:rPr lang="en-US" dirty="0" err="1"/>
              <a:t>Azitromisin</a:t>
            </a:r>
            <a:r>
              <a:rPr lang="en-US" dirty="0"/>
              <a:t> </a:t>
            </a:r>
            <a:r>
              <a:rPr lang="en-US" dirty="0" err="1"/>
              <a:t>bir</a:t>
            </a:r>
            <a:r>
              <a:rPr lang="en-US" dirty="0"/>
              <a:t> </a:t>
            </a:r>
            <a:r>
              <a:rPr lang="en-US" dirty="0" err="1"/>
              <a:t>miktar</a:t>
            </a:r>
            <a:r>
              <a:rPr lang="en-US" dirty="0"/>
              <a:t> oral </a:t>
            </a:r>
            <a:r>
              <a:rPr lang="en-US" dirty="0" err="1"/>
              <a:t>formülasyonun</a:t>
            </a:r>
            <a:r>
              <a:rPr lang="en-US" dirty="0"/>
              <a:t> </a:t>
            </a:r>
            <a:r>
              <a:rPr lang="en-US" dirty="0" err="1"/>
              <a:t>tamponlanmasını</a:t>
            </a:r>
            <a:r>
              <a:rPr lang="en-US" dirty="0"/>
              <a:t> </a:t>
            </a:r>
            <a:r>
              <a:rPr lang="en-US" dirty="0" err="1"/>
              <a:t>gerektirir</a:t>
            </a:r>
            <a:r>
              <a:rPr lang="en-US" dirty="0"/>
              <a:t>, </a:t>
            </a:r>
            <a:r>
              <a:rPr lang="en-US" dirty="0" err="1"/>
              <a:t>ancak</a:t>
            </a:r>
            <a:r>
              <a:rPr lang="en-US" dirty="0"/>
              <a:t> oral </a:t>
            </a:r>
            <a:r>
              <a:rPr lang="en-US" dirty="0" err="1"/>
              <a:t>emilimi</a:t>
            </a:r>
            <a:r>
              <a:rPr lang="en-US" dirty="0"/>
              <a:t> </a:t>
            </a:r>
            <a:r>
              <a:rPr lang="en-US" dirty="0" err="1"/>
              <a:t>eritromisin'den</a:t>
            </a:r>
            <a:r>
              <a:rPr lang="en-US" dirty="0"/>
              <a:t> </a:t>
            </a:r>
            <a:r>
              <a:rPr lang="en-US" dirty="0" err="1"/>
              <a:t>çok</a:t>
            </a:r>
            <a:r>
              <a:rPr lang="en-US" dirty="0"/>
              <a:t> </a:t>
            </a:r>
            <a:r>
              <a:rPr lang="en-US" dirty="0" err="1"/>
              <a:t>daha</a:t>
            </a:r>
            <a:r>
              <a:rPr lang="en-US" dirty="0"/>
              <a:t> </a:t>
            </a:r>
            <a:r>
              <a:rPr lang="en-US" dirty="0" err="1"/>
              <a:t>yüksektir</a:t>
            </a:r>
            <a:r>
              <a:rPr lang="en-US" dirty="0"/>
              <a:t>.</a:t>
            </a:r>
          </a:p>
          <a:p>
            <a:pPr algn="just">
              <a:lnSpc>
                <a:spcPct val="150000"/>
              </a:lnSpc>
            </a:pPr>
            <a:r>
              <a:rPr lang="en-US" dirty="0" err="1"/>
              <a:t>Eritromisinin</a:t>
            </a:r>
            <a:r>
              <a:rPr lang="en-US" dirty="0"/>
              <a:t> </a:t>
            </a:r>
            <a:r>
              <a:rPr lang="en-US" dirty="0" err="1"/>
              <a:t>zayıf</a:t>
            </a:r>
            <a:r>
              <a:rPr lang="en-US" dirty="0"/>
              <a:t> oral </a:t>
            </a:r>
            <a:r>
              <a:rPr lang="en-US" dirty="0" err="1"/>
              <a:t>emilimi</a:t>
            </a:r>
            <a:r>
              <a:rPr lang="en-US" dirty="0"/>
              <a:t>, </a:t>
            </a:r>
            <a:r>
              <a:rPr lang="en-US" dirty="0" err="1"/>
              <a:t>muhtemelen</a:t>
            </a:r>
            <a:r>
              <a:rPr lang="en-US" dirty="0"/>
              <a:t> </a:t>
            </a:r>
            <a:r>
              <a:rPr lang="en-US" dirty="0" err="1"/>
              <a:t>en</a:t>
            </a:r>
            <a:r>
              <a:rPr lang="en-US" dirty="0"/>
              <a:t> </a:t>
            </a:r>
            <a:r>
              <a:rPr lang="en-US" dirty="0" err="1"/>
              <a:t>yaygın</a:t>
            </a:r>
            <a:r>
              <a:rPr lang="en-US" dirty="0"/>
              <a:t> </a:t>
            </a:r>
            <a:r>
              <a:rPr lang="en-US" dirty="0" err="1"/>
              <a:t>yan</a:t>
            </a:r>
            <a:r>
              <a:rPr lang="en-US" dirty="0"/>
              <a:t> </a:t>
            </a:r>
            <a:r>
              <a:rPr lang="en-US" dirty="0" err="1"/>
              <a:t>etkilerinden</a:t>
            </a:r>
            <a:r>
              <a:rPr lang="en-US" dirty="0"/>
              <a:t> </a:t>
            </a:r>
            <a:r>
              <a:rPr lang="en-US" dirty="0" err="1"/>
              <a:t>birinden</a:t>
            </a:r>
            <a:r>
              <a:rPr lang="en-US" dirty="0"/>
              <a:t> </a:t>
            </a:r>
            <a:r>
              <a:rPr lang="en-US" dirty="0" err="1"/>
              <a:t>sorumludur</a:t>
            </a:r>
            <a:r>
              <a:rPr lang="en-US" dirty="0"/>
              <a:t>; </a:t>
            </a:r>
            <a:r>
              <a:rPr lang="en-US" dirty="0" err="1"/>
              <a:t>yani</a:t>
            </a:r>
            <a:r>
              <a:rPr lang="en-US" dirty="0"/>
              <a:t>, </a:t>
            </a:r>
            <a:r>
              <a:rPr lang="en-US" dirty="0" err="1"/>
              <a:t>ishal</a:t>
            </a:r>
            <a:r>
              <a:rPr lang="en-US" dirty="0"/>
              <a:t>. Bu GIT </a:t>
            </a:r>
            <a:r>
              <a:rPr lang="en-US" dirty="0" err="1"/>
              <a:t>hastalıkları</a:t>
            </a:r>
            <a:r>
              <a:rPr lang="en-US" dirty="0"/>
              <a:t> </a:t>
            </a:r>
            <a:r>
              <a:rPr lang="en-US" dirty="0" err="1"/>
              <a:t>tedavisinde</a:t>
            </a:r>
            <a:r>
              <a:rPr lang="en-US" dirty="0"/>
              <a:t> </a:t>
            </a:r>
            <a:r>
              <a:rPr lang="en-US" dirty="0" err="1"/>
              <a:t>belirgin</a:t>
            </a:r>
            <a:r>
              <a:rPr lang="en-US" dirty="0"/>
              <a:t> </a:t>
            </a:r>
            <a:r>
              <a:rPr lang="en-US" dirty="0" err="1"/>
              <a:t>bir</a:t>
            </a:r>
            <a:r>
              <a:rPr lang="en-US" dirty="0"/>
              <a:t> </a:t>
            </a:r>
            <a:r>
              <a:rPr lang="en-US" dirty="0" err="1"/>
              <a:t>öneme</a:t>
            </a:r>
            <a:r>
              <a:rPr lang="en-US" dirty="0"/>
              <a:t> </a:t>
            </a:r>
            <a:r>
              <a:rPr lang="en-US" dirty="0" err="1"/>
              <a:t>sahiptir</a:t>
            </a:r>
            <a:r>
              <a:rPr lang="en-US" dirty="0"/>
              <a:t>. </a:t>
            </a:r>
            <a:r>
              <a:rPr lang="en-US" dirty="0" err="1"/>
              <a:t>Genellikle</a:t>
            </a:r>
            <a:r>
              <a:rPr lang="en-US" dirty="0"/>
              <a:t>, </a:t>
            </a:r>
            <a:r>
              <a:rPr lang="en-US" dirty="0" err="1"/>
              <a:t>küçük</a:t>
            </a:r>
            <a:r>
              <a:rPr lang="en-US" dirty="0"/>
              <a:t> </a:t>
            </a:r>
            <a:r>
              <a:rPr lang="en-US" dirty="0" err="1"/>
              <a:t>hayvanlarda</a:t>
            </a:r>
            <a:r>
              <a:rPr lang="en-US" dirty="0"/>
              <a:t> gastrointestinal </a:t>
            </a:r>
            <a:r>
              <a:rPr lang="en-US" dirty="0" err="1"/>
              <a:t>yan</a:t>
            </a:r>
            <a:r>
              <a:rPr lang="en-US" dirty="0"/>
              <a:t> </a:t>
            </a:r>
            <a:r>
              <a:rPr lang="en-US" dirty="0" err="1"/>
              <a:t>etkiler</a:t>
            </a:r>
            <a:r>
              <a:rPr lang="en-US" dirty="0"/>
              <a:t>, </a:t>
            </a:r>
            <a:r>
              <a:rPr lang="en-US" dirty="0" err="1"/>
              <a:t>tylosin</a:t>
            </a:r>
            <a:r>
              <a:rPr lang="en-US" dirty="0"/>
              <a:t> </a:t>
            </a:r>
            <a:r>
              <a:rPr lang="en-US" dirty="0" err="1"/>
              <a:t>veya</a:t>
            </a:r>
            <a:r>
              <a:rPr lang="en-US" dirty="0"/>
              <a:t> azithromycin </a:t>
            </a:r>
            <a:r>
              <a:rPr lang="en-US" dirty="0" err="1"/>
              <a:t>uygulamasından</a:t>
            </a:r>
            <a:r>
              <a:rPr lang="en-US" dirty="0"/>
              <a:t> </a:t>
            </a:r>
            <a:r>
              <a:rPr lang="en-US" dirty="0" err="1"/>
              <a:t>sonra</a:t>
            </a:r>
            <a:r>
              <a:rPr lang="en-US" dirty="0"/>
              <a:t> </a:t>
            </a:r>
            <a:r>
              <a:rPr lang="en-US" dirty="0" err="1"/>
              <a:t>daha</a:t>
            </a:r>
            <a:r>
              <a:rPr lang="en-US" dirty="0"/>
              <a:t> </a:t>
            </a:r>
            <a:r>
              <a:rPr lang="en-US" dirty="0" err="1"/>
              <a:t>azdır</a:t>
            </a:r>
            <a:r>
              <a:rPr lang="en-US" dirty="0"/>
              <a:t>, </a:t>
            </a:r>
            <a:r>
              <a:rPr lang="en-US" dirty="0" err="1"/>
              <a:t>ancak</a:t>
            </a:r>
            <a:r>
              <a:rPr lang="en-US" dirty="0"/>
              <a:t> </a:t>
            </a:r>
            <a:r>
              <a:rPr lang="en-US" dirty="0" err="1"/>
              <a:t>bu</a:t>
            </a:r>
            <a:r>
              <a:rPr lang="en-US" dirty="0"/>
              <a:t>, </a:t>
            </a:r>
            <a:r>
              <a:rPr lang="en-US" dirty="0" err="1"/>
              <a:t>anektal</a:t>
            </a:r>
            <a:r>
              <a:rPr lang="en-US" dirty="0"/>
              <a:t> </a:t>
            </a:r>
            <a:r>
              <a:rPr lang="en-US" dirty="0" err="1"/>
              <a:t>deneyimlere</a:t>
            </a:r>
            <a:r>
              <a:rPr lang="en-US" dirty="0"/>
              <a:t> </a:t>
            </a:r>
            <a:r>
              <a:rPr lang="en-US" dirty="0" err="1"/>
              <a:t>dayanır</a:t>
            </a:r>
            <a:r>
              <a:rPr lang="en-US" dirty="0"/>
              <a:t> </a:t>
            </a:r>
            <a:r>
              <a:rPr lang="en-US" dirty="0" err="1"/>
              <a:t>ve</a:t>
            </a:r>
            <a:r>
              <a:rPr lang="en-US" dirty="0"/>
              <a:t> </a:t>
            </a:r>
            <a:r>
              <a:rPr lang="en-US" dirty="0" err="1"/>
              <a:t>kontrollü</a:t>
            </a:r>
            <a:r>
              <a:rPr lang="en-US" dirty="0"/>
              <a:t> </a:t>
            </a:r>
            <a:r>
              <a:rPr lang="en-US" dirty="0" err="1"/>
              <a:t>bir</a:t>
            </a:r>
            <a:r>
              <a:rPr lang="en-US" dirty="0"/>
              <a:t> </a:t>
            </a:r>
            <a:r>
              <a:rPr lang="en-US" dirty="0" err="1"/>
              <a:t>çalışmada</a:t>
            </a:r>
            <a:r>
              <a:rPr lang="en-US" dirty="0"/>
              <a:t> </a:t>
            </a:r>
            <a:r>
              <a:rPr lang="en-US" dirty="0" err="1"/>
              <a:t>araştırılmamıştır</a:t>
            </a:r>
            <a:r>
              <a:rPr lang="en-US" dirty="0"/>
              <a:t>.</a:t>
            </a:r>
          </a:p>
          <a:p>
            <a:endParaRPr lang="tr-TR" dirty="0"/>
          </a:p>
        </p:txBody>
      </p:sp>
    </p:spTree>
    <p:extLst>
      <p:ext uri="{BB962C8B-B14F-4D97-AF65-F5344CB8AC3E}">
        <p14:creationId xmlns:p14="http://schemas.microsoft.com/office/powerpoint/2010/main" val="920040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01D67-3EDE-B04D-8B87-6821F635D4F6}"/>
              </a:ext>
            </a:extLst>
          </p:cNvPr>
          <p:cNvSpPr>
            <a:spLocks noGrp="1"/>
          </p:cNvSpPr>
          <p:nvPr>
            <p:ph idx="1"/>
          </p:nvPr>
        </p:nvSpPr>
        <p:spPr/>
        <p:txBody>
          <a:bodyPr>
            <a:normAutofit/>
          </a:bodyPr>
          <a:lstStyle/>
          <a:p>
            <a:pPr algn="just">
              <a:lnSpc>
                <a:spcPct val="150000"/>
              </a:lnSpc>
            </a:pPr>
            <a:r>
              <a:rPr lang="en-US" sz="2200" dirty="0" err="1"/>
              <a:t>Eritromisin</a:t>
            </a:r>
            <a:r>
              <a:rPr lang="en-US" sz="2200" dirty="0"/>
              <a:t> </a:t>
            </a:r>
            <a:r>
              <a:rPr lang="en-US" sz="2200" dirty="0" err="1"/>
              <a:t>uygulamasından</a:t>
            </a:r>
            <a:r>
              <a:rPr lang="en-US" sz="2200" dirty="0"/>
              <a:t> </a:t>
            </a:r>
            <a:r>
              <a:rPr lang="en-US" sz="2200" dirty="0" err="1"/>
              <a:t>bildirilen</a:t>
            </a:r>
            <a:r>
              <a:rPr lang="en-US" sz="2200" dirty="0"/>
              <a:t> </a:t>
            </a:r>
            <a:r>
              <a:rPr lang="en-US" sz="2200" dirty="0" err="1"/>
              <a:t>en</a:t>
            </a:r>
            <a:r>
              <a:rPr lang="en-US" sz="2200" dirty="0"/>
              <a:t> </a:t>
            </a:r>
            <a:r>
              <a:rPr lang="en-US" sz="2200" dirty="0" err="1"/>
              <a:t>yaygın</a:t>
            </a:r>
            <a:r>
              <a:rPr lang="en-US" sz="2200" dirty="0"/>
              <a:t> </a:t>
            </a:r>
            <a:r>
              <a:rPr lang="en-US" sz="2200" dirty="0" err="1"/>
              <a:t>yan</a:t>
            </a:r>
            <a:r>
              <a:rPr lang="en-US" sz="2200" dirty="0"/>
              <a:t> </a:t>
            </a:r>
            <a:r>
              <a:rPr lang="en-US" sz="2200" dirty="0" err="1"/>
              <a:t>etki</a:t>
            </a:r>
            <a:r>
              <a:rPr lang="en-US" sz="2200" dirty="0"/>
              <a:t> </a:t>
            </a:r>
            <a:r>
              <a:rPr lang="en-US" sz="2200" dirty="0" err="1"/>
              <a:t>köpeklerde</a:t>
            </a:r>
            <a:r>
              <a:rPr lang="en-US" sz="2200" dirty="0"/>
              <a:t> </a:t>
            </a:r>
            <a:r>
              <a:rPr lang="en-US" sz="2200" dirty="0" err="1"/>
              <a:t>kusmadır</a:t>
            </a:r>
            <a:r>
              <a:rPr lang="en-US" sz="2200" dirty="0"/>
              <a:t>. Buna </a:t>
            </a:r>
            <a:r>
              <a:rPr lang="en-US" sz="2200" dirty="0" err="1"/>
              <a:t>midenin</a:t>
            </a:r>
            <a:r>
              <a:rPr lang="en-US" sz="2200" dirty="0"/>
              <a:t> </a:t>
            </a:r>
            <a:r>
              <a:rPr lang="en-US" sz="2200" dirty="0" err="1"/>
              <a:t>tahrişi</a:t>
            </a:r>
            <a:r>
              <a:rPr lang="en-US" sz="2200" dirty="0"/>
              <a:t> </a:t>
            </a:r>
            <a:r>
              <a:rPr lang="en-US" sz="2200" dirty="0" err="1"/>
              <a:t>veya</a:t>
            </a:r>
            <a:r>
              <a:rPr lang="en-US" sz="2200" dirty="0"/>
              <a:t> </a:t>
            </a:r>
            <a:r>
              <a:rPr lang="en-US" sz="2200" dirty="0" err="1"/>
              <a:t>mide</a:t>
            </a:r>
            <a:r>
              <a:rPr lang="en-US" sz="2200" dirty="0"/>
              <a:t> </a:t>
            </a:r>
            <a:r>
              <a:rPr lang="en-US" sz="2200" dirty="0" err="1"/>
              <a:t>kontraksiyonun</a:t>
            </a:r>
            <a:r>
              <a:rPr lang="en-US" sz="2200" dirty="0"/>
              <a:t> </a:t>
            </a:r>
            <a:r>
              <a:rPr lang="en-US" sz="2200" dirty="0" err="1"/>
              <a:t>uyarılması</a:t>
            </a:r>
            <a:r>
              <a:rPr lang="en-US" sz="2200" dirty="0"/>
              <a:t> </a:t>
            </a:r>
            <a:r>
              <a:rPr lang="en-US" sz="2200" dirty="0" err="1"/>
              <a:t>neden</a:t>
            </a:r>
            <a:r>
              <a:rPr lang="en-US" sz="2200" dirty="0"/>
              <a:t> </a:t>
            </a:r>
            <a:r>
              <a:rPr lang="en-US" sz="2200" dirty="0" err="1"/>
              <a:t>olabilir</a:t>
            </a:r>
            <a:r>
              <a:rPr lang="en-US" sz="2200" dirty="0"/>
              <a:t>. </a:t>
            </a:r>
          </a:p>
          <a:p>
            <a:pPr algn="just">
              <a:lnSpc>
                <a:spcPct val="150000"/>
              </a:lnSpc>
            </a:pPr>
            <a:r>
              <a:rPr lang="en-US" sz="2200" dirty="0"/>
              <a:t>Gastrik </a:t>
            </a:r>
            <a:r>
              <a:rPr lang="en-US" sz="2200" dirty="0" err="1"/>
              <a:t>hareketliliğin</a:t>
            </a:r>
            <a:r>
              <a:rPr lang="en-US" sz="2200" dirty="0"/>
              <a:t> </a:t>
            </a:r>
            <a:r>
              <a:rPr lang="en-US" sz="2200" dirty="0" err="1"/>
              <a:t>uyarılması</a:t>
            </a:r>
            <a:r>
              <a:rPr lang="en-US" sz="2200" dirty="0"/>
              <a:t>, motilin </a:t>
            </a:r>
            <a:r>
              <a:rPr lang="en-US" sz="2200" dirty="0" err="1"/>
              <a:t>reseptörlerinin</a:t>
            </a:r>
            <a:r>
              <a:rPr lang="en-US" sz="2200" dirty="0"/>
              <a:t> </a:t>
            </a:r>
            <a:r>
              <a:rPr lang="en-US" sz="2200" dirty="0" err="1"/>
              <a:t>aktivasyonundaki</a:t>
            </a:r>
            <a:r>
              <a:rPr lang="en-US" sz="2200" dirty="0"/>
              <a:t> </a:t>
            </a:r>
            <a:r>
              <a:rPr lang="en-US" sz="2200" dirty="0" err="1"/>
              <a:t>artışa</a:t>
            </a:r>
            <a:r>
              <a:rPr lang="en-US" sz="2200" dirty="0"/>
              <a:t> </a:t>
            </a:r>
            <a:r>
              <a:rPr lang="en-US" sz="2200" dirty="0" err="1"/>
              <a:t>neden</a:t>
            </a:r>
            <a:r>
              <a:rPr lang="en-US" sz="2200" dirty="0"/>
              <a:t> </a:t>
            </a:r>
            <a:r>
              <a:rPr lang="en-US" sz="2200" dirty="0" err="1"/>
              <a:t>olur</a:t>
            </a:r>
            <a:r>
              <a:rPr lang="en-US" sz="2200" dirty="0"/>
              <a:t>. Bu </a:t>
            </a:r>
            <a:r>
              <a:rPr lang="en-US" sz="2200" dirty="0" err="1"/>
              <a:t>etkiler</a:t>
            </a:r>
            <a:r>
              <a:rPr lang="en-US" sz="2200" dirty="0"/>
              <a:t> </a:t>
            </a:r>
            <a:r>
              <a:rPr lang="en-US" sz="2200" dirty="0" err="1"/>
              <a:t>terapötik</a:t>
            </a:r>
            <a:r>
              <a:rPr lang="en-US" sz="2200" dirty="0"/>
              <a:t> </a:t>
            </a:r>
            <a:r>
              <a:rPr lang="en-US" sz="2200" dirty="0" err="1"/>
              <a:t>olarak</a:t>
            </a:r>
            <a:r>
              <a:rPr lang="en-US" sz="2200" dirty="0"/>
              <a:t> </a:t>
            </a:r>
            <a:r>
              <a:rPr lang="en-US" sz="2200" dirty="0" err="1"/>
              <a:t>kullanılmıştır</a:t>
            </a:r>
            <a:endParaRPr lang="en-US" sz="2200" dirty="0"/>
          </a:p>
        </p:txBody>
      </p:sp>
    </p:spTree>
    <p:extLst>
      <p:ext uri="{BB962C8B-B14F-4D97-AF65-F5344CB8AC3E}">
        <p14:creationId xmlns:p14="http://schemas.microsoft.com/office/powerpoint/2010/main" val="369068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6A640-F018-944F-B913-353FEE75861A}"/>
              </a:ext>
            </a:extLst>
          </p:cNvPr>
          <p:cNvSpPr>
            <a:spLocks noGrp="1"/>
          </p:cNvSpPr>
          <p:nvPr>
            <p:ph type="title"/>
          </p:nvPr>
        </p:nvSpPr>
        <p:spPr>
          <a:xfrm>
            <a:off x="838200" y="365125"/>
            <a:ext cx="10515600" cy="727951"/>
          </a:xfrm>
          <a:noFill/>
          <a:ln>
            <a:solidFill>
              <a:schemeClr val="accent1"/>
            </a:solidFill>
          </a:ln>
        </p:spPr>
        <p:txBody>
          <a:bodyPr>
            <a:normAutofit fontScale="90000"/>
          </a:bodyPr>
          <a:lstStyle/>
          <a:p>
            <a:pPr algn="ctr">
              <a:lnSpc>
                <a:spcPct val="150000"/>
              </a:lnSpc>
            </a:pPr>
            <a:r>
              <a:rPr lang="tr-TR" sz="3600" b="1" dirty="0">
                <a:solidFill>
                  <a:srgbClr val="FF0000"/>
                </a:solidFill>
              </a:rPr>
              <a:t>LİNCOSAMİDES </a:t>
            </a:r>
            <a:endParaRPr lang="en-US" sz="3600" dirty="0">
              <a:solidFill>
                <a:srgbClr val="FF0000"/>
              </a:solidFill>
            </a:endParaRPr>
          </a:p>
        </p:txBody>
      </p:sp>
      <p:sp>
        <p:nvSpPr>
          <p:cNvPr id="3" name="Content Placeholder 2">
            <a:extLst>
              <a:ext uri="{FF2B5EF4-FFF2-40B4-BE49-F238E27FC236}">
                <a16:creationId xmlns:a16="http://schemas.microsoft.com/office/drawing/2014/main" id="{7AE9B19D-F029-1841-B356-AEE152B81F3F}"/>
              </a:ext>
            </a:extLst>
          </p:cNvPr>
          <p:cNvSpPr>
            <a:spLocks noGrp="1"/>
          </p:cNvSpPr>
          <p:nvPr>
            <p:ph idx="1"/>
          </p:nvPr>
        </p:nvSpPr>
        <p:spPr>
          <a:xfrm>
            <a:off x="838200" y="1429406"/>
            <a:ext cx="10515600" cy="5044965"/>
          </a:xfrm>
        </p:spPr>
        <p:txBody>
          <a:bodyPr>
            <a:normAutofit/>
          </a:bodyPr>
          <a:lstStyle/>
          <a:p>
            <a:pPr algn="just">
              <a:lnSpc>
                <a:spcPct val="150000"/>
              </a:lnSpc>
            </a:pPr>
            <a:r>
              <a:rPr lang="en-US" sz="2200" dirty="0"/>
              <a:t>Clindamycin </a:t>
            </a:r>
            <a:r>
              <a:rPr lang="en-US" sz="2200" dirty="0" err="1"/>
              <a:t>ve</a:t>
            </a:r>
            <a:r>
              <a:rPr lang="en-US" sz="2200" dirty="0"/>
              <a:t> lincomycin </a:t>
            </a:r>
            <a:r>
              <a:rPr lang="en-US" sz="2200" dirty="0" err="1"/>
              <a:t>bu</a:t>
            </a:r>
            <a:r>
              <a:rPr lang="en-US" sz="2200" dirty="0"/>
              <a:t> </a:t>
            </a:r>
            <a:r>
              <a:rPr lang="en-US" sz="2200" dirty="0" err="1"/>
              <a:t>sınıftan</a:t>
            </a:r>
            <a:r>
              <a:rPr lang="en-US" sz="2200" dirty="0"/>
              <a:t> </a:t>
            </a:r>
            <a:r>
              <a:rPr lang="en-US" sz="2200" dirty="0" err="1"/>
              <a:t>en</a:t>
            </a:r>
            <a:r>
              <a:rPr lang="en-US" sz="2200" dirty="0"/>
              <a:t> </a:t>
            </a:r>
            <a:r>
              <a:rPr lang="en-US" sz="2200" dirty="0" err="1"/>
              <a:t>yaygın</a:t>
            </a:r>
            <a:r>
              <a:rPr lang="en-US" sz="2200" dirty="0"/>
              <a:t> </a:t>
            </a:r>
            <a:r>
              <a:rPr lang="en-US" sz="2200" dirty="0" err="1"/>
              <a:t>kullanılan</a:t>
            </a:r>
            <a:r>
              <a:rPr lang="en-US" sz="2200" dirty="0"/>
              <a:t> </a:t>
            </a:r>
            <a:r>
              <a:rPr lang="en-US" sz="2200" dirty="0" err="1"/>
              <a:t>ilaçlardır</a:t>
            </a:r>
            <a:r>
              <a:rPr lang="en-US" sz="2200" dirty="0"/>
              <a:t>. </a:t>
            </a:r>
            <a:r>
              <a:rPr lang="en-US" sz="2200" dirty="0" err="1"/>
              <a:t>Klindamisin</a:t>
            </a:r>
            <a:r>
              <a:rPr lang="en-US" sz="2200" dirty="0"/>
              <a:t>, </a:t>
            </a:r>
            <a:r>
              <a:rPr lang="en-US" sz="2200" dirty="0" err="1"/>
              <a:t>yalnızca</a:t>
            </a:r>
            <a:r>
              <a:rPr lang="en-US" sz="2200" dirty="0"/>
              <a:t> </a:t>
            </a:r>
            <a:r>
              <a:rPr lang="en-US" sz="2200" dirty="0" err="1"/>
              <a:t>ana</a:t>
            </a:r>
            <a:r>
              <a:rPr lang="en-US" sz="2200" dirty="0"/>
              <a:t> </a:t>
            </a:r>
            <a:r>
              <a:rPr lang="en-US" sz="2200" dirty="0" err="1"/>
              <a:t>moleküle</a:t>
            </a:r>
            <a:r>
              <a:rPr lang="en-US" sz="2200" dirty="0"/>
              <a:t> </a:t>
            </a:r>
            <a:r>
              <a:rPr lang="en-US" sz="2200" dirty="0" err="1"/>
              <a:t>klor</a:t>
            </a:r>
            <a:r>
              <a:rPr lang="en-US" sz="2200" dirty="0"/>
              <a:t> </a:t>
            </a:r>
            <a:r>
              <a:rPr lang="en-US" sz="2200" dirty="0" err="1"/>
              <a:t>ilavesiyle</a:t>
            </a:r>
            <a:r>
              <a:rPr lang="en-US" sz="2200" dirty="0"/>
              <a:t> </a:t>
            </a:r>
            <a:r>
              <a:rPr lang="en-US" sz="2200" dirty="0" err="1"/>
              <a:t>lincomycin'den</a:t>
            </a:r>
            <a:r>
              <a:rPr lang="en-US" sz="2200" dirty="0"/>
              <a:t> </a:t>
            </a:r>
            <a:r>
              <a:rPr lang="en-US" sz="2200" dirty="0" err="1"/>
              <a:t>farklıdır</a:t>
            </a:r>
            <a:r>
              <a:rPr lang="en-US" sz="2200" dirty="0"/>
              <a:t>. Bu </a:t>
            </a:r>
            <a:r>
              <a:rPr lang="en-US" sz="2200" dirty="0" err="1"/>
              <a:t>ekleme</a:t>
            </a:r>
            <a:r>
              <a:rPr lang="en-US" sz="2200" dirty="0"/>
              <a:t> </a:t>
            </a:r>
            <a:r>
              <a:rPr lang="en-US" sz="2200" dirty="0" err="1"/>
              <a:t>bakteri</a:t>
            </a:r>
            <a:r>
              <a:rPr lang="en-US" sz="2200" dirty="0"/>
              <a:t> </a:t>
            </a:r>
            <a:r>
              <a:rPr lang="en-US" sz="2200" dirty="0" err="1"/>
              <a:t>ve</a:t>
            </a:r>
            <a:r>
              <a:rPr lang="en-US" sz="2200" dirty="0"/>
              <a:t> </a:t>
            </a:r>
            <a:r>
              <a:rPr lang="en-US" sz="2200" dirty="0" err="1"/>
              <a:t>bazı</a:t>
            </a:r>
            <a:r>
              <a:rPr lang="en-US" sz="2200" dirty="0"/>
              <a:t> </a:t>
            </a:r>
            <a:r>
              <a:rPr lang="en-US" sz="2200" dirty="0" err="1"/>
              <a:t>protozoalara</a:t>
            </a:r>
            <a:r>
              <a:rPr lang="en-US" sz="2200" dirty="0"/>
              <a:t> </a:t>
            </a:r>
            <a:r>
              <a:rPr lang="en-US" sz="2200" dirty="0" err="1"/>
              <a:t>karşı</a:t>
            </a:r>
            <a:r>
              <a:rPr lang="en-US" sz="2200" dirty="0"/>
              <a:t> </a:t>
            </a:r>
            <a:r>
              <a:rPr lang="en-US" sz="2200" dirty="0" err="1"/>
              <a:t>daha</a:t>
            </a:r>
            <a:r>
              <a:rPr lang="en-US" sz="2200" dirty="0"/>
              <a:t> </a:t>
            </a:r>
            <a:r>
              <a:rPr lang="en-US" sz="2200" dirty="0" err="1"/>
              <a:t>aktif</a:t>
            </a:r>
            <a:r>
              <a:rPr lang="en-US" sz="2200" dirty="0"/>
              <a:t> </a:t>
            </a:r>
            <a:r>
              <a:rPr lang="en-US" sz="2200" dirty="0" err="1"/>
              <a:t>bir</a:t>
            </a:r>
            <a:r>
              <a:rPr lang="en-US" sz="2200" dirty="0"/>
              <a:t> </a:t>
            </a:r>
            <a:r>
              <a:rPr lang="en-US" sz="2200" dirty="0" err="1"/>
              <a:t>etki</a:t>
            </a:r>
            <a:r>
              <a:rPr lang="en-US" sz="2200" dirty="0"/>
              <a:t> </a:t>
            </a:r>
            <a:r>
              <a:rPr lang="en-US" sz="2200" dirty="0" err="1"/>
              <a:t>üretir</a:t>
            </a:r>
            <a:r>
              <a:rPr lang="en-US" sz="2200" dirty="0"/>
              <a:t>. Bu </a:t>
            </a:r>
            <a:r>
              <a:rPr lang="en-US" sz="2200" dirty="0" err="1"/>
              <a:t>grup</a:t>
            </a:r>
            <a:r>
              <a:rPr lang="en-US" sz="2200" dirty="0"/>
              <a:t> </a:t>
            </a:r>
            <a:r>
              <a:rPr lang="en-US" sz="2200" dirty="0" err="1"/>
              <a:t>icinde</a:t>
            </a:r>
            <a:r>
              <a:rPr lang="en-US" sz="2200" dirty="0"/>
              <a:t> </a:t>
            </a:r>
            <a:r>
              <a:rPr lang="en-US" sz="2200" dirty="0" err="1"/>
              <a:t>hayvanlara</a:t>
            </a:r>
            <a:r>
              <a:rPr lang="en-US" sz="2200" dirty="0"/>
              <a:t> </a:t>
            </a:r>
            <a:r>
              <a:rPr lang="en-US" sz="2200" dirty="0" err="1"/>
              <a:t>en</a:t>
            </a:r>
            <a:r>
              <a:rPr lang="en-US" sz="2200" dirty="0"/>
              <a:t> </a:t>
            </a:r>
            <a:r>
              <a:rPr lang="en-US" sz="2200" dirty="0" err="1"/>
              <a:t>sık</a:t>
            </a:r>
            <a:r>
              <a:rPr lang="en-US" sz="2200" dirty="0"/>
              <a:t> </a:t>
            </a:r>
            <a:r>
              <a:rPr lang="en-US" sz="2200" dirty="0" err="1"/>
              <a:t>kullanılan</a:t>
            </a:r>
            <a:r>
              <a:rPr lang="en-US" sz="2200" dirty="0"/>
              <a:t> </a:t>
            </a:r>
            <a:r>
              <a:rPr lang="en-US" sz="2200" dirty="0" err="1"/>
              <a:t>Klindamisindir</a:t>
            </a:r>
            <a:r>
              <a:rPr lang="en-US" sz="2200" dirty="0"/>
              <a:t>.</a:t>
            </a:r>
          </a:p>
          <a:p>
            <a:pPr algn="just">
              <a:lnSpc>
                <a:spcPct val="150000"/>
              </a:lnSpc>
            </a:pPr>
            <a:r>
              <a:rPr lang="en-US" sz="2200" dirty="0" err="1"/>
              <a:t>Makrolidler</a:t>
            </a:r>
            <a:r>
              <a:rPr lang="en-US" sz="2200" dirty="0"/>
              <a:t> </a:t>
            </a:r>
            <a:r>
              <a:rPr lang="en-US" sz="2200" dirty="0" err="1"/>
              <a:t>gibi</a:t>
            </a:r>
            <a:r>
              <a:rPr lang="en-US" sz="2200" dirty="0"/>
              <a:t>, </a:t>
            </a:r>
            <a:r>
              <a:rPr lang="en-US" sz="2200" dirty="0" err="1"/>
              <a:t>bu</a:t>
            </a:r>
            <a:r>
              <a:rPr lang="en-US" sz="2200" dirty="0"/>
              <a:t> </a:t>
            </a:r>
            <a:r>
              <a:rPr lang="en-US" sz="2200" dirty="0" err="1"/>
              <a:t>ilaçlar</a:t>
            </a:r>
            <a:r>
              <a:rPr lang="en-US" sz="2200" dirty="0"/>
              <a:t> da 50-S </a:t>
            </a:r>
            <a:r>
              <a:rPr lang="en-US" sz="2200" dirty="0" err="1"/>
              <a:t>ribozomal</a:t>
            </a:r>
            <a:r>
              <a:rPr lang="en-US" sz="2200" dirty="0"/>
              <a:t> alt </a:t>
            </a:r>
            <a:r>
              <a:rPr lang="en-US" sz="2200" dirty="0" err="1"/>
              <a:t>ünitesine</a:t>
            </a:r>
            <a:r>
              <a:rPr lang="en-US" sz="2200" dirty="0"/>
              <a:t> </a:t>
            </a:r>
            <a:r>
              <a:rPr lang="en-US" sz="2200" dirty="0" err="1"/>
              <a:t>bağlanan</a:t>
            </a:r>
            <a:r>
              <a:rPr lang="en-US" sz="2200" dirty="0"/>
              <a:t> </a:t>
            </a:r>
            <a:r>
              <a:rPr lang="en-US" sz="2200" dirty="0" err="1"/>
              <a:t>ve</a:t>
            </a:r>
            <a:r>
              <a:rPr lang="en-US" sz="2200" dirty="0"/>
              <a:t> protein </a:t>
            </a:r>
            <a:r>
              <a:rPr lang="en-US" sz="2200" dirty="0" err="1"/>
              <a:t>sentezine</a:t>
            </a:r>
            <a:r>
              <a:rPr lang="en-US" sz="2200" dirty="0"/>
              <a:t> </a:t>
            </a:r>
            <a:r>
              <a:rPr lang="en-US" sz="2200" dirty="0" err="1"/>
              <a:t>müdahale</a:t>
            </a:r>
            <a:r>
              <a:rPr lang="en-US" sz="2200" dirty="0"/>
              <a:t> </a:t>
            </a:r>
            <a:r>
              <a:rPr lang="en-US" sz="2200" dirty="0" err="1"/>
              <a:t>eden</a:t>
            </a:r>
            <a:r>
              <a:rPr lang="en-US" sz="2200" dirty="0"/>
              <a:t> </a:t>
            </a:r>
            <a:r>
              <a:rPr lang="en-US" sz="2200" dirty="0" err="1"/>
              <a:t>inhibitörlerdir</a:t>
            </a:r>
            <a:r>
              <a:rPr lang="en-US" sz="2200" dirty="0"/>
              <a:t>. </a:t>
            </a:r>
            <a:r>
              <a:rPr lang="en-US" sz="2200" dirty="0" err="1"/>
              <a:t>Geleneksel</a:t>
            </a:r>
            <a:r>
              <a:rPr lang="en-US" sz="2200" dirty="0"/>
              <a:t> </a:t>
            </a:r>
            <a:r>
              <a:rPr lang="en-US" sz="2200" dirty="0" err="1"/>
              <a:t>olarak</a:t>
            </a:r>
            <a:r>
              <a:rPr lang="en-US" sz="2200" dirty="0"/>
              <a:t> </a:t>
            </a:r>
            <a:r>
              <a:rPr lang="en-US" sz="2200" dirty="0" err="1"/>
              <a:t>bakteriyostatik</a:t>
            </a:r>
            <a:r>
              <a:rPr lang="en-US" sz="2200" dirty="0"/>
              <a:t> (</a:t>
            </a:r>
            <a:r>
              <a:rPr lang="en-US" sz="2200" dirty="0" err="1"/>
              <a:t>eylem</a:t>
            </a:r>
            <a:r>
              <a:rPr lang="en-US" sz="2200" dirty="0"/>
              <a:t> </a:t>
            </a:r>
            <a:r>
              <a:rPr lang="en-US" sz="2200" dirty="0" err="1"/>
              <a:t>zamana</a:t>
            </a:r>
            <a:r>
              <a:rPr lang="en-US" sz="2200" dirty="0"/>
              <a:t> </a:t>
            </a:r>
            <a:r>
              <a:rPr lang="en-US" sz="2200" dirty="0" err="1"/>
              <a:t>bağlı</a:t>
            </a:r>
            <a:r>
              <a:rPr lang="en-US" sz="2200" dirty="0"/>
              <a:t>) </a:t>
            </a:r>
            <a:r>
              <a:rPr lang="en-US" sz="2200" dirty="0" err="1"/>
              <a:t>olarak</a:t>
            </a:r>
            <a:r>
              <a:rPr lang="en-US" sz="2200" dirty="0"/>
              <a:t> </a:t>
            </a:r>
            <a:r>
              <a:rPr lang="en-US" sz="2200" dirty="0" err="1"/>
              <a:t>kabul</a:t>
            </a:r>
            <a:r>
              <a:rPr lang="en-US" sz="2200" dirty="0"/>
              <a:t> </a:t>
            </a:r>
            <a:r>
              <a:rPr lang="en-US" sz="2200" dirty="0" err="1"/>
              <a:t>edilir</a:t>
            </a:r>
            <a:r>
              <a:rPr lang="en-US" sz="2200" dirty="0"/>
              <a:t>, </a:t>
            </a:r>
            <a:r>
              <a:rPr lang="en-US" sz="2200" dirty="0" err="1"/>
              <a:t>ancak</a:t>
            </a:r>
            <a:r>
              <a:rPr lang="en-US" sz="2200" dirty="0"/>
              <a:t> </a:t>
            </a:r>
            <a:r>
              <a:rPr lang="en-US" sz="2200" dirty="0" err="1"/>
              <a:t>daha</a:t>
            </a:r>
            <a:r>
              <a:rPr lang="en-US" sz="2200" dirty="0"/>
              <a:t> </a:t>
            </a:r>
            <a:r>
              <a:rPr lang="en-US" sz="2200" dirty="0" err="1"/>
              <a:t>yeni</a:t>
            </a:r>
            <a:r>
              <a:rPr lang="en-US" sz="2200" dirty="0"/>
              <a:t> </a:t>
            </a:r>
            <a:r>
              <a:rPr lang="en-US" sz="2200" dirty="0" err="1"/>
              <a:t>kanıtlar</a:t>
            </a:r>
            <a:r>
              <a:rPr lang="en-US" sz="2200" dirty="0"/>
              <a:t> da </a:t>
            </a:r>
            <a:r>
              <a:rPr lang="en-US" sz="2200" dirty="0" err="1"/>
              <a:t>bazı</a:t>
            </a:r>
            <a:r>
              <a:rPr lang="en-US" sz="2200" dirty="0"/>
              <a:t> </a:t>
            </a:r>
            <a:r>
              <a:rPr lang="en-US" sz="2200" dirty="0" err="1"/>
              <a:t>bakterisit</a:t>
            </a:r>
            <a:r>
              <a:rPr lang="en-US" sz="2200" dirty="0"/>
              <a:t> </a:t>
            </a:r>
            <a:r>
              <a:rPr lang="en-US" sz="2200" dirty="0" err="1"/>
              <a:t>aktivite</a:t>
            </a:r>
            <a:r>
              <a:rPr lang="en-US" sz="2200" dirty="0"/>
              <a:t> </a:t>
            </a:r>
            <a:r>
              <a:rPr lang="en-US" sz="2200" dirty="0" err="1"/>
              <a:t>olduğunu</a:t>
            </a:r>
            <a:r>
              <a:rPr lang="en-US" sz="2200" dirty="0"/>
              <a:t> </a:t>
            </a:r>
            <a:r>
              <a:rPr lang="en-US" sz="2200" dirty="0" err="1"/>
              <a:t>göstermektedir</a:t>
            </a:r>
            <a:r>
              <a:rPr lang="en-US" sz="2200" dirty="0"/>
              <a:t>.</a:t>
            </a:r>
          </a:p>
        </p:txBody>
      </p:sp>
    </p:spTree>
    <p:extLst>
      <p:ext uri="{BB962C8B-B14F-4D97-AF65-F5344CB8AC3E}">
        <p14:creationId xmlns:p14="http://schemas.microsoft.com/office/powerpoint/2010/main" val="489829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7CBA1-7A4A-F745-9C4E-2002956C1273}"/>
              </a:ext>
            </a:extLst>
          </p:cNvPr>
          <p:cNvSpPr>
            <a:spLocks noGrp="1"/>
          </p:cNvSpPr>
          <p:nvPr>
            <p:ph idx="1"/>
          </p:nvPr>
        </p:nvSpPr>
        <p:spPr>
          <a:xfrm>
            <a:off x="838200" y="704193"/>
            <a:ext cx="10515600" cy="5472770"/>
          </a:xfrm>
        </p:spPr>
        <p:txBody>
          <a:bodyPr>
            <a:normAutofit/>
          </a:bodyPr>
          <a:lstStyle/>
          <a:p>
            <a:pPr algn="just">
              <a:lnSpc>
                <a:spcPct val="150000"/>
              </a:lnSpc>
            </a:pPr>
            <a:r>
              <a:rPr lang="en-US" sz="2200" dirty="0"/>
              <a:t>GIT </a:t>
            </a:r>
            <a:r>
              <a:rPr lang="en-US" sz="2200" dirty="0" err="1"/>
              <a:t>için</a:t>
            </a:r>
            <a:r>
              <a:rPr lang="en-US" sz="2200" dirty="0"/>
              <a:t> </a:t>
            </a:r>
            <a:r>
              <a:rPr lang="en-US" sz="2200" dirty="0" err="1"/>
              <a:t>önemli</a:t>
            </a:r>
            <a:r>
              <a:rPr lang="en-US" sz="2200" dirty="0"/>
              <a:t> </a:t>
            </a:r>
            <a:r>
              <a:rPr lang="en-US" sz="2200" dirty="0" err="1"/>
              <a:t>olan</a:t>
            </a:r>
            <a:r>
              <a:rPr lang="en-US" sz="2200" dirty="0"/>
              <a:t> </a:t>
            </a:r>
            <a:r>
              <a:rPr lang="en-US" sz="2200" dirty="0" err="1"/>
              <a:t>duyarlı</a:t>
            </a:r>
            <a:r>
              <a:rPr lang="en-US" sz="2200" dirty="0"/>
              <a:t> </a:t>
            </a:r>
            <a:r>
              <a:rPr lang="en-US" sz="2200" dirty="0" err="1"/>
              <a:t>bakteriler</a:t>
            </a:r>
            <a:r>
              <a:rPr lang="en-US" sz="2200" dirty="0"/>
              <a:t> </a:t>
            </a:r>
            <a:r>
              <a:rPr lang="en-US" sz="2200" dirty="0" err="1"/>
              <a:t>arasında</a:t>
            </a:r>
            <a:r>
              <a:rPr lang="en-US" sz="2200" dirty="0"/>
              <a:t> </a:t>
            </a:r>
            <a:r>
              <a:rPr lang="en-US" sz="2200" dirty="0" err="1"/>
              <a:t>streptokoklar</a:t>
            </a:r>
            <a:r>
              <a:rPr lang="en-US" sz="2200" dirty="0"/>
              <a:t>, C. </a:t>
            </a:r>
            <a:r>
              <a:rPr lang="en-US" sz="2200" dirty="0" err="1"/>
              <a:t>jejuni</a:t>
            </a:r>
            <a:r>
              <a:rPr lang="en-US" sz="2200" dirty="0"/>
              <a:t>, Clostridium spp. </a:t>
            </a:r>
            <a:r>
              <a:rPr lang="en-US" sz="2200" dirty="0" err="1"/>
              <a:t>ve</a:t>
            </a:r>
            <a:r>
              <a:rPr lang="en-US" sz="2200" dirty="0"/>
              <a:t> </a:t>
            </a:r>
            <a:r>
              <a:rPr lang="en-US" sz="2200" dirty="0" err="1"/>
              <a:t>bazı</a:t>
            </a:r>
            <a:r>
              <a:rPr lang="en-US" sz="2200" dirty="0"/>
              <a:t> </a:t>
            </a:r>
            <a:r>
              <a:rPr lang="en-US" sz="2200" dirty="0" err="1"/>
              <a:t>mikobakteriler</a:t>
            </a:r>
            <a:r>
              <a:rPr lang="en-US" sz="2200" dirty="0"/>
              <a:t> </a:t>
            </a:r>
            <a:r>
              <a:rPr lang="en-US" sz="2200" dirty="0" err="1"/>
              <a:t>bulunur</a:t>
            </a:r>
            <a:r>
              <a:rPr lang="en-US" sz="2200" dirty="0"/>
              <a:t>. Gram </a:t>
            </a:r>
            <a:r>
              <a:rPr lang="en-US" sz="2200" dirty="0" err="1"/>
              <a:t>negatif</a:t>
            </a:r>
            <a:r>
              <a:rPr lang="en-US" sz="2200" dirty="0"/>
              <a:t> </a:t>
            </a:r>
            <a:r>
              <a:rPr lang="en-US" sz="2200" dirty="0" err="1"/>
              <a:t>organizmalara</a:t>
            </a:r>
            <a:r>
              <a:rPr lang="en-US" sz="2200" dirty="0"/>
              <a:t>, </a:t>
            </a:r>
            <a:r>
              <a:rPr lang="en-US" sz="2200" dirty="0" err="1"/>
              <a:t>özellikle</a:t>
            </a:r>
            <a:r>
              <a:rPr lang="en-US" sz="2200" dirty="0"/>
              <a:t> de </a:t>
            </a:r>
            <a:r>
              <a:rPr lang="en-US" sz="2200" dirty="0" err="1"/>
              <a:t>enterik</a:t>
            </a:r>
            <a:r>
              <a:rPr lang="en-US" sz="2200" dirty="0"/>
              <a:t> </a:t>
            </a:r>
            <a:r>
              <a:rPr lang="en-US" sz="2200" dirty="0" err="1"/>
              <a:t>bakterilere</a:t>
            </a:r>
            <a:r>
              <a:rPr lang="en-US" sz="2200" dirty="0"/>
              <a:t> (Enterobacteriaceae) </a:t>
            </a:r>
            <a:r>
              <a:rPr lang="en-US" sz="2200" dirty="0" err="1"/>
              <a:t>karşı</a:t>
            </a:r>
            <a:r>
              <a:rPr lang="en-US" sz="2200" dirty="0"/>
              <a:t> </a:t>
            </a:r>
            <a:r>
              <a:rPr lang="en-US" sz="2200" dirty="0" err="1"/>
              <a:t>çok</a:t>
            </a:r>
            <a:r>
              <a:rPr lang="en-US" sz="2200" dirty="0"/>
              <a:t> </a:t>
            </a:r>
            <a:r>
              <a:rPr lang="en-US" sz="2200" dirty="0" err="1"/>
              <a:t>az</a:t>
            </a:r>
            <a:r>
              <a:rPr lang="en-US" sz="2200" dirty="0"/>
              <a:t> </a:t>
            </a:r>
            <a:r>
              <a:rPr lang="en-US" sz="2200" dirty="0" err="1"/>
              <a:t>aktivite</a:t>
            </a:r>
            <a:r>
              <a:rPr lang="en-US" sz="2200" dirty="0"/>
              <a:t> </a:t>
            </a:r>
            <a:r>
              <a:rPr lang="en-US" sz="2200" dirty="0" err="1"/>
              <a:t>vardır</a:t>
            </a:r>
            <a:r>
              <a:rPr lang="en-US" sz="2200" dirty="0"/>
              <a:t>. </a:t>
            </a:r>
            <a:r>
              <a:rPr lang="en-US" sz="2200" dirty="0" err="1"/>
              <a:t>Klindamisin</a:t>
            </a:r>
            <a:r>
              <a:rPr lang="en-US" sz="2200" dirty="0"/>
              <a:t>, </a:t>
            </a:r>
            <a:r>
              <a:rPr lang="en-US" sz="2200" dirty="0" err="1"/>
              <a:t>çoğu</a:t>
            </a:r>
            <a:r>
              <a:rPr lang="en-US" sz="2200" dirty="0"/>
              <a:t> </a:t>
            </a:r>
            <a:r>
              <a:rPr lang="en-US" sz="2200" dirty="0" err="1"/>
              <a:t>anaerobik</a:t>
            </a:r>
            <a:r>
              <a:rPr lang="en-US" sz="2200" dirty="0"/>
              <a:t> </a:t>
            </a:r>
            <a:r>
              <a:rPr lang="en-US" sz="2200" dirty="0" err="1"/>
              <a:t>bakteriye</a:t>
            </a:r>
            <a:r>
              <a:rPr lang="en-US" sz="2200" dirty="0"/>
              <a:t> </a:t>
            </a:r>
            <a:r>
              <a:rPr lang="en-US" sz="2200" dirty="0" err="1"/>
              <a:t>karşı</a:t>
            </a:r>
            <a:r>
              <a:rPr lang="en-US" sz="2200" dirty="0"/>
              <a:t> </a:t>
            </a:r>
            <a:r>
              <a:rPr lang="en-US" sz="2200" dirty="0" err="1"/>
              <a:t>iyi</a:t>
            </a:r>
            <a:r>
              <a:rPr lang="en-US" sz="2200" dirty="0"/>
              <a:t> </a:t>
            </a:r>
            <a:r>
              <a:rPr lang="en-US" sz="2200" dirty="0" err="1"/>
              <a:t>bir</a:t>
            </a:r>
            <a:r>
              <a:rPr lang="en-US" sz="2200" dirty="0"/>
              <a:t> </a:t>
            </a:r>
            <a:r>
              <a:rPr lang="en-US" sz="2200" dirty="0" err="1"/>
              <a:t>etkinliğe</a:t>
            </a:r>
            <a:r>
              <a:rPr lang="en-US" sz="2200" dirty="0"/>
              <a:t> </a:t>
            </a:r>
            <a:r>
              <a:rPr lang="en-US" sz="2200" dirty="0" err="1"/>
              <a:t>sahiptir</a:t>
            </a:r>
            <a:r>
              <a:rPr lang="en-US" sz="2200" dirty="0"/>
              <a:t>, </a:t>
            </a:r>
            <a:r>
              <a:rPr lang="en-US" sz="2200" dirty="0" err="1"/>
              <a:t>ancak</a:t>
            </a:r>
            <a:r>
              <a:rPr lang="en-US" sz="2200" dirty="0"/>
              <a:t> </a:t>
            </a:r>
            <a:r>
              <a:rPr lang="en-US" sz="2200" dirty="0" err="1"/>
              <a:t>direnç</a:t>
            </a:r>
            <a:r>
              <a:rPr lang="en-US" sz="2200" dirty="0"/>
              <a:t>, Bacteroides fragilis </a:t>
            </a:r>
            <a:r>
              <a:rPr lang="en-US" sz="2200" dirty="0" err="1"/>
              <a:t>grubunun</a:t>
            </a:r>
            <a:r>
              <a:rPr lang="en-US" sz="2200" dirty="0"/>
              <a:t> </a:t>
            </a:r>
            <a:r>
              <a:rPr lang="en-US" sz="2200" dirty="0" err="1"/>
              <a:t>bakterileri</a:t>
            </a:r>
            <a:r>
              <a:rPr lang="en-US" sz="2200" dirty="0"/>
              <a:t> </a:t>
            </a:r>
            <a:r>
              <a:rPr lang="en-US" sz="2200" dirty="0" err="1"/>
              <a:t>arasında</a:t>
            </a:r>
            <a:r>
              <a:rPr lang="en-US" sz="2200" dirty="0"/>
              <a:t> </a:t>
            </a:r>
            <a:r>
              <a:rPr lang="en-US" sz="2200" dirty="0" err="1"/>
              <a:t>belgelenmiştir</a:t>
            </a:r>
            <a:r>
              <a:rPr lang="en-US" sz="2200" dirty="0"/>
              <a:t>.</a:t>
            </a:r>
          </a:p>
          <a:p>
            <a:pPr algn="just">
              <a:lnSpc>
                <a:spcPct val="150000"/>
              </a:lnSpc>
            </a:pPr>
            <a:r>
              <a:rPr lang="en-US" sz="2200" dirty="0" err="1"/>
              <a:t>Klindamisin</a:t>
            </a:r>
            <a:r>
              <a:rPr lang="en-US" sz="2200" dirty="0"/>
              <a:t> </a:t>
            </a:r>
            <a:r>
              <a:rPr lang="en-US" sz="2200" dirty="0" err="1"/>
              <a:t>için</a:t>
            </a:r>
            <a:r>
              <a:rPr lang="en-US" sz="2200" dirty="0"/>
              <a:t>, </a:t>
            </a:r>
            <a:r>
              <a:rPr lang="en-US" sz="2200" dirty="0" err="1"/>
              <a:t>tabletler</a:t>
            </a:r>
            <a:r>
              <a:rPr lang="en-US" sz="2200" dirty="0"/>
              <a:t>, </a:t>
            </a:r>
            <a:r>
              <a:rPr lang="en-US" sz="2200" dirty="0" err="1"/>
              <a:t>kapsüller</a:t>
            </a:r>
            <a:r>
              <a:rPr lang="en-US" sz="2200" dirty="0"/>
              <a:t> </a:t>
            </a:r>
            <a:r>
              <a:rPr lang="en-US" sz="2200" dirty="0" err="1"/>
              <a:t>ve</a:t>
            </a:r>
            <a:r>
              <a:rPr lang="en-US" sz="2200" dirty="0"/>
              <a:t> </a:t>
            </a:r>
            <a:r>
              <a:rPr lang="en-US" sz="2200" dirty="0" err="1"/>
              <a:t>bir</a:t>
            </a:r>
            <a:r>
              <a:rPr lang="en-US" sz="2200" dirty="0"/>
              <a:t> oral </a:t>
            </a:r>
            <a:r>
              <a:rPr lang="en-US" sz="2200" dirty="0" err="1"/>
              <a:t>sıvı</a:t>
            </a:r>
            <a:r>
              <a:rPr lang="en-US" sz="2200" dirty="0"/>
              <a:t> (clindamycin </a:t>
            </a:r>
            <a:r>
              <a:rPr lang="en-US" sz="2200" dirty="0" err="1"/>
              <a:t>hidroklorür</a:t>
            </a:r>
            <a:r>
              <a:rPr lang="en-US" sz="2200" dirty="0"/>
              <a:t>), </a:t>
            </a:r>
            <a:r>
              <a:rPr lang="en-US" sz="2200" dirty="0" err="1"/>
              <a:t>GIT'de</a:t>
            </a:r>
            <a:r>
              <a:rPr lang="en-US" sz="2200" dirty="0"/>
              <a:t> </a:t>
            </a:r>
            <a:r>
              <a:rPr lang="en-US" sz="2200" dirty="0" err="1"/>
              <a:t>hidrolize</a:t>
            </a:r>
            <a:r>
              <a:rPr lang="en-US" sz="2200" dirty="0"/>
              <a:t> </a:t>
            </a:r>
            <a:r>
              <a:rPr lang="en-US" sz="2200" dirty="0" err="1"/>
              <a:t>edilmesi</a:t>
            </a:r>
            <a:r>
              <a:rPr lang="en-US" sz="2200" dirty="0"/>
              <a:t> </a:t>
            </a:r>
            <a:r>
              <a:rPr lang="en-US" sz="2200" dirty="0" err="1"/>
              <a:t>gereken</a:t>
            </a:r>
            <a:r>
              <a:rPr lang="en-US" sz="2200" dirty="0"/>
              <a:t> </a:t>
            </a:r>
            <a:r>
              <a:rPr lang="en-US" sz="2200" dirty="0" err="1"/>
              <a:t>bir</a:t>
            </a:r>
            <a:r>
              <a:rPr lang="en-US" sz="2200" dirty="0"/>
              <a:t> ester </a:t>
            </a:r>
            <a:r>
              <a:rPr lang="en-US" sz="2200" dirty="0" err="1"/>
              <a:t>olan</a:t>
            </a:r>
            <a:r>
              <a:rPr lang="en-US" sz="2200" dirty="0"/>
              <a:t> </a:t>
            </a:r>
            <a:r>
              <a:rPr lang="en-US" sz="2200" dirty="0" err="1"/>
              <a:t>küçük</a:t>
            </a:r>
            <a:r>
              <a:rPr lang="en-US" sz="2200" dirty="0"/>
              <a:t> </a:t>
            </a:r>
            <a:r>
              <a:rPr lang="en-US" sz="2200" dirty="0" err="1"/>
              <a:t>hayvanlar</a:t>
            </a:r>
            <a:r>
              <a:rPr lang="en-US" sz="2200" dirty="0"/>
              <a:t> (</a:t>
            </a:r>
            <a:r>
              <a:rPr lang="en-US" sz="2200" dirty="0" err="1"/>
              <a:t>Antirobe</a:t>
            </a:r>
            <a:r>
              <a:rPr lang="en-US" sz="2200" dirty="0"/>
              <a:t> </a:t>
            </a:r>
            <a:r>
              <a:rPr lang="en-US" sz="2200" dirty="0" err="1"/>
              <a:t>ve</a:t>
            </a:r>
            <a:r>
              <a:rPr lang="en-US" sz="2200" dirty="0"/>
              <a:t> </a:t>
            </a:r>
            <a:r>
              <a:rPr lang="en-US" sz="2200" dirty="0" err="1"/>
              <a:t>jenerik</a:t>
            </a:r>
            <a:r>
              <a:rPr lang="en-US" sz="2200" dirty="0"/>
              <a:t>) </a:t>
            </a:r>
            <a:r>
              <a:rPr lang="en-US" sz="2200" dirty="0" err="1"/>
              <a:t>ve</a:t>
            </a:r>
            <a:r>
              <a:rPr lang="en-US" sz="2200" dirty="0"/>
              <a:t> </a:t>
            </a:r>
            <a:r>
              <a:rPr lang="en-US" sz="2200" dirty="0" err="1"/>
              <a:t>klindamisin</a:t>
            </a:r>
            <a:r>
              <a:rPr lang="en-US" sz="2200" dirty="0"/>
              <a:t> </a:t>
            </a:r>
            <a:r>
              <a:rPr lang="en-US" sz="2200" dirty="0" err="1"/>
              <a:t>palmitat</a:t>
            </a:r>
            <a:r>
              <a:rPr lang="en-US" sz="2200" dirty="0"/>
              <a:t> </a:t>
            </a:r>
            <a:r>
              <a:rPr lang="en-US" sz="2200" dirty="0" err="1"/>
              <a:t>sıvısı</a:t>
            </a:r>
            <a:r>
              <a:rPr lang="en-US" sz="2200" dirty="0"/>
              <a:t> (Cleocin) </a:t>
            </a:r>
            <a:r>
              <a:rPr lang="en-US" sz="2200" dirty="0" err="1"/>
              <a:t>için</a:t>
            </a:r>
            <a:r>
              <a:rPr lang="en-US" sz="2200" dirty="0"/>
              <a:t> </a:t>
            </a:r>
            <a:r>
              <a:rPr lang="en-US" sz="2200" dirty="0" err="1"/>
              <a:t>mevcuttur</a:t>
            </a:r>
            <a:r>
              <a:rPr lang="en-US" sz="2200" dirty="0"/>
              <a:t>. </a:t>
            </a:r>
            <a:r>
              <a:rPr lang="en-US" sz="2200" dirty="0" err="1"/>
              <a:t>Klinikdamisin</a:t>
            </a:r>
            <a:r>
              <a:rPr lang="en-US" sz="2200" dirty="0"/>
              <a:t> </a:t>
            </a:r>
            <a:r>
              <a:rPr lang="en-US" sz="2200" dirty="0" err="1"/>
              <a:t>hidrokloridin</a:t>
            </a:r>
            <a:r>
              <a:rPr lang="en-US" sz="2200" dirty="0"/>
              <a:t> oral </a:t>
            </a:r>
            <a:r>
              <a:rPr lang="en-US" sz="2200" dirty="0" err="1"/>
              <a:t>emilimi</a:t>
            </a:r>
            <a:r>
              <a:rPr lang="en-US" sz="2200" dirty="0"/>
              <a:t> </a:t>
            </a:r>
            <a:r>
              <a:rPr lang="en-US" sz="2200" dirty="0" err="1"/>
              <a:t>küçük</a:t>
            </a:r>
            <a:r>
              <a:rPr lang="en-US" sz="2200" dirty="0"/>
              <a:t> </a:t>
            </a:r>
            <a:r>
              <a:rPr lang="en-US" sz="2200" dirty="0" err="1"/>
              <a:t>hayvanlarda</a:t>
            </a:r>
            <a:r>
              <a:rPr lang="en-US" sz="2200" dirty="0"/>
              <a:t> </a:t>
            </a:r>
            <a:r>
              <a:rPr lang="en-US" sz="2200" dirty="0" err="1"/>
              <a:t>yüksektir</a:t>
            </a:r>
            <a:r>
              <a:rPr lang="en-US" sz="2200" dirty="0"/>
              <a:t>.</a:t>
            </a:r>
          </a:p>
        </p:txBody>
      </p:sp>
    </p:spTree>
    <p:extLst>
      <p:ext uri="{BB962C8B-B14F-4D97-AF65-F5344CB8AC3E}">
        <p14:creationId xmlns:p14="http://schemas.microsoft.com/office/powerpoint/2010/main" val="4053964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DDA0-F2B1-754E-A33E-E26D567CE1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90790A-76E0-7941-A33B-90371D648271}"/>
              </a:ext>
            </a:extLst>
          </p:cNvPr>
          <p:cNvSpPr>
            <a:spLocks noGrp="1"/>
          </p:cNvSpPr>
          <p:nvPr>
            <p:ph idx="1"/>
          </p:nvPr>
        </p:nvSpPr>
        <p:spPr/>
        <p:txBody>
          <a:bodyPr>
            <a:normAutofit fontScale="92500" lnSpcReduction="20000"/>
          </a:bodyPr>
          <a:lstStyle/>
          <a:p>
            <a:pPr algn="just">
              <a:lnSpc>
                <a:spcPct val="150000"/>
              </a:lnSpc>
            </a:pPr>
            <a:r>
              <a:rPr lang="tr-TR" sz="2000" dirty="0"/>
              <a:t>Olumsuz etkiler dikkat çekicidir çünkü ağırlıklı olarak </a:t>
            </a:r>
            <a:r>
              <a:rPr lang="tr-TR" sz="2000" dirty="0" err="1"/>
              <a:t>GIT'yi</a:t>
            </a:r>
            <a:r>
              <a:rPr lang="tr-TR" sz="2000" dirty="0"/>
              <a:t> etkiler.</a:t>
            </a:r>
          </a:p>
          <a:p>
            <a:pPr algn="just">
              <a:lnSpc>
                <a:spcPct val="150000"/>
              </a:lnSpc>
            </a:pPr>
            <a:r>
              <a:rPr lang="tr-TR" sz="2000" dirty="0" err="1"/>
              <a:t>Klindamisin</a:t>
            </a:r>
            <a:r>
              <a:rPr lang="tr-TR" sz="2000" dirty="0"/>
              <a:t> kullanımı, kolondaki bakteriyel aşırı çoğalma (özellikle </a:t>
            </a:r>
            <a:r>
              <a:rPr lang="tr-TR" sz="2000" dirty="0" err="1"/>
              <a:t>Clostridium</a:t>
            </a:r>
            <a:r>
              <a:rPr lang="tr-TR" sz="2000" dirty="0"/>
              <a:t> </a:t>
            </a:r>
            <a:r>
              <a:rPr lang="tr-TR" sz="2000" dirty="0" err="1"/>
              <a:t>difficile</a:t>
            </a:r>
            <a:r>
              <a:rPr lang="tr-TR" sz="2000" dirty="0"/>
              <a:t>) ile ilişkilendirilmiştir. Oral uygulamadan insanlarda, tavşanlarda, </a:t>
            </a:r>
            <a:r>
              <a:rPr lang="tr-TR" sz="2000" dirty="0" err="1"/>
              <a:t>ruminantlarda</a:t>
            </a:r>
            <a:r>
              <a:rPr lang="tr-TR" sz="2000" dirty="0"/>
              <a:t> ve atlarda ciddi ve ölümcül diyare bildirilmiştir. İnsanlarda </a:t>
            </a:r>
            <a:r>
              <a:rPr lang="tr-TR" sz="2000" dirty="0" err="1"/>
              <a:t>klindamisin</a:t>
            </a:r>
            <a:r>
              <a:rPr lang="tr-TR" sz="2000" dirty="0"/>
              <a:t> ile ilişkili diyare yaygındır ve </a:t>
            </a:r>
            <a:r>
              <a:rPr lang="tr-TR" sz="2000" dirty="0" err="1"/>
              <a:t>klindamisin</a:t>
            </a:r>
            <a:r>
              <a:rPr lang="tr-TR" sz="2000" dirty="0"/>
              <a:t> uygulamasının bir sonucu olarak yalancı </a:t>
            </a:r>
            <a:r>
              <a:rPr lang="tr-TR" sz="2000" dirty="0" err="1"/>
              <a:t>membranöz</a:t>
            </a:r>
            <a:r>
              <a:rPr lang="tr-TR" sz="2000" dirty="0"/>
              <a:t> kolit olarak bilinen ciddi bir hastalık ortaya çıkabilir. Neyse ki, hafif ishal kesinlikle mümkün olsa da, köpeklerde ve kedilerde böyle ciddi yan etkiler bildirilmemiştir.</a:t>
            </a:r>
            <a:r>
              <a:rPr lang="en-US" sz="2000" dirty="0" err="1"/>
              <a:t>Kedilerde</a:t>
            </a:r>
            <a:r>
              <a:rPr lang="en-US" sz="2000" dirty="0"/>
              <a:t> </a:t>
            </a:r>
            <a:r>
              <a:rPr lang="en-US" sz="2000" dirty="0" err="1"/>
              <a:t>GIT'i</a:t>
            </a:r>
            <a:r>
              <a:rPr lang="en-US" sz="2000" dirty="0"/>
              <a:t> </a:t>
            </a:r>
            <a:r>
              <a:rPr lang="en-US" sz="2000" dirty="0" err="1"/>
              <a:t>etkileyebilecek</a:t>
            </a:r>
            <a:r>
              <a:rPr lang="en-US" sz="2000" dirty="0"/>
              <a:t> </a:t>
            </a:r>
            <a:r>
              <a:rPr lang="en-US" sz="2000" dirty="0" err="1"/>
              <a:t>diğer</a:t>
            </a:r>
            <a:r>
              <a:rPr lang="en-US" sz="2000" dirty="0"/>
              <a:t> </a:t>
            </a:r>
            <a:r>
              <a:rPr lang="en-US" sz="2000" dirty="0" err="1"/>
              <a:t>yan</a:t>
            </a:r>
            <a:r>
              <a:rPr lang="en-US" sz="2000" dirty="0"/>
              <a:t> </a:t>
            </a:r>
            <a:r>
              <a:rPr lang="en-US" sz="2000" dirty="0" err="1"/>
              <a:t>etki</a:t>
            </a:r>
            <a:r>
              <a:rPr lang="en-US" sz="2000" dirty="0"/>
              <a:t>, </a:t>
            </a:r>
            <a:r>
              <a:rPr lang="en-US" sz="2000" dirty="0" err="1"/>
              <a:t>hidroklorür</a:t>
            </a:r>
            <a:r>
              <a:rPr lang="en-US" sz="2000" dirty="0"/>
              <a:t> </a:t>
            </a:r>
            <a:r>
              <a:rPr lang="en-US" sz="2000" dirty="0" err="1"/>
              <a:t>formülasyonunun</a:t>
            </a:r>
            <a:r>
              <a:rPr lang="en-US" sz="2000" dirty="0"/>
              <a:t> oral </a:t>
            </a:r>
            <a:r>
              <a:rPr lang="en-US" sz="2000" dirty="0" err="1"/>
              <a:t>yoldan</a:t>
            </a:r>
            <a:r>
              <a:rPr lang="en-US" sz="2000" dirty="0"/>
              <a:t> </a:t>
            </a:r>
            <a:r>
              <a:rPr lang="en-US" sz="2000" dirty="0" err="1"/>
              <a:t>verilmesine</a:t>
            </a:r>
            <a:r>
              <a:rPr lang="en-US" sz="2000" dirty="0"/>
              <a:t> </a:t>
            </a:r>
            <a:r>
              <a:rPr lang="en-US" sz="2000" dirty="0" err="1"/>
              <a:t>bağlı</a:t>
            </a:r>
            <a:r>
              <a:rPr lang="en-US" sz="2000" dirty="0"/>
              <a:t> özofagus </a:t>
            </a:r>
            <a:r>
              <a:rPr lang="en-US" sz="2000" dirty="0" err="1"/>
              <a:t>hasarıdır</a:t>
            </a:r>
            <a:r>
              <a:rPr lang="en-US" sz="2000" dirty="0"/>
              <a:t>.</a:t>
            </a:r>
          </a:p>
          <a:p>
            <a:pPr algn="just">
              <a:lnSpc>
                <a:spcPct val="150000"/>
              </a:lnSpc>
            </a:pPr>
            <a:r>
              <a:rPr lang="en-US" sz="2000" dirty="0" err="1"/>
              <a:t>Diğer</a:t>
            </a:r>
            <a:r>
              <a:rPr lang="en-US" sz="2000" dirty="0"/>
              <a:t> </a:t>
            </a:r>
            <a:r>
              <a:rPr lang="en-US" sz="2000" dirty="0" err="1"/>
              <a:t>ilaçların</a:t>
            </a:r>
            <a:r>
              <a:rPr lang="en-US" sz="2000" dirty="0"/>
              <a:t> (</a:t>
            </a:r>
            <a:r>
              <a:rPr lang="en-US" sz="2000" dirty="0" err="1"/>
              <a:t>örneğin</a:t>
            </a:r>
            <a:r>
              <a:rPr lang="en-US" sz="2000" dirty="0"/>
              <a:t>, </a:t>
            </a:r>
            <a:r>
              <a:rPr lang="en-US" sz="2000" dirty="0" err="1"/>
              <a:t>doksisiklin</a:t>
            </a:r>
            <a:r>
              <a:rPr lang="en-US" sz="2000" dirty="0"/>
              <a:t> </a:t>
            </a:r>
            <a:r>
              <a:rPr lang="en-US" sz="2000" dirty="0" err="1"/>
              <a:t>hıklat</a:t>
            </a:r>
            <a:r>
              <a:rPr lang="en-US" sz="2000" dirty="0"/>
              <a:t>) </a:t>
            </a:r>
            <a:r>
              <a:rPr lang="en-US" sz="2000" dirty="0" err="1"/>
              <a:t>hidroklorür</a:t>
            </a:r>
            <a:r>
              <a:rPr lang="en-US" sz="2000" dirty="0"/>
              <a:t> </a:t>
            </a:r>
            <a:r>
              <a:rPr lang="en-US" sz="2000" dirty="0" err="1"/>
              <a:t>formülasyonlarının</a:t>
            </a:r>
            <a:r>
              <a:rPr lang="en-US" sz="2000" dirty="0"/>
              <a:t> da </a:t>
            </a:r>
            <a:r>
              <a:rPr lang="en-US" sz="2000" dirty="0" err="1"/>
              <a:t>kedilerde</a:t>
            </a:r>
            <a:r>
              <a:rPr lang="en-US" sz="2000" dirty="0"/>
              <a:t> özofageal </a:t>
            </a:r>
            <a:r>
              <a:rPr lang="en-US" sz="2000" dirty="0" err="1"/>
              <a:t>hasar</a:t>
            </a:r>
            <a:r>
              <a:rPr lang="en-US" sz="2000" dirty="0"/>
              <a:t> </a:t>
            </a:r>
            <a:r>
              <a:rPr lang="en-US" sz="2000" dirty="0" err="1"/>
              <a:t>oluşturduğu</a:t>
            </a:r>
            <a:r>
              <a:rPr lang="en-US" sz="2000" dirty="0"/>
              <a:t> </a:t>
            </a:r>
            <a:r>
              <a:rPr lang="en-US" sz="2000" dirty="0" err="1"/>
              <a:t>bildirilmiştir</a:t>
            </a:r>
            <a:r>
              <a:rPr lang="en-US" sz="2000" dirty="0"/>
              <a:t>.</a:t>
            </a:r>
          </a:p>
        </p:txBody>
      </p:sp>
    </p:spTree>
    <p:extLst>
      <p:ext uri="{BB962C8B-B14F-4D97-AF65-F5344CB8AC3E}">
        <p14:creationId xmlns:p14="http://schemas.microsoft.com/office/powerpoint/2010/main" val="830080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19CB2-2E2F-B44B-8144-1969ABEA9950}"/>
              </a:ext>
            </a:extLst>
          </p:cNvPr>
          <p:cNvSpPr>
            <a:spLocks noGrp="1"/>
          </p:cNvSpPr>
          <p:nvPr>
            <p:ph type="title"/>
          </p:nvPr>
        </p:nvSpPr>
        <p:spPr>
          <a:xfrm>
            <a:off x="838200" y="365126"/>
            <a:ext cx="10515600" cy="641742"/>
          </a:xfrm>
          <a:ln>
            <a:solidFill>
              <a:schemeClr val="accent1"/>
            </a:solidFill>
          </a:ln>
        </p:spPr>
        <p:txBody>
          <a:bodyPr>
            <a:normAutofit/>
          </a:bodyPr>
          <a:lstStyle/>
          <a:p>
            <a:r>
              <a:rPr lang="tr-TR" sz="3200" b="1" dirty="0" err="1">
                <a:solidFill>
                  <a:srgbClr val="FF0000"/>
                </a:solidFill>
              </a:rPr>
              <a:t>Fluoroquinolone</a:t>
            </a:r>
            <a:r>
              <a:rPr lang="tr-TR" sz="3200" b="1" dirty="0">
                <a:solidFill>
                  <a:srgbClr val="FF0000"/>
                </a:solidFill>
              </a:rPr>
              <a:t> </a:t>
            </a:r>
            <a:r>
              <a:rPr lang="tr-TR" sz="3200" b="1" dirty="0" err="1">
                <a:solidFill>
                  <a:srgbClr val="FF0000"/>
                </a:solidFill>
              </a:rPr>
              <a:t>Antibiotikler</a:t>
            </a:r>
            <a:endParaRPr lang="en-US" sz="3200" b="1" dirty="0">
              <a:solidFill>
                <a:srgbClr val="FF0000"/>
              </a:solidFill>
            </a:endParaRPr>
          </a:p>
        </p:txBody>
      </p:sp>
      <p:sp>
        <p:nvSpPr>
          <p:cNvPr id="3" name="Content Placeholder 2">
            <a:extLst>
              <a:ext uri="{FF2B5EF4-FFF2-40B4-BE49-F238E27FC236}">
                <a16:creationId xmlns:a16="http://schemas.microsoft.com/office/drawing/2014/main" id="{4A40B451-04E0-1B40-BB77-4BA0E36C379C}"/>
              </a:ext>
            </a:extLst>
          </p:cNvPr>
          <p:cNvSpPr>
            <a:spLocks noGrp="1"/>
          </p:cNvSpPr>
          <p:nvPr>
            <p:ph idx="1"/>
          </p:nvPr>
        </p:nvSpPr>
        <p:spPr>
          <a:xfrm>
            <a:off x="838200" y="1448656"/>
            <a:ext cx="10515600" cy="4728307"/>
          </a:xfrm>
        </p:spPr>
        <p:txBody>
          <a:bodyPr>
            <a:normAutofit/>
          </a:bodyPr>
          <a:lstStyle/>
          <a:p>
            <a:pPr algn="just">
              <a:lnSpc>
                <a:spcPct val="150000"/>
              </a:lnSpc>
            </a:pPr>
            <a:r>
              <a:rPr lang="en-US" sz="2200" dirty="0"/>
              <a:t>Bu </a:t>
            </a:r>
            <a:r>
              <a:rPr lang="en-US" sz="2200" dirty="0" err="1"/>
              <a:t>ilaçlar</a:t>
            </a:r>
            <a:r>
              <a:rPr lang="en-US" sz="2200" dirty="0"/>
              <a:t> </a:t>
            </a:r>
            <a:r>
              <a:rPr lang="en-US" sz="2200" dirty="0" err="1"/>
              <a:t>arasında</a:t>
            </a:r>
            <a:r>
              <a:rPr lang="en-US" sz="2200" dirty="0"/>
              <a:t> </a:t>
            </a:r>
            <a:r>
              <a:rPr lang="en-US" sz="2200" dirty="0" err="1"/>
              <a:t>enrofloksasin</a:t>
            </a:r>
            <a:r>
              <a:rPr lang="en-US" sz="2200" dirty="0"/>
              <a:t>, </a:t>
            </a:r>
            <a:r>
              <a:rPr lang="en-US" sz="2200" dirty="0" err="1"/>
              <a:t>marbofloksasin</a:t>
            </a:r>
            <a:r>
              <a:rPr lang="en-US" sz="2200" dirty="0"/>
              <a:t>, </a:t>
            </a:r>
            <a:r>
              <a:rPr lang="en-US" sz="2200" dirty="0" err="1"/>
              <a:t>orbifloksasin</a:t>
            </a:r>
            <a:r>
              <a:rPr lang="en-US" sz="2200" dirty="0"/>
              <a:t> </a:t>
            </a:r>
            <a:r>
              <a:rPr lang="en-US" sz="2200" dirty="0" err="1"/>
              <a:t>ve</a:t>
            </a:r>
            <a:r>
              <a:rPr lang="en-US" sz="2200" dirty="0"/>
              <a:t> </a:t>
            </a:r>
            <a:r>
              <a:rPr lang="en-US" sz="2200" dirty="0" err="1"/>
              <a:t>difloksasin</a:t>
            </a:r>
            <a:r>
              <a:rPr lang="en-US" sz="2200" dirty="0"/>
              <a:t> </a:t>
            </a:r>
            <a:r>
              <a:rPr lang="en-US" sz="2200" dirty="0" err="1"/>
              <a:t>bulunur</a:t>
            </a:r>
            <a:r>
              <a:rPr lang="en-US" sz="2200" dirty="0"/>
              <a:t>. Bu </a:t>
            </a:r>
            <a:r>
              <a:rPr lang="en-US" sz="2200" dirty="0" err="1"/>
              <a:t>sınıf</a:t>
            </a:r>
            <a:r>
              <a:rPr lang="en-US" sz="2200" dirty="0"/>
              <a:t> </a:t>
            </a:r>
            <a:r>
              <a:rPr lang="en-US" sz="2200" dirty="0" err="1"/>
              <a:t>ayrıca</a:t>
            </a:r>
            <a:r>
              <a:rPr lang="en-US" sz="2200" dirty="0"/>
              <a:t>, </a:t>
            </a:r>
            <a:r>
              <a:rPr lang="en-US" sz="2200" dirty="0" err="1"/>
              <a:t>köpeklere</a:t>
            </a:r>
            <a:r>
              <a:rPr lang="en-US" sz="2200" dirty="0"/>
              <a:t> </a:t>
            </a:r>
            <a:r>
              <a:rPr lang="en-US" sz="2200" dirty="0" err="1"/>
              <a:t>sık</a:t>
            </a:r>
            <a:r>
              <a:rPr lang="en-US" sz="2200" dirty="0"/>
              <a:t> </a:t>
            </a:r>
            <a:r>
              <a:rPr lang="en-US" sz="2200" dirty="0" err="1"/>
              <a:t>sık</a:t>
            </a:r>
            <a:r>
              <a:rPr lang="en-US" sz="2200" dirty="0"/>
              <a:t> </a:t>
            </a:r>
            <a:r>
              <a:rPr lang="en-US" sz="2200" dirty="0" err="1"/>
              <a:t>uygulanan</a:t>
            </a:r>
            <a:r>
              <a:rPr lang="en-US" sz="2200" dirty="0"/>
              <a:t> </a:t>
            </a:r>
            <a:r>
              <a:rPr lang="en-US" sz="2200" dirty="0" err="1"/>
              <a:t>onaylı</a:t>
            </a:r>
            <a:r>
              <a:rPr lang="en-US" sz="2200" dirty="0"/>
              <a:t> </a:t>
            </a:r>
            <a:r>
              <a:rPr lang="en-US" sz="2200" dirty="0" err="1"/>
              <a:t>bir</a:t>
            </a:r>
            <a:r>
              <a:rPr lang="en-US" sz="2200" dirty="0"/>
              <a:t> </a:t>
            </a:r>
            <a:r>
              <a:rPr lang="en-US" sz="2200" dirty="0" err="1"/>
              <a:t>insan</a:t>
            </a:r>
            <a:r>
              <a:rPr lang="en-US" sz="2200" dirty="0"/>
              <a:t> </a:t>
            </a:r>
            <a:r>
              <a:rPr lang="en-US" sz="2200" dirty="0" err="1"/>
              <a:t>ilacı</a:t>
            </a:r>
            <a:r>
              <a:rPr lang="en-US" sz="2200" dirty="0"/>
              <a:t> </a:t>
            </a:r>
            <a:r>
              <a:rPr lang="en-US" sz="2200" dirty="0" err="1"/>
              <a:t>olan</a:t>
            </a:r>
            <a:r>
              <a:rPr lang="en-US" sz="2200" dirty="0"/>
              <a:t> </a:t>
            </a:r>
            <a:r>
              <a:rPr lang="en-US" sz="2200" dirty="0" err="1"/>
              <a:t>siprofloksasini</a:t>
            </a:r>
            <a:r>
              <a:rPr lang="en-US" sz="2200" dirty="0"/>
              <a:t> de </a:t>
            </a:r>
            <a:r>
              <a:rPr lang="en-US" sz="2200" dirty="0" err="1"/>
              <a:t>içerir</a:t>
            </a:r>
            <a:r>
              <a:rPr lang="en-US" sz="2200" dirty="0"/>
              <a:t>. (</a:t>
            </a:r>
            <a:r>
              <a:rPr lang="en-US" sz="2200" dirty="0" err="1"/>
              <a:t>Enrofloksasin</a:t>
            </a:r>
            <a:r>
              <a:rPr lang="en-US" sz="2200" dirty="0"/>
              <a:t>, </a:t>
            </a:r>
            <a:r>
              <a:rPr lang="en-US" sz="2200" dirty="0" err="1"/>
              <a:t>çoğu</a:t>
            </a:r>
            <a:r>
              <a:rPr lang="en-US" sz="2200" dirty="0"/>
              <a:t> </a:t>
            </a:r>
            <a:r>
              <a:rPr lang="en-US" sz="2200" dirty="0" err="1"/>
              <a:t>hayvanda</a:t>
            </a:r>
            <a:r>
              <a:rPr lang="en-US" sz="2200" dirty="0"/>
              <a:t> </a:t>
            </a:r>
            <a:r>
              <a:rPr lang="en-US" sz="2200" dirty="0" err="1"/>
              <a:t>siprofloksasine</a:t>
            </a:r>
            <a:r>
              <a:rPr lang="en-US" sz="2200" dirty="0"/>
              <a:t> </a:t>
            </a:r>
            <a:r>
              <a:rPr lang="en-US" sz="2200" dirty="0" err="1"/>
              <a:t>kısmen</a:t>
            </a:r>
            <a:r>
              <a:rPr lang="en-US" sz="2200" dirty="0"/>
              <a:t> metabolize </a:t>
            </a:r>
            <a:r>
              <a:rPr lang="en-US" sz="2200" dirty="0" err="1"/>
              <a:t>edilir</a:t>
            </a:r>
            <a:r>
              <a:rPr lang="en-US" sz="2200" dirty="0"/>
              <a:t>.)</a:t>
            </a:r>
          </a:p>
          <a:p>
            <a:pPr algn="just">
              <a:lnSpc>
                <a:spcPct val="150000"/>
              </a:lnSpc>
            </a:pPr>
            <a:endParaRPr lang="en-US" sz="2200" dirty="0"/>
          </a:p>
          <a:p>
            <a:pPr algn="just">
              <a:lnSpc>
                <a:spcPct val="150000"/>
              </a:lnSpc>
            </a:pPr>
            <a:r>
              <a:rPr lang="en-US" sz="2200" dirty="0"/>
              <a:t>GIT </a:t>
            </a:r>
            <a:r>
              <a:rPr lang="en-US" sz="2200" dirty="0" err="1"/>
              <a:t>hastalığının</a:t>
            </a:r>
            <a:r>
              <a:rPr lang="en-US" sz="2200" dirty="0"/>
              <a:t> </a:t>
            </a:r>
            <a:r>
              <a:rPr lang="en-US" sz="2200" dirty="0" err="1"/>
              <a:t>tedavisi</a:t>
            </a:r>
            <a:r>
              <a:rPr lang="en-US" sz="2200" dirty="0"/>
              <a:t> </a:t>
            </a:r>
            <a:r>
              <a:rPr lang="en-US" sz="2200" dirty="0" err="1"/>
              <a:t>için</a:t>
            </a:r>
            <a:r>
              <a:rPr lang="en-US" sz="2200" dirty="0"/>
              <a:t> </a:t>
            </a:r>
            <a:r>
              <a:rPr lang="en-US" sz="2200" dirty="0" err="1"/>
              <a:t>florokinolonlar</a:t>
            </a:r>
            <a:r>
              <a:rPr lang="en-US" sz="2200" dirty="0"/>
              <a:t>, Gram-</a:t>
            </a:r>
            <a:r>
              <a:rPr lang="en-US" sz="2200" dirty="0" err="1"/>
              <a:t>negatif</a:t>
            </a:r>
            <a:r>
              <a:rPr lang="en-US" sz="2200" dirty="0"/>
              <a:t> </a:t>
            </a:r>
            <a:r>
              <a:rPr lang="en-US" sz="2200" dirty="0" err="1"/>
              <a:t>basillere</a:t>
            </a:r>
            <a:r>
              <a:rPr lang="en-US" sz="2200" dirty="0"/>
              <a:t>, </a:t>
            </a:r>
            <a:r>
              <a:rPr lang="en-US" sz="2200" dirty="0" err="1"/>
              <a:t>özellikle</a:t>
            </a:r>
            <a:r>
              <a:rPr lang="en-US" sz="2200" dirty="0"/>
              <a:t> </a:t>
            </a:r>
            <a:r>
              <a:rPr lang="en-US" sz="2200" dirty="0" err="1"/>
              <a:t>Enterobacteriaceae'ye</a:t>
            </a:r>
            <a:r>
              <a:rPr lang="en-US" sz="2200" dirty="0"/>
              <a:t> </a:t>
            </a:r>
            <a:r>
              <a:rPr lang="en-US" sz="2200" dirty="0" err="1"/>
              <a:t>karşı</a:t>
            </a:r>
            <a:r>
              <a:rPr lang="en-US" sz="2200" dirty="0"/>
              <a:t> </a:t>
            </a:r>
            <a:r>
              <a:rPr lang="en-US" sz="2200" dirty="0" err="1"/>
              <a:t>yüksek</a:t>
            </a:r>
            <a:r>
              <a:rPr lang="en-US" sz="2200" dirty="0"/>
              <a:t> </a:t>
            </a:r>
            <a:r>
              <a:rPr lang="en-US" sz="2200" dirty="0" err="1"/>
              <a:t>aktivite</a:t>
            </a:r>
            <a:r>
              <a:rPr lang="en-US" sz="2200" dirty="0"/>
              <a:t> </a:t>
            </a:r>
            <a:r>
              <a:rPr lang="en-US" sz="2200" dirty="0" err="1"/>
              <a:t>gösterir</a:t>
            </a:r>
            <a:r>
              <a:rPr lang="en-US" sz="2200" dirty="0"/>
              <a:t>. Bu </a:t>
            </a:r>
            <a:r>
              <a:rPr lang="en-US" sz="2200" dirty="0" err="1"/>
              <a:t>ilaçlar</a:t>
            </a:r>
            <a:r>
              <a:rPr lang="en-US" sz="2200" dirty="0"/>
              <a:t> </a:t>
            </a:r>
            <a:r>
              <a:rPr lang="en-US" sz="2200" dirty="0" err="1"/>
              <a:t>ayrıca</a:t>
            </a:r>
            <a:r>
              <a:rPr lang="en-US" sz="2200" dirty="0"/>
              <a:t> </a:t>
            </a:r>
            <a:r>
              <a:rPr lang="en-US" sz="2200" dirty="0" err="1"/>
              <a:t>anaerobik</a:t>
            </a:r>
            <a:r>
              <a:rPr lang="en-US" sz="2200" dirty="0"/>
              <a:t> </a:t>
            </a:r>
            <a:r>
              <a:rPr lang="en-US" sz="2200" dirty="0" err="1"/>
              <a:t>bakterilere</a:t>
            </a:r>
            <a:r>
              <a:rPr lang="en-US" sz="2200" dirty="0"/>
              <a:t> </a:t>
            </a:r>
            <a:r>
              <a:rPr lang="en-US" sz="2200" dirty="0" err="1"/>
              <a:t>karşı</a:t>
            </a:r>
            <a:r>
              <a:rPr lang="en-US" sz="2200" dirty="0"/>
              <a:t> </a:t>
            </a:r>
            <a:r>
              <a:rPr lang="en-US" sz="2200" dirty="0" err="1"/>
              <a:t>zayıf</a:t>
            </a:r>
            <a:r>
              <a:rPr lang="en-US" sz="2200" dirty="0"/>
              <a:t> </a:t>
            </a:r>
            <a:r>
              <a:rPr lang="en-US" sz="2200" dirty="0" err="1"/>
              <a:t>aktivite</a:t>
            </a:r>
            <a:r>
              <a:rPr lang="en-US" sz="2200" dirty="0"/>
              <a:t> </a:t>
            </a:r>
            <a:r>
              <a:rPr lang="en-US" sz="2200" dirty="0" err="1"/>
              <a:t>avantajına</a:t>
            </a:r>
            <a:r>
              <a:rPr lang="en-US" sz="2200" dirty="0"/>
              <a:t> </a:t>
            </a:r>
            <a:r>
              <a:rPr lang="en-US" sz="2200" dirty="0" err="1"/>
              <a:t>sahiptir</a:t>
            </a:r>
            <a:r>
              <a:rPr lang="en-US" sz="2200" dirty="0"/>
              <a:t>. </a:t>
            </a:r>
            <a:r>
              <a:rPr lang="en-US" sz="2200" dirty="0" err="1"/>
              <a:t>Çünkü</a:t>
            </a:r>
            <a:r>
              <a:rPr lang="en-US" sz="2200" dirty="0"/>
              <a:t> </a:t>
            </a:r>
            <a:r>
              <a:rPr lang="en-US" sz="2200" dirty="0" err="1"/>
              <a:t>bu</a:t>
            </a:r>
            <a:r>
              <a:rPr lang="en-US" sz="2200" dirty="0"/>
              <a:t> </a:t>
            </a:r>
            <a:r>
              <a:rPr lang="en-US" sz="2200" dirty="0" err="1"/>
              <a:t>ilaçların</a:t>
            </a:r>
            <a:r>
              <a:rPr lang="en-US" sz="2200" dirty="0"/>
              <a:t> </a:t>
            </a:r>
            <a:r>
              <a:rPr lang="en-US" sz="2200" dirty="0" err="1"/>
              <a:t>anaerobik</a:t>
            </a:r>
            <a:r>
              <a:rPr lang="en-US" sz="2200" dirty="0"/>
              <a:t> </a:t>
            </a:r>
            <a:r>
              <a:rPr lang="en-US" sz="2200" dirty="0" err="1"/>
              <a:t>bağırsak</a:t>
            </a:r>
            <a:r>
              <a:rPr lang="en-US" sz="2200" dirty="0"/>
              <a:t> </a:t>
            </a:r>
            <a:r>
              <a:rPr lang="en-US" sz="2200" dirty="0" err="1"/>
              <a:t>bakteri</a:t>
            </a:r>
            <a:r>
              <a:rPr lang="en-US" sz="2200" dirty="0"/>
              <a:t> </a:t>
            </a:r>
            <a:r>
              <a:rPr lang="en-US" sz="2200" dirty="0" err="1"/>
              <a:t>popülasyonunu</a:t>
            </a:r>
            <a:r>
              <a:rPr lang="en-US" sz="2200" dirty="0"/>
              <a:t> </a:t>
            </a:r>
            <a:r>
              <a:rPr lang="en-US" sz="2200" dirty="0" err="1"/>
              <a:t>bozması</a:t>
            </a:r>
            <a:r>
              <a:rPr lang="en-US" sz="2200" dirty="0"/>
              <a:t> </a:t>
            </a:r>
            <a:r>
              <a:rPr lang="en-US" sz="2200" dirty="0" err="1"/>
              <a:t>diğer</a:t>
            </a:r>
            <a:r>
              <a:rPr lang="en-US" sz="2200" dirty="0"/>
              <a:t> oral </a:t>
            </a:r>
            <a:r>
              <a:rPr lang="en-US" sz="2200" dirty="0" err="1"/>
              <a:t>antimikrobiyallerden</a:t>
            </a:r>
            <a:r>
              <a:rPr lang="en-US" sz="2200" dirty="0"/>
              <a:t> </a:t>
            </a:r>
            <a:r>
              <a:rPr lang="en-US" sz="2200" dirty="0" err="1"/>
              <a:t>daha</a:t>
            </a:r>
            <a:r>
              <a:rPr lang="en-US" sz="2200" dirty="0"/>
              <a:t> </a:t>
            </a:r>
            <a:r>
              <a:rPr lang="en-US" sz="2200" dirty="0" err="1"/>
              <a:t>az</a:t>
            </a:r>
            <a:r>
              <a:rPr lang="en-US" sz="2200" dirty="0"/>
              <a:t> </a:t>
            </a:r>
            <a:r>
              <a:rPr lang="en-US" sz="2200" dirty="0" err="1"/>
              <a:t>olasıdır</a:t>
            </a:r>
            <a:r>
              <a:rPr lang="en-US" sz="2200" dirty="0"/>
              <a:t>.</a:t>
            </a:r>
          </a:p>
        </p:txBody>
      </p:sp>
    </p:spTree>
    <p:extLst>
      <p:ext uri="{BB962C8B-B14F-4D97-AF65-F5344CB8AC3E}">
        <p14:creationId xmlns:p14="http://schemas.microsoft.com/office/powerpoint/2010/main" val="1078180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89AD8-AFDB-014A-A697-DE0225C23FB8}"/>
              </a:ext>
            </a:extLst>
          </p:cNvPr>
          <p:cNvSpPr>
            <a:spLocks noGrp="1"/>
          </p:cNvSpPr>
          <p:nvPr>
            <p:ph idx="1"/>
          </p:nvPr>
        </p:nvSpPr>
        <p:spPr>
          <a:xfrm>
            <a:off x="838200" y="739739"/>
            <a:ext cx="10515600" cy="5437224"/>
          </a:xfrm>
        </p:spPr>
        <p:txBody>
          <a:bodyPr>
            <a:normAutofit/>
          </a:bodyPr>
          <a:lstStyle/>
          <a:p>
            <a:pPr algn="just">
              <a:lnSpc>
                <a:spcPct val="150000"/>
              </a:lnSpc>
            </a:pPr>
            <a:r>
              <a:rPr lang="en-US" sz="2200" dirty="0" err="1"/>
              <a:t>Florokinolonlar</a:t>
            </a:r>
            <a:r>
              <a:rPr lang="en-US" sz="2200" dirty="0"/>
              <a:t> </a:t>
            </a:r>
            <a:r>
              <a:rPr lang="en-US" sz="2200" dirty="0" err="1"/>
              <a:t>benzersiz</a:t>
            </a:r>
            <a:r>
              <a:rPr lang="en-US" sz="2200" dirty="0"/>
              <a:t> </a:t>
            </a:r>
            <a:r>
              <a:rPr lang="en-US" sz="2200" dirty="0" err="1"/>
              <a:t>bir</a:t>
            </a:r>
            <a:r>
              <a:rPr lang="en-US" sz="2200" dirty="0"/>
              <a:t> </a:t>
            </a:r>
            <a:r>
              <a:rPr lang="en-US" sz="2200" dirty="0" err="1"/>
              <a:t>etki</a:t>
            </a:r>
            <a:r>
              <a:rPr lang="en-US" sz="2200" dirty="0"/>
              <a:t> </a:t>
            </a:r>
            <a:r>
              <a:rPr lang="en-US" sz="2200" dirty="0" err="1"/>
              <a:t>mekanizmasına</a:t>
            </a:r>
            <a:r>
              <a:rPr lang="en-US" sz="2200" dirty="0"/>
              <a:t> </a:t>
            </a:r>
            <a:r>
              <a:rPr lang="en-US" sz="2200" dirty="0" err="1"/>
              <a:t>sahiptir</a:t>
            </a:r>
            <a:r>
              <a:rPr lang="en-US" sz="2200" dirty="0"/>
              <a:t>. </a:t>
            </a:r>
            <a:r>
              <a:rPr lang="en-US" sz="2200" dirty="0" err="1"/>
              <a:t>Bunlar</a:t>
            </a:r>
            <a:r>
              <a:rPr lang="en-US" sz="2200" dirty="0"/>
              <a:t>, </a:t>
            </a:r>
            <a:r>
              <a:rPr lang="en-US" sz="2200" dirty="0" err="1"/>
              <a:t>rahat</a:t>
            </a:r>
            <a:r>
              <a:rPr lang="en-US" sz="2200" dirty="0"/>
              <a:t> </a:t>
            </a:r>
            <a:r>
              <a:rPr lang="en-US" sz="2200" dirty="0" err="1"/>
              <a:t>kapalı</a:t>
            </a:r>
            <a:r>
              <a:rPr lang="en-US" sz="2200" dirty="0"/>
              <a:t> </a:t>
            </a:r>
            <a:r>
              <a:rPr lang="en-US" sz="2200" dirty="0" err="1"/>
              <a:t>dairesel</a:t>
            </a:r>
            <a:r>
              <a:rPr lang="en-US" sz="2200" dirty="0"/>
              <a:t> </a:t>
            </a:r>
            <a:r>
              <a:rPr lang="en-US" sz="2200" dirty="0" err="1"/>
              <a:t>DNA'nın</a:t>
            </a:r>
            <a:r>
              <a:rPr lang="en-US" sz="2200" dirty="0"/>
              <a:t> </a:t>
            </a:r>
            <a:r>
              <a:rPr lang="en-US" sz="2200" dirty="0" err="1"/>
              <a:t>süperelik</a:t>
            </a:r>
            <a:r>
              <a:rPr lang="en-US" sz="2200" dirty="0"/>
              <a:t> forma </a:t>
            </a:r>
            <a:r>
              <a:rPr lang="en-US" sz="2200" dirty="0" err="1"/>
              <a:t>dönüşümünü</a:t>
            </a:r>
            <a:r>
              <a:rPr lang="en-US" sz="2200" dirty="0"/>
              <a:t> </a:t>
            </a:r>
            <a:r>
              <a:rPr lang="en-US" sz="2200" dirty="0" err="1"/>
              <a:t>katalize</a:t>
            </a:r>
            <a:r>
              <a:rPr lang="en-US" sz="2200" dirty="0"/>
              <a:t> </a:t>
            </a:r>
            <a:r>
              <a:rPr lang="en-US" sz="2200" dirty="0" err="1"/>
              <a:t>eden</a:t>
            </a:r>
            <a:r>
              <a:rPr lang="en-US" sz="2200" dirty="0"/>
              <a:t> DNA gyrase </a:t>
            </a:r>
            <a:r>
              <a:rPr lang="en-US" sz="2200" dirty="0" err="1"/>
              <a:t>enzimini</a:t>
            </a:r>
            <a:r>
              <a:rPr lang="en-US" sz="2200" dirty="0"/>
              <a:t> (</a:t>
            </a:r>
            <a:r>
              <a:rPr lang="en-US" sz="2200" dirty="0" err="1"/>
              <a:t>ayrıca</a:t>
            </a:r>
            <a:r>
              <a:rPr lang="en-US" sz="2200" dirty="0"/>
              <a:t> </a:t>
            </a:r>
            <a:r>
              <a:rPr lang="en-US" sz="2200" dirty="0" err="1"/>
              <a:t>topoizomeraz</a:t>
            </a:r>
            <a:r>
              <a:rPr lang="en-US" sz="2200" dirty="0"/>
              <a:t> tip II </a:t>
            </a:r>
            <a:r>
              <a:rPr lang="en-US" sz="2200" dirty="0" err="1"/>
              <a:t>olarak</a:t>
            </a:r>
            <a:r>
              <a:rPr lang="en-US" sz="2200" dirty="0"/>
              <a:t> da </a:t>
            </a:r>
            <a:r>
              <a:rPr lang="en-US" sz="2200" dirty="0" err="1"/>
              <a:t>bilinir</a:t>
            </a:r>
            <a:r>
              <a:rPr lang="en-US" sz="2200" dirty="0"/>
              <a:t>) </a:t>
            </a:r>
            <a:r>
              <a:rPr lang="en-US" sz="2200" dirty="0" err="1"/>
              <a:t>inhibe</a:t>
            </a:r>
            <a:r>
              <a:rPr lang="en-US" sz="2200" dirty="0"/>
              <a:t> </a:t>
            </a:r>
            <a:r>
              <a:rPr lang="en-US" sz="2200" dirty="0" err="1"/>
              <a:t>eder</a:t>
            </a:r>
            <a:r>
              <a:rPr lang="en-US" sz="2200" dirty="0"/>
              <a:t>. Bu </a:t>
            </a:r>
            <a:r>
              <a:rPr lang="en-US" sz="2200" dirty="0" err="1"/>
              <a:t>enzimin</a:t>
            </a:r>
            <a:r>
              <a:rPr lang="en-US" sz="2200" dirty="0"/>
              <a:t> A </a:t>
            </a:r>
            <a:r>
              <a:rPr lang="en-US" sz="2200" dirty="0" err="1"/>
              <a:t>ve</a:t>
            </a:r>
            <a:r>
              <a:rPr lang="en-US" sz="2200" dirty="0"/>
              <a:t> B alt </a:t>
            </a:r>
            <a:r>
              <a:rPr lang="en-US" sz="2200" dirty="0" err="1"/>
              <a:t>birimleri</a:t>
            </a:r>
            <a:r>
              <a:rPr lang="en-US" sz="2200" dirty="0"/>
              <a:t> </a:t>
            </a:r>
            <a:r>
              <a:rPr lang="en-US" sz="2200" dirty="0" err="1"/>
              <a:t>vardır</a:t>
            </a:r>
            <a:r>
              <a:rPr lang="en-US" sz="2200" dirty="0"/>
              <a:t> </a:t>
            </a:r>
            <a:r>
              <a:rPr lang="en-US" sz="2200" dirty="0" err="1"/>
              <a:t>ve</a:t>
            </a:r>
            <a:r>
              <a:rPr lang="en-US" sz="2200" dirty="0"/>
              <a:t> </a:t>
            </a:r>
            <a:r>
              <a:rPr lang="en-US" sz="2200" dirty="0" err="1"/>
              <a:t>kinolonlar</a:t>
            </a:r>
            <a:r>
              <a:rPr lang="en-US" sz="2200" dirty="0"/>
              <a:t> </a:t>
            </a:r>
            <a:r>
              <a:rPr lang="en-US" sz="2200" dirty="0" err="1"/>
              <a:t>genellikle</a:t>
            </a:r>
            <a:r>
              <a:rPr lang="en-US" sz="2200" dirty="0"/>
              <a:t> A alt </a:t>
            </a:r>
            <a:r>
              <a:rPr lang="en-US" sz="2200" dirty="0" err="1"/>
              <a:t>birimini</a:t>
            </a:r>
            <a:r>
              <a:rPr lang="en-US" sz="2200" dirty="0"/>
              <a:t> </a:t>
            </a:r>
            <a:r>
              <a:rPr lang="en-US" sz="2200" dirty="0" err="1"/>
              <a:t>etkisiz</a:t>
            </a:r>
            <a:r>
              <a:rPr lang="en-US" sz="2200" dirty="0"/>
              <a:t> hale </a:t>
            </a:r>
            <a:r>
              <a:rPr lang="en-US" sz="2200" dirty="0" err="1"/>
              <a:t>getirir</a:t>
            </a:r>
            <a:r>
              <a:rPr lang="en-US" sz="2200" dirty="0"/>
              <a:t>. Bu </a:t>
            </a:r>
            <a:r>
              <a:rPr lang="en-US" sz="2200" dirty="0" err="1"/>
              <a:t>aktivitenin</a:t>
            </a:r>
            <a:r>
              <a:rPr lang="en-US" sz="2200" dirty="0"/>
              <a:t> </a:t>
            </a:r>
            <a:r>
              <a:rPr lang="en-US" sz="2200" dirty="0" err="1"/>
              <a:t>bir</a:t>
            </a:r>
            <a:r>
              <a:rPr lang="en-US" sz="2200" dirty="0"/>
              <a:t> </a:t>
            </a:r>
            <a:r>
              <a:rPr lang="en-US" sz="2200" dirty="0" err="1"/>
              <a:t>sonucu</a:t>
            </a:r>
            <a:r>
              <a:rPr lang="en-US" sz="2200" dirty="0"/>
              <a:t> </a:t>
            </a:r>
            <a:r>
              <a:rPr lang="en-US" sz="2200" dirty="0" err="1"/>
              <a:t>olarak</a:t>
            </a:r>
            <a:r>
              <a:rPr lang="en-US" sz="2200" dirty="0"/>
              <a:t>, </a:t>
            </a:r>
            <a:r>
              <a:rPr lang="en-US" sz="2200" dirty="0" err="1"/>
              <a:t>florokinolonlar</a:t>
            </a:r>
            <a:r>
              <a:rPr lang="en-US" sz="2200" dirty="0"/>
              <a:t> </a:t>
            </a:r>
            <a:r>
              <a:rPr lang="en-US" sz="2200" dirty="0" err="1"/>
              <a:t>oldukça</a:t>
            </a:r>
            <a:r>
              <a:rPr lang="en-US" sz="2200" dirty="0"/>
              <a:t> </a:t>
            </a:r>
            <a:r>
              <a:rPr lang="en-US" sz="2200" dirty="0" err="1"/>
              <a:t>bakteri</a:t>
            </a:r>
            <a:r>
              <a:rPr lang="en-US" sz="2200" dirty="0"/>
              <a:t> yok </a:t>
            </a:r>
            <a:r>
              <a:rPr lang="en-US" sz="2200" dirty="0" err="1"/>
              <a:t>edicidir</a:t>
            </a:r>
            <a:r>
              <a:rPr lang="en-US" sz="2200" dirty="0"/>
              <a:t>.</a:t>
            </a:r>
          </a:p>
          <a:p>
            <a:pPr algn="just">
              <a:lnSpc>
                <a:spcPct val="150000"/>
              </a:lnSpc>
            </a:pPr>
            <a:r>
              <a:rPr lang="en-US" sz="2200" dirty="0" err="1"/>
              <a:t>Florokinolonlar</a:t>
            </a:r>
            <a:r>
              <a:rPr lang="en-US" sz="2200" dirty="0"/>
              <a:t> oral </a:t>
            </a:r>
            <a:r>
              <a:rPr lang="en-US" sz="2200" dirty="0" err="1"/>
              <a:t>uygulamadan</a:t>
            </a:r>
            <a:r>
              <a:rPr lang="en-US" sz="2200" dirty="0"/>
              <a:t> </a:t>
            </a:r>
            <a:r>
              <a:rPr lang="en-US" sz="2200" dirty="0" err="1"/>
              <a:t>sonra</a:t>
            </a:r>
            <a:r>
              <a:rPr lang="en-US" sz="2200" dirty="0"/>
              <a:t> </a:t>
            </a:r>
            <a:r>
              <a:rPr lang="en-US" sz="2200" dirty="0" err="1"/>
              <a:t>yüksek</a:t>
            </a:r>
            <a:r>
              <a:rPr lang="en-US" sz="2200" dirty="0"/>
              <a:t> </a:t>
            </a:r>
            <a:r>
              <a:rPr lang="en-US" sz="2200" dirty="0" err="1"/>
              <a:t>oranda</a:t>
            </a:r>
            <a:r>
              <a:rPr lang="en-US" sz="2200" dirty="0"/>
              <a:t> </a:t>
            </a:r>
            <a:r>
              <a:rPr lang="en-US" sz="2200" dirty="0" err="1"/>
              <a:t>emilirler</a:t>
            </a:r>
            <a:r>
              <a:rPr lang="en-US" sz="2200" dirty="0"/>
              <a:t>.</a:t>
            </a:r>
          </a:p>
          <a:p>
            <a:pPr algn="just">
              <a:lnSpc>
                <a:spcPct val="150000"/>
              </a:lnSpc>
            </a:pPr>
            <a:r>
              <a:rPr lang="en-US" sz="2200" dirty="0"/>
              <a:t>Bu </a:t>
            </a:r>
            <a:r>
              <a:rPr lang="en-US" sz="2200" dirty="0" err="1"/>
              <a:t>genelleştirmenin</a:t>
            </a:r>
            <a:r>
              <a:rPr lang="en-US" sz="2200" dirty="0"/>
              <a:t> </a:t>
            </a:r>
            <a:r>
              <a:rPr lang="en-US" sz="2200" dirty="0" err="1"/>
              <a:t>istisnası</a:t>
            </a:r>
            <a:r>
              <a:rPr lang="en-US" sz="2200" dirty="0"/>
              <a:t>, </a:t>
            </a:r>
            <a:r>
              <a:rPr lang="en-US" sz="2200" dirty="0" err="1"/>
              <a:t>insan</a:t>
            </a:r>
            <a:r>
              <a:rPr lang="en-US" sz="2200" dirty="0"/>
              <a:t> </a:t>
            </a:r>
            <a:r>
              <a:rPr lang="en-US" sz="2200" dirty="0" err="1"/>
              <a:t>ilacı</a:t>
            </a:r>
            <a:r>
              <a:rPr lang="en-US" sz="2200" dirty="0"/>
              <a:t> </a:t>
            </a:r>
            <a:r>
              <a:rPr lang="en-US" sz="2200" dirty="0" err="1"/>
              <a:t>siprofloksasindir</a:t>
            </a:r>
            <a:r>
              <a:rPr lang="en-US" sz="2200" dirty="0"/>
              <a:t>. </a:t>
            </a:r>
            <a:r>
              <a:rPr lang="en-US" sz="2200" dirty="0" err="1"/>
              <a:t>Kedilerde</a:t>
            </a:r>
            <a:r>
              <a:rPr lang="en-US" sz="2200" dirty="0"/>
              <a:t> </a:t>
            </a:r>
            <a:r>
              <a:rPr lang="en-US" sz="2200" dirty="0" err="1"/>
              <a:t>siprofloksasinin</a:t>
            </a:r>
            <a:r>
              <a:rPr lang="en-US" sz="2200" dirty="0"/>
              <a:t> oral </a:t>
            </a:r>
            <a:r>
              <a:rPr lang="en-US" sz="2200" dirty="0" err="1"/>
              <a:t>emilimi</a:t>
            </a:r>
            <a:r>
              <a:rPr lang="en-US" sz="2200" dirty="0"/>
              <a:t> </a:t>
            </a:r>
            <a:r>
              <a:rPr lang="en-US" sz="2200" dirty="0" err="1"/>
              <a:t>düşüktür</a:t>
            </a:r>
            <a:r>
              <a:rPr lang="en-US" sz="2200" dirty="0"/>
              <a:t> </a:t>
            </a:r>
            <a:r>
              <a:rPr lang="en-US" sz="2200" dirty="0" err="1"/>
              <a:t>ve</a:t>
            </a:r>
            <a:r>
              <a:rPr lang="en-US" sz="2200" dirty="0"/>
              <a:t> </a:t>
            </a:r>
            <a:r>
              <a:rPr lang="en-US" sz="2200" dirty="0" err="1"/>
              <a:t>köpeklerde</a:t>
            </a:r>
            <a:r>
              <a:rPr lang="en-US" sz="2200" dirty="0"/>
              <a:t> </a:t>
            </a:r>
            <a:r>
              <a:rPr lang="en-US" sz="2200" dirty="0" err="1"/>
              <a:t>yaklaşık</a:t>
            </a:r>
            <a:r>
              <a:rPr lang="en-US" sz="2200" dirty="0"/>
              <a:t>% 30 </a:t>
            </a:r>
            <a:r>
              <a:rPr lang="en-US" sz="2200" dirty="0" err="1"/>
              <a:t>ila</a:t>
            </a:r>
            <a:r>
              <a:rPr lang="en-US" sz="2200" dirty="0"/>
              <a:t>% 80 </a:t>
            </a:r>
            <a:r>
              <a:rPr lang="en-US" sz="2200" dirty="0" err="1"/>
              <a:t>arasında</a:t>
            </a:r>
            <a:r>
              <a:rPr lang="en-US" sz="2200" dirty="0"/>
              <a:t> </a:t>
            </a:r>
            <a:r>
              <a:rPr lang="en-US" sz="2200" dirty="0" err="1"/>
              <a:t>oldukça</a:t>
            </a:r>
            <a:r>
              <a:rPr lang="en-US" sz="2200" dirty="0"/>
              <a:t> </a:t>
            </a:r>
            <a:r>
              <a:rPr lang="en-US" sz="2200" dirty="0" err="1"/>
              <a:t>değişkendir</a:t>
            </a:r>
            <a:r>
              <a:rPr lang="en-US" sz="2200" dirty="0"/>
              <a:t>. </a:t>
            </a:r>
            <a:r>
              <a:rPr lang="en-US" sz="2200" dirty="0" err="1"/>
              <a:t>Florokinolonların</a:t>
            </a:r>
            <a:r>
              <a:rPr lang="en-US" sz="2200" dirty="0"/>
              <a:t> </a:t>
            </a:r>
            <a:r>
              <a:rPr lang="en-US" sz="2200" dirty="0" err="1"/>
              <a:t>bir</a:t>
            </a:r>
            <a:r>
              <a:rPr lang="en-US" sz="2200" dirty="0"/>
              <a:t> </a:t>
            </a:r>
            <a:r>
              <a:rPr lang="en-US" sz="2200" dirty="0" err="1"/>
              <a:t>avantajı</a:t>
            </a:r>
            <a:r>
              <a:rPr lang="en-US" sz="2200" dirty="0"/>
              <a:t>, </a:t>
            </a:r>
            <a:r>
              <a:rPr lang="en-US" sz="2200" dirty="0" err="1"/>
              <a:t>Böbrek</a:t>
            </a:r>
            <a:r>
              <a:rPr lang="en-US" sz="2200" dirty="0"/>
              <a:t> </a:t>
            </a:r>
            <a:r>
              <a:rPr lang="en-US" sz="2200" dirty="0" err="1"/>
              <a:t>veya</a:t>
            </a:r>
            <a:r>
              <a:rPr lang="en-US" sz="2200" dirty="0"/>
              <a:t> </a:t>
            </a:r>
            <a:r>
              <a:rPr lang="en-US" sz="2200" dirty="0" err="1"/>
              <a:t>karaciğer</a:t>
            </a:r>
            <a:r>
              <a:rPr lang="en-US" sz="2200" dirty="0"/>
              <a:t> </a:t>
            </a:r>
            <a:r>
              <a:rPr lang="en-US" sz="2200" dirty="0" err="1"/>
              <a:t>yetmezliği</a:t>
            </a:r>
            <a:r>
              <a:rPr lang="en-US" sz="2200" dirty="0"/>
              <a:t>, </a:t>
            </a:r>
            <a:r>
              <a:rPr lang="en-US" sz="2200" dirty="0" err="1"/>
              <a:t>kullanımları</a:t>
            </a:r>
            <a:r>
              <a:rPr lang="en-US" sz="2200" dirty="0"/>
              <a:t> </a:t>
            </a:r>
            <a:r>
              <a:rPr lang="en-US" sz="2200" dirty="0" err="1"/>
              <a:t>için</a:t>
            </a:r>
            <a:r>
              <a:rPr lang="en-US" sz="2200" dirty="0"/>
              <a:t> </a:t>
            </a:r>
            <a:r>
              <a:rPr lang="en-US" sz="2200" dirty="0" err="1"/>
              <a:t>kontrendikasyonların</a:t>
            </a:r>
            <a:r>
              <a:rPr lang="en-US" sz="2200" dirty="0"/>
              <a:t> </a:t>
            </a:r>
            <a:r>
              <a:rPr lang="en-US" sz="2200" dirty="0" err="1"/>
              <a:t>yoktur</a:t>
            </a:r>
            <a:r>
              <a:rPr lang="en-US" sz="2200" dirty="0"/>
              <a:t> </a:t>
            </a:r>
            <a:r>
              <a:rPr lang="en-US" sz="2200" dirty="0" err="1"/>
              <a:t>ve</a:t>
            </a:r>
            <a:r>
              <a:rPr lang="en-US" sz="2200" dirty="0"/>
              <a:t> </a:t>
            </a:r>
            <a:r>
              <a:rPr lang="en-US" sz="2200" dirty="0" err="1"/>
              <a:t>doz</a:t>
            </a:r>
            <a:r>
              <a:rPr lang="en-US" sz="2200" dirty="0"/>
              <a:t> </a:t>
            </a:r>
            <a:r>
              <a:rPr lang="en-US" sz="2200" dirty="0" err="1"/>
              <a:t>ayarlaması</a:t>
            </a:r>
            <a:r>
              <a:rPr lang="en-US" sz="2200" dirty="0"/>
              <a:t> </a:t>
            </a:r>
            <a:r>
              <a:rPr lang="en-US" sz="2200" dirty="0" err="1"/>
              <a:t>gerektirmez</a:t>
            </a:r>
            <a:endParaRPr lang="en-US" sz="2200" dirty="0"/>
          </a:p>
        </p:txBody>
      </p:sp>
    </p:spTree>
    <p:extLst>
      <p:ext uri="{BB962C8B-B14F-4D97-AF65-F5344CB8AC3E}">
        <p14:creationId xmlns:p14="http://schemas.microsoft.com/office/powerpoint/2010/main" val="45723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D3141-D4BF-D540-AE82-61A2F9CB0610}"/>
              </a:ext>
            </a:extLst>
          </p:cNvPr>
          <p:cNvSpPr>
            <a:spLocks noGrp="1"/>
          </p:cNvSpPr>
          <p:nvPr>
            <p:ph idx="1"/>
          </p:nvPr>
        </p:nvSpPr>
        <p:spPr>
          <a:xfrm>
            <a:off x="838200" y="1027416"/>
            <a:ext cx="10515600" cy="5149547"/>
          </a:xfrm>
        </p:spPr>
        <p:txBody>
          <a:bodyPr>
            <a:normAutofit/>
          </a:bodyPr>
          <a:lstStyle/>
          <a:p>
            <a:pPr algn="just">
              <a:lnSpc>
                <a:spcPct val="150000"/>
              </a:lnSpc>
            </a:pPr>
            <a:r>
              <a:rPr lang="tr-TR" sz="2200" dirty="0"/>
              <a:t>Her ne kadar daha pahalı ve daha az lezzetli olsa da, hidrolize edilmiş diyetler, gıda </a:t>
            </a:r>
            <a:r>
              <a:rPr lang="tr-TR" sz="2200" dirty="0" err="1"/>
              <a:t>hipersensitivitesinin</a:t>
            </a:r>
            <a:r>
              <a:rPr lang="tr-TR" sz="2200" dirty="0"/>
              <a:t> teşhisi ve yönetimi için eliminasyon diyetleri olarak özellikle faydalıdır, bir hasta birden fazla alerjene karşı alerjik göründüğünde, karmaşık bir diyet öyküsünün “yeni” bir proteinin tanımlanmasını zorlaştırdığı durumlarda , veya bir hastada ciddi IBD varsa</a:t>
            </a:r>
          </a:p>
          <a:p>
            <a:pPr algn="just">
              <a:lnSpc>
                <a:spcPct val="150000"/>
              </a:lnSpc>
            </a:pPr>
            <a:r>
              <a:rPr lang="tr-TR" sz="2200" dirty="0" err="1"/>
              <a:t>Psyllium</a:t>
            </a:r>
            <a:r>
              <a:rPr lang="tr-TR" sz="2200" dirty="0"/>
              <a:t> veya yulaf kepeği gibi fermente olabilen fiber kaynaklarının takviyesi, klinik bulgularının kısmi çözünürlüğünü gösteren kalın bağırsağı içeren </a:t>
            </a:r>
            <a:r>
              <a:rPr lang="tr-TR" sz="2200" dirty="0" err="1"/>
              <a:t>IBD'li</a:t>
            </a:r>
            <a:r>
              <a:rPr lang="tr-TR" sz="2200" dirty="0"/>
              <a:t> hastalarda gerekli olabilir. Fermente edilebilir liflerde yağ asitlerinin ve </a:t>
            </a:r>
            <a:r>
              <a:rPr lang="tr-TR" sz="2200" dirty="0" err="1"/>
              <a:t>dekonjuge</a:t>
            </a:r>
            <a:r>
              <a:rPr lang="tr-TR" sz="2200" dirty="0"/>
              <a:t> safra asitlerinin jelleşme ve bağlayıcı özellikleri, bazı gastrointestinal hastalıklarda faydalı olabilir.</a:t>
            </a:r>
          </a:p>
        </p:txBody>
      </p:sp>
    </p:spTree>
    <p:extLst>
      <p:ext uri="{BB962C8B-B14F-4D97-AF65-F5344CB8AC3E}">
        <p14:creationId xmlns:p14="http://schemas.microsoft.com/office/powerpoint/2010/main" val="3578370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6FF8AA-A8F9-5942-BE2B-25428CAD6144}"/>
              </a:ext>
            </a:extLst>
          </p:cNvPr>
          <p:cNvSpPr>
            <a:spLocks noGrp="1"/>
          </p:cNvSpPr>
          <p:nvPr>
            <p:ph idx="1"/>
          </p:nvPr>
        </p:nvSpPr>
        <p:spPr/>
        <p:txBody>
          <a:bodyPr>
            <a:normAutofit/>
          </a:bodyPr>
          <a:lstStyle/>
          <a:p>
            <a:pPr algn="just">
              <a:lnSpc>
                <a:spcPct val="150000"/>
              </a:lnSpc>
            </a:pPr>
            <a:r>
              <a:rPr lang="en-US" sz="2200" dirty="0" err="1"/>
              <a:t>Florokinolonlar</a:t>
            </a:r>
            <a:r>
              <a:rPr lang="en-US" sz="2200" dirty="0"/>
              <a:t> </a:t>
            </a:r>
            <a:r>
              <a:rPr lang="en-US" sz="2200" dirty="0" err="1"/>
              <a:t>iyi</a:t>
            </a:r>
            <a:r>
              <a:rPr lang="en-US" sz="2200" dirty="0"/>
              <a:t> </a:t>
            </a:r>
            <a:r>
              <a:rPr lang="en-US" sz="2200" dirty="0" err="1"/>
              <a:t>bir</a:t>
            </a:r>
            <a:r>
              <a:rPr lang="en-US" sz="2200" dirty="0"/>
              <a:t> </a:t>
            </a:r>
            <a:r>
              <a:rPr lang="en-US" sz="2200" dirty="0" err="1"/>
              <a:t>güvenlik</a:t>
            </a:r>
            <a:r>
              <a:rPr lang="en-US" sz="2200" dirty="0"/>
              <a:t> </a:t>
            </a:r>
            <a:r>
              <a:rPr lang="en-US" sz="2200" dirty="0" err="1"/>
              <a:t>kaydına</a:t>
            </a:r>
            <a:r>
              <a:rPr lang="en-US" sz="2200" dirty="0"/>
              <a:t> </a:t>
            </a:r>
            <a:r>
              <a:rPr lang="en-US" sz="2200" dirty="0" err="1"/>
              <a:t>sahiptir</a:t>
            </a:r>
            <a:r>
              <a:rPr lang="en-US" sz="2200" dirty="0"/>
              <a:t> </a:t>
            </a:r>
            <a:r>
              <a:rPr lang="en-US" sz="2200" dirty="0" err="1"/>
              <a:t>ve</a:t>
            </a:r>
            <a:r>
              <a:rPr lang="en-US" sz="2200" dirty="0"/>
              <a:t> </a:t>
            </a:r>
            <a:r>
              <a:rPr lang="en-US" sz="2200" dirty="0" err="1"/>
              <a:t>çok</a:t>
            </a:r>
            <a:r>
              <a:rPr lang="en-US" sz="2200" dirty="0"/>
              <a:t> </a:t>
            </a:r>
            <a:r>
              <a:rPr lang="en-US" sz="2200" dirty="0" err="1"/>
              <a:t>çeşitli</a:t>
            </a:r>
            <a:r>
              <a:rPr lang="en-US" sz="2200" dirty="0"/>
              <a:t> </a:t>
            </a:r>
            <a:r>
              <a:rPr lang="en-US" sz="2200" dirty="0" err="1"/>
              <a:t>hastalarda</a:t>
            </a:r>
            <a:r>
              <a:rPr lang="en-US" sz="2200" dirty="0"/>
              <a:t> </a:t>
            </a:r>
            <a:r>
              <a:rPr lang="en-US" sz="2200" dirty="0" err="1"/>
              <a:t>kullanılabilir</a:t>
            </a:r>
            <a:r>
              <a:rPr lang="en-US" sz="2200" dirty="0"/>
              <a:t>. </a:t>
            </a:r>
            <a:r>
              <a:rPr lang="en-US" sz="2200" dirty="0" err="1"/>
              <a:t>En</a:t>
            </a:r>
            <a:r>
              <a:rPr lang="en-US" sz="2200" dirty="0"/>
              <a:t> </a:t>
            </a:r>
            <a:r>
              <a:rPr lang="en-US" sz="2200" dirty="0" err="1"/>
              <a:t>dikkat</a:t>
            </a:r>
            <a:r>
              <a:rPr lang="en-US" sz="2200" dirty="0"/>
              <a:t> </a:t>
            </a:r>
            <a:r>
              <a:rPr lang="en-US" sz="2200" dirty="0" err="1"/>
              <a:t>çekici</a:t>
            </a:r>
            <a:r>
              <a:rPr lang="en-US" sz="2200" dirty="0"/>
              <a:t> </a:t>
            </a:r>
            <a:r>
              <a:rPr lang="en-US" sz="2200" dirty="0" err="1"/>
              <a:t>yan</a:t>
            </a:r>
            <a:r>
              <a:rPr lang="en-US" sz="2200" dirty="0"/>
              <a:t> </a:t>
            </a:r>
            <a:r>
              <a:rPr lang="en-US" sz="2200" dirty="0" err="1"/>
              <a:t>etkiler</a:t>
            </a:r>
            <a:r>
              <a:rPr lang="en-US" sz="2200" dirty="0"/>
              <a:t>, </a:t>
            </a:r>
            <a:r>
              <a:rPr lang="en-US" sz="2200" dirty="0" err="1"/>
              <a:t>genç</a:t>
            </a:r>
            <a:r>
              <a:rPr lang="en-US" sz="2200" dirty="0"/>
              <a:t> </a:t>
            </a:r>
            <a:r>
              <a:rPr lang="en-US" sz="2200" dirty="0" err="1"/>
              <a:t>köpeklerde</a:t>
            </a:r>
            <a:r>
              <a:rPr lang="en-US" sz="2200" dirty="0"/>
              <a:t> </a:t>
            </a:r>
            <a:r>
              <a:rPr lang="en-US" sz="2200" dirty="0" err="1"/>
              <a:t>artropatidir</a:t>
            </a:r>
            <a:r>
              <a:rPr lang="en-US" sz="2200" dirty="0"/>
              <a:t>, </a:t>
            </a:r>
            <a:r>
              <a:rPr lang="en-US" sz="2200" dirty="0" err="1"/>
              <a:t>majör</a:t>
            </a:r>
            <a:r>
              <a:rPr lang="en-US" sz="2200" dirty="0"/>
              <a:t> </a:t>
            </a:r>
            <a:r>
              <a:rPr lang="en-US" sz="2200" dirty="0" err="1"/>
              <a:t>diarthrodial</a:t>
            </a:r>
            <a:r>
              <a:rPr lang="en-US" sz="2200" dirty="0"/>
              <a:t> </a:t>
            </a:r>
            <a:r>
              <a:rPr lang="en-US" sz="2200" dirty="0" err="1"/>
              <a:t>eklem</a:t>
            </a:r>
            <a:r>
              <a:rPr lang="en-US" sz="2200" dirty="0"/>
              <a:t> </a:t>
            </a:r>
            <a:r>
              <a:rPr lang="en-US" sz="2200" dirty="0" err="1"/>
              <a:t>kıkırdak</a:t>
            </a:r>
            <a:r>
              <a:rPr lang="en-US" sz="2200" dirty="0"/>
              <a:t> </a:t>
            </a:r>
            <a:r>
              <a:rPr lang="en-US" sz="2200" dirty="0" err="1"/>
              <a:t>lezyonlarına</a:t>
            </a:r>
            <a:r>
              <a:rPr lang="en-US" sz="2200" dirty="0"/>
              <a:t> </a:t>
            </a:r>
            <a:r>
              <a:rPr lang="en-US" sz="2200" dirty="0" err="1"/>
              <a:t>neden</a:t>
            </a:r>
            <a:r>
              <a:rPr lang="en-US" sz="2200" dirty="0"/>
              <a:t> </a:t>
            </a:r>
            <a:r>
              <a:rPr lang="en-US" sz="2200" dirty="0" err="1"/>
              <a:t>olur</a:t>
            </a:r>
            <a:r>
              <a:rPr lang="en-US" sz="2200" dirty="0"/>
              <a:t> 4 </a:t>
            </a:r>
            <a:r>
              <a:rPr lang="en-US" sz="2200" dirty="0" err="1"/>
              <a:t>ila</a:t>
            </a:r>
            <a:r>
              <a:rPr lang="en-US" sz="2200" dirty="0"/>
              <a:t> 28 </a:t>
            </a:r>
            <a:r>
              <a:rPr lang="en-US" sz="2200" dirty="0" err="1"/>
              <a:t>yaş</a:t>
            </a:r>
            <a:r>
              <a:rPr lang="en-US" sz="2200" dirty="0"/>
              <a:t> </a:t>
            </a:r>
            <a:r>
              <a:rPr lang="en-US" sz="2200" dirty="0" err="1"/>
              <a:t>arası</a:t>
            </a:r>
            <a:r>
              <a:rPr lang="en-US" sz="2200" dirty="0"/>
              <a:t>, </a:t>
            </a:r>
            <a:r>
              <a:rPr lang="en-US" sz="2200" dirty="0" err="1"/>
              <a:t>en</a:t>
            </a:r>
            <a:r>
              <a:rPr lang="en-US" sz="2200" dirty="0"/>
              <a:t> </a:t>
            </a:r>
            <a:r>
              <a:rPr lang="en-US" sz="2200" dirty="0" err="1"/>
              <a:t>duyarlı</a:t>
            </a:r>
            <a:r>
              <a:rPr lang="en-US" sz="2200" dirty="0"/>
              <a:t> </a:t>
            </a:r>
            <a:r>
              <a:rPr lang="en-US" sz="2200" dirty="0" err="1"/>
              <a:t>olanlar</a:t>
            </a:r>
            <a:r>
              <a:rPr lang="en-US" sz="2200" dirty="0"/>
              <a:t>. </a:t>
            </a:r>
            <a:r>
              <a:rPr lang="en-US" sz="2200" dirty="0" err="1"/>
              <a:t>Yüksek</a:t>
            </a:r>
            <a:r>
              <a:rPr lang="en-US" sz="2200" dirty="0"/>
              <a:t> </a:t>
            </a:r>
            <a:r>
              <a:rPr lang="en-US" sz="2200" dirty="0" err="1"/>
              <a:t>dozlarda</a:t>
            </a:r>
            <a:r>
              <a:rPr lang="en-US" sz="2200" dirty="0"/>
              <a:t> </a:t>
            </a:r>
            <a:r>
              <a:rPr lang="en-US" sz="2200" dirty="0" err="1"/>
              <a:t>enrofloksasin</a:t>
            </a:r>
            <a:r>
              <a:rPr lang="en-US" sz="2200" dirty="0"/>
              <a:t> (</a:t>
            </a:r>
            <a:r>
              <a:rPr lang="en-US" sz="2200" dirty="0" err="1"/>
              <a:t>günde</a:t>
            </a:r>
            <a:r>
              <a:rPr lang="en-US" sz="2200" dirty="0"/>
              <a:t> 5 mg / </a:t>
            </a:r>
            <a:r>
              <a:rPr lang="en-US" sz="2200" dirty="0" err="1"/>
              <a:t>kg'ı</a:t>
            </a:r>
            <a:r>
              <a:rPr lang="en-US" sz="2200" dirty="0"/>
              <a:t> </a:t>
            </a:r>
            <a:r>
              <a:rPr lang="en-US" sz="2200" dirty="0" err="1"/>
              <a:t>aşarsa</a:t>
            </a:r>
            <a:r>
              <a:rPr lang="en-US" sz="2200" dirty="0"/>
              <a:t>) </a:t>
            </a:r>
            <a:r>
              <a:rPr lang="en-US" sz="2200" dirty="0" err="1"/>
              <a:t>kedilerde</a:t>
            </a:r>
            <a:r>
              <a:rPr lang="en-US" sz="2200" dirty="0"/>
              <a:t> </a:t>
            </a:r>
            <a:r>
              <a:rPr lang="en-US" sz="2200" dirty="0" err="1"/>
              <a:t>körlüğe</a:t>
            </a:r>
            <a:r>
              <a:rPr lang="en-US" sz="2200" dirty="0"/>
              <a:t> </a:t>
            </a:r>
            <a:r>
              <a:rPr lang="en-US" sz="2200" dirty="0" err="1"/>
              <a:t>neden</a:t>
            </a:r>
            <a:r>
              <a:rPr lang="en-US" sz="2200" dirty="0"/>
              <a:t> </a:t>
            </a:r>
            <a:r>
              <a:rPr lang="en-US" sz="2200" dirty="0" err="1"/>
              <a:t>olabilir</a:t>
            </a:r>
            <a:r>
              <a:rPr lang="en-US" sz="2200" dirty="0"/>
              <a:t>. </a:t>
            </a:r>
          </a:p>
          <a:p>
            <a:pPr algn="just">
              <a:lnSpc>
                <a:spcPct val="150000"/>
              </a:lnSpc>
            </a:pPr>
            <a:r>
              <a:rPr lang="en-US" sz="2200" dirty="0" err="1"/>
              <a:t>Nörolojik</a:t>
            </a:r>
            <a:r>
              <a:rPr lang="en-US" sz="2200" dirty="0"/>
              <a:t> </a:t>
            </a:r>
            <a:r>
              <a:rPr lang="en-US" sz="2200" dirty="0" err="1"/>
              <a:t>problemler</a:t>
            </a:r>
            <a:r>
              <a:rPr lang="en-US" sz="2200" dirty="0"/>
              <a:t> (</a:t>
            </a:r>
            <a:r>
              <a:rPr lang="en-US" sz="2200" dirty="0" err="1"/>
              <a:t>nöbetler</a:t>
            </a:r>
            <a:r>
              <a:rPr lang="en-US" sz="2200" dirty="0"/>
              <a:t>, </a:t>
            </a:r>
            <a:r>
              <a:rPr lang="en-US" sz="2200" dirty="0" err="1"/>
              <a:t>titreme</a:t>
            </a:r>
            <a:r>
              <a:rPr lang="en-US" sz="2200" dirty="0"/>
              <a:t>) </a:t>
            </a:r>
            <a:r>
              <a:rPr lang="en-US" sz="2200" dirty="0" err="1"/>
              <a:t>gibi</a:t>
            </a:r>
            <a:r>
              <a:rPr lang="en-US" sz="2200" dirty="0"/>
              <a:t> </a:t>
            </a:r>
            <a:r>
              <a:rPr lang="en-US" sz="2200" dirty="0" err="1"/>
              <a:t>diğer</a:t>
            </a:r>
            <a:r>
              <a:rPr lang="en-US" sz="2200" dirty="0"/>
              <a:t> </a:t>
            </a:r>
            <a:r>
              <a:rPr lang="en-US" sz="2200" dirty="0" err="1"/>
              <a:t>olumsuz</a:t>
            </a:r>
            <a:r>
              <a:rPr lang="en-US" sz="2200" dirty="0"/>
              <a:t> </a:t>
            </a:r>
            <a:r>
              <a:rPr lang="en-US" sz="2200" dirty="0" err="1"/>
              <a:t>etkiler</a:t>
            </a:r>
            <a:r>
              <a:rPr lang="en-US" sz="2200" dirty="0"/>
              <a:t> GIT </a:t>
            </a:r>
            <a:r>
              <a:rPr lang="en-US" sz="2200" dirty="0" err="1"/>
              <a:t>hastalıkları</a:t>
            </a:r>
            <a:r>
              <a:rPr lang="en-US" sz="2200" dirty="0"/>
              <a:t> </a:t>
            </a:r>
            <a:r>
              <a:rPr lang="en-US" sz="2200" dirty="0" err="1"/>
              <a:t>için</a:t>
            </a:r>
            <a:r>
              <a:rPr lang="en-US" sz="2200" dirty="0"/>
              <a:t> </a:t>
            </a:r>
            <a:r>
              <a:rPr lang="en-US" sz="2200" dirty="0" err="1"/>
              <a:t>kullanılan</a:t>
            </a:r>
            <a:r>
              <a:rPr lang="en-US" sz="2200" dirty="0"/>
              <a:t> </a:t>
            </a:r>
            <a:r>
              <a:rPr lang="en-US" sz="2200" dirty="0" err="1"/>
              <a:t>dozlarda</a:t>
            </a:r>
            <a:r>
              <a:rPr lang="en-US" sz="2200" dirty="0"/>
              <a:t> </a:t>
            </a:r>
            <a:r>
              <a:rPr lang="en-US" sz="2200" dirty="0" err="1"/>
              <a:t>nadirdir</a:t>
            </a:r>
            <a:r>
              <a:rPr lang="en-US" sz="2200" dirty="0"/>
              <a:t>.</a:t>
            </a:r>
          </a:p>
        </p:txBody>
      </p:sp>
    </p:spTree>
    <p:extLst>
      <p:ext uri="{BB962C8B-B14F-4D97-AF65-F5344CB8AC3E}">
        <p14:creationId xmlns:p14="http://schemas.microsoft.com/office/powerpoint/2010/main" val="263783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3059A-2D67-1647-8A84-718E30B510FF}"/>
              </a:ext>
            </a:extLst>
          </p:cNvPr>
          <p:cNvSpPr>
            <a:spLocks noGrp="1"/>
          </p:cNvSpPr>
          <p:nvPr>
            <p:ph idx="1"/>
          </p:nvPr>
        </p:nvSpPr>
        <p:spPr>
          <a:xfrm>
            <a:off x="838200" y="965771"/>
            <a:ext cx="10515600" cy="5211192"/>
          </a:xfrm>
        </p:spPr>
        <p:txBody>
          <a:bodyPr>
            <a:normAutofit/>
          </a:bodyPr>
          <a:lstStyle/>
          <a:p>
            <a:pPr algn="just">
              <a:lnSpc>
                <a:spcPct val="150000"/>
              </a:lnSpc>
            </a:pPr>
            <a:r>
              <a:rPr lang="en-US" sz="2200" dirty="0" err="1"/>
              <a:t>En</a:t>
            </a:r>
            <a:r>
              <a:rPr lang="en-US" sz="2200" dirty="0"/>
              <a:t> </a:t>
            </a:r>
            <a:r>
              <a:rPr lang="en-US" sz="2200" dirty="0" err="1"/>
              <a:t>sıklıka</a:t>
            </a:r>
            <a:r>
              <a:rPr lang="en-US" sz="2200" dirty="0"/>
              <a:t> </a:t>
            </a:r>
            <a:r>
              <a:rPr lang="en-US" sz="2200" dirty="0" err="1"/>
              <a:t>enrofloksasinin</a:t>
            </a:r>
            <a:r>
              <a:rPr lang="en-US" sz="2200" dirty="0"/>
              <a:t> oral tablet </a:t>
            </a:r>
            <a:r>
              <a:rPr lang="en-US" sz="2200" dirty="0" err="1"/>
              <a:t>formülasyonu</a:t>
            </a:r>
            <a:r>
              <a:rPr lang="en-US" sz="2200" dirty="0"/>
              <a:t> </a:t>
            </a:r>
            <a:r>
              <a:rPr lang="en-US" sz="2200" dirty="0" err="1"/>
              <a:t>kullanılır</a:t>
            </a:r>
            <a:r>
              <a:rPr lang="en-US" sz="2200" dirty="0"/>
              <a:t>. </a:t>
            </a:r>
            <a:r>
              <a:rPr lang="en-US" sz="2200" dirty="0" err="1"/>
              <a:t>Enrofloksasin</a:t>
            </a:r>
            <a:r>
              <a:rPr lang="en-US" sz="2200" dirty="0"/>
              <a:t>, oral </a:t>
            </a:r>
            <a:r>
              <a:rPr lang="en-US" sz="2200" dirty="0" err="1"/>
              <a:t>ilaçları</a:t>
            </a:r>
            <a:r>
              <a:rPr lang="en-US" sz="2200" dirty="0"/>
              <a:t> </a:t>
            </a:r>
            <a:r>
              <a:rPr lang="en-US" sz="2200" dirty="0" err="1"/>
              <a:t>tolere</a:t>
            </a:r>
            <a:r>
              <a:rPr lang="en-US" sz="2200" dirty="0"/>
              <a:t> </a:t>
            </a:r>
            <a:r>
              <a:rPr lang="en-US" sz="2200" dirty="0" err="1"/>
              <a:t>edemeyen</a:t>
            </a:r>
            <a:r>
              <a:rPr lang="en-US" sz="2200" dirty="0"/>
              <a:t> </a:t>
            </a:r>
            <a:r>
              <a:rPr lang="en-US" sz="2200" dirty="0" err="1"/>
              <a:t>hayvanlarda</a:t>
            </a:r>
            <a:r>
              <a:rPr lang="en-US" sz="2200" dirty="0"/>
              <a:t> </a:t>
            </a:r>
            <a:r>
              <a:rPr lang="en-US" sz="2200" dirty="0" err="1"/>
              <a:t>enjekte</a:t>
            </a:r>
            <a:r>
              <a:rPr lang="en-US" sz="2200" dirty="0"/>
              <a:t> </a:t>
            </a:r>
            <a:r>
              <a:rPr lang="en-US" sz="2200" dirty="0" err="1"/>
              <a:t>edilebilir</a:t>
            </a:r>
            <a:r>
              <a:rPr lang="en-US" sz="2200" dirty="0"/>
              <a:t> </a:t>
            </a:r>
            <a:r>
              <a:rPr lang="en-US" sz="2200" dirty="0" err="1"/>
              <a:t>formülasyonlarda</a:t>
            </a:r>
            <a:r>
              <a:rPr lang="en-US" sz="2200" dirty="0"/>
              <a:t> </a:t>
            </a:r>
            <a:r>
              <a:rPr lang="en-US" sz="2200" dirty="0" err="1"/>
              <a:t>kullanılabilir</a:t>
            </a:r>
            <a:r>
              <a:rPr lang="en-US" sz="2200" dirty="0"/>
              <a:t>. </a:t>
            </a:r>
          </a:p>
          <a:p>
            <a:pPr algn="just">
              <a:lnSpc>
                <a:spcPct val="150000"/>
              </a:lnSpc>
            </a:pPr>
            <a:r>
              <a:rPr lang="en-US" sz="2200" dirty="0" err="1"/>
              <a:t>Enrofloksasin’in</a:t>
            </a:r>
            <a:r>
              <a:rPr lang="en-US" sz="2200" dirty="0"/>
              <a:t> oral </a:t>
            </a:r>
            <a:r>
              <a:rPr lang="en-US" sz="2200" dirty="0" err="1"/>
              <a:t>kullanımında</a:t>
            </a:r>
            <a:r>
              <a:rPr lang="en-US" sz="2200" dirty="0"/>
              <a:t> </a:t>
            </a:r>
            <a:r>
              <a:rPr lang="en-US" sz="2200" dirty="0" err="1"/>
              <a:t>ilaç</a:t>
            </a:r>
            <a:r>
              <a:rPr lang="en-US" sz="2200" dirty="0"/>
              <a:t> </a:t>
            </a:r>
            <a:r>
              <a:rPr lang="en-US" sz="2200" dirty="0" err="1"/>
              <a:t>etkileşimleri</a:t>
            </a:r>
            <a:r>
              <a:rPr lang="en-US" sz="2200" dirty="0"/>
              <a:t> </a:t>
            </a:r>
            <a:r>
              <a:rPr lang="en-US" sz="2200" dirty="0" err="1"/>
              <a:t>mümkündür</a:t>
            </a:r>
            <a:r>
              <a:rPr lang="en-US" sz="2200" dirty="0"/>
              <a:t>. </a:t>
            </a:r>
            <a:r>
              <a:rPr lang="en-US" sz="2200" dirty="0" err="1"/>
              <a:t>Florokinolonlar</a:t>
            </a:r>
            <a:r>
              <a:rPr lang="en-US" sz="2200" dirty="0"/>
              <a:t> </a:t>
            </a:r>
            <a:r>
              <a:rPr lang="en-US" sz="2200" dirty="0" err="1"/>
              <a:t>zayıf</a:t>
            </a:r>
            <a:r>
              <a:rPr lang="en-US" sz="2200" dirty="0"/>
              <a:t> oral </a:t>
            </a:r>
            <a:r>
              <a:rPr lang="en-US" sz="2200" dirty="0" err="1"/>
              <a:t>emilim</a:t>
            </a:r>
            <a:r>
              <a:rPr lang="en-US" sz="2200" dirty="0"/>
              <a:t> </a:t>
            </a:r>
            <a:r>
              <a:rPr lang="en-US" sz="2200" dirty="0" err="1"/>
              <a:t>üreten</a:t>
            </a:r>
            <a:r>
              <a:rPr lang="en-US" sz="2200" dirty="0"/>
              <a:t> di- </a:t>
            </a:r>
            <a:r>
              <a:rPr lang="en-US" sz="2200" dirty="0" err="1"/>
              <a:t>ve</a:t>
            </a:r>
            <a:r>
              <a:rPr lang="en-US" sz="2200" dirty="0"/>
              <a:t> trivalent </a:t>
            </a:r>
            <a:r>
              <a:rPr lang="en-US" sz="2200" dirty="0" err="1"/>
              <a:t>katyonlarla</a:t>
            </a:r>
            <a:r>
              <a:rPr lang="en-US" sz="2200" dirty="0"/>
              <a:t> </a:t>
            </a:r>
            <a:r>
              <a:rPr lang="en-US" sz="2200" dirty="0" err="1"/>
              <a:t>inaktive</a:t>
            </a:r>
            <a:r>
              <a:rPr lang="en-US" sz="2200" dirty="0"/>
              <a:t> </a:t>
            </a:r>
            <a:r>
              <a:rPr lang="en-US" sz="2200" dirty="0" err="1"/>
              <a:t>edilebilir</a:t>
            </a:r>
            <a:r>
              <a:rPr lang="en-US" sz="2200" dirty="0"/>
              <a:t>.</a:t>
            </a:r>
          </a:p>
          <a:p>
            <a:pPr algn="just">
              <a:lnSpc>
                <a:spcPct val="150000"/>
              </a:lnSpc>
            </a:pPr>
            <a:r>
              <a:rPr lang="en-US" sz="2200" dirty="0"/>
              <a:t>Bu, </a:t>
            </a:r>
            <a:r>
              <a:rPr lang="en-US" sz="2200" dirty="0" err="1"/>
              <a:t>bazı</a:t>
            </a:r>
            <a:r>
              <a:rPr lang="en-US" sz="2200" dirty="0"/>
              <a:t> GIT </a:t>
            </a:r>
            <a:r>
              <a:rPr lang="en-US" sz="2200" dirty="0" err="1"/>
              <a:t>hastalıklarının</a:t>
            </a:r>
            <a:r>
              <a:rPr lang="en-US" sz="2200" dirty="0"/>
              <a:t> </a:t>
            </a:r>
            <a:r>
              <a:rPr lang="en-US" sz="2200" dirty="0" err="1"/>
              <a:t>tedavisi</a:t>
            </a:r>
            <a:r>
              <a:rPr lang="en-US" sz="2200" dirty="0"/>
              <a:t> </a:t>
            </a:r>
            <a:r>
              <a:rPr lang="en-US" sz="2200" dirty="0" err="1"/>
              <a:t>için</a:t>
            </a:r>
            <a:r>
              <a:rPr lang="en-US" sz="2200" dirty="0"/>
              <a:t> </a:t>
            </a:r>
            <a:r>
              <a:rPr lang="en-US" sz="2200" dirty="0" err="1"/>
              <a:t>önemli</a:t>
            </a:r>
            <a:r>
              <a:rPr lang="en-US" sz="2200" dirty="0"/>
              <a:t> </a:t>
            </a:r>
            <a:r>
              <a:rPr lang="en-US" sz="2200" dirty="0" err="1"/>
              <a:t>olabilir</a:t>
            </a:r>
            <a:r>
              <a:rPr lang="en-US" sz="2200" dirty="0"/>
              <a:t>. </a:t>
            </a:r>
            <a:r>
              <a:rPr lang="en-US" sz="2200" dirty="0" err="1"/>
              <a:t>çünkü</a:t>
            </a:r>
            <a:r>
              <a:rPr lang="en-US" sz="2200" dirty="0"/>
              <a:t> </a:t>
            </a:r>
            <a:r>
              <a:rPr lang="en-US" sz="2200" dirty="0" err="1"/>
              <a:t>bu</a:t>
            </a:r>
            <a:r>
              <a:rPr lang="en-US" sz="2200" dirty="0"/>
              <a:t> </a:t>
            </a:r>
            <a:r>
              <a:rPr lang="en-US" sz="2200" dirty="0" err="1"/>
              <a:t>katyonları</a:t>
            </a:r>
            <a:r>
              <a:rPr lang="en-US" sz="2200" dirty="0"/>
              <a:t> </a:t>
            </a:r>
            <a:r>
              <a:rPr lang="en-US" sz="2200" dirty="0" err="1"/>
              <a:t>içerdiği</a:t>
            </a:r>
            <a:r>
              <a:rPr lang="en-US" sz="2200" dirty="0"/>
              <a:t> </a:t>
            </a:r>
            <a:r>
              <a:rPr lang="en-US" sz="2200" dirty="0" err="1"/>
              <a:t>bilinen</a:t>
            </a:r>
            <a:r>
              <a:rPr lang="en-US" sz="2200" dirty="0"/>
              <a:t> </a:t>
            </a:r>
            <a:r>
              <a:rPr lang="en-US" sz="2200" dirty="0" err="1"/>
              <a:t>ilaçlar</a:t>
            </a:r>
            <a:r>
              <a:rPr lang="en-US" sz="2200" dirty="0"/>
              <a:t>, </a:t>
            </a:r>
            <a:r>
              <a:rPr lang="en-US" sz="2200" dirty="0" err="1">
                <a:solidFill>
                  <a:srgbClr val="FF0000"/>
                </a:solidFill>
              </a:rPr>
              <a:t>antasitler</a:t>
            </a:r>
            <a:r>
              <a:rPr lang="en-US" sz="2200" dirty="0">
                <a:solidFill>
                  <a:srgbClr val="FF0000"/>
                </a:solidFill>
              </a:rPr>
              <a:t> </a:t>
            </a:r>
            <a:r>
              <a:rPr lang="en-US" sz="2200" dirty="0"/>
              <a:t>(</a:t>
            </a:r>
            <a:r>
              <a:rPr lang="en-US" sz="2200" dirty="0" err="1"/>
              <a:t>magnezyum</a:t>
            </a:r>
            <a:r>
              <a:rPr lang="en-US" sz="2200" dirty="0"/>
              <a:t>, </a:t>
            </a:r>
            <a:r>
              <a:rPr lang="en-US" sz="2200" dirty="0" err="1"/>
              <a:t>alüminyum</a:t>
            </a:r>
            <a:r>
              <a:rPr lang="en-US" sz="2200" dirty="0"/>
              <a:t> </a:t>
            </a:r>
            <a:r>
              <a:rPr lang="en-US" sz="2200" dirty="0" err="1"/>
              <a:t>ve</a:t>
            </a:r>
            <a:r>
              <a:rPr lang="en-US" sz="2200" dirty="0"/>
              <a:t> </a:t>
            </a:r>
            <a:r>
              <a:rPr lang="en-US" sz="2200" dirty="0" err="1"/>
              <a:t>kalsiyum</a:t>
            </a:r>
            <a:r>
              <a:rPr lang="en-US" sz="2200" dirty="0"/>
              <a:t>), </a:t>
            </a:r>
            <a:r>
              <a:rPr lang="en-US" sz="2200" dirty="0" err="1">
                <a:solidFill>
                  <a:srgbClr val="FF0000"/>
                </a:solidFill>
              </a:rPr>
              <a:t>sukralfat</a:t>
            </a:r>
            <a:r>
              <a:rPr lang="en-US" sz="2200" dirty="0"/>
              <a:t> (</a:t>
            </a:r>
            <a:r>
              <a:rPr lang="en-US" sz="2200" dirty="0" err="1"/>
              <a:t>alüminyum</a:t>
            </a:r>
            <a:r>
              <a:rPr lang="en-US" sz="2200" dirty="0"/>
              <a:t>) </a:t>
            </a:r>
            <a:r>
              <a:rPr lang="en-US" sz="2200" dirty="0" err="1"/>
              <a:t>ve</a:t>
            </a:r>
            <a:r>
              <a:rPr lang="en-US" sz="2200" dirty="0"/>
              <a:t> </a:t>
            </a:r>
            <a:r>
              <a:rPr lang="en-US" sz="2200" dirty="0" err="1">
                <a:solidFill>
                  <a:srgbClr val="FF0000"/>
                </a:solidFill>
              </a:rPr>
              <a:t>besin</a:t>
            </a:r>
            <a:r>
              <a:rPr lang="en-US" sz="2200" dirty="0">
                <a:solidFill>
                  <a:srgbClr val="FF0000"/>
                </a:solidFill>
              </a:rPr>
              <a:t> </a:t>
            </a:r>
            <a:r>
              <a:rPr lang="en-US" sz="2200" dirty="0" err="1">
                <a:solidFill>
                  <a:srgbClr val="FF0000"/>
                </a:solidFill>
              </a:rPr>
              <a:t>takviyeleri</a:t>
            </a:r>
            <a:r>
              <a:rPr lang="en-US" sz="2200" dirty="0">
                <a:solidFill>
                  <a:srgbClr val="FF0000"/>
                </a:solidFill>
              </a:rPr>
              <a:t> </a:t>
            </a:r>
            <a:r>
              <a:rPr lang="en-US" sz="2200" dirty="0"/>
              <a:t>(</a:t>
            </a:r>
            <a:r>
              <a:rPr lang="en-US" sz="2200" dirty="0" err="1"/>
              <a:t>magnezyum</a:t>
            </a:r>
            <a:r>
              <a:rPr lang="en-US" sz="2200" dirty="0"/>
              <a:t> </a:t>
            </a:r>
            <a:r>
              <a:rPr lang="en-US" sz="2200" dirty="0" err="1"/>
              <a:t>veya</a:t>
            </a:r>
            <a:r>
              <a:rPr lang="en-US" sz="2200" dirty="0"/>
              <a:t> </a:t>
            </a:r>
            <a:r>
              <a:rPr lang="en-US" sz="2200" dirty="0" err="1"/>
              <a:t>demir</a:t>
            </a:r>
            <a:r>
              <a:rPr lang="en-US" sz="2200" dirty="0"/>
              <a:t> </a:t>
            </a:r>
            <a:r>
              <a:rPr lang="en-US" sz="2200" dirty="0" err="1"/>
              <a:t>içeren</a:t>
            </a:r>
            <a:r>
              <a:rPr lang="en-US" sz="2200" dirty="0"/>
              <a:t> </a:t>
            </a:r>
            <a:r>
              <a:rPr lang="en-US" sz="2200" dirty="0" err="1"/>
              <a:t>takviyeler</a:t>
            </a:r>
            <a:r>
              <a:rPr lang="en-US" sz="2200" dirty="0"/>
              <a:t>) GIT </a:t>
            </a:r>
            <a:r>
              <a:rPr lang="en-US" sz="2200" dirty="0" err="1"/>
              <a:t>hastalarıda</a:t>
            </a:r>
            <a:r>
              <a:rPr lang="en-US" sz="2200" dirty="0"/>
              <a:t> </a:t>
            </a:r>
            <a:r>
              <a:rPr lang="en-US" sz="2200" dirty="0" err="1"/>
              <a:t>sıklıkla</a:t>
            </a:r>
            <a:r>
              <a:rPr lang="en-US" sz="2200" dirty="0"/>
              <a:t> </a:t>
            </a:r>
            <a:r>
              <a:rPr lang="en-US" sz="2200" dirty="0" err="1"/>
              <a:t>kullanılır</a:t>
            </a:r>
            <a:r>
              <a:rPr lang="en-US" sz="2200" dirty="0"/>
              <a:t>. </a:t>
            </a:r>
          </a:p>
        </p:txBody>
      </p:sp>
    </p:spTree>
    <p:extLst>
      <p:ext uri="{BB962C8B-B14F-4D97-AF65-F5344CB8AC3E}">
        <p14:creationId xmlns:p14="http://schemas.microsoft.com/office/powerpoint/2010/main" val="2352579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2BAF-400C-2F4C-880A-452146A5DBD5}"/>
              </a:ext>
            </a:extLst>
          </p:cNvPr>
          <p:cNvSpPr>
            <a:spLocks noGrp="1"/>
          </p:cNvSpPr>
          <p:nvPr>
            <p:ph type="title"/>
          </p:nvPr>
        </p:nvSpPr>
        <p:spPr>
          <a:xfrm>
            <a:off x="838200" y="365126"/>
            <a:ext cx="10515600" cy="878048"/>
          </a:xfrm>
          <a:ln>
            <a:solidFill>
              <a:schemeClr val="accent1"/>
            </a:solidFill>
          </a:ln>
        </p:spPr>
        <p:txBody>
          <a:bodyPr>
            <a:normAutofit/>
          </a:bodyPr>
          <a:lstStyle/>
          <a:p>
            <a:r>
              <a:rPr lang="tr-TR" sz="3200" b="1" dirty="0" err="1">
                <a:solidFill>
                  <a:srgbClr val="FF0000"/>
                </a:solidFill>
              </a:rPr>
              <a:t>Tetracyclines</a:t>
            </a:r>
            <a:r>
              <a:rPr lang="tr-TR" sz="3200" b="1" dirty="0">
                <a:solidFill>
                  <a:srgbClr val="FF0000"/>
                </a:solidFill>
              </a:rPr>
              <a:t> </a:t>
            </a:r>
            <a:endParaRPr lang="en-US" sz="3200" dirty="0">
              <a:solidFill>
                <a:srgbClr val="FF0000"/>
              </a:solidFill>
            </a:endParaRPr>
          </a:p>
        </p:txBody>
      </p:sp>
      <p:sp>
        <p:nvSpPr>
          <p:cNvPr id="3" name="Content Placeholder 2">
            <a:extLst>
              <a:ext uri="{FF2B5EF4-FFF2-40B4-BE49-F238E27FC236}">
                <a16:creationId xmlns:a16="http://schemas.microsoft.com/office/drawing/2014/main" id="{C70BF019-20F5-5B4D-BE20-5D38A8350D46}"/>
              </a:ext>
            </a:extLst>
          </p:cNvPr>
          <p:cNvSpPr>
            <a:spLocks noGrp="1"/>
          </p:cNvSpPr>
          <p:nvPr>
            <p:ph idx="1"/>
          </p:nvPr>
        </p:nvSpPr>
        <p:spPr/>
        <p:txBody>
          <a:bodyPr>
            <a:normAutofit fontScale="92500"/>
          </a:bodyPr>
          <a:lstStyle/>
          <a:p>
            <a:pPr algn="just">
              <a:lnSpc>
                <a:spcPct val="150000"/>
              </a:lnSpc>
            </a:pPr>
            <a:r>
              <a:rPr lang="en-US" sz="2200" dirty="0" err="1"/>
              <a:t>Tetrasiklinler</a:t>
            </a:r>
            <a:r>
              <a:rPr lang="en-US" sz="2200" dirty="0"/>
              <a:t>, </a:t>
            </a:r>
            <a:r>
              <a:rPr lang="en-US" sz="2200" dirty="0" err="1"/>
              <a:t>tetrasiklin</a:t>
            </a:r>
            <a:r>
              <a:rPr lang="en-US" sz="2200" dirty="0"/>
              <a:t>, </a:t>
            </a:r>
            <a:r>
              <a:rPr lang="en-US" sz="2200" dirty="0" err="1"/>
              <a:t>oksitetrasiklin</a:t>
            </a:r>
            <a:r>
              <a:rPr lang="en-US" sz="2200" dirty="0"/>
              <a:t>, </a:t>
            </a:r>
            <a:r>
              <a:rPr lang="en-US" sz="2200" dirty="0" err="1"/>
              <a:t>doksisiklin</a:t>
            </a:r>
            <a:r>
              <a:rPr lang="en-US" sz="2200" dirty="0"/>
              <a:t> </a:t>
            </a:r>
            <a:r>
              <a:rPr lang="en-US" sz="2200" dirty="0" err="1"/>
              <a:t>ve</a:t>
            </a:r>
            <a:r>
              <a:rPr lang="en-US" sz="2200" dirty="0"/>
              <a:t> </a:t>
            </a:r>
            <a:r>
              <a:rPr lang="en-US" sz="2200" dirty="0" err="1"/>
              <a:t>minosiklini</a:t>
            </a:r>
            <a:r>
              <a:rPr lang="en-US" sz="2200" dirty="0"/>
              <a:t> </a:t>
            </a:r>
            <a:r>
              <a:rPr lang="en-US" sz="2200" dirty="0" err="1"/>
              <a:t>içerir</a:t>
            </a:r>
            <a:r>
              <a:rPr lang="en-US" sz="2200" dirty="0"/>
              <a:t>.  Bu </a:t>
            </a:r>
            <a:r>
              <a:rPr lang="en-US" sz="2200" dirty="0" err="1"/>
              <a:t>grup</a:t>
            </a:r>
            <a:r>
              <a:rPr lang="en-US" sz="2200" dirty="0"/>
              <a:t> </a:t>
            </a:r>
            <a:r>
              <a:rPr lang="en-US" sz="2200" dirty="0" err="1"/>
              <a:t>içindeki</a:t>
            </a:r>
            <a:r>
              <a:rPr lang="en-US" sz="2200" dirty="0"/>
              <a:t> </a:t>
            </a:r>
            <a:r>
              <a:rPr lang="en-US" sz="2200" dirty="0" err="1"/>
              <a:t>antibiyotiklerden</a:t>
            </a:r>
            <a:r>
              <a:rPr lang="en-US" sz="2200" dirty="0"/>
              <a:t> </a:t>
            </a:r>
            <a:r>
              <a:rPr lang="en-US" sz="2200" dirty="0" err="1"/>
              <a:t>neredeyse</a:t>
            </a:r>
            <a:r>
              <a:rPr lang="en-US" sz="2200" dirty="0"/>
              <a:t> </a:t>
            </a:r>
            <a:r>
              <a:rPr lang="en-US" sz="2200" dirty="0" err="1"/>
              <a:t>sadece</a:t>
            </a:r>
            <a:r>
              <a:rPr lang="en-US" sz="2200" dirty="0"/>
              <a:t> </a:t>
            </a:r>
            <a:r>
              <a:rPr lang="en-US" sz="2200" dirty="0" err="1"/>
              <a:t>doksosiklin</a:t>
            </a:r>
            <a:r>
              <a:rPr lang="en-US" sz="2200" dirty="0"/>
              <a:t> pet </a:t>
            </a:r>
            <a:r>
              <a:rPr lang="en-US" sz="2200" dirty="0" err="1"/>
              <a:t>hayvanlar</a:t>
            </a:r>
            <a:r>
              <a:rPr lang="en-US" sz="2200" dirty="0"/>
              <a:t> </a:t>
            </a:r>
            <a:r>
              <a:rPr lang="en-US" sz="2200" dirty="0" err="1"/>
              <a:t>için</a:t>
            </a:r>
            <a:r>
              <a:rPr lang="en-US" sz="2200" dirty="0"/>
              <a:t> </a:t>
            </a:r>
            <a:r>
              <a:rPr lang="en-US" sz="2200" dirty="0" err="1"/>
              <a:t>kullanılır</a:t>
            </a:r>
            <a:r>
              <a:rPr lang="en-US" sz="2200" dirty="0"/>
              <a:t>. </a:t>
            </a:r>
            <a:r>
              <a:rPr lang="en-US" sz="2200" dirty="0" err="1"/>
              <a:t>Tetrasiklinler</a:t>
            </a:r>
            <a:r>
              <a:rPr lang="en-US" sz="2200" dirty="0"/>
              <a:t> protein </a:t>
            </a:r>
            <a:r>
              <a:rPr lang="en-US" sz="2200" dirty="0" err="1"/>
              <a:t>sentezi</a:t>
            </a:r>
            <a:r>
              <a:rPr lang="en-US" sz="2200" dirty="0"/>
              <a:t> </a:t>
            </a:r>
            <a:r>
              <a:rPr lang="en-US" sz="2200" dirty="0" err="1"/>
              <a:t>inhibitörleridir</a:t>
            </a:r>
            <a:r>
              <a:rPr lang="en-US" sz="2200" dirty="0"/>
              <a:t>. 30-S </a:t>
            </a:r>
            <a:r>
              <a:rPr lang="en-US" sz="2200" dirty="0" err="1"/>
              <a:t>ribozomal</a:t>
            </a:r>
            <a:r>
              <a:rPr lang="en-US" sz="2200" dirty="0"/>
              <a:t> alt </a:t>
            </a:r>
            <a:r>
              <a:rPr lang="en-US" sz="2200" dirty="0" err="1"/>
              <a:t>ünitesine</a:t>
            </a:r>
            <a:r>
              <a:rPr lang="en-US" sz="2200" dirty="0"/>
              <a:t> </a:t>
            </a:r>
            <a:r>
              <a:rPr lang="en-US" sz="2200" dirty="0" err="1"/>
              <a:t>bağlanırlar</a:t>
            </a:r>
            <a:r>
              <a:rPr lang="en-US" sz="2200" dirty="0"/>
              <a:t> </a:t>
            </a:r>
            <a:r>
              <a:rPr lang="en-US" sz="2200" dirty="0" err="1"/>
              <a:t>ve</a:t>
            </a:r>
            <a:r>
              <a:rPr lang="en-US" sz="2200" dirty="0"/>
              <a:t> </a:t>
            </a:r>
            <a:r>
              <a:rPr lang="en-US" sz="2200" dirty="0" err="1"/>
              <a:t>aminoasil</a:t>
            </a:r>
            <a:r>
              <a:rPr lang="en-US" sz="2200" dirty="0"/>
              <a:t> transfer </a:t>
            </a:r>
            <a:r>
              <a:rPr lang="en-US" sz="2200" dirty="0" err="1"/>
              <a:t>RNA'nın</a:t>
            </a:r>
            <a:r>
              <a:rPr lang="en-US" sz="2200" dirty="0"/>
              <a:t> </a:t>
            </a:r>
            <a:r>
              <a:rPr lang="en-US" sz="2200" dirty="0" err="1"/>
              <a:t>haberci</a:t>
            </a:r>
            <a:r>
              <a:rPr lang="en-US" sz="2200" dirty="0"/>
              <a:t> RNA (mRNA) </a:t>
            </a:r>
            <a:r>
              <a:rPr lang="en-US" sz="2200" dirty="0" err="1"/>
              <a:t>ribozom</a:t>
            </a:r>
            <a:r>
              <a:rPr lang="en-US" sz="2200" dirty="0"/>
              <a:t> </a:t>
            </a:r>
            <a:r>
              <a:rPr lang="en-US" sz="2200" dirty="0" err="1"/>
              <a:t>kompleksine</a:t>
            </a:r>
            <a:r>
              <a:rPr lang="en-US" sz="2200" dirty="0"/>
              <a:t> </a:t>
            </a:r>
            <a:r>
              <a:rPr lang="en-US" sz="2200" dirty="0" err="1"/>
              <a:t>bağlanmasını</a:t>
            </a:r>
            <a:r>
              <a:rPr lang="en-US" sz="2200" dirty="0"/>
              <a:t> bloke </a:t>
            </a:r>
            <a:r>
              <a:rPr lang="en-US" sz="2200" dirty="0" err="1"/>
              <a:t>ederler</a:t>
            </a:r>
            <a:r>
              <a:rPr lang="en-US" sz="2200" dirty="0"/>
              <a:t>.</a:t>
            </a:r>
          </a:p>
          <a:p>
            <a:pPr algn="just">
              <a:lnSpc>
                <a:spcPct val="150000"/>
              </a:lnSpc>
            </a:pPr>
            <a:r>
              <a:rPr lang="en-US" sz="2200" dirty="0" err="1"/>
              <a:t>Tetrasiklinler</a:t>
            </a:r>
            <a:r>
              <a:rPr lang="en-US" sz="2200" dirty="0"/>
              <a:t>, Gram-</a:t>
            </a:r>
            <a:r>
              <a:rPr lang="en-US" sz="2200" dirty="0" err="1"/>
              <a:t>negatif</a:t>
            </a:r>
            <a:r>
              <a:rPr lang="en-US" sz="2200" dirty="0"/>
              <a:t> </a:t>
            </a:r>
            <a:r>
              <a:rPr lang="en-US" sz="2200" dirty="0" err="1"/>
              <a:t>ve</a:t>
            </a:r>
            <a:r>
              <a:rPr lang="en-US" sz="2200" dirty="0"/>
              <a:t> Gram-</a:t>
            </a:r>
            <a:r>
              <a:rPr lang="en-US" sz="2200" dirty="0" err="1"/>
              <a:t>pozitif</a:t>
            </a:r>
            <a:r>
              <a:rPr lang="en-US" sz="2200" dirty="0"/>
              <a:t> </a:t>
            </a:r>
            <a:r>
              <a:rPr lang="en-US" sz="2200" dirty="0" err="1"/>
              <a:t>bakterilerin</a:t>
            </a:r>
            <a:r>
              <a:rPr lang="en-US" sz="2200" dirty="0"/>
              <a:t> </a:t>
            </a:r>
            <a:r>
              <a:rPr lang="en-US" sz="2200" dirty="0" err="1"/>
              <a:t>yanı</a:t>
            </a:r>
            <a:r>
              <a:rPr lang="en-US" sz="2200" dirty="0"/>
              <a:t> </a:t>
            </a:r>
            <a:r>
              <a:rPr lang="en-US" sz="2200" dirty="0" err="1"/>
              <a:t>sıra</a:t>
            </a:r>
            <a:r>
              <a:rPr lang="en-US" sz="2200" dirty="0"/>
              <a:t> Chlamydia, rickettsia, </a:t>
            </a:r>
            <a:r>
              <a:rPr lang="en-US" sz="2200" dirty="0" err="1"/>
              <a:t>spirochet</a:t>
            </a:r>
            <a:r>
              <a:rPr lang="en-US" sz="2200" dirty="0"/>
              <a:t>, mycoplasma, L-form </a:t>
            </a:r>
            <a:r>
              <a:rPr lang="en-US" sz="2200" dirty="0" err="1"/>
              <a:t>bakterileri</a:t>
            </a:r>
            <a:r>
              <a:rPr lang="en-US" sz="2200" dirty="0"/>
              <a:t> </a:t>
            </a:r>
            <a:r>
              <a:rPr lang="en-US" sz="2200" dirty="0" err="1"/>
              <a:t>ve</a:t>
            </a:r>
            <a:r>
              <a:rPr lang="en-US" sz="2200" dirty="0"/>
              <a:t> </a:t>
            </a:r>
            <a:r>
              <a:rPr lang="en-US" sz="2200" dirty="0" err="1"/>
              <a:t>bazı</a:t>
            </a:r>
            <a:r>
              <a:rPr lang="en-US" sz="2200" dirty="0"/>
              <a:t> </a:t>
            </a:r>
            <a:r>
              <a:rPr lang="en-US" sz="2200" dirty="0" err="1"/>
              <a:t>protozoalara</a:t>
            </a:r>
            <a:r>
              <a:rPr lang="en-US" sz="2200" dirty="0"/>
              <a:t> (</a:t>
            </a:r>
            <a:r>
              <a:rPr lang="en-US" sz="2200" dirty="0" err="1"/>
              <a:t>örneğin</a:t>
            </a:r>
            <a:r>
              <a:rPr lang="en-US" sz="2200" dirty="0"/>
              <a:t>, Plasmodium, Entamoeba) </a:t>
            </a:r>
            <a:r>
              <a:rPr lang="en-US" sz="2200" dirty="0" err="1"/>
              <a:t>karşı</a:t>
            </a:r>
            <a:r>
              <a:rPr lang="en-US" sz="2200" dirty="0"/>
              <a:t> </a:t>
            </a:r>
            <a:r>
              <a:rPr lang="en-US" sz="2200" dirty="0" err="1"/>
              <a:t>aktif</a:t>
            </a:r>
            <a:r>
              <a:rPr lang="en-US" sz="2200" dirty="0"/>
              <a:t> </a:t>
            </a:r>
            <a:r>
              <a:rPr lang="en-US" sz="2200" dirty="0" err="1"/>
              <a:t>olan</a:t>
            </a:r>
            <a:r>
              <a:rPr lang="en-US" sz="2200" dirty="0"/>
              <a:t> </a:t>
            </a:r>
            <a:r>
              <a:rPr lang="en-US" sz="2200" dirty="0" err="1"/>
              <a:t>geniş</a:t>
            </a:r>
            <a:r>
              <a:rPr lang="en-US" sz="2200" dirty="0"/>
              <a:t> </a:t>
            </a:r>
            <a:r>
              <a:rPr lang="en-US" sz="2200" dirty="0" err="1"/>
              <a:t>spektrumlu</a:t>
            </a:r>
            <a:r>
              <a:rPr lang="en-US" sz="2200" dirty="0"/>
              <a:t> </a:t>
            </a:r>
            <a:r>
              <a:rPr lang="en-US" sz="2200" dirty="0" err="1"/>
              <a:t>ilaçlardır</a:t>
            </a:r>
            <a:r>
              <a:rPr lang="en-US" sz="2200" dirty="0"/>
              <a:t>. </a:t>
            </a:r>
            <a:r>
              <a:rPr lang="en-US" sz="2200" dirty="0" err="1"/>
              <a:t>Rickettsiaceae</a:t>
            </a:r>
            <a:r>
              <a:rPr lang="en-US" sz="2200" dirty="0"/>
              <a:t> </a:t>
            </a:r>
            <a:r>
              <a:rPr lang="en-US" sz="2200" dirty="0" err="1"/>
              <a:t>familyası</a:t>
            </a:r>
            <a:r>
              <a:rPr lang="en-US" sz="2200" dirty="0"/>
              <a:t> Rickettsia </a:t>
            </a:r>
            <a:r>
              <a:rPr lang="en-US" sz="2200" dirty="0" err="1"/>
              <a:t>ve</a:t>
            </a:r>
            <a:r>
              <a:rPr lang="en-US" sz="2200" dirty="0"/>
              <a:t> </a:t>
            </a:r>
            <a:r>
              <a:rPr lang="en-US" sz="2200" dirty="0" err="1"/>
              <a:t>Ehrlichia'yı</a:t>
            </a:r>
            <a:r>
              <a:rPr lang="en-US" sz="2200" dirty="0"/>
              <a:t> </a:t>
            </a:r>
            <a:r>
              <a:rPr lang="en-US" sz="2200" dirty="0" err="1"/>
              <a:t>içerir</a:t>
            </a:r>
            <a:r>
              <a:rPr lang="en-US" sz="2200" dirty="0"/>
              <a:t> </a:t>
            </a:r>
            <a:r>
              <a:rPr lang="en-US" sz="2200" dirty="0" err="1"/>
              <a:t>ve</a:t>
            </a:r>
            <a:r>
              <a:rPr lang="en-US" sz="2200" dirty="0"/>
              <a:t> </a:t>
            </a:r>
            <a:r>
              <a:rPr lang="en-US" sz="2200" dirty="0" err="1"/>
              <a:t>tetrasiklinler</a:t>
            </a:r>
            <a:r>
              <a:rPr lang="en-US" sz="2200" dirty="0"/>
              <a:t>, </a:t>
            </a:r>
            <a:r>
              <a:rPr lang="en-US" sz="2200" dirty="0" err="1"/>
              <a:t>özellikle</a:t>
            </a:r>
            <a:r>
              <a:rPr lang="en-US" sz="2200" dirty="0"/>
              <a:t> </a:t>
            </a:r>
            <a:r>
              <a:rPr lang="en-US" sz="2200" dirty="0" err="1"/>
              <a:t>doksisiklin</a:t>
            </a:r>
            <a:r>
              <a:rPr lang="en-US" sz="2200" dirty="0"/>
              <a:t>, </a:t>
            </a:r>
            <a:r>
              <a:rPr lang="en-US" sz="2200" dirty="0" err="1"/>
              <a:t>bu</a:t>
            </a:r>
            <a:r>
              <a:rPr lang="en-US" sz="2200" dirty="0"/>
              <a:t> </a:t>
            </a:r>
            <a:r>
              <a:rPr lang="en-US" sz="2200" dirty="0" err="1"/>
              <a:t>enfeksiyonlar</a:t>
            </a:r>
            <a:r>
              <a:rPr lang="en-US" sz="2200" dirty="0"/>
              <a:t> </a:t>
            </a:r>
            <a:r>
              <a:rPr lang="en-US" sz="2200" dirty="0" err="1"/>
              <a:t>için</a:t>
            </a:r>
            <a:r>
              <a:rPr lang="en-US" sz="2200" dirty="0"/>
              <a:t> ilk </a:t>
            </a:r>
            <a:r>
              <a:rPr lang="en-US" sz="2200" dirty="0" err="1"/>
              <a:t>tercih</a:t>
            </a:r>
            <a:r>
              <a:rPr lang="en-US" sz="2200" dirty="0"/>
              <a:t> </a:t>
            </a:r>
            <a:r>
              <a:rPr lang="en-US" sz="2200" dirty="0" err="1"/>
              <a:t>edilen</a:t>
            </a:r>
            <a:r>
              <a:rPr lang="en-US" sz="2200" dirty="0"/>
              <a:t> </a:t>
            </a:r>
            <a:r>
              <a:rPr lang="en-US" sz="2200" dirty="0" err="1"/>
              <a:t>ilaç</a:t>
            </a:r>
            <a:r>
              <a:rPr lang="en-US" sz="2200" dirty="0"/>
              <a:t> </a:t>
            </a:r>
            <a:r>
              <a:rPr lang="en-US" sz="2200" dirty="0" err="1"/>
              <a:t>olarak</a:t>
            </a:r>
            <a:r>
              <a:rPr lang="en-US" sz="2200" dirty="0"/>
              <a:t> </a:t>
            </a:r>
            <a:r>
              <a:rPr lang="en-US" sz="2200" dirty="0" err="1"/>
              <a:t>kabul</a:t>
            </a:r>
            <a:r>
              <a:rPr lang="en-US" sz="2200" dirty="0"/>
              <a:t> </a:t>
            </a:r>
            <a:r>
              <a:rPr lang="en-US" sz="2200" dirty="0" err="1"/>
              <a:t>edilir</a:t>
            </a:r>
            <a:r>
              <a:rPr lang="en-US" sz="2200" dirty="0"/>
              <a:t>.</a:t>
            </a:r>
          </a:p>
        </p:txBody>
      </p:sp>
    </p:spTree>
    <p:extLst>
      <p:ext uri="{BB962C8B-B14F-4D97-AF65-F5344CB8AC3E}">
        <p14:creationId xmlns:p14="http://schemas.microsoft.com/office/powerpoint/2010/main" val="2506833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1DDA5E-6B8F-464A-B0FA-7BCBEEFAB5F3}"/>
              </a:ext>
            </a:extLst>
          </p:cNvPr>
          <p:cNvSpPr>
            <a:spLocks noGrp="1"/>
          </p:cNvSpPr>
          <p:nvPr>
            <p:ph idx="1"/>
          </p:nvPr>
        </p:nvSpPr>
        <p:spPr>
          <a:xfrm>
            <a:off x="838200" y="1260547"/>
            <a:ext cx="10515600" cy="4351338"/>
          </a:xfrm>
          <a:ln>
            <a:solidFill>
              <a:schemeClr val="accent1"/>
            </a:solidFill>
          </a:ln>
        </p:spPr>
        <p:txBody>
          <a:bodyPr>
            <a:normAutofit/>
          </a:bodyPr>
          <a:lstStyle/>
          <a:p>
            <a:pPr algn="just">
              <a:lnSpc>
                <a:spcPct val="150000"/>
              </a:lnSpc>
            </a:pPr>
            <a:r>
              <a:rPr lang="en-US" sz="2200" dirty="0" err="1"/>
              <a:t>Tetrasiklinlerin</a:t>
            </a:r>
            <a:r>
              <a:rPr lang="en-US" sz="2200" dirty="0"/>
              <a:t> </a:t>
            </a:r>
            <a:r>
              <a:rPr lang="en-US" sz="2200" dirty="0" err="1"/>
              <a:t>çoğu</a:t>
            </a:r>
            <a:r>
              <a:rPr lang="en-US" sz="2200" dirty="0"/>
              <a:t> minimal </a:t>
            </a:r>
            <a:r>
              <a:rPr lang="en-US" sz="2200" dirty="0" err="1"/>
              <a:t>olarak</a:t>
            </a:r>
            <a:r>
              <a:rPr lang="en-US" sz="2200" dirty="0"/>
              <a:t> metabolize </a:t>
            </a:r>
            <a:r>
              <a:rPr lang="en-US" sz="2200" dirty="0" err="1"/>
              <a:t>edilir</a:t>
            </a:r>
            <a:r>
              <a:rPr lang="en-US" sz="2200" dirty="0"/>
              <a:t> </a:t>
            </a:r>
            <a:r>
              <a:rPr lang="en-US" sz="2200" dirty="0" err="1"/>
              <a:t>ve</a:t>
            </a:r>
            <a:r>
              <a:rPr lang="en-US" sz="2200" dirty="0"/>
              <a:t> </a:t>
            </a:r>
            <a:r>
              <a:rPr lang="en-US" sz="2200" dirty="0" err="1"/>
              <a:t>eliminasyon</a:t>
            </a:r>
            <a:r>
              <a:rPr lang="en-US" sz="2200" dirty="0"/>
              <a:t> </a:t>
            </a:r>
            <a:r>
              <a:rPr lang="en-US" sz="2200" dirty="0" err="1"/>
              <a:t>için</a:t>
            </a:r>
            <a:r>
              <a:rPr lang="en-US" sz="2200" dirty="0"/>
              <a:t> </a:t>
            </a:r>
            <a:r>
              <a:rPr lang="en-US" sz="2200" dirty="0" err="1"/>
              <a:t>glomerüler</a:t>
            </a:r>
            <a:r>
              <a:rPr lang="en-US" sz="2200" dirty="0"/>
              <a:t> </a:t>
            </a:r>
            <a:r>
              <a:rPr lang="en-US" sz="2200" dirty="0" err="1"/>
              <a:t>filtrasyona</a:t>
            </a:r>
            <a:r>
              <a:rPr lang="en-US" sz="2200" dirty="0"/>
              <a:t> </a:t>
            </a:r>
            <a:r>
              <a:rPr lang="en-US" sz="2200" dirty="0" err="1"/>
              <a:t>dayanır</a:t>
            </a:r>
            <a:r>
              <a:rPr lang="en-US" sz="2200" dirty="0"/>
              <a:t>. </a:t>
            </a:r>
            <a:r>
              <a:rPr lang="en-US" sz="2200" dirty="0" err="1"/>
              <a:t>Bununla</a:t>
            </a:r>
            <a:r>
              <a:rPr lang="en-US" sz="2200" dirty="0"/>
              <a:t> </a:t>
            </a:r>
            <a:r>
              <a:rPr lang="en-US" sz="2200" dirty="0" err="1"/>
              <a:t>birlikte</a:t>
            </a:r>
            <a:r>
              <a:rPr lang="en-US" sz="2200" dirty="0"/>
              <a:t>, </a:t>
            </a:r>
            <a:r>
              <a:rPr lang="en-US" sz="2200" dirty="0" err="1"/>
              <a:t>doksisiklin</a:t>
            </a:r>
            <a:r>
              <a:rPr lang="en-US" sz="2200" dirty="0"/>
              <a:t> </a:t>
            </a:r>
            <a:r>
              <a:rPr lang="en-US" sz="2200" dirty="0" err="1"/>
              <a:t>ve</a:t>
            </a:r>
            <a:r>
              <a:rPr lang="en-US" sz="2200" dirty="0"/>
              <a:t> </a:t>
            </a:r>
            <a:r>
              <a:rPr lang="en-US" sz="2200" dirty="0" err="1"/>
              <a:t>minosiklin</a:t>
            </a:r>
            <a:r>
              <a:rPr lang="en-US" sz="2200" dirty="0"/>
              <a:t> </a:t>
            </a:r>
            <a:r>
              <a:rPr lang="en-US" sz="2200" dirty="0" err="1"/>
              <a:t>diğer</a:t>
            </a:r>
            <a:r>
              <a:rPr lang="en-US" sz="2200" dirty="0"/>
              <a:t> </a:t>
            </a:r>
            <a:r>
              <a:rPr lang="en-US" sz="2200" dirty="0" err="1"/>
              <a:t>tetrasiklinlerden</a:t>
            </a:r>
            <a:r>
              <a:rPr lang="en-US" sz="2200" dirty="0"/>
              <a:t> </a:t>
            </a:r>
            <a:r>
              <a:rPr lang="en-US" sz="2200" dirty="0" err="1"/>
              <a:t>daha</a:t>
            </a:r>
            <a:r>
              <a:rPr lang="en-US" sz="2200" dirty="0"/>
              <a:t> </a:t>
            </a:r>
            <a:r>
              <a:rPr lang="en-US" sz="2200" dirty="0" err="1"/>
              <a:t>fazla</a:t>
            </a:r>
            <a:r>
              <a:rPr lang="en-US" sz="2200" dirty="0"/>
              <a:t> metabolize </a:t>
            </a:r>
            <a:r>
              <a:rPr lang="en-US" sz="2200" dirty="0" err="1"/>
              <a:t>olur</a:t>
            </a:r>
            <a:r>
              <a:rPr lang="en-US" sz="2200" dirty="0"/>
              <a:t> </a:t>
            </a:r>
            <a:r>
              <a:rPr lang="en-US" sz="2200" dirty="0" err="1"/>
              <a:t>ve</a:t>
            </a:r>
            <a:r>
              <a:rPr lang="en-US" sz="2200" dirty="0"/>
              <a:t> </a:t>
            </a:r>
            <a:r>
              <a:rPr lang="en-US" sz="2200" dirty="0" err="1"/>
              <a:t>böbrek</a:t>
            </a:r>
            <a:r>
              <a:rPr lang="en-US" sz="2200" dirty="0"/>
              <a:t> </a:t>
            </a:r>
            <a:r>
              <a:rPr lang="en-US" sz="2200" dirty="0" err="1"/>
              <a:t>atılımı</a:t>
            </a:r>
            <a:r>
              <a:rPr lang="en-US" sz="2200" dirty="0"/>
              <a:t> </a:t>
            </a:r>
            <a:r>
              <a:rPr lang="en-US" sz="2200" dirty="0" err="1"/>
              <a:t>diğer</a:t>
            </a:r>
            <a:r>
              <a:rPr lang="en-US" sz="2200" dirty="0"/>
              <a:t> </a:t>
            </a:r>
            <a:r>
              <a:rPr lang="en-US" sz="2200" dirty="0" err="1"/>
              <a:t>tetrasiklinlerde</a:t>
            </a:r>
            <a:r>
              <a:rPr lang="en-US" sz="2200" dirty="0"/>
              <a:t> </a:t>
            </a:r>
            <a:r>
              <a:rPr lang="en-US" sz="2200" dirty="0" err="1"/>
              <a:t>olduğu</a:t>
            </a:r>
            <a:r>
              <a:rPr lang="en-US" sz="2200" dirty="0"/>
              <a:t> </a:t>
            </a:r>
            <a:r>
              <a:rPr lang="en-US" sz="2200" dirty="0" err="1"/>
              <a:t>kadar</a:t>
            </a:r>
            <a:r>
              <a:rPr lang="en-US" sz="2200" dirty="0"/>
              <a:t> </a:t>
            </a:r>
            <a:r>
              <a:rPr lang="en-US" sz="2200" dirty="0" err="1"/>
              <a:t>yüksek</a:t>
            </a:r>
            <a:r>
              <a:rPr lang="en-US" sz="2200" dirty="0"/>
              <a:t> </a:t>
            </a:r>
            <a:r>
              <a:rPr lang="en-US" sz="2200" dirty="0" err="1"/>
              <a:t>olmayabilir</a:t>
            </a:r>
            <a:r>
              <a:rPr lang="en-US" sz="2200" dirty="0"/>
              <a:t>. </a:t>
            </a:r>
            <a:r>
              <a:rPr lang="en-US" sz="2200" dirty="0" err="1"/>
              <a:t>Doksisiklin</a:t>
            </a:r>
            <a:r>
              <a:rPr lang="en-US" sz="2200" dirty="0"/>
              <a:t> </a:t>
            </a:r>
            <a:r>
              <a:rPr lang="en-US" sz="2200" dirty="0" err="1"/>
              <a:t>ve</a:t>
            </a:r>
            <a:r>
              <a:rPr lang="en-US" sz="2200" dirty="0"/>
              <a:t> </a:t>
            </a:r>
            <a:r>
              <a:rPr lang="en-US" sz="2200" dirty="0" err="1"/>
              <a:t>minosiklin</a:t>
            </a:r>
            <a:r>
              <a:rPr lang="en-US" sz="2200" dirty="0"/>
              <a:t> </a:t>
            </a:r>
            <a:r>
              <a:rPr lang="en-US" sz="2200" dirty="0" err="1"/>
              <a:t>diğer</a:t>
            </a:r>
            <a:r>
              <a:rPr lang="en-US" sz="2200" dirty="0"/>
              <a:t> </a:t>
            </a:r>
            <a:r>
              <a:rPr lang="en-US" sz="2200" dirty="0" err="1"/>
              <a:t>tetrasiklinlerden</a:t>
            </a:r>
            <a:r>
              <a:rPr lang="en-US" sz="2200" dirty="0"/>
              <a:t> </a:t>
            </a:r>
            <a:r>
              <a:rPr lang="en-US" sz="2200" dirty="0" err="1"/>
              <a:t>farklıdır</a:t>
            </a:r>
            <a:r>
              <a:rPr lang="en-US" sz="2200" dirty="0"/>
              <a:t>, </a:t>
            </a:r>
            <a:r>
              <a:rPr lang="en-US" sz="2200" dirty="0" err="1"/>
              <a:t>çünkü</a:t>
            </a:r>
            <a:r>
              <a:rPr lang="en-US" sz="2200" dirty="0"/>
              <a:t> </a:t>
            </a:r>
            <a:r>
              <a:rPr lang="en-US" sz="2200" dirty="0" err="1"/>
              <a:t>bazı</a:t>
            </a:r>
            <a:r>
              <a:rPr lang="en-US" sz="2200" dirty="0"/>
              <a:t> </a:t>
            </a:r>
            <a:r>
              <a:rPr lang="en-US" sz="2200" dirty="0" err="1"/>
              <a:t>bağırsak</a:t>
            </a:r>
            <a:r>
              <a:rPr lang="en-US" sz="2200" dirty="0"/>
              <a:t> </a:t>
            </a:r>
            <a:r>
              <a:rPr lang="en-US" sz="2200" dirty="0" err="1"/>
              <a:t>hastalıklarının</a:t>
            </a:r>
            <a:r>
              <a:rPr lang="en-US" sz="2200" dirty="0"/>
              <a:t> </a:t>
            </a:r>
            <a:r>
              <a:rPr lang="en-US" sz="2200" dirty="0" err="1"/>
              <a:t>tedavisi</a:t>
            </a:r>
            <a:r>
              <a:rPr lang="en-US" sz="2200" dirty="0"/>
              <a:t> </a:t>
            </a:r>
            <a:r>
              <a:rPr lang="en-US" sz="2200" dirty="0" err="1"/>
              <a:t>için</a:t>
            </a:r>
            <a:r>
              <a:rPr lang="en-US" sz="2200" dirty="0"/>
              <a:t> </a:t>
            </a:r>
            <a:r>
              <a:rPr lang="en-US" sz="2200" dirty="0" err="1"/>
              <a:t>önemli</a:t>
            </a:r>
            <a:r>
              <a:rPr lang="en-US" sz="2200" dirty="0"/>
              <a:t> </a:t>
            </a:r>
            <a:r>
              <a:rPr lang="en-US" sz="2200" dirty="0" err="1"/>
              <a:t>olabilecek</a:t>
            </a:r>
            <a:r>
              <a:rPr lang="en-US" sz="2200" dirty="0"/>
              <a:t> </a:t>
            </a:r>
            <a:r>
              <a:rPr lang="en-US" sz="2200" dirty="0" err="1"/>
              <a:t>miktarda</a:t>
            </a:r>
            <a:r>
              <a:rPr lang="en-US" sz="2200" dirty="0"/>
              <a:t>  </a:t>
            </a:r>
            <a:r>
              <a:rPr lang="en-US" sz="2200" dirty="0" err="1"/>
              <a:t>bağırsak</a:t>
            </a:r>
            <a:r>
              <a:rPr lang="en-US" sz="2200" dirty="0"/>
              <a:t> </a:t>
            </a:r>
            <a:r>
              <a:rPr lang="en-US" sz="2200" dirty="0" err="1"/>
              <a:t>lümenine</a:t>
            </a:r>
            <a:r>
              <a:rPr lang="en-US" sz="2200" dirty="0"/>
              <a:t> </a:t>
            </a:r>
            <a:r>
              <a:rPr lang="en-US" sz="2200" dirty="0" err="1"/>
              <a:t>salınırlar</a:t>
            </a:r>
            <a:r>
              <a:rPr lang="en-US" sz="2200" dirty="0"/>
              <a:t>.</a:t>
            </a:r>
          </a:p>
        </p:txBody>
      </p:sp>
    </p:spTree>
    <p:extLst>
      <p:ext uri="{BB962C8B-B14F-4D97-AF65-F5344CB8AC3E}">
        <p14:creationId xmlns:p14="http://schemas.microsoft.com/office/powerpoint/2010/main" val="1907064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9C08-960A-A446-AF88-7AD45A0835DD}"/>
              </a:ext>
            </a:extLst>
          </p:cNvPr>
          <p:cNvSpPr>
            <a:spLocks noGrp="1"/>
          </p:cNvSpPr>
          <p:nvPr>
            <p:ph type="title"/>
          </p:nvPr>
        </p:nvSpPr>
        <p:spPr/>
        <p:txBody>
          <a:bodyPr>
            <a:normAutofit/>
          </a:bodyPr>
          <a:lstStyle/>
          <a:p>
            <a:r>
              <a:rPr lang="tr-TR" sz="3200" b="1" dirty="0">
                <a:solidFill>
                  <a:srgbClr val="FF0000"/>
                </a:solidFill>
              </a:rPr>
              <a:t>AMPİCİLLİN AND AMOXİCİLLİN </a:t>
            </a:r>
            <a:endParaRPr lang="en-US" sz="3200" dirty="0">
              <a:solidFill>
                <a:srgbClr val="FF0000"/>
              </a:solidFill>
            </a:endParaRPr>
          </a:p>
        </p:txBody>
      </p:sp>
      <p:sp>
        <p:nvSpPr>
          <p:cNvPr id="3" name="Content Placeholder 2">
            <a:extLst>
              <a:ext uri="{FF2B5EF4-FFF2-40B4-BE49-F238E27FC236}">
                <a16:creationId xmlns:a16="http://schemas.microsoft.com/office/drawing/2014/main" id="{B9572DA7-5F01-5F49-BD4F-F2FD0384D5EB}"/>
              </a:ext>
            </a:extLst>
          </p:cNvPr>
          <p:cNvSpPr>
            <a:spLocks noGrp="1"/>
          </p:cNvSpPr>
          <p:nvPr>
            <p:ph idx="1"/>
          </p:nvPr>
        </p:nvSpPr>
        <p:spPr/>
        <p:txBody>
          <a:bodyPr>
            <a:normAutofit/>
          </a:bodyPr>
          <a:lstStyle/>
          <a:p>
            <a:pPr algn="just">
              <a:lnSpc>
                <a:spcPct val="150000"/>
              </a:lnSpc>
            </a:pPr>
            <a:r>
              <a:rPr lang="en-US" sz="2200" dirty="0" err="1"/>
              <a:t>Ampisilin</a:t>
            </a:r>
            <a:r>
              <a:rPr lang="en-US" sz="2200" dirty="0"/>
              <a:t> </a:t>
            </a:r>
            <a:r>
              <a:rPr lang="en-US" sz="2200" dirty="0" err="1"/>
              <a:t>ve</a:t>
            </a:r>
            <a:r>
              <a:rPr lang="en-US" sz="2200" dirty="0"/>
              <a:t> </a:t>
            </a:r>
            <a:r>
              <a:rPr lang="en-US" sz="2200" dirty="0" err="1"/>
              <a:t>amoksisilin</a:t>
            </a:r>
            <a:r>
              <a:rPr lang="en-US" sz="2200" dirty="0"/>
              <a:t>, </a:t>
            </a:r>
            <a:r>
              <a:rPr lang="en-US" sz="2200" dirty="0" err="1"/>
              <a:t>penisilinden</a:t>
            </a:r>
            <a:r>
              <a:rPr lang="en-US" sz="2200" dirty="0"/>
              <a:t> </a:t>
            </a:r>
            <a:r>
              <a:rPr lang="en-US" sz="2200" dirty="0" err="1"/>
              <a:t>yarı</a:t>
            </a:r>
            <a:r>
              <a:rPr lang="en-US" sz="2200" dirty="0"/>
              <a:t> </a:t>
            </a:r>
            <a:r>
              <a:rPr lang="en-US" sz="2200" dirty="0" err="1"/>
              <a:t>sentetik</a:t>
            </a:r>
            <a:r>
              <a:rPr lang="en-US" sz="2200" dirty="0"/>
              <a:t> </a:t>
            </a:r>
            <a:r>
              <a:rPr lang="en-US" sz="2200" dirty="0" err="1"/>
              <a:t>olarak</a:t>
            </a:r>
            <a:r>
              <a:rPr lang="en-US" sz="2200" dirty="0"/>
              <a:t> </a:t>
            </a:r>
            <a:r>
              <a:rPr lang="en-US" sz="2200" dirty="0" err="1"/>
              <a:t>türetilen</a:t>
            </a:r>
            <a:r>
              <a:rPr lang="en-US" sz="2200" dirty="0"/>
              <a:t> amino </a:t>
            </a:r>
            <a:r>
              <a:rPr lang="en-US" sz="2200" dirty="0" err="1"/>
              <a:t>penisilinlerdir</a:t>
            </a:r>
            <a:r>
              <a:rPr lang="en-US" sz="2200" dirty="0"/>
              <a:t>. </a:t>
            </a:r>
            <a:r>
              <a:rPr lang="en-US" sz="2200" dirty="0" err="1"/>
              <a:t>Penisiline</a:t>
            </a:r>
            <a:r>
              <a:rPr lang="en-US" sz="2200" dirty="0"/>
              <a:t> </a:t>
            </a:r>
            <a:r>
              <a:rPr lang="en-US" sz="2200" dirty="0" err="1"/>
              <a:t>göredaha</a:t>
            </a:r>
            <a:r>
              <a:rPr lang="en-US" sz="2200" dirty="0"/>
              <a:t> </a:t>
            </a:r>
            <a:r>
              <a:rPr lang="en-US" sz="2200" dirty="0" err="1"/>
              <a:t>iyi</a:t>
            </a:r>
            <a:r>
              <a:rPr lang="en-US" sz="2200" dirty="0"/>
              <a:t> oral </a:t>
            </a:r>
            <a:r>
              <a:rPr lang="en-US" sz="2200" dirty="0" err="1"/>
              <a:t>emilim</a:t>
            </a:r>
            <a:r>
              <a:rPr lang="en-US" sz="2200" dirty="0"/>
              <a:t> (</a:t>
            </a:r>
            <a:r>
              <a:rPr lang="en-US" sz="2200" dirty="0" err="1"/>
              <a:t>amoksisilin</a:t>
            </a:r>
            <a:r>
              <a:rPr lang="en-US" sz="2200" dirty="0"/>
              <a:t> </a:t>
            </a:r>
            <a:r>
              <a:rPr lang="en-US" sz="2200" dirty="0" err="1"/>
              <a:t>küçük</a:t>
            </a:r>
            <a:r>
              <a:rPr lang="en-US" sz="2200" dirty="0"/>
              <a:t> </a:t>
            </a:r>
            <a:r>
              <a:rPr lang="en-US" sz="2200" dirty="0" err="1"/>
              <a:t>hayvanlarda</a:t>
            </a:r>
            <a:r>
              <a:rPr lang="en-US" sz="2200" dirty="0"/>
              <a:t> </a:t>
            </a:r>
            <a:r>
              <a:rPr lang="en-US" sz="2200" dirty="0" err="1"/>
              <a:t>ampisilden</a:t>
            </a:r>
            <a:r>
              <a:rPr lang="en-US" sz="2200" dirty="0"/>
              <a:t> </a:t>
            </a:r>
            <a:r>
              <a:rPr lang="en-US" sz="2200" dirty="0" err="1"/>
              <a:t>daha</a:t>
            </a:r>
            <a:r>
              <a:rPr lang="en-US" sz="2200" dirty="0"/>
              <a:t> </a:t>
            </a:r>
            <a:r>
              <a:rPr lang="en-US" sz="2200" dirty="0" err="1"/>
              <a:t>iyi</a:t>
            </a:r>
            <a:r>
              <a:rPr lang="en-US" sz="2200" dirty="0"/>
              <a:t> </a:t>
            </a:r>
            <a:r>
              <a:rPr lang="en-US" sz="2200" dirty="0" err="1"/>
              <a:t>emilir</a:t>
            </a:r>
            <a:r>
              <a:rPr lang="en-US" sz="2200" dirty="0"/>
              <a:t>) </a:t>
            </a:r>
            <a:r>
              <a:rPr lang="en-US" sz="2200" dirty="0" err="1"/>
              <a:t>ve</a:t>
            </a:r>
            <a:r>
              <a:rPr lang="en-US" sz="2200" dirty="0"/>
              <a:t> Gram-</a:t>
            </a:r>
            <a:r>
              <a:rPr lang="en-US" sz="2200" dirty="0" err="1"/>
              <a:t>negatif</a:t>
            </a:r>
            <a:r>
              <a:rPr lang="en-US" sz="2200" dirty="0"/>
              <a:t> </a:t>
            </a:r>
            <a:r>
              <a:rPr lang="en-US" sz="2200" dirty="0" err="1"/>
              <a:t>basillere</a:t>
            </a:r>
            <a:r>
              <a:rPr lang="en-US" sz="2200" dirty="0"/>
              <a:t> </a:t>
            </a:r>
            <a:r>
              <a:rPr lang="en-US" sz="2200" dirty="0" err="1"/>
              <a:t>karşı</a:t>
            </a:r>
            <a:r>
              <a:rPr lang="en-US" sz="2200" dirty="0"/>
              <a:t> </a:t>
            </a:r>
            <a:r>
              <a:rPr lang="en-US" sz="2200" dirty="0" err="1"/>
              <a:t>biraz</a:t>
            </a:r>
            <a:r>
              <a:rPr lang="en-US" sz="2200" dirty="0"/>
              <a:t> </a:t>
            </a:r>
            <a:r>
              <a:rPr lang="en-US" sz="2200" dirty="0" err="1"/>
              <a:t>daha</a:t>
            </a:r>
            <a:r>
              <a:rPr lang="en-US" sz="2200" dirty="0"/>
              <a:t> </a:t>
            </a:r>
            <a:r>
              <a:rPr lang="en-US" sz="2200" dirty="0" err="1"/>
              <a:t>iyi</a:t>
            </a:r>
            <a:r>
              <a:rPr lang="en-US" sz="2200" dirty="0"/>
              <a:t> </a:t>
            </a:r>
            <a:r>
              <a:rPr lang="en-US" sz="2200" dirty="0" err="1"/>
              <a:t>aktivite</a:t>
            </a:r>
            <a:r>
              <a:rPr lang="en-US" sz="2200" dirty="0"/>
              <a:t> </a:t>
            </a:r>
            <a:r>
              <a:rPr lang="en-US" sz="2200" dirty="0" err="1"/>
              <a:t>içeren</a:t>
            </a:r>
            <a:r>
              <a:rPr lang="en-US" sz="2200" dirty="0"/>
              <a:t> </a:t>
            </a:r>
            <a:r>
              <a:rPr lang="en-US" sz="2200" dirty="0" err="1"/>
              <a:t>avantajları</a:t>
            </a:r>
            <a:r>
              <a:rPr lang="en-US" sz="2200" dirty="0"/>
              <a:t> </a:t>
            </a:r>
            <a:r>
              <a:rPr lang="en-US" sz="2200" dirty="0" err="1"/>
              <a:t>vardır</a:t>
            </a:r>
            <a:r>
              <a:rPr lang="en-US" sz="2200" dirty="0"/>
              <a:t>. </a:t>
            </a:r>
            <a:r>
              <a:rPr lang="en-US" sz="2200" dirty="0" err="1"/>
              <a:t>Ayrıca</a:t>
            </a:r>
            <a:r>
              <a:rPr lang="en-US" sz="2200" dirty="0"/>
              <a:t> </a:t>
            </a:r>
            <a:r>
              <a:rPr lang="en-US" sz="2200" dirty="0" err="1"/>
              <a:t>birçok</a:t>
            </a:r>
            <a:r>
              <a:rPr lang="en-US" sz="2200" dirty="0"/>
              <a:t> </a:t>
            </a:r>
            <a:r>
              <a:rPr lang="en-US" sz="2200" dirty="0" err="1"/>
              <a:t>anaerobik</a:t>
            </a:r>
            <a:r>
              <a:rPr lang="en-US" sz="2200" dirty="0"/>
              <a:t> </a:t>
            </a:r>
            <a:r>
              <a:rPr lang="en-US" sz="2200" dirty="0" err="1"/>
              <a:t>bakteri</a:t>
            </a:r>
            <a:r>
              <a:rPr lang="en-US" sz="2200" dirty="0"/>
              <a:t> </a:t>
            </a:r>
            <a:r>
              <a:rPr lang="en-US" sz="2200" dirty="0" err="1"/>
              <a:t>ve</a:t>
            </a:r>
            <a:r>
              <a:rPr lang="en-US" sz="2200" dirty="0"/>
              <a:t> </a:t>
            </a:r>
            <a:r>
              <a:rPr lang="en-US" sz="2200" dirty="0" err="1"/>
              <a:t>bazı</a:t>
            </a:r>
            <a:r>
              <a:rPr lang="en-US" sz="2200" dirty="0"/>
              <a:t> </a:t>
            </a:r>
            <a:r>
              <a:rPr lang="en-US" sz="2200" dirty="0" err="1"/>
              <a:t>enterokoklara</a:t>
            </a:r>
            <a:r>
              <a:rPr lang="en-US" sz="2200" dirty="0"/>
              <a:t> </a:t>
            </a:r>
            <a:r>
              <a:rPr lang="en-US" sz="2200" dirty="0" err="1"/>
              <a:t>karşı</a:t>
            </a:r>
            <a:r>
              <a:rPr lang="en-US" sz="2200" dirty="0"/>
              <a:t> da </a:t>
            </a:r>
            <a:r>
              <a:rPr lang="en-US" sz="2200" dirty="0" err="1"/>
              <a:t>aktiftirler</a:t>
            </a:r>
            <a:r>
              <a:rPr lang="en-US" sz="2200" dirty="0"/>
              <a:t>.</a:t>
            </a:r>
          </a:p>
        </p:txBody>
      </p:sp>
    </p:spTree>
    <p:extLst>
      <p:ext uri="{BB962C8B-B14F-4D97-AF65-F5344CB8AC3E}">
        <p14:creationId xmlns:p14="http://schemas.microsoft.com/office/powerpoint/2010/main" val="979798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6BAE7-F097-E54B-AA5F-F9D2470FF260}"/>
              </a:ext>
            </a:extLst>
          </p:cNvPr>
          <p:cNvSpPr>
            <a:spLocks noGrp="1"/>
          </p:cNvSpPr>
          <p:nvPr>
            <p:ph idx="1"/>
          </p:nvPr>
        </p:nvSpPr>
        <p:spPr>
          <a:xfrm>
            <a:off x="920393" y="1085886"/>
            <a:ext cx="10515600" cy="4351338"/>
          </a:xfrm>
        </p:spPr>
        <p:txBody>
          <a:bodyPr>
            <a:normAutofit/>
          </a:bodyPr>
          <a:lstStyle/>
          <a:p>
            <a:pPr algn="just">
              <a:lnSpc>
                <a:spcPct val="150000"/>
              </a:lnSpc>
            </a:pPr>
            <a:r>
              <a:rPr lang="en-US" sz="2200" dirty="0" err="1"/>
              <a:t>Aminopenisiller</a:t>
            </a:r>
            <a:r>
              <a:rPr lang="en-US" sz="2200" dirty="0"/>
              <a:t>, </a:t>
            </a:r>
            <a:r>
              <a:rPr lang="en-US" sz="2200" dirty="0" err="1"/>
              <a:t>tabletler</a:t>
            </a:r>
            <a:r>
              <a:rPr lang="en-US" sz="2200" dirty="0"/>
              <a:t>, </a:t>
            </a:r>
            <a:r>
              <a:rPr lang="en-US" sz="2200" dirty="0" err="1"/>
              <a:t>kapsüller</a:t>
            </a:r>
            <a:r>
              <a:rPr lang="en-US" sz="2200" dirty="0"/>
              <a:t>, </a:t>
            </a:r>
            <a:r>
              <a:rPr lang="en-US" sz="2200" dirty="0" err="1"/>
              <a:t>sıvı</a:t>
            </a:r>
            <a:r>
              <a:rPr lang="en-US" sz="2200" dirty="0"/>
              <a:t> oral </a:t>
            </a:r>
            <a:r>
              <a:rPr lang="en-US" sz="2200" dirty="0" err="1"/>
              <a:t>süspansiyonlar</a:t>
            </a:r>
            <a:r>
              <a:rPr lang="en-US" sz="2200" dirty="0"/>
              <a:t> </a:t>
            </a:r>
            <a:r>
              <a:rPr lang="en-US" sz="2200" dirty="0" err="1"/>
              <a:t>ve</a:t>
            </a:r>
            <a:r>
              <a:rPr lang="en-US" sz="2200" dirty="0"/>
              <a:t> </a:t>
            </a:r>
            <a:r>
              <a:rPr lang="en-US" sz="2200" dirty="0" err="1"/>
              <a:t>enjekte</a:t>
            </a:r>
            <a:r>
              <a:rPr lang="en-US" sz="2200" dirty="0"/>
              <a:t> </a:t>
            </a:r>
            <a:r>
              <a:rPr lang="en-US" sz="2200" dirty="0" err="1"/>
              <a:t>edilebilir</a:t>
            </a:r>
            <a:r>
              <a:rPr lang="en-US" sz="2200" dirty="0"/>
              <a:t> </a:t>
            </a:r>
            <a:r>
              <a:rPr lang="en-US" sz="2200" dirty="0" err="1"/>
              <a:t>formlar</a:t>
            </a:r>
            <a:r>
              <a:rPr lang="en-US" sz="2200" dirty="0"/>
              <a:t> </a:t>
            </a:r>
            <a:r>
              <a:rPr lang="en-US" sz="2200" dirty="0" err="1"/>
              <a:t>dahil</a:t>
            </a:r>
            <a:r>
              <a:rPr lang="en-US" sz="2200" dirty="0"/>
              <a:t> </a:t>
            </a:r>
            <a:r>
              <a:rPr lang="en-US" sz="2200" dirty="0" err="1"/>
              <a:t>olmak</a:t>
            </a:r>
            <a:r>
              <a:rPr lang="en-US" sz="2200" dirty="0"/>
              <a:t> </a:t>
            </a:r>
            <a:r>
              <a:rPr lang="en-US" sz="2200" dirty="0" err="1"/>
              <a:t>üzere</a:t>
            </a:r>
            <a:r>
              <a:rPr lang="en-US" sz="2200" dirty="0"/>
              <a:t> </a:t>
            </a:r>
            <a:r>
              <a:rPr lang="en-US" sz="2200" dirty="0" err="1"/>
              <a:t>çeşitli</a:t>
            </a:r>
            <a:r>
              <a:rPr lang="en-US" sz="2200" dirty="0"/>
              <a:t> </a:t>
            </a:r>
            <a:r>
              <a:rPr lang="en-US" sz="2200" dirty="0" err="1"/>
              <a:t>formülasyonlarda</a:t>
            </a:r>
            <a:r>
              <a:rPr lang="en-US" sz="2200" dirty="0"/>
              <a:t> </a:t>
            </a:r>
            <a:r>
              <a:rPr lang="en-US" sz="2200" dirty="0" err="1"/>
              <a:t>mevcuttur</a:t>
            </a:r>
            <a:r>
              <a:rPr lang="en-US" sz="2200" dirty="0"/>
              <a:t>. </a:t>
            </a:r>
          </a:p>
          <a:p>
            <a:pPr algn="just">
              <a:lnSpc>
                <a:spcPct val="150000"/>
              </a:lnSpc>
            </a:pPr>
            <a:r>
              <a:rPr lang="en-US" sz="2200" dirty="0" err="1"/>
              <a:t>Emilimleri</a:t>
            </a:r>
            <a:r>
              <a:rPr lang="en-US" sz="2200" dirty="0"/>
              <a:t> </a:t>
            </a:r>
            <a:r>
              <a:rPr lang="en-US" sz="2200" dirty="0" err="1"/>
              <a:t>değişkendir</a:t>
            </a:r>
            <a:r>
              <a:rPr lang="en-US" sz="2200" dirty="0"/>
              <a:t>. </a:t>
            </a:r>
            <a:r>
              <a:rPr lang="en-US" sz="2200" dirty="0" err="1"/>
              <a:t>Köpeklerde</a:t>
            </a:r>
            <a:r>
              <a:rPr lang="en-US" sz="2200" dirty="0"/>
              <a:t>, </a:t>
            </a:r>
            <a:r>
              <a:rPr lang="en-US" sz="2200" dirty="0" err="1"/>
              <a:t>ampisilin</a:t>
            </a:r>
            <a:r>
              <a:rPr lang="en-US" sz="2200" dirty="0"/>
              <a:t> </a:t>
            </a:r>
            <a:r>
              <a:rPr lang="en-US" sz="2200" dirty="0" err="1"/>
              <a:t>için</a:t>
            </a:r>
            <a:r>
              <a:rPr lang="en-US" sz="2200" dirty="0"/>
              <a:t> </a:t>
            </a:r>
            <a:r>
              <a:rPr lang="en-US" sz="2200" dirty="0" err="1"/>
              <a:t>sistemik</a:t>
            </a:r>
            <a:r>
              <a:rPr lang="en-US" sz="2200" dirty="0"/>
              <a:t> </a:t>
            </a:r>
            <a:r>
              <a:rPr lang="en-US" sz="2200" dirty="0" err="1"/>
              <a:t>yararlanabilirlik</a:t>
            </a:r>
            <a:r>
              <a:rPr lang="en-US" sz="2200" dirty="0"/>
              <a:t> % 30 </a:t>
            </a:r>
            <a:r>
              <a:rPr lang="en-US" sz="2200" dirty="0" err="1"/>
              <a:t>ila</a:t>
            </a:r>
            <a:r>
              <a:rPr lang="en-US" sz="2200" dirty="0"/>
              <a:t> % 40 </a:t>
            </a:r>
            <a:r>
              <a:rPr lang="en-US" sz="2200" dirty="0" err="1"/>
              <a:t>ve</a:t>
            </a:r>
            <a:r>
              <a:rPr lang="en-US" sz="2200" dirty="0"/>
              <a:t> </a:t>
            </a:r>
            <a:r>
              <a:rPr lang="en-US" sz="2200" dirty="0" err="1"/>
              <a:t>amoksisilin</a:t>
            </a:r>
            <a:r>
              <a:rPr lang="en-US" sz="2200" dirty="0"/>
              <a:t> </a:t>
            </a:r>
            <a:r>
              <a:rPr lang="en-US" sz="2200" dirty="0" err="1"/>
              <a:t>için</a:t>
            </a:r>
            <a:r>
              <a:rPr lang="en-US" sz="2200" dirty="0"/>
              <a:t> </a:t>
            </a:r>
            <a:r>
              <a:rPr lang="en-US" sz="2200" dirty="0" err="1"/>
              <a:t>yaklaşık</a:t>
            </a:r>
            <a:r>
              <a:rPr lang="en-US" sz="2200" dirty="0"/>
              <a:t>% 60 </a:t>
            </a:r>
            <a:r>
              <a:rPr lang="en-US" sz="2200" dirty="0" err="1"/>
              <a:t>ila</a:t>
            </a:r>
            <a:r>
              <a:rPr lang="en-US" sz="2200" dirty="0"/>
              <a:t>% 80'dir. </a:t>
            </a:r>
            <a:r>
              <a:rPr lang="en-US" sz="2200" dirty="0" err="1"/>
              <a:t>Bağırsak</a:t>
            </a:r>
            <a:r>
              <a:rPr lang="en-US" sz="2200" dirty="0"/>
              <a:t> </a:t>
            </a:r>
            <a:r>
              <a:rPr lang="en-US" sz="2200" dirty="0" err="1"/>
              <a:t>lümeninde</a:t>
            </a:r>
            <a:r>
              <a:rPr lang="en-US" sz="2200" dirty="0"/>
              <a:t> </a:t>
            </a:r>
            <a:r>
              <a:rPr lang="en-US" sz="2200" dirty="0" err="1"/>
              <a:t>nispeten</a:t>
            </a:r>
            <a:r>
              <a:rPr lang="en-US" sz="2200" dirty="0"/>
              <a:t> </a:t>
            </a:r>
            <a:r>
              <a:rPr lang="en-US" sz="2200" dirty="0" err="1"/>
              <a:t>yüksek</a:t>
            </a:r>
            <a:r>
              <a:rPr lang="en-US" sz="2200" dirty="0"/>
              <a:t> </a:t>
            </a:r>
            <a:r>
              <a:rPr lang="en-US" sz="2200" dirty="0" err="1"/>
              <a:t>miktarda</a:t>
            </a:r>
            <a:r>
              <a:rPr lang="en-US" sz="2200" dirty="0"/>
              <a:t> </a:t>
            </a:r>
            <a:r>
              <a:rPr lang="en-US" sz="2200" dirty="0" err="1"/>
              <a:t>kalır</a:t>
            </a:r>
            <a:r>
              <a:rPr lang="en-US" sz="2200" dirty="0"/>
              <a:t> </a:t>
            </a:r>
            <a:r>
              <a:rPr lang="en-US" sz="2200" dirty="0" err="1"/>
              <a:t>ve</a:t>
            </a:r>
            <a:r>
              <a:rPr lang="en-US" sz="2200" dirty="0"/>
              <a:t> </a:t>
            </a:r>
            <a:r>
              <a:rPr lang="en-US" sz="2200" dirty="0" err="1"/>
              <a:t>bu</a:t>
            </a:r>
            <a:r>
              <a:rPr lang="en-US" sz="2200" dirty="0"/>
              <a:t>  GIT </a:t>
            </a:r>
            <a:r>
              <a:rPr lang="en-US" sz="2200" dirty="0" err="1"/>
              <a:t>hastalıklarının</a:t>
            </a:r>
            <a:r>
              <a:rPr lang="en-US" sz="2200" dirty="0"/>
              <a:t> </a:t>
            </a:r>
            <a:r>
              <a:rPr lang="en-US" sz="2200" dirty="0" err="1"/>
              <a:t>tedavisinde</a:t>
            </a:r>
            <a:r>
              <a:rPr lang="en-US" sz="2200" dirty="0"/>
              <a:t> </a:t>
            </a:r>
            <a:r>
              <a:rPr lang="en-US" sz="2200" dirty="0" err="1"/>
              <a:t>bu</a:t>
            </a:r>
            <a:r>
              <a:rPr lang="en-US" sz="2200" dirty="0"/>
              <a:t> </a:t>
            </a:r>
            <a:r>
              <a:rPr lang="en-US" sz="2200" dirty="0" err="1"/>
              <a:t>ilaçların</a:t>
            </a:r>
            <a:r>
              <a:rPr lang="en-US" sz="2200" dirty="0"/>
              <a:t> oral </a:t>
            </a:r>
            <a:r>
              <a:rPr lang="en-US" sz="2200" dirty="0" err="1"/>
              <a:t>kullanımına</a:t>
            </a:r>
            <a:r>
              <a:rPr lang="en-US" sz="2200" dirty="0"/>
              <a:t> </a:t>
            </a:r>
            <a:r>
              <a:rPr lang="en-US" sz="2200" dirty="0" err="1"/>
              <a:t>temel</a:t>
            </a:r>
            <a:r>
              <a:rPr lang="en-US" sz="2200" dirty="0"/>
              <a:t> </a:t>
            </a:r>
            <a:r>
              <a:rPr lang="en-US" sz="2200" dirty="0" err="1"/>
              <a:t>oluşturur</a:t>
            </a:r>
            <a:r>
              <a:rPr lang="en-US" sz="2200" dirty="0"/>
              <a:t>.</a:t>
            </a:r>
          </a:p>
          <a:p>
            <a:pPr algn="just">
              <a:lnSpc>
                <a:spcPct val="150000"/>
              </a:lnSpc>
            </a:pPr>
            <a:r>
              <a:rPr lang="en-US" sz="2200" dirty="0"/>
              <a:t> Bu </a:t>
            </a:r>
            <a:r>
              <a:rPr lang="en-US" sz="2200" dirty="0" err="1"/>
              <a:t>ilaçlar</a:t>
            </a:r>
            <a:r>
              <a:rPr lang="en-US" sz="2200" dirty="0"/>
              <a:t> </a:t>
            </a:r>
            <a:r>
              <a:rPr lang="en-US" sz="2200" dirty="0" err="1"/>
              <a:t>ayrıca</a:t>
            </a:r>
            <a:r>
              <a:rPr lang="en-US" sz="2200" dirty="0"/>
              <a:t> oral </a:t>
            </a:r>
            <a:r>
              <a:rPr lang="en-US" sz="2200" dirty="0" err="1"/>
              <a:t>florayı</a:t>
            </a:r>
            <a:r>
              <a:rPr lang="en-US" sz="2200" dirty="0"/>
              <a:t> </a:t>
            </a:r>
            <a:r>
              <a:rPr lang="en-US" sz="2200" dirty="0" err="1"/>
              <a:t>parçalayarak</a:t>
            </a:r>
            <a:r>
              <a:rPr lang="en-US" sz="2200" dirty="0"/>
              <a:t> </a:t>
            </a:r>
            <a:r>
              <a:rPr lang="en-US" sz="2200" dirty="0" err="1"/>
              <a:t>hayvanlarda</a:t>
            </a:r>
            <a:r>
              <a:rPr lang="en-US" sz="2200" dirty="0"/>
              <a:t> </a:t>
            </a:r>
            <a:r>
              <a:rPr lang="en-US" sz="2200" dirty="0" err="1"/>
              <a:t>ishale</a:t>
            </a:r>
            <a:r>
              <a:rPr lang="en-US" sz="2200" dirty="0"/>
              <a:t> </a:t>
            </a:r>
            <a:r>
              <a:rPr lang="en-US" sz="2200" dirty="0" err="1"/>
              <a:t>neden</a:t>
            </a:r>
            <a:r>
              <a:rPr lang="en-US" sz="2200" dirty="0"/>
              <a:t> </a:t>
            </a:r>
            <a:r>
              <a:rPr lang="en-US" sz="2200" dirty="0" err="1"/>
              <a:t>olabilirler</a:t>
            </a:r>
            <a:r>
              <a:rPr lang="en-US" sz="2200" dirty="0"/>
              <a:t>.</a:t>
            </a:r>
          </a:p>
        </p:txBody>
      </p:sp>
    </p:spTree>
    <p:extLst>
      <p:ext uri="{BB962C8B-B14F-4D97-AF65-F5344CB8AC3E}">
        <p14:creationId xmlns:p14="http://schemas.microsoft.com/office/powerpoint/2010/main" val="3166567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504E-E7BB-6149-9F79-D20110AB762D}"/>
              </a:ext>
            </a:extLst>
          </p:cNvPr>
          <p:cNvSpPr>
            <a:spLocks noGrp="1"/>
          </p:cNvSpPr>
          <p:nvPr>
            <p:ph type="title"/>
          </p:nvPr>
        </p:nvSpPr>
        <p:spPr>
          <a:xfrm>
            <a:off x="838200" y="365126"/>
            <a:ext cx="10515600" cy="734210"/>
          </a:xfrm>
        </p:spPr>
        <p:txBody>
          <a:bodyPr>
            <a:normAutofit/>
          </a:bodyPr>
          <a:lstStyle/>
          <a:p>
            <a:r>
              <a:rPr lang="tr-TR" sz="3200" b="1" dirty="0" err="1"/>
              <a:t>Chloramphenicol</a:t>
            </a:r>
            <a:r>
              <a:rPr lang="tr-TR" sz="3200" b="1" dirty="0"/>
              <a:t> </a:t>
            </a:r>
            <a:endParaRPr lang="en-US" sz="3200" dirty="0"/>
          </a:p>
        </p:txBody>
      </p:sp>
      <p:sp>
        <p:nvSpPr>
          <p:cNvPr id="3" name="Content Placeholder 2">
            <a:extLst>
              <a:ext uri="{FF2B5EF4-FFF2-40B4-BE49-F238E27FC236}">
                <a16:creationId xmlns:a16="http://schemas.microsoft.com/office/drawing/2014/main" id="{8A094302-5343-0A45-B8E8-2AC3859A1CA6}"/>
              </a:ext>
            </a:extLst>
          </p:cNvPr>
          <p:cNvSpPr>
            <a:spLocks noGrp="1"/>
          </p:cNvSpPr>
          <p:nvPr>
            <p:ph idx="1"/>
          </p:nvPr>
        </p:nvSpPr>
        <p:spPr>
          <a:xfrm>
            <a:off x="694362" y="1178353"/>
            <a:ext cx="10515600" cy="4351338"/>
          </a:xfrm>
        </p:spPr>
        <p:txBody>
          <a:bodyPr>
            <a:normAutofit fontScale="92500"/>
          </a:bodyPr>
          <a:lstStyle/>
          <a:p>
            <a:pPr algn="just">
              <a:lnSpc>
                <a:spcPct val="150000"/>
              </a:lnSpc>
            </a:pPr>
            <a:r>
              <a:rPr lang="en-US" sz="2200" dirty="0" err="1"/>
              <a:t>Kloramfenikol</a:t>
            </a:r>
            <a:r>
              <a:rPr lang="en-US" sz="2200" dirty="0"/>
              <a:t>, GIT </a:t>
            </a:r>
            <a:r>
              <a:rPr lang="en-US" sz="2200" dirty="0" err="1"/>
              <a:t>hastalığına</a:t>
            </a:r>
            <a:r>
              <a:rPr lang="en-US" sz="2200" dirty="0"/>
              <a:t> </a:t>
            </a:r>
            <a:r>
              <a:rPr lang="en-US" sz="2200" dirty="0" err="1"/>
              <a:t>neden</a:t>
            </a:r>
            <a:r>
              <a:rPr lang="en-US" sz="2200" dirty="0"/>
              <a:t> </a:t>
            </a:r>
            <a:r>
              <a:rPr lang="en-US" sz="2200" dirty="0" err="1"/>
              <a:t>olan</a:t>
            </a:r>
            <a:r>
              <a:rPr lang="en-US" sz="2200" dirty="0"/>
              <a:t> </a:t>
            </a:r>
            <a:r>
              <a:rPr lang="en-US" sz="2200" dirty="0" err="1"/>
              <a:t>birçok</a:t>
            </a:r>
            <a:r>
              <a:rPr lang="en-US" sz="2200" dirty="0"/>
              <a:t> </a:t>
            </a:r>
            <a:r>
              <a:rPr lang="en-US" sz="2200" dirty="0" err="1"/>
              <a:t>patojene</a:t>
            </a:r>
            <a:r>
              <a:rPr lang="en-US" sz="2200" dirty="0"/>
              <a:t> </a:t>
            </a:r>
            <a:r>
              <a:rPr lang="en-US" sz="2200" dirty="0" err="1"/>
              <a:t>karşı</a:t>
            </a:r>
            <a:r>
              <a:rPr lang="en-US" sz="2200" dirty="0"/>
              <a:t> </a:t>
            </a:r>
            <a:r>
              <a:rPr lang="en-US" sz="2200" dirty="0" err="1"/>
              <a:t>oldukça</a:t>
            </a:r>
            <a:r>
              <a:rPr lang="en-US" sz="2200" dirty="0"/>
              <a:t> </a:t>
            </a:r>
            <a:r>
              <a:rPr lang="en-US" sz="2200" dirty="0" err="1"/>
              <a:t>aktiftir</a:t>
            </a:r>
            <a:r>
              <a:rPr lang="en-US" sz="2200" dirty="0"/>
              <a:t>. </a:t>
            </a:r>
            <a:r>
              <a:rPr lang="en-US" sz="2200" dirty="0" err="1"/>
              <a:t>Kloramfenikol</a:t>
            </a:r>
            <a:r>
              <a:rPr lang="en-US" sz="2200" dirty="0"/>
              <a:t>, </a:t>
            </a:r>
            <a:r>
              <a:rPr lang="en-US" sz="2200" dirty="0" err="1"/>
              <a:t>ribozomun</a:t>
            </a:r>
            <a:r>
              <a:rPr lang="en-US" sz="2200" dirty="0"/>
              <a:t> 50-S alt </a:t>
            </a:r>
            <a:r>
              <a:rPr lang="en-US" sz="2200" dirty="0" err="1"/>
              <a:t>ünitesine</a:t>
            </a:r>
            <a:r>
              <a:rPr lang="en-US" sz="2200" dirty="0"/>
              <a:t> </a:t>
            </a:r>
            <a:r>
              <a:rPr lang="en-US" sz="2200" dirty="0" err="1"/>
              <a:t>bağlanarak</a:t>
            </a:r>
            <a:r>
              <a:rPr lang="en-US" sz="2200" dirty="0"/>
              <a:t> </a:t>
            </a:r>
            <a:r>
              <a:rPr lang="en-US" sz="2200" dirty="0" err="1"/>
              <a:t>hareket</a:t>
            </a:r>
            <a:r>
              <a:rPr lang="en-US" sz="2200" dirty="0"/>
              <a:t> </a:t>
            </a:r>
            <a:r>
              <a:rPr lang="en-US" sz="2200" dirty="0" err="1"/>
              <a:t>eden</a:t>
            </a:r>
            <a:r>
              <a:rPr lang="en-US" sz="2200" dirty="0"/>
              <a:t> </a:t>
            </a:r>
            <a:r>
              <a:rPr lang="en-US" sz="2200" dirty="0" err="1"/>
              <a:t>bir</a:t>
            </a:r>
            <a:r>
              <a:rPr lang="en-US" sz="2200" dirty="0"/>
              <a:t> protein </a:t>
            </a:r>
            <a:r>
              <a:rPr lang="en-US" sz="2200" dirty="0" err="1"/>
              <a:t>sentezi</a:t>
            </a:r>
            <a:r>
              <a:rPr lang="en-US" sz="2200" dirty="0"/>
              <a:t> </a:t>
            </a:r>
            <a:r>
              <a:rPr lang="en-US" sz="2200" dirty="0" err="1"/>
              <a:t>inhibitörüdür</a:t>
            </a:r>
            <a:r>
              <a:rPr lang="en-US" sz="2200" dirty="0"/>
              <a:t>. Bu, </a:t>
            </a:r>
            <a:r>
              <a:rPr lang="en-US" sz="2200" dirty="0" err="1"/>
              <a:t>makrolid</a:t>
            </a:r>
            <a:r>
              <a:rPr lang="en-US" sz="2200" dirty="0"/>
              <a:t> </a:t>
            </a:r>
            <a:r>
              <a:rPr lang="en-US" sz="2200" dirty="0" err="1"/>
              <a:t>antibiyotiklerle</a:t>
            </a:r>
            <a:r>
              <a:rPr lang="en-US" sz="2200" dirty="0"/>
              <a:t> </a:t>
            </a:r>
            <a:r>
              <a:rPr lang="en-US" sz="2200" dirty="0" err="1"/>
              <a:t>aynı</a:t>
            </a:r>
            <a:r>
              <a:rPr lang="en-US" sz="2200" dirty="0"/>
              <a:t> </a:t>
            </a:r>
            <a:r>
              <a:rPr lang="en-US" sz="2200" dirty="0" err="1"/>
              <a:t>etki</a:t>
            </a:r>
            <a:r>
              <a:rPr lang="en-US" sz="2200" dirty="0"/>
              <a:t> </a:t>
            </a:r>
            <a:r>
              <a:rPr lang="en-US" sz="2200" dirty="0" err="1"/>
              <a:t>bölgesidir</a:t>
            </a:r>
            <a:r>
              <a:rPr lang="en-US" sz="2200" dirty="0"/>
              <a:t>, </a:t>
            </a:r>
            <a:r>
              <a:rPr lang="en-US" sz="2200" dirty="0" err="1"/>
              <a:t>bu</a:t>
            </a:r>
            <a:r>
              <a:rPr lang="en-US" sz="2200" dirty="0"/>
              <a:t> </a:t>
            </a:r>
            <a:r>
              <a:rPr lang="en-US" sz="2200" dirty="0" err="1"/>
              <a:t>nedenle</a:t>
            </a:r>
            <a:r>
              <a:rPr lang="en-US" sz="2200" dirty="0"/>
              <a:t> </a:t>
            </a:r>
            <a:r>
              <a:rPr lang="en-US" sz="2200" dirty="0" err="1"/>
              <a:t>antagonizm</a:t>
            </a:r>
            <a:r>
              <a:rPr lang="en-US" sz="2200" dirty="0"/>
              <a:t> </a:t>
            </a:r>
            <a:r>
              <a:rPr lang="en-US" sz="2200" dirty="0" err="1"/>
              <a:t>mümkündür</a:t>
            </a:r>
            <a:r>
              <a:rPr lang="en-US" sz="2200" dirty="0"/>
              <a:t>. Bu alt </a:t>
            </a:r>
            <a:r>
              <a:rPr lang="en-US" sz="2200" dirty="0" err="1"/>
              <a:t>birime</a:t>
            </a:r>
            <a:r>
              <a:rPr lang="en-US" sz="2200" dirty="0"/>
              <a:t> </a:t>
            </a:r>
            <a:r>
              <a:rPr lang="en-US" sz="2200" dirty="0" err="1"/>
              <a:t>bağlanma</a:t>
            </a:r>
            <a:r>
              <a:rPr lang="en-US" sz="2200" dirty="0"/>
              <a:t> </a:t>
            </a:r>
            <a:r>
              <a:rPr lang="en-US" sz="2200" dirty="0" err="1"/>
              <a:t>geri</a:t>
            </a:r>
            <a:r>
              <a:rPr lang="en-US" sz="2200" dirty="0"/>
              <a:t> </a:t>
            </a:r>
            <a:r>
              <a:rPr lang="en-US" sz="2200" dirty="0" err="1"/>
              <a:t>dönüşümlüdür</a:t>
            </a:r>
            <a:r>
              <a:rPr lang="en-US" sz="2200" dirty="0"/>
              <a:t> </a:t>
            </a:r>
            <a:r>
              <a:rPr lang="en-US" sz="2200" dirty="0" err="1"/>
              <a:t>ve</a:t>
            </a:r>
            <a:r>
              <a:rPr lang="en-US" sz="2200" dirty="0"/>
              <a:t> protein </a:t>
            </a:r>
            <a:r>
              <a:rPr lang="en-US" sz="2200" dirty="0" err="1"/>
              <a:t>sentezinin</a:t>
            </a:r>
            <a:r>
              <a:rPr lang="en-US" sz="2200" dirty="0"/>
              <a:t> </a:t>
            </a:r>
            <a:r>
              <a:rPr lang="en-US" sz="2200" dirty="0" err="1"/>
              <a:t>inhibisyonu</a:t>
            </a:r>
            <a:r>
              <a:rPr lang="en-US" sz="2200" dirty="0"/>
              <a:t> </a:t>
            </a:r>
            <a:r>
              <a:rPr lang="en-US" sz="2200" dirty="0" err="1"/>
              <a:t>ile</a:t>
            </a:r>
            <a:r>
              <a:rPr lang="en-US" sz="2200" dirty="0"/>
              <a:t> </a:t>
            </a:r>
            <a:r>
              <a:rPr lang="en-US" sz="2200" dirty="0" err="1"/>
              <a:t>sonuçlanır</a:t>
            </a:r>
            <a:r>
              <a:rPr lang="en-US" sz="2200" dirty="0"/>
              <a:t>.</a:t>
            </a:r>
          </a:p>
          <a:p>
            <a:pPr algn="just">
              <a:lnSpc>
                <a:spcPct val="150000"/>
              </a:lnSpc>
            </a:pPr>
            <a:r>
              <a:rPr lang="en-US" sz="2200" dirty="0" err="1"/>
              <a:t>Kloramfenikol</a:t>
            </a:r>
            <a:r>
              <a:rPr lang="en-US" sz="2200" dirty="0"/>
              <a:t> </a:t>
            </a:r>
            <a:r>
              <a:rPr lang="en-US" sz="2200" dirty="0" err="1"/>
              <a:t>bakteriyostatik</a:t>
            </a:r>
            <a:r>
              <a:rPr lang="en-US" sz="2200" dirty="0"/>
              <a:t> </a:t>
            </a:r>
            <a:r>
              <a:rPr lang="en-US" sz="2200" dirty="0" err="1"/>
              <a:t>olarak</a:t>
            </a:r>
            <a:r>
              <a:rPr lang="en-US" sz="2200" dirty="0"/>
              <a:t> </a:t>
            </a:r>
            <a:r>
              <a:rPr lang="en-US" sz="2200" dirty="0" err="1"/>
              <a:t>kabul</a:t>
            </a:r>
            <a:r>
              <a:rPr lang="en-US" sz="2200" dirty="0"/>
              <a:t> </a:t>
            </a:r>
            <a:r>
              <a:rPr lang="en-US" sz="2200" dirty="0" err="1"/>
              <a:t>edilmiştir</a:t>
            </a:r>
            <a:r>
              <a:rPr lang="en-US" sz="2200" dirty="0"/>
              <a:t>, </a:t>
            </a:r>
            <a:r>
              <a:rPr lang="en-US" sz="2200" dirty="0" err="1"/>
              <a:t>ancak</a:t>
            </a:r>
            <a:r>
              <a:rPr lang="en-US" sz="2200" dirty="0"/>
              <a:t> </a:t>
            </a:r>
            <a:r>
              <a:rPr lang="en-US" sz="2200" dirty="0" err="1"/>
              <a:t>bazı</a:t>
            </a:r>
            <a:r>
              <a:rPr lang="en-US" sz="2200" dirty="0"/>
              <a:t> </a:t>
            </a:r>
            <a:r>
              <a:rPr lang="en-US" sz="2200" dirty="0" err="1"/>
              <a:t>kanıtlar</a:t>
            </a:r>
            <a:r>
              <a:rPr lang="en-US" sz="2200" dirty="0"/>
              <a:t> </a:t>
            </a:r>
            <a:r>
              <a:rPr lang="en-US" sz="2200" dirty="0" err="1"/>
              <a:t>daha</a:t>
            </a:r>
            <a:r>
              <a:rPr lang="en-US" sz="2200" dirty="0"/>
              <a:t> </a:t>
            </a:r>
            <a:r>
              <a:rPr lang="en-US" sz="2200" dirty="0" err="1"/>
              <a:t>bakterisit</a:t>
            </a:r>
            <a:r>
              <a:rPr lang="en-US" sz="2200" dirty="0"/>
              <a:t> </a:t>
            </a:r>
            <a:r>
              <a:rPr lang="en-US" sz="2200" dirty="0" err="1"/>
              <a:t>etkisi</a:t>
            </a:r>
            <a:r>
              <a:rPr lang="en-US" sz="2200" dirty="0"/>
              <a:t> </a:t>
            </a:r>
            <a:r>
              <a:rPr lang="en-US" sz="2200" dirty="0" err="1"/>
              <a:t>olduğunu</a:t>
            </a:r>
            <a:r>
              <a:rPr lang="en-US" sz="2200" dirty="0"/>
              <a:t> </a:t>
            </a:r>
            <a:r>
              <a:rPr lang="en-US" sz="2200" dirty="0" err="1"/>
              <a:t>gösterir</a:t>
            </a:r>
            <a:r>
              <a:rPr lang="en-US" sz="2200" dirty="0"/>
              <a:t>. </a:t>
            </a:r>
            <a:r>
              <a:rPr lang="en-US" sz="2200" dirty="0" err="1"/>
              <a:t>Kloramfenikol</a:t>
            </a:r>
            <a:r>
              <a:rPr lang="en-US" sz="2200" dirty="0"/>
              <a:t> Gram-</a:t>
            </a:r>
            <a:r>
              <a:rPr lang="en-US" sz="2200" dirty="0" err="1"/>
              <a:t>pozitif</a:t>
            </a:r>
            <a:r>
              <a:rPr lang="en-US" sz="2200" dirty="0"/>
              <a:t>, Gram-</a:t>
            </a:r>
            <a:r>
              <a:rPr lang="en-US" sz="2200" dirty="0" err="1"/>
              <a:t>negatif</a:t>
            </a:r>
            <a:r>
              <a:rPr lang="en-US" sz="2200" dirty="0"/>
              <a:t> </a:t>
            </a:r>
            <a:r>
              <a:rPr lang="en-US" sz="2200" dirty="0" err="1"/>
              <a:t>bakterileri</a:t>
            </a:r>
            <a:r>
              <a:rPr lang="en-US" sz="2200" dirty="0"/>
              <a:t> </a:t>
            </a:r>
            <a:r>
              <a:rPr lang="en-US" sz="2200" dirty="0" err="1"/>
              <a:t>ve</a:t>
            </a:r>
            <a:r>
              <a:rPr lang="en-US" sz="2200" dirty="0"/>
              <a:t> </a:t>
            </a:r>
            <a:r>
              <a:rPr lang="en-US" sz="2200" dirty="0" err="1"/>
              <a:t>ayrıca</a:t>
            </a:r>
            <a:r>
              <a:rPr lang="en-US" sz="2200" dirty="0"/>
              <a:t> </a:t>
            </a:r>
            <a:r>
              <a:rPr lang="en-US" sz="2200" dirty="0" err="1"/>
              <a:t>bazı</a:t>
            </a:r>
            <a:r>
              <a:rPr lang="en-US" sz="2200" dirty="0"/>
              <a:t> </a:t>
            </a:r>
            <a:r>
              <a:rPr lang="en-US" sz="2200" dirty="0" err="1"/>
              <a:t>atipik</a:t>
            </a:r>
            <a:r>
              <a:rPr lang="en-US" sz="2200" dirty="0"/>
              <a:t> </a:t>
            </a:r>
            <a:r>
              <a:rPr lang="en-US" sz="2200" dirty="0" err="1"/>
              <a:t>organizmaları</a:t>
            </a:r>
            <a:r>
              <a:rPr lang="en-US" sz="2200" dirty="0"/>
              <a:t> </a:t>
            </a:r>
            <a:r>
              <a:rPr lang="en-US" sz="2200" dirty="0" err="1"/>
              <a:t>içeren</a:t>
            </a:r>
            <a:r>
              <a:rPr lang="en-US" sz="2200" dirty="0"/>
              <a:t> </a:t>
            </a:r>
            <a:r>
              <a:rPr lang="en-US" sz="2200" dirty="0" err="1"/>
              <a:t>geniş</a:t>
            </a:r>
            <a:r>
              <a:rPr lang="en-US" sz="2200" dirty="0"/>
              <a:t> </a:t>
            </a:r>
            <a:r>
              <a:rPr lang="en-US" sz="2200" dirty="0" err="1"/>
              <a:t>bir</a:t>
            </a:r>
            <a:r>
              <a:rPr lang="en-US" sz="2200" dirty="0"/>
              <a:t> </a:t>
            </a:r>
            <a:r>
              <a:rPr lang="en-US" sz="2200" dirty="0" err="1"/>
              <a:t>aktivite</a:t>
            </a:r>
            <a:r>
              <a:rPr lang="en-US" sz="2200" dirty="0"/>
              <a:t> </a:t>
            </a:r>
            <a:r>
              <a:rPr lang="en-US" sz="2200" dirty="0" err="1"/>
              <a:t>spektrumuna</a:t>
            </a:r>
            <a:r>
              <a:rPr lang="en-US" sz="2200" dirty="0"/>
              <a:t> </a:t>
            </a:r>
            <a:r>
              <a:rPr lang="en-US" sz="2200" dirty="0" err="1"/>
              <a:t>sahiptir</a:t>
            </a:r>
            <a:r>
              <a:rPr lang="en-US" sz="2200" dirty="0"/>
              <a:t>. </a:t>
            </a:r>
            <a:r>
              <a:rPr lang="en-US" sz="2200" dirty="0" err="1"/>
              <a:t>Bakteriyel</a:t>
            </a:r>
            <a:r>
              <a:rPr lang="en-US" sz="2200" dirty="0"/>
              <a:t> </a:t>
            </a:r>
            <a:r>
              <a:rPr lang="en-US" sz="2200" dirty="0" err="1"/>
              <a:t>spektrum</a:t>
            </a:r>
            <a:r>
              <a:rPr lang="en-US" sz="2200" dirty="0"/>
              <a:t>, Salmonella, </a:t>
            </a:r>
            <a:r>
              <a:rPr lang="en-US" sz="2200" dirty="0" err="1"/>
              <a:t>anaeroblar</a:t>
            </a:r>
            <a:r>
              <a:rPr lang="en-US" sz="2200" dirty="0"/>
              <a:t> (Bacteroides </a:t>
            </a:r>
            <a:r>
              <a:rPr lang="en-US" sz="2200" dirty="0" err="1"/>
              <a:t>dahil</a:t>
            </a:r>
            <a:r>
              <a:rPr lang="en-US" sz="2200" dirty="0"/>
              <a:t>) </a:t>
            </a:r>
            <a:r>
              <a:rPr lang="en-US" sz="2200" dirty="0" err="1"/>
              <a:t>ve</a:t>
            </a:r>
            <a:r>
              <a:rPr lang="en-US" sz="2200" dirty="0"/>
              <a:t> </a:t>
            </a:r>
            <a:r>
              <a:rPr lang="en-US" sz="2200" dirty="0" err="1"/>
              <a:t>enterokok</a:t>
            </a:r>
            <a:r>
              <a:rPr lang="en-US" sz="2200" dirty="0"/>
              <a:t> </a:t>
            </a:r>
            <a:r>
              <a:rPr lang="en-US" sz="2200" dirty="0" err="1"/>
              <a:t>dahil</a:t>
            </a:r>
            <a:r>
              <a:rPr lang="en-US" sz="2200" dirty="0"/>
              <a:t> GIT </a:t>
            </a:r>
            <a:r>
              <a:rPr lang="en-US" sz="2200" dirty="0" err="1"/>
              <a:t>hastalığı</a:t>
            </a:r>
            <a:r>
              <a:rPr lang="en-US" sz="2200" dirty="0"/>
              <a:t> </a:t>
            </a:r>
            <a:r>
              <a:rPr lang="en-US" sz="2200" dirty="0" err="1"/>
              <a:t>için</a:t>
            </a:r>
            <a:r>
              <a:rPr lang="en-US" sz="2200" dirty="0"/>
              <a:t> </a:t>
            </a:r>
            <a:r>
              <a:rPr lang="en-US" sz="2200" dirty="0" err="1"/>
              <a:t>önemli</a:t>
            </a:r>
            <a:r>
              <a:rPr lang="en-US" sz="2200" dirty="0"/>
              <a:t> </a:t>
            </a:r>
            <a:r>
              <a:rPr lang="en-US" sz="2200" dirty="0" err="1"/>
              <a:t>organizmaları</a:t>
            </a:r>
            <a:r>
              <a:rPr lang="en-US" sz="2200" dirty="0"/>
              <a:t> </a:t>
            </a:r>
            <a:r>
              <a:rPr lang="en-US" sz="2200" dirty="0" err="1"/>
              <a:t>içerir</a:t>
            </a:r>
            <a:r>
              <a:rPr lang="en-US" sz="2200" dirty="0"/>
              <a:t>.</a:t>
            </a:r>
          </a:p>
        </p:txBody>
      </p:sp>
    </p:spTree>
    <p:extLst>
      <p:ext uri="{BB962C8B-B14F-4D97-AF65-F5344CB8AC3E}">
        <p14:creationId xmlns:p14="http://schemas.microsoft.com/office/powerpoint/2010/main" val="870737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32FDC-9750-E64B-9DEE-3F1B389C94E0}"/>
              </a:ext>
            </a:extLst>
          </p:cNvPr>
          <p:cNvSpPr>
            <a:spLocks noGrp="1"/>
          </p:cNvSpPr>
          <p:nvPr>
            <p:ph idx="1"/>
          </p:nvPr>
        </p:nvSpPr>
        <p:spPr>
          <a:xfrm>
            <a:off x="503434" y="1551398"/>
            <a:ext cx="11138043" cy="4646113"/>
          </a:xfrm>
        </p:spPr>
        <p:txBody>
          <a:bodyPr>
            <a:normAutofit/>
          </a:bodyPr>
          <a:lstStyle/>
          <a:p>
            <a:pPr algn="just">
              <a:lnSpc>
                <a:spcPct val="150000"/>
              </a:lnSpc>
            </a:pPr>
            <a:r>
              <a:rPr lang="en-US" sz="2200" dirty="0" err="1"/>
              <a:t>Klorfenicol</a:t>
            </a:r>
            <a:r>
              <a:rPr lang="en-US" sz="2200" dirty="0"/>
              <a:t> </a:t>
            </a:r>
            <a:r>
              <a:rPr lang="en-US" sz="2200" dirty="0" err="1"/>
              <a:t>reçetelendiğinde</a:t>
            </a:r>
            <a:r>
              <a:rPr lang="en-US" sz="2200" dirty="0"/>
              <a:t> </a:t>
            </a:r>
            <a:r>
              <a:rPr lang="en-US" sz="2200" dirty="0" err="1"/>
              <a:t>advers</a:t>
            </a:r>
            <a:r>
              <a:rPr lang="en-US" sz="2200" dirty="0"/>
              <a:t> </a:t>
            </a:r>
            <a:r>
              <a:rPr lang="en-US" sz="2200" dirty="0" err="1"/>
              <a:t>etkiler</a:t>
            </a:r>
            <a:r>
              <a:rPr lang="en-US" sz="2200" dirty="0"/>
              <a:t> </a:t>
            </a:r>
            <a:r>
              <a:rPr lang="en-US" sz="2200" dirty="0" err="1"/>
              <a:t>göz</a:t>
            </a:r>
            <a:r>
              <a:rPr lang="en-US" sz="2200" dirty="0"/>
              <a:t> </a:t>
            </a:r>
            <a:r>
              <a:rPr lang="en-US" sz="2200" dirty="0" err="1"/>
              <a:t>önünde</a:t>
            </a:r>
            <a:r>
              <a:rPr lang="en-US" sz="2200" dirty="0"/>
              <a:t> </a:t>
            </a:r>
            <a:r>
              <a:rPr lang="en-US" sz="2200" dirty="0" err="1"/>
              <a:t>bulundurulmalıdır</a:t>
            </a:r>
            <a:r>
              <a:rPr lang="en-US" sz="2200" dirty="0"/>
              <a:t>. </a:t>
            </a:r>
            <a:r>
              <a:rPr lang="en-US" sz="2200" dirty="0" err="1"/>
              <a:t>Dozla</a:t>
            </a:r>
            <a:r>
              <a:rPr lang="en-US" sz="2200" dirty="0"/>
              <a:t> </a:t>
            </a:r>
            <a:r>
              <a:rPr lang="en-US" sz="2200" dirty="0" err="1"/>
              <a:t>ilişkili</a:t>
            </a:r>
            <a:r>
              <a:rPr lang="en-US" sz="2200" dirty="0"/>
              <a:t> </a:t>
            </a:r>
            <a:r>
              <a:rPr lang="en-US" sz="2200" dirty="0" err="1"/>
              <a:t>anemi</a:t>
            </a:r>
            <a:r>
              <a:rPr lang="en-US" sz="2200" dirty="0"/>
              <a:t> </a:t>
            </a:r>
            <a:r>
              <a:rPr lang="en-US" sz="2200" dirty="0" err="1"/>
              <a:t>ve</a:t>
            </a:r>
            <a:r>
              <a:rPr lang="en-US" sz="2200" dirty="0"/>
              <a:t> </a:t>
            </a:r>
            <a:r>
              <a:rPr lang="en-US" sz="2200" dirty="0" err="1"/>
              <a:t>pansitopeni</a:t>
            </a:r>
            <a:r>
              <a:rPr lang="en-US" sz="2200" dirty="0"/>
              <a:t> </a:t>
            </a:r>
            <a:r>
              <a:rPr lang="en-US" sz="2200" dirty="0" err="1"/>
              <a:t>kronik</a:t>
            </a:r>
            <a:r>
              <a:rPr lang="en-US" sz="2200" dirty="0"/>
              <a:t> </a:t>
            </a:r>
            <a:r>
              <a:rPr lang="en-US" sz="2200" dirty="0" err="1"/>
              <a:t>tedavi</a:t>
            </a:r>
            <a:r>
              <a:rPr lang="en-US" sz="2200" dirty="0"/>
              <a:t> </a:t>
            </a:r>
            <a:r>
              <a:rPr lang="en-US" sz="2200" dirty="0" err="1"/>
              <a:t>ile</a:t>
            </a:r>
            <a:r>
              <a:rPr lang="en-US" sz="2200" dirty="0"/>
              <a:t> </a:t>
            </a:r>
            <a:r>
              <a:rPr lang="en-US" sz="2200" dirty="0" err="1"/>
              <a:t>ilişkili</a:t>
            </a:r>
            <a:r>
              <a:rPr lang="en-US" sz="2200" dirty="0"/>
              <a:t> </a:t>
            </a:r>
            <a:r>
              <a:rPr lang="en-US" sz="2200" dirty="0" err="1"/>
              <a:t>olabilir</a:t>
            </a:r>
            <a:r>
              <a:rPr lang="en-US" sz="2200" dirty="0"/>
              <a:t>. Bu </a:t>
            </a:r>
            <a:r>
              <a:rPr lang="en-US" sz="2200" dirty="0" err="1"/>
              <a:t>etki</a:t>
            </a:r>
            <a:r>
              <a:rPr lang="en-US" sz="2200" dirty="0"/>
              <a:t> </a:t>
            </a:r>
            <a:r>
              <a:rPr lang="en-US" sz="2200" dirty="0" err="1"/>
              <a:t>kedilerde</a:t>
            </a:r>
            <a:r>
              <a:rPr lang="en-US" sz="2200" dirty="0"/>
              <a:t> </a:t>
            </a:r>
            <a:r>
              <a:rPr lang="en-US" sz="2200" dirty="0" err="1"/>
              <a:t>iyi</a:t>
            </a:r>
            <a:r>
              <a:rPr lang="en-US" sz="2200" dirty="0"/>
              <a:t> </a:t>
            </a:r>
            <a:r>
              <a:rPr lang="en-US" sz="2200" dirty="0" err="1"/>
              <a:t>belgelenmiştir</a:t>
            </a:r>
            <a:r>
              <a:rPr lang="en-US" sz="2200" dirty="0"/>
              <a:t> </a:t>
            </a:r>
            <a:r>
              <a:rPr lang="en-US" sz="2200" dirty="0" err="1"/>
              <a:t>ve</a:t>
            </a:r>
            <a:r>
              <a:rPr lang="en-US" sz="2200" dirty="0"/>
              <a:t> </a:t>
            </a:r>
            <a:r>
              <a:rPr lang="en-US" sz="2200" dirty="0" err="1"/>
              <a:t>standart</a:t>
            </a:r>
            <a:r>
              <a:rPr lang="en-US" sz="2200" dirty="0"/>
              <a:t> </a:t>
            </a:r>
            <a:r>
              <a:rPr lang="en-US" sz="2200" dirty="0" err="1"/>
              <a:t>dozajlarla</a:t>
            </a:r>
            <a:r>
              <a:rPr lang="en-US" sz="2200" dirty="0"/>
              <a:t> 14 </a:t>
            </a:r>
            <a:r>
              <a:rPr lang="en-US" sz="2200" dirty="0" err="1"/>
              <a:t>günlük</a:t>
            </a:r>
            <a:r>
              <a:rPr lang="en-US" sz="2200" dirty="0"/>
              <a:t> </a:t>
            </a:r>
            <a:r>
              <a:rPr lang="en-US" sz="2200" dirty="0" err="1"/>
              <a:t>tedaviden</a:t>
            </a:r>
            <a:r>
              <a:rPr lang="en-US" sz="2200" dirty="0"/>
              <a:t> </a:t>
            </a:r>
            <a:r>
              <a:rPr lang="en-US" sz="2200" dirty="0" err="1"/>
              <a:t>sonra</a:t>
            </a:r>
            <a:r>
              <a:rPr lang="en-US" sz="2200" dirty="0"/>
              <a:t> </a:t>
            </a:r>
            <a:r>
              <a:rPr lang="en-US" sz="2200" dirty="0" err="1"/>
              <a:t>ortaya</a:t>
            </a:r>
            <a:r>
              <a:rPr lang="en-US" sz="2200" dirty="0"/>
              <a:t> </a:t>
            </a:r>
            <a:r>
              <a:rPr lang="en-US" sz="2200" dirty="0" err="1"/>
              <a:t>çıkabilir</a:t>
            </a:r>
            <a:r>
              <a:rPr lang="en-US" sz="2200" dirty="0"/>
              <a:t>.</a:t>
            </a:r>
          </a:p>
          <a:p>
            <a:pPr algn="just">
              <a:lnSpc>
                <a:spcPct val="150000"/>
              </a:lnSpc>
            </a:pPr>
            <a:r>
              <a:rPr lang="en-US" sz="2200" dirty="0" err="1"/>
              <a:t>Kemik</a:t>
            </a:r>
            <a:r>
              <a:rPr lang="en-US" sz="2200" dirty="0"/>
              <a:t> </a:t>
            </a:r>
            <a:r>
              <a:rPr lang="en-US" sz="2200" dirty="0" err="1"/>
              <a:t>iliği</a:t>
            </a:r>
            <a:r>
              <a:rPr lang="en-US" sz="2200" dirty="0"/>
              <a:t> </a:t>
            </a:r>
            <a:r>
              <a:rPr lang="en-US" sz="2200" dirty="0" err="1"/>
              <a:t>hücrelerinin</a:t>
            </a:r>
            <a:r>
              <a:rPr lang="en-US" sz="2200" dirty="0"/>
              <a:t> </a:t>
            </a:r>
            <a:r>
              <a:rPr lang="en-US" sz="2200" dirty="0" err="1"/>
              <a:t>potansiyel</a:t>
            </a:r>
            <a:r>
              <a:rPr lang="en-US" sz="2200" dirty="0"/>
              <a:t> </a:t>
            </a:r>
            <a:r>
              <a:rPr lang="en-US" sz="2200" dirty="0" err="1"/>
              <a:t>hasarı</a:t>
            </a:r>
            <a:r>
              <a:rPr lang="en-US" sz="2200" dirty="0"/>
              <a:t> </a:t>
            </a:r>
            <a:r>
              <a:rPr lang="en-US" sz="2200" dirty="0" err="1"/>
              <a:t>nedeniyle</a:t>
            </a:r>
            <a:r>
              <a:rPr lang="en-US" sz="2200" dirty="0"/>
              <a:t>, </a:t>
            </a:r>
            <a:r>
              <a:rPr lang="en-US" sz="2200" dirty="0" err="1"/>
              <a:t>yenidoğan</a:t>
            </a:r>
            <a:r>
              <a:rPr lang="en-US" sz="2200" dirty="0"/>
              <a:t> </a:t>
            </a:r>
            <a:r>
              <a:rPr lang="en-US" sz="2200" dirty="0" err="1"/>
              <a:t>hayvanlarda</a:t>
            </a:r>
            <a:r>
              <a:rPr lang="en-US" sz="2200" dirty="0"/>
              <a:t> </a:t>
            </a:r>
            <a:r>
              <a:rPr lang="en-US" sz="2200" dirty="0" err="1"/>
              <a:t>veya</a:t>
            </a:r>
            <a:r>
              <a:rPr lang="en-US" sz="2200" dirty="0"/>
              <a:t> </a:t>
            </a:r>
            <a:r>
              <a:rPr lang="en-US" sz="2200" dirty="0" err="1"/>
              <a:t>gebe</a:t>
            </a:r>
            <a:r>
              <a:rPr lang="en-US" sz="2200" dirty="0"/>
              <a:t> </a:t>
            </a:r>
            <a:r>
              <a:rPr lang="en-US" sz="2200" dirty="0" err="1"/>
              <a:t>hayvanlarda</a:t>
            </a:r>
            <a:r>
              <a:rPr lang="en-US" sz="2200" dirty="0"/>
              <a:t> </a:t>
            </a:r>
            <a:r>
              <a:rPr lang="en-US" sz="2200" dirty="0" err="1"/>
              <a:t>kullanımdan</a:t>
            </a:r>
            <a:r>
              <a:rPr lang="en-US" sz="2200" dirty="0"/>
              <a:t> </a:t>
            </a:r>
            <a:r>
              <a:rPr lang="en-US" sz="2200" dirty="0" err="1"/>
              <a:t>kaçınılmalıdır</a:t>
            </a:r>
            <a:r>
              <a:rPr lang="en-US" sz="2200" dirty="0"/>
              <a:t>. </a:t>
            </a:r>
            <a:r>
              <a:rPr lang="en-US" sz="2200" dirty="0" err="1"/>
              <a:t>Aplastik</a:t>
            </a:r>
            <a:r>
              <a:rPr lang="en-US" sz="2200" dirty="0"/>
              <a:t> </a:t>
            </a:r>
            <a:r>
              <a:rPr lang="en-US" sz="2200" dirty="0" err="1"/>
              <a:t>aneminin</a:t>
            </a:r>
            <a:r>
              <a:rPr lang="en-US" sz="2200" dirty="0"/>
              <a:t> </a:t>
            </a:r>
            <a:r>
              <a:rPr lang="en-US" sz="2200" dirty="0" err="1"/>
              <a:t>daha</a:t>
            </a:r>
            <a:r>
              <a:rPr lang="en-US" sz="2200" dirty="0"/>
              <a:t> </a:t>
            </a:r>
            <a:r>
              <a:rPr lang="en-US" sz="2200" dirty="0" err="1"/>
              <a:t>ciddi</a:t>
            </a:r>
            <a:r>
              <a:rPr lang="en-US" sz="2200" dirty="0"/>
              <a:t> </a:t>
            </a:r>
            <a:r>
              <a:rPr lang="en-US" sz="2200" dirty="0" err="1"/>
              <a:t>etkisi</a:t>
            </a:r>
            <a:r>
              <a:rPr lang="en-US" sz="2200" dirty="0"/>
              <a:t> </a:t>
            </a:r>
            <a:r>
              <a:rPr lang="en-US" sz="2200" dirty="0" err="1"/>
              <a:t>sadece</a:t>
            </a:r>
            <a:r>
              <a:rPr lang="en-US" sz="2200" dirty="0"/>
              <a:t> </a:t>
            </a:r>
            <a:r>
              <a:rPr lang="en-US" sz="2200" dirty="0" err="1"/>
              <a:t>insanlarda</a:t>
            </a:r>
            <a:r>
              <a:rPr lang="en-US" sz="2200" dirty="0"/>
              <a:t> </a:t>
            </a:r>
            <a:r>
              <a:rPr lang="en-US" sz="2200" dirty="0" err="1"/>
              <a:t>tanımlanmıştır</a:t>
            </a:r>
            <a:r>
              <a:rPr lang="en-US" sz="2200" dirty="0"/>
              <a:t>. </a:t>
            </a:r>
            <a:r>
              <a:rPr lang="en-US" sz="2200" dirty="0" err="1"/>
              <a:t>İnsidansı</a:t>
            </a:r>
            <a:r>
              <a:rPr lang="en-US" sz="2200" dirty="0"/>
              <a:t> </a:t>
            </a:r>
            <a:r>
              <a:rPr lang="en-US" sz="2200" dirty="0" err="1"/>
              <a:t>nadirdir</a:t>
            </a:r>
            <a:r>
              <a:rPr lang="en-US" sz="2200" dirty="0"/>
              <a:t>, </a:t>
            </a:r>
            <a:r>
              <a:rPr lang="en-US" sz="2200" dirty="0" err="1"/>
              <a:t>ancak</a:t>
            </a:r>
            <a:r>
              <a:rPr lang="en-US" sz="2200" dirty="0"/>
              <a:t> </a:t>
            </a:r>
            <a:r>
              <a:rPr lang="en-US" sz="2200" dirty="0" err="1"/>
              <a:t>sonuçları</a:t>
            </a:r>
            <a:r>
              <a:rPr lang="en-US" sz="2200" dirty="0"/>
              <a:t> </a:t>
            </a:r>
            <a:r>
              <a:rPr lang="en-US" sz="2200" dirty="0" err="1"/>
              <a:t>ciddidir</a:t>
            </a:r>
            <a:r>
              <a:rPr lang="en-US" sz="2200" dirty="0"/>
              <a:t>.</a:t>
            </a:r>
          </a:p>
        </p:txBody>
      </p:sp>
    </p:spTree>
    <p:extLst>
      <p:ext uri="{BB962C8B-B14F-4D97-AF65-F5344CB8AC3E}">
        <p14:creationId xmlns:p14="http://schemas.microsoft.com/office/powerpoint/2010/main" val="4016896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94E8-73DE-1744-9083-3C6A818EEA9C}"/>
              </a:ext>
            </a:extLst>
          </p:cNvPr>
          <p:cNvSpPr>
            <a:spLocks noGrp="1"/>
          </p:cNvSpPr>
          <p:nvPr>
            <p:ph type="title"/>
          </p:nvPr>
        </p:nvSpPr>
        <p:spPr>
          <a:xfrm>
            <a:off x="838200" y="365126"/>
            <a:ext cx="10515600" cy="775306"/>
          </a:xfrm>
          <a:ln>
            <a:solidFill>
              <a:srgbClr val="FF0000"/>
            </a:solidFill>
          </a:ln>
        </p:spPr>
        <p:txBody>
          <a:bodyPr>
            <a:normAutofit/>
          </a:bodyPr>
          <a:lstStyle/>
          <a:p>
            <a:pPr algn="ctr"/>
            <a:r>
              <a:rPr lang="tr-TR" sz="3600" b="1" dirty="0" err="1">
                <a:solidFill>
                  <a:srgbClr val="FF0000"/>
                </a:solidFill>
              </a:rPr>
              <a:t>Metronidazole</a:t>
            </a:r>
            <a:r>
              <a:rPr lang="tr-TR" sz="3600" b="1" dirty="0">
                <a:solidFill>
                  <a:srgbClr val="FF0000"/>
                </a:solidFill>
              </a:rPr>
              <a:t> </a:t>
            </a:r>
            <a:endParaRPr lang="en-US" sz="3600" dirty="0">
              <a:solidFill>
                <a:srgbClr val="FF0000"/>
              </a:solidFill>
            </a:endParaRPr>
          </a:p>
        </p:txBody>
      </p:sp>
      <p:sp>
        <p:nvSpPr>
          <p:cNvPr id="3" name="Content Placeholder 2">
            <a:extLst>
              <a:ext uri="{FF2B5EF4-FFF2-40B4-BE49-F238E27FC236}">
                <a16:creationId xmlns:a16="http://schemas.microsoft.com/office/drawing/2014/main" id="{DE88760F-4AF8-024E-ADE8-8BA964DD8C69}"/>
              </a:ext>
            </a:extLst>
          </p:cNvPr>
          <p:cNvSpPr>
            <a:spLocks noGrp="1"/>
          </p:cNvSpPr>
          <p:nvPr>
            <p:ph idx="1"/>
          </p:nvPr>
        </p:nvSpPr>
        <p:spPr>
          <a:xfrm>
            <a:off x="838200" y="1160980"/>
            <a:ext cx="10515600" cy="5527496"/>
          </a:xfrm>
          <a:ln>
            <a:solidFill>
              <a:srgbClr val="FF0000"/>
            </a:solidFill>
          </a:ln>
        </p:spPr>
        <p:txBody>
          <a:bodyPr>
            <a:normAutofit fontScale="92500"/>
          </a:bodyPr>
          <a:lstStyle/>
          <a:p>
            <a:pPr algn="just">
              <a:lnSpc>
                <a:spcPct val="150000"/>
              </a:lnSpc>
            </a:pPr>
            <a:r>
              <a:rPr lang="en-US" sz="2200" dirty="0" err="1"/>
              <a:t>Metronidazol</a:t>
            </a:r>
            <a:r>
              <a:rPr lang="en-US" sz="2200" dirty="0"/>
              <a:t> (</a:t>
            </a:r>
            <a:r>
              <a:rPr lang="en-US" sz="2200" dirty="0" err="1"/>
              <a:t>Flagil</a:t>
            </a:r>
            <a:r>
              <a:rPr lang="en-US" sz="2200" dirty="0"/>
              <a:t> </a:t>
            </a:r>
            <a:r>
              <a:rPr lang="en-US" sz="2200" dirty="0" err="1"/>
              <a:t>ve</a:t>
            </a:r>
            <a:r>
              <a:rPr lang="en-US" sz="2200" dirty="0"/>
              <a:t> </a:t>
            </a:r>
            <a:r>
              <a:rPr lang="en-US" sz="2200" dirty="0" err="1"/>
              <a:t>jenerik</a:t>
            </a:r>
            <a:r>
              <a:rPr lang="en-US" sz="2200" dirty="0"/>
              <a:t>) </a:t>
            </a:r>
            <a:r>
              <a:rPr lang="en-US" sz="2200" dirty="0" err="1"/>
              <a:t>nitroimidazol</a:t>
            </a:r>
            <a:r>
              <a:rPr lang="en-US" sz="2200" dirty="0"/>
              <a:t> </a:t>
            </a:r>
            <a:r>
              <a:rPr lang="en-US" sz="2200" dirty="0" err="1"/>
              <a:t>grubudur</a:t>
            </a:r>
            <a:r>
              <a:rPr lang="en-US" sz="2200" dirty="0"/>
              <a:t>. </a:t>
            </a:r>
            <a:r>
              <a:rPr lang="en-US" sz="2200" dirty="0" err="1"/>
              <a:t>Metronidazol</a:t>
            </a:r>
            <a:r>
              <a:rPr lang="en-US" sz="2200" dirty="0"/>
              <a:t>, </a:t>
            </a:r>
            <a:r>
              <a:rPr lang="en-US" sz="2200" dirty="0" err="1"/>
              <a:t>bu</a:t>
            </a:r>
            <a:r>
              <a:rPr lang="en-US" sz="2200" dirty="0"/>
              <a:t> </a:t>
            </a:r>
            <a:r>
              <a:rPr lang="en-US" sz="2200" dirty="0" err="1"/>
              <a:t>gruptan</a:t>
            </a:r>
            <a:r>
              <a:rPr lang="en-US" sz="2200" dirty="0"/>
              <a:t> </a:t>
            </a:r>
            <a:r>
              <a:rPr lang="en-US" sz="2200" dirty="0" err="1"/>
              <a:t>reçete</a:t>
            </a:r>
            <a:r>
              <a:rPr lang="en-US" sz="2200" dirty="0"/>
              <a:t> </a:t>
            </a:r>
            <a:r>
              <a:rPr lang="en-US" sz="2200" dirty="0" err="1"/>
              <a:t>edilen</a:t>
            </a:r>
            <a:r>
              <a:rPr lang="en-US" sz="2200" dirty="0"/>
              <a:t> </a:t>
            </a:r>
            <a:r>
              <a:rPr lang="en-US" sz="2200" dirty="0" err="1"/>
              <a:t>en</a:t>
            </a:r>
            <a:r>
              <a:rPr lang="en-US" sz="2200" dirty="0"/>
              <a:t> </a:t>
            </a:r>
            <a:r>
              <a:rPr lang="en-US" sz="2200" dirty="0" err="1"/>
              <a:t>yaygın</a:t>
            </a:r>
            <a:r>
              <a:rPr lang="en-US" sz="2200" dirty="0"/>
              <a:t> </a:t>
            </a:r>
            <a:r>
              <a:rPr lang="en-US" sz="2200" dirty="0" err="1"/>
              <a:t>ilaçtır</a:t>
            </a:r>
            <a:r>
              <a:rPr lang="en-US" sz="2200" dirty="0"/>
              <a:t>. Tinidazole (</a:t>
            </a:r>
            <a:r>
              <a:rPr lang="en-US" sz="2200" dirty="0" err="1"/>
              <a:t>Tindamax</a:t>
            </a:r>
            <a:r>
              <a:rPr lang="en-US" sz="2200" dirty="0"/>
              <a:t>) </a:t>
            </a:r>
            <a:r>
              <a:rPr lang="en-US" sz="2200" dirty="0" err="1"/>
              <a:t>tabletleri</a:t>
            </a:r>
            <a:r>
              <a:rPr lang="en-US" sz="2200" dirty="0"/>
              <a:t> </a:t>
            </a:r>
            <a:r>
              <a:rPr lang="en-US" sz="2200" dirty="0" err="1"/>
              <a:t>insanlarda</a:t>
            </a:r>
            <a:r>
              <a:rPr lang="en-US" sz="2200" dirty="0"/>
              <a:t> Giardia, Trichomonas </a:t>
            </a:r>
            <a:r>
              <a:rPr lang="en-US" sz="2200" dirty="0" err="1"/>
              <a:t>ve</a:t>
            </a:r>
            <a:r>
              <a:rPr lang="en-US" sz="2200" dirty="0"/>
              <a:t> Entamoeba </a:t>
            </a:r>
            <a:r>
              <a:rPr lang="en-US" sz="2200" dirty="0" err="1"/>
              <a:t>tedavisi</a:t>
            </a:r>
            <a:r>
              <a:rPr lang="en-US" sz="2200" dirty="0"/>
              <a:t> </a:t>
            </a:r>
            <a:r>
              <a:rPr lang="en-US" sz="2200" dirty="0" err="1"/>
              <a:t>için</a:t>
            </a:r>
            <a:r>
              <a:rPr lang="en-US" sz="2200" dirty="0"/>
              <a:t> </a:t>
            </a:r>
            <a:r>
              <a:rPr lang="en-US" sz="2200" dirty="0" err="1"/>
              <a:t>onaylanmıştır</a:t>
            </a:r>
            <a:r>
              <a:rPr lang="en-US" sz="2200" dirty="0"/>
              <a:t>.</a:t>
            </a:r>
          </a:p>
          <a:p>
            <a:pPr algn="just">
              <a:lnSpc>
                <a:spcPct val="150000"/>
              </a:lnSpc>
            </a:pPr>
            <a:r>
              <a:rPr lang="en-US" sz="2200" dirty="0" err="1"/>
              <a:t>Şu</a:t>
            </a:r>
            <a:r>
              <a:rPr lang="en-US" sz="2200" dirty="0"/>
              <a:t> </a:t>
            </a:r>
            <a:r>
              <a:rPr lang="en-US" sz="2200" dirty="0" err="1"/>
              <a:t>anda</a:t>
            </a:r>
            <a:r>
              <a:rPr lang="en-US" sz="2200" dirty="0"/>
              <a:t> Amerika </a:t>
            </a:r>
            <a:r>
              <a:rPr lang="en-US" sz="2200" dirty="0" err="1"/>
              <a:t>Birleşik</a:t>
            </a:r>
            <a:r>
              <a:rPr lang="en-US" sz="2200" dirty="0"/>
              <a:t> </a:t>
            </a:r>
            <a:r>
              <a:rPr lang="en-US" sz="2200" dirty="0" err="1"/>
              <a:t>Devletleri'nde</a:t>
            </a:r>
            <a:r>
              <a:rPr lang="en-US" sz="2200" dirty="0"/>
              <a:t> </a:t>
            </a:r>
            <a:r>
              <a:rPr lang="en-US" sz="2200" dirty="0" err="1"/>
              <a:t>bulunmayan</a:t>
            </a:r>
            <a:r>
              <a:rPr lang="en-US" sz="2200" dirty="0"/>
              <a:t> </a:t>
            </a:r>
            <a:r>
              <a:rPr lang="en-US" sz="2200" dirty="0" err="1"/>
              <a:t>benzer</a:t>
            </a:r>
            <a:r>
              <a:rPr lang="en-US" sz="2200" dirty="0"/>
              <a:t> </a:t>
            </a:r>
            <a:r>
              <a:rPr lang="en-US" sz="2200" dirty="0" err="1"/>
              <a:t>ilaçlar</a:t>
            </a:r>
            <a:r>
              <a:rPr lang="en-US" sz="2200" dirty="0"/>
              <a:t>, </a:t>
            </a:r>
            <a:r>
              <a:rPr lang="en-US" sz="2200" dirty="0" err="1"/>
              <a:t>nimorazol</a:t>
            </a:r>
            <a:r>
              <a:rPr lang="en-US" sz="2200" dirty="0"/>
              <a:t> (</a:t>
            </a:r>
            <a:r>
              <a:rPr lang="en-US" sz="2200" dirty="0" err="1"/>
              <a:t>Naxogin</a:t>
            </a:r>
            <a:r>
              <a:rPr lang="en-US" sz="2200" dirty="0"/>
              <a:t>), </a:t>
            </a:r>
            <a:r>
              <a:rPr lang="en-US" sz="2200" dirty="0" err="1"/>
              <a:t>ornidazol</a:t>
            </a:r>
            <a:r>
              <a:rPr lang="en-US" sz="2200" dirty="0"/>
              <a:t> (</a:t>
            </a:r>
            <a:r>
              <a:rPr lang="en-US" sz="2200" dirty="0" err="1"/>
              <a:t>Tiberal</a:t>
            </a:r>
            <a:r>
              <a:rPr lang="en-US" sz="2200" dirty="0"/>
              <a:t>), </a:t>
            </a:r>
            <a:r>
              <a:rPr lang="en-US" sz="2200" dirty="0" err="1"/>
              <a:t>ronidazol</a:t>
            </a:r>
            <a:r>
              <a:rPr lang="en-US" sz="2200" dirty="0"/>
              <a:t> </a:t>
            </a:r>
            <a:r>
              <a:rPr lang="en-US" sz="2200" dirty="0" err="1"/>
              <a:t>ve</a:t>
            </a:r>
            <a:r>
              <a:rPr lang="en-US" sz="2200" dirty="0"/>
              <a:t> </a:t>
            </a:r>
            <a:r>
              <a:rPr lang="en-US" sz="2200" dirty="0" err="1"/>
              <a:t>benznidazol'dür</a:t>
            </a:r>
            <a:r>
              <a:rPr lang="en-US" sz="2200" dirty="0"/>
              <a:t> (</a:t>
            </a:r>
            <a:r>
              <a:rPr lang="en-US" sz="2200" dirty="0" err="1"/>
              <a:t>Rochagan</a:t>
            </a:r>
            <a:r>
              <a:rPr lang="en-US" sz="2200" dirty="0"/>
              <a:t>).</a:t>
            </a:r>
          </a:p>
          <a:p>
            <a:pPr algn="just">
              <a:lnSpc>
                <a:spcPct val="150000"/>
              </a:lnSpc>
            </a:pPr>
            <a:r>
              <a:rPr lang="en-US" sz="2200" dirty="0" err="1"/>
              <a:t>Metronidazol</a:t>
            </a:r>
            <a:r>
              <a:rPr lang="en-US" sz="2200" dirty="0"/>
              <a:t>, </a:t>
            </a:r>
            <a:r>
              <a:rPr lang="en-US" sz="2200" dirty="0" err="1"/>
              <a:t>aerobik</a:t>
            </a:r>
            <a:r>
              <a:rPr lang="en-US" sz="2200" dirty="0"/>
              <a:t> </a:t>
            </a:r>
            <a:r>
              <a:rPr lang="en-US" sz="2200" dirty="0">
                <a:solidFill>
                  <a:srgbClr val="FF0000"/>
                </a:solidFill>
              </a:rPr>
              <a:t>Gram </a:t>
            </a:r>
            <a:r>
              <a:rPr lang="en-US" sz="2200" dirty="0" err="1">
                <a:solidFill>
                  <a:srgbClr val="FF0000"/>
                </a:solidFill>
              </a:rPr>
              <a:t>pozitif</a:t>
            </a:r>
            <a:r>
              <a:rPr lang="en-US" sz="2200" dirty="0">
                <a:solidFill>
                  <a:srgbClr val="FF0000"/>
                </a:solidFill>
              </a:rPr>
              <a:t> </a:t>
            </a:r>
            <a:r>
              <a:rPr lang="en-US" sz="2200" dirty="0" err="1">
                <a:solidFill>
                  <a:srgbClr val="FF0000"/>
                </a:solidFill>
              </a:rPr>
              <a:t>ve</a:t>
            </a:r>
            <a:r>
              <a:rPr lang="en-US" sz="2200" dirty="0">
                <a:solidFill>
                  <a:srgbClr val="FF0000"/>
                </a:solidFill>
              </a:rPr>
              <a:t> Gram </a:t>
            </a:r>
            <a:r>
              <a:rPr lang="en-US" sz="2200" dirty="0" err="1">
                <a:solidFill>
                  <a:srgbClr val="FF0000"/>
                </a:solidFill>
              </a:rPr>
              <a:t>negatif</a:t>
            </a:r>
            <a:r>
              <a:rPr lang="en-US" sz="2200" dirty="0">
                <a:solidFill>
                  <a:srgbClr val="FF0000"/>
                </a:solidFill>
              </a:rPr>
              <a:t> </a:t>
            </a:r>
            <a:r>
              <a:rPr lang="en-US" sz="2200" dirty="0" err="1">
                <a:solidFill>
                  <a:srgbClr val="FF0000"/>
                </a:solidFill>
              </a:rPr>
              <a:t>organizmalar</a:t>
            </a:r>
            <a:r>
              <a:rPr lang="en-US" sz="2200" dirty="0">
                <a:solidFill>
                  <a:srgbClr val="FF0000"/>
                </a:solidFill>
              </a:rPr>
              <a:t> </a:t>
            </a:r>
            <a:r>
              <a:rPr lang="en-US" sz="2200" dirty="0" err="1">
                <a:solidFill>
                  <a:srgbClr val="FF0000"/>
                </a:solidFill>
              </a:rPr>
              <a:t>üzerinde</a:t>
            </a:r>
            <a:r>
              <a:rPr lang="en-US" sz="2200" dirty="0">
                <a:solidFill>
                  <a:srgbClr val="FF0000"/>
                </a:solidFill>
              </a:rPr>
              <a:t> </a:t>
            </a:r>
            <a:r>
              <a:rPr lang="en-US" sz="2200" dirty="0" err="1">
                <a:solidFill>
                  <a:srgbClr val="FF0000"/>
                </a:solidFill>
              </a:rPr>
              <a:t>çok</a:t>
            </a:r>
            <a:r>
              <a:rPr lang="en-US" sz="2200" dirty="0">
                <a:solidFill>
                  <a:srgbClr val="FF0000"/>
                </a:solidFill>
              </a:rPr>
              <a:t> </a:t>
            </a:r>
            <a:r>
              <a:rPr lang="en-US" sz="2200" dirty="0" err="1">
                <a:solidFill>
                  <a:srgbClr val="FF0000"/>
                </a:solidFill>
              </a:rPr>
              <a:t>az</a:t>
            </a:r>
            <a:r>
              <a:rPr lang="en-US" sz="2200" dirty="0">
                <a:solidFill>
                  <a:srgbClr val="FF0000"/>
                </a:solidFill>
              </a:rPr>
              <a:t> </a:t>
            </a:r>
            <a:r>
              <a:rPr lang="en-US" sz="2200" dirty="0" err="1">
                <a:solidFill>
                  <a:srgbClr val="FF0000"/>
                </a:solidFill>
              </a:rPr>
              <a:t>etkiye</a:t>
            </a:r>
            <a:r>
              <a:rPr lang="en-US" sz="2200" dirty="0">
                <a:solidFill>
                  <a:srgbClr val="FF0000"/>
                </a:solidFill>
              </a:rPr>
              <a:t> </a:t>
            </a:r>
            <a:r>
              <a:rPr lang="en-US" sz="2200" dirty="0" err="1">
                <a:solidFill>
                  <a:srgbClr val="FF0000"/>
                </a:solidFill>
              </a:rPr>
              <a:t>sahip</a:t>
            </a:r>
            <a:r>
              <a:rPr lang="en-US" sz="2200" dirty="0">
                <a:solidFill>
                  <a:srgbClr val="FF0000"/>
                </a:solidFill>
              </a:rPr>
              <a:t> </a:t>
            </a:r>
            <a:r>
              <a:rPr lang="en-US" sz="2200" dirty="0" err="1">
                <a:solidFill>
                  <a:srgbClr val="FF0000"/>
                </a:solidFill>
              </a:rPr>
              <a:t>olduğu</a:t>
            </a:r>
            <a:r>
              <a:rPr lang="en-US" sz="2200" dirty="0">
                <a:solidFill>
                  <a:srgbClr val="FF0000"/>
                </a:solidFill>
              </a:rPr>
              <a:t>, </a:t>
            </a:r>
            <a:r>
              <a:rPr lang="en-US" sz="2200" dirty="0" err="1">
                <a:solidFill>
                  <a:srgbClr val="FF0000"/>
                </a:solidFill>
              </a:rPr>
              <a:t>ancak</a:t>
            </a:r>
            <a:r>
              <a:rPr lang="en-US" sz="2200" dirty="0">
                <a:solidFill>
                  <a:srgbClr val="FF0000"/>
                </a:solidFill>
              </a:rPr>
              <a:t> </a:t>
            </a:r>
            <a:r>
              <a:rPr lang="en-US" sz="2200" dirty="0" err="1">
                <a:solidFill>
                  <a:srgbClr val="FF0000"/>
                </a:solidFill>
              </a:rPr>
              <a:t>anaerobik</a:t>
            </a:r>
            <a:r>
              <a:rPr lang="en-US" sz="2200" dirty="0">
                <a:solidFill>
                  <a:srgbClr val="FF0000"/>
                </a:solidFill>
              </a:rPr>
              <a:t> </a:t>
            </a:r>
            <a:r>
              <a:rPr lang="en-US" sz="2200" dirty="0" err="1">
                <a:solidFill>
                  <a:srgbClr val="FF0000"/>
                </a:solidFill>
              </a:rPr>
              <a:t>bakterilere</a:t>
            </a:r>
            <a:r>
              <a:rPr lang="en-US" sz="2200" dirty="0">
                <a:solidFill>
                  <a:srgbClr val="FF0000"/>
                </a:solidFill>
              </a:rPr>
              <a:t> (</a:t>
            </a:r>
            <a:r>
              <a:rPr lang="en-US" sz="2200" dirty="0" err="1">
                <a:solidFill>
                  <a:srgbClr val="FF0000"/>
                </a:solidFill>
              </a:rPr>
              <a:t>örneğin</a:t>
            </a:r>
            <a:r>
              <a:rPr lang="en-US" sz="2200" dirty="0">
                <a:solidFill>
                  <a:srgbClr val="FF0000"/>
                </a:solidFill>
              </a:rPr>
              <a:t>, Bacteroides, Fusobacterium, Clostridium, </a:t>
            </a:r>
            <a:r>
              <a:rPr lang="en-US" sz="2200" dirty="0" err="1">
                <a:solidFill>
                  <a:srgbClr val="FF0000"/>
                </a:solidFill>
              </a:rPr>
              <a:t>Peptococcus</a:t>
            </a:r>
            <a:r>
              <a:rPr lang="en-US" sz="2200" dirty="0">
                <a:solidFill>
                  <a:srgbClr val="FF0000"/>
                </a:solidFill>
              </a:rPr>
              <a:t> </a:t>
            </a:r>
            <a:r>
              <a:rPr lang="en-US" sz="2200" dirty="0" err="1">
                <a:solidFill>
                  <a:srgbClr val="FF0000"/>
                </a:solidFill>
              </a:rPr>
              <a:t>ve</a:t>
            </a:r>
            <a:r>
              <a:rPr lang="en-US" sz="2200" dirty="0">
                <a:solidFill>
                  <a:srgbClr val="FF0000"/>
                </a:solidFill>
              </a:rPr>
              <a:t> </a:t>
            </a:r>
            <a:r>
              <a:rPr lang="en-US" sz="2200" dirty="0" err="1">
                <a:solidFill>
                  <a:srgbClr val="FF0000"/>
                </a:solidFill>
              </a:rPr>
              <a:t>Peptostreptococus</a:t>
            </a:r>
            <a:r>
              <a:rPr lang="en-US" sz="2200" dirty="0">
                <a:solidFill>
                  <a:srgbClr val="FF0000"/>
                </a:solidFill>
              </a:rPr>
              <a:t>) </a:t>
            </a:r>
            <a:r>
              <a:rPr lang="en-US" sz="2200" dirty="0" err="1">
                <a:solidFill>
                  <a:srgbClr val="FF0000"/>
                </a:solidFill>
              </a:rPr>
              <a:t>karşı</a:t>
            </a:r>
            <a:r>
              <a:rPr lang="en-US" sz="2200" dirty="0">
                <a:solidFill>
                  <a:srgbClr val="FF0000"/>
                </a:solidFill>
              </a:rPr>
              <a:t> </a:t>
            </a:r>
            <a:r>
              <a:rPr lang="en-US" sz="2200" dirty="0" err="1">
                <a:solidFill>
                  <a:srgbClr val="FF0000"/>
                </a:solidFill>
              </a:rPr>
              <a:t>çok</a:t>
            </a:r>
            <a:r>
              <a:rPr lang="en-US" sz="2200" dirty="0">
                <a:solidFill>
                  <a:srgbClr val="FF0000"/>
                </a:solidFill>
              </a:rPr>
              <a:t> </a:t>
            </a:r>
            <a:r>
              <a:rPr lang="en-US" sz="2200" dirty="0" err="1">
                <a:solidFill>
                  <a:srgbClr val="FF0000"/>
                </a:solidFill>
              </a:rPr>
              <a:t>etkili</a:t>
            </a:r>
            <a:r>
              <a:rPr lang="en-US" sz="2200" dirty="0">
                <a:solidFill>
                  <a:srgbClr val="FF0000"/>
                </a:solidFill>
              </a:rPr>
              <a:t> </a:t>
            </a:r>
            <a:r>
              <a:rPr lang="en-US" sz="2200" dirty="0" err="1">
                <a:solidFill>
                  <a:srgbClr val="FF0000"/>
                </a:solidFill>
              </a:rPr>
              <a:t>olduğu</a:t>
            </a:r>
            <a:r>
              <a:rPr lang="en-US" sz="2200" dirty="0">
                <a:solidFill>
                  <a:srgbClr val="FF0000"/>
                </a:solidFill>
              </a:rPr>
              <a:t> </a:t>
            </a:r>
            <a:r>
              <a:rPr lang="en-US" sz="2200" dirty="0" err="1">
                <a:solidFill>
                  <a:srgbClr val="FF0000"/>
                </a:solidFill>
              </a:rPr>
              <a:t>için</a:t>
            </a:r>
            <a:r>
              <a:rPr lang="en-US" sz="2200" dirty="0">
                <a:solidFill>
                  <a:srgbClr val="FF0000"/>
                </a:solidFill>
              </a:rPr>
              <a:t> </a:t>
            </a:r>
            <a:r>
              <a:rPr lang="en-US" sz="2200" dirty="0" err="1">
                <a:solidFill>
                  <a:srgbClr val="FF0000"/>
                </a:solidFill>
              </a:rPr>
              <a:t>eşsiz</a:t>
            </a:r>
            <a:r>
              <a:rPr lang="en-US" sz="2200" dirty="0">
                <a:solidFill>
                  <a:srgbClr val="FF0000"/>
                </a:solidFill>
              </a:rPr>
              <a:t> </a:t>
            </a:r>
            <a:r>
              <a:rPr lang="en-US" sz="2200" dirty="0" err="1">
                <a:solidFill>
                  <a:srgbClr val="FF0000"/>
                </a:solidFill>
              </a:rPr>
              <a:t>bir</a:t>
            </a:r>
            <a:r>
              <a:rPr lang="en-US" sz="2200" dirty="0">
                <a:solidFill>
                  <a:srgbClr val="FF0000"/>
                </a:solidFill>
              </a:rPr>
              <a:t> </a:t>
            </a:r>
            <a:r>
              <a:rPr lang="en-US" sz="2200" dirty="0" err="1">
                <a:solidFill>
                  <a:srgbClr val="FF0000"/>
                </a:solidFill>
              </a:rPr>
              <a:t>antimikrobiyaldir</a:t>
            </a:r>
            <a:r>
              <a:rPr lang="en-US" sz="2200" dirty="0"/>
              <a:t>. </a:t>
            </a:r>
            <a:r>
              <a:rPr lang="en-US" sz="2200" dirty="0" err="1"/>
              <a:t>Fakültatif</a:t>
            </a:r>
            <a:r>
              <a:rPr lang="en-US" sz="2200" dirty="0"/>
              <a:t> </a:t>
            </a:r>
            <a:r>
              <a:rPr lang="en-US" sz="2200" dirty="0" err="1"/>
              <a:t>anaeroblar</a:t>
            </a:r>
            <a:r>
              <a:rPr lang="en-US" sz="2200" dirty="0"/>
              <a:t> </a:t>
            </a:r>
            <a:r>
              <a:rPr lang="en-US" sz="2200" dirty="0" err="1"/>
              <a:t>olabilecek</a:t>
            </a:r>
            <a:r>
              <a:rPr lang="en-US" sz="2200" dirty="0"/>
              <a:t> </a:t>
            </a:r>
            <a:r>
              <a:rPr lang="en-US" sz="2200" dirty="0" err="1"/>
              <a:t>bakterilere</a:t>
            </a:r>
            <a:r>
              <a:rPr lang="en-US" sz="2200" dirty="0"/>
              <a:t> </a:t>
            </a:r>
            <a:r>
              <a:rPr lang="en-US" sz="2200" dirty="0" err="1"/>
              <a:t>karşı</a:t>
            </a:r>
            <a:r>
              <a:rPr lang="en-US" sz="2200" dirty="0"/>
              <a:t> </a:t>
            </a:r>
            <a:r>
              <a:rPr lang="en-US" sz="2200" dirty="0" err="1"/>
              <a:t>etkili</a:t>
            </a:r>
            <a:r>
              <a:rPr lang="en-US" sz="2200" dirty="0"/>
              <a:t> </a:t>
            </a:r>
            <a:r>
              <a:rPr lang="en-US" sz="2200" dirty="0" err="1"/>
              <a:t>değildir</a:t>
            </a:r>
            <a:r>
              <a:rPr lang="en-US" sz="2200" dirty="0"/>
              <a:t>. </a:t>
            </a:r>
            <a:r>
              <a:rPr lang="en-US" sz="2200" dirty="0" err="1">
                <a:solidFill>
                  <a:srgbClr val="FF0000"/>
                </a:solidFill>
              </a:rPr>
              <a:t>Birçok</a:t>
            </a:r>
            <a:r>
              <a:rPr lang="en-US" sz="2200" dirty="0">
                <a:solidFill>
                  <a:srgbClr val="FF0000"/>
                </a:solidFill>
              </a:rPr>
              <a:t> </a:t>
            </a:r>
            <a:r>
              <a:rPr lang="en-US" sz="2200" dirty="0" err="1">
                <a:solidFill>
                  <a:srgbClr val="FF0000"/>
                </a:solidFill>
              </a:rPr>
              <a:t>protozoaya</a:t>
            </a:r>
            <a:r>
              <a:rPr lang="en-US" sz="2200" dirty="0">
                <a:solidFill>
                  <a:srgbClr val="FF0000"/>
                </a:solidFill>
              </a:rPr>
              <a:t> </a:t>
            </a:r>
            <a:r>
              <a:rPr lang="en-US" sz="2200" dirty="0" err="1">
                <a:solidFill>
                  <a:srgbClr val="FF0000"/>
                </a:solidFill>
              </a:rPr>
              <a:t>karşı</a:t>
            </a:r>
            <a:r>
              <a:rPr lang="en-US" sz="2200" dirty="0">
                <a:solidFill>
                  <a:srgbClr val="FF0000"/>
                </a:solidFill>
              </a:rPr>
              <a:t> </a:t>
            </a:r>
            <a:r>
              <a:rPr lang="en-US" sz="2200" dirty="0" err="1">
                <a:solidFill>
                  <a:srgbClr val="FF0000"/>
                </a:solidFill>
              </a:rPr>
              <a:t>iyi</a:t>
            </a:r>
            <a:r>
              <a:rPr lang="en-US" sz="2200" dirty="0">
                <a:solidFill>
                  <a:srgbClr val="FF0000"/>
                </a:solidFill>
              </a:rPr>
              <a:t> </a:t>
            </a:r>
            <a:r>
              <a:rPr lang="en-US" sz="2200" dirty="0" err="1">
                <a:solidFill>
                  <a:srgbClr val="FF0000"/>
                </a:solidFill>
              </a:rPr>
              <a:t>bir</a:t>
            </a:r>
            <a:r>
              <a:rPr lang="en-US" sz="2200" dirty="0">
                <a:solidFill>
                  <a:srgbClr val="FF0000"/>
                </a:solidFill>
              </a:rPr>
              <a:t> </a:t>
            </a:r>
            <a:r>
              <a:rPr lang="en-US" sz="2200" dirty="0" err="1">
                <a:solidFill>
                  <a:srgbClr val="FF0000"/>
                </a:solidFill>
              </a:rPr>
              <a:t>aktiviteye</a:t>
            </a:r>
            <a:r>
              <a:rPr lang="en-US" sz="2200" dirty="0">
                <a:solidFill>
                  <a:srgbClr val="FF0000"/>
                </a:solidFill>
              </a:rPr>
              <a:t> </a:t>
            </a:r>
            <a:r>
              <a:rPr lang="en-US" sz="2200" dirty="0" err="1">
                <a:solidFill>
                  <a:srgbClr val="FF0000"/>
                </a:solidFill>
              </a:rPr>
              <a:t>sahiptir</a:t>
            </a:r>
            <a:r>
              <a:rPr lang="en-US" sz="2200" dirty="0">
                <a:solidFill>
                  <a:srgbClr val="FF0000"/>
                </a:solidFill>
              </a:rPr>
              <a:t> (</a:t>
            </a:r>
            <a:r>
              <a:rPr lang="en-US" sz="2200" dirty="0" err="1">
                <a:solidFill>
                  <a:srgbClr val="FF0000"/>
                </a:solidFill>
              </a:rPr>
              <a:t>örneğin</a:t>
            </a:r>
            <a:r>
              <a:rPr lang="en-US" sz="2200" dirty="0">
                <a:solidFill>
                  <a:srgbClr val="FF0000"/>
                </a:solidFill>
              </a:rPr>
              <a:t>, Giardia lamblia, </a:t>
            </a:r>
            <a:r>
              <a:rPr lang="en-US" sz="2200" dirty="0" err="1">
                <a:solidFill>
                  <a:srgbClr val="FF0000"/>
                </a:solidFill>
              </a:rPr>
              <a:t>Entemoeba</a:t>
            </a:r>
            <a:r>
              <a:rPr lang="en-US" sz="2200" dirty="0">
                <a:solidFill>
                  <a:srgbClr val="FF0000"/>
                </a:solidFill>
              </a:rPr>
              <a:t>, Trichomonas). </a:t>
            </a:r>
            <a:r>
              <a:rPr lang="en-US" sz="2200" dirty="0" err="1">
                <a:solidFill>
                  <a:srgbClr val="FF0000"/>
                </a:solidFill>
              </a:rPr>
              <a:t>Metronidazol</a:t>
            </a:r>
            <a:r>
              <a:rPr lang="en-US" sz="2200" dirty="0">
                <a:solidFill>
                  <a:srgbClr val="FF0000"/>
                </a:solidFill>
              </a:rPr>
              <a:t>, </a:t>
            </a:r>
            <a:r>
              <a:rPr lang="en-US" sz="2200" dirty="0" err="1">
                <a:solidFill>
                  <a:srgbClr val="FF0000"/>
                </a:solidFill>
              </a:rPr>
              <a:t>insanlarda</a:t>
            </a:r>
            <a:r>
              <a:rPr lang="en-US" sz="2200" dirty="0">
                <a:solidFill>
                  <a:srgbClr val="FF0000"/>
                </a:solidFill>
              </a:rPr>
              <a:t>, </a:t>
            </a:r>
            <a:r>
              <a:rPr lang="en-US" sz="2200" dirty="0" err="1">
                <a:solidFill>
                  <a:srgbClr val="FF0000"/>
                </a:solidFill>
              </a:rPr>
              <a:t>diğer</a:t>
            </a:r>
            <a:r>
              <a:rPr lang="en-US" sz="2200" dirty="0">
                <a:solidFill>
                  <a:srgbClr val="FF0000"/>
                </a:solidFill>
              </a:rPr>
              <a:t> </a:t>
            </a:r>
            <a:r>
              <a:rPr lang="en-US" sz="2200" dirty="0" err="1">
                <a:solidFill>
                  <a:srgbClr val="FF0000"/>
                </a:solidFill>
              </a:rPr>
              <a:t>ilaçlarla</a:t>
            </a:r>
            <a:r>
              <a:rPr lang="en-US" sz="2200" dirty="0">
                <a:solidFill>
                  <a:srgbClr val="FF0000"/>
                </a:solidFill>
              </a:rPr>
              <a:t> </a:t>
            </a:r>
            <a:r>
              <a:rPr lang="en-US" sz="2200" dirty="0" err="1">
                <a:solidFill>
                  <a:srgbClr val="FF0000"/>
                </a:solidFill>
              </a:rPr>
              <a:t>kombinasyon</a:t>
            </a:r>
            <a:r>
              <a:rPr lang="en-US" sz="2200" dirty="0">
                <a:solidFill>
                  <a:srgbClr val="FF0000"/>
                </a:solidFill>
              </a:rPr>
              <a:t> </a:t>
            </a:r>
            <a:r>
              <a:rPr lang="en-US" sz="2200" dirty="0" err="1">
                <a:solidFill>
                  <a:srgbClr val="FF0000"/>
                </a:solidFill>
              </a:rPr>
              <a:t>halinde</a:t>
            </a:r>
            <a:r>
              <a:rPr lang="en-US" sz="2200" dirty="0">
                <a:solidFill>
                  <a:srgbClr val="FF0000"/>
                </a:solidFill>
              </a:rPr>
              <a:t>, Helicobacter </a:t>
            </a:r>
            <a:r>
              <a:rPr lang="en-US" sz="2200" dirty="0" err="1">
                <a:solidFill>
                  <a:srgbClr val="FF0000"/>
                </a:solidFill>
              </a:rPr>
              <a:t>pylori'yi</a:t>
            </a:r>
            <a:r>
              <a:rPr lang="en-US" sz="2200" dirty="0">
                <a:solidFill>
                  <a:srgbClr val="FF0000"/>
                </a:solidFill>
              </a:rPr>
              <a:t> </a:t>
            </a:r>
            <a:r>
              <a:rPr lang="en-US" sz="2200" dirty="0" err="1">
                <a:solidFill>
                  <a:srgbClr val="FF0000"/>
                </a:solidFill>
              </a:rPr>
              <a:t>tedavi</a:t>
            </a:r>
            <a:r>
              <a:rPr lang="en-US" sz="2200" dirty="0">
                <a:solidFill>
                  <a:srgbClr val="FF0000"/>
                </a:solidFill>
              </a:rPr>
              <a:t> </a:t>
            </a:r>
            <a:r>
              <a:rPr lang="en-US" sz="2200" dirty="0" err="1">
                <a:solidFill>
                  <a:srgbClr val="FF0000"/>
                </a:solidFill>
              </a:rPr>
              <a:t>etmek</a:t>
            </a:r>
            <a:r>
              <a:rPr lang="en-US" sz="2200" dirty="0">
                <a:solidFill>
                  <a:srgbClr val="FF0000"/>
                </a:solidFill>
              </a:rPr>
              <a:t> </a:t>
            </a:r>
            <a:r>
              <a:rPr lang="en-US" sz="2200" dirty="0" err="1">
                <a:solidFill>
                  <a:srgbClr val="FF0000"/>
                </a:solidFill>
              </a:rPr>
              <a:t>için</a:t>
            </a:r>
            <a:r>
              <a:rPr lang="en-US" sz="2200" dirty="0">
                <a:solidFill>
                  <a:srgbClr val="FF0000"/>
                </a:solidFill>
              </a:rPr>
              <a:t> </a:t>
            </a:r>
            <a:r>
              <a:rPr lang="en-US" sz="2200" dirty="0" err="1">
                <a:solidFill>
                  <a:srgbClr val="FF0000"/>
                </a:solidFill>
              </a:rPr>
              <a:t>kullanılmıştır</a:t>
            </a:r>
            <a:r>
              <a:rPr lang="en-US" sz="2200" dirty="0">
                <a:solidFill>
                  <a:srgbClr val="FF0000"/>
                </a:solidFill>
              </a:rPr>
              <a:t>.</a:t>
            </a:r>
          </a:p>
        </p:txBody>
      </p:sp>
    </p:spTree>
    <p:extLst>
      <p:ext uri="{BB962C8B-B14F-4D97-AF65-F5344CB8AC3E}">
        <p14:creationId xmlns:p14="http://schemas.microsoft.com/office/powerpoint/2010/main" val="61482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5E6567-072D-4149-A9B7-5EE08F5CBDD7}"/>
              </a:ext>
            </a:extLst>
          </p:cNvPr>
          <p:cNvSpPr>
            <a:spLocks noGrp="1"/>
          </p:cNvSpPr>
          <p:nvPr>
            <p:ph idx="1"/>
          </p:nvPr>
        </p:nvSpPr>
        <p:spPr>
          <a:xfrm>
            <a:off x="776555" y="942048"/>
            <a:ext cx="10515600" cy="5078608"/>
          </a:xfrm>
          <a:ln>
            <a:solidFill>
              <a:srgbClr val="FF0000"/>
            </a:solidFill>
          </a:ln>
        </p:spPr>
        <p:txBody>
          <a:bodyPr>
            <a:normAutofit/>
          </a:bodyPr>
          <a:lstStyle/>
          <a:p>
            <a:pPr algn="just">
              <a:lnSpc>
                <a:spcPct val="150000"/>
              </a:lnSpc>
            </a:pPr>
            <a:r>
              <a:rPr lang="en-US" sz="2200" dirty="0" err="1"/>
              <a:t>Metronidazol</a:t>
            </a:r>
            <a:r>
              <a:rPr lang="en-US" sz="2200" dirty="0"/>
              <a:t> </a:t>
            </a:r>
            <a:r>
              <a:rPr lang="en-US" sz="2200" dirty="0" err="1"/>
              <a:t>hızla</a:t>
            </a:r>
            <a:r>
              <a:rPr lang="en-US" sz="2200" dirty="0"/>
              <a:t> </a:t>
            </a:r>
            <a:r>
              <a:rPr lang="en-US" sz="2200" dirty="0" err="1"/>
              <a:t>bir</a:t>
            </a:r>
            <a:r>
              <a:rPr lang="en-US" sz="2200" dirty="0"/>
              <a:t> </a:t>
            </a:r>
            <a:r>
              <a:rPr lang="en-US" sz="2200" dirty="0" err="1"/>
              <a:t>şekilde</a:t>
            </a:r>
            <a:r>
              <a:rPr lang="en-US" sz="2200" dirty="0"/>
              <a:t> </a:t>
            </a:r>
            <a:r>
              <a:rPr lang="en-US" sz="2200" dirty="0" err="1"/>
              <a:t>bakteri</a:t>
            </a:r>
            <a:r>
              <a:rPr lang="en-US" sz="2200" dirty="0"/>
              <a:t> </a:t>
            </a:r>
            <a:r>
              <a:rPr lang="en-US" sz="2200" dirty="0" err="1"/>
              <a:t>tarafından</a:t>
            </a:r>
            <a:r>
              <a:rPr lang="en-US" sz="2200" dirty="0"/>
              <a:t> </a:t>
            </a:r>
            <a:r>
              <a:rPr lang="en-US" sz="2200" dirty="0" err="1"/>
              <a:t>alınır</a:t>
            </a:r>
            <a:r>
              <a:rPr lang="en-US" sz="2200" dirty="0"/>
              <a:t>, </a:t>
            </a:r>
            <a:r>
              <a:rPr lang="en-US" sz="2200" dirty="0" err="1"/>
              <a:t>ardından</a:t>
            </a:r>
            <a:r>
              <a:rPr lang="en-US" sz="2200" dirty="0"/>
              <a:t> </a:t>
            </a:r>
            <a:r>
              <a:rPr lang="en-US" sz="2200" dirty="0" err="1"/>
              <a:t>hücre</a:t>
            </a:r>
            <a:r>
              <a:rPr lang="en-US" sz="2200" dirty="0"/>
              <a:t> </a:t>
            </a:r>
            <a:r>
              <a:rPr lang="en-US" sz="2200" dirty="0" err="1"/>
              <a:t>içerisinde</a:t>
            </a:r>
            <a:r>
              <a:rPr lang="en-US" sz="2200" dirty="0"/>
              <a:t> </a:t>
            </a:r>
            <a:r>
              <a:rPr lang="en-US" sz="2200" dirty="0" err="1"/>
              <a:t>sitotoksik</a:t>
            </a:r>
            <a:r>
              <a:rPr lang="en-US" sz="2200" dirty="0"/>
              <a:t> </a:t>
            </a:r>
            <a:r>
              <a:rPr lang="en-US" sz="2200" dirty="0" err="1"/>
              <a:t>türevlere</a:t>
            </a:r>
            <a:r>
              <a:rPr lang="en-US" sz="2200" dirty="0"/>
              <a:t> (</a:t>
            </a:r>
            <a:r>
              <a:rPr lang="en-US" sz="2200" dirty="0" err="1"/>
              <a:t>kısa</a:t>
            </a:r>
            <a:r>
              <a:rPr lang="en-US" sz="2200" dirty="0"/>
              <a:t> </a:t>
            </a:r>
            <a:r>
              <a:rPr lang="en-US" sz="2200" dirty="0" err="1"/>
              <a:t>ömürlü</a:t>
            </a:r>
            <a:r>
              <a:rPr lang="en-US" sz="2200" dirty="0"/>
              <a:t> </a:t>
            </a:r>
            <a:r>
              <a:rPr lang="en-US" sz="2200" dirty="0" err="1"/>
              <a:t>serbest</a:t>
            </a:r>
            <a:r>
              <a:rPr lang="en-US" sz="2200" dirty="0"/>
              <a:t> </a:t>
            </a:r>
            <a:r>
              <a:rPr lang="en-US" sz="2200" dirty="0" err="1"/>
              <a:t>radikal</a:t>
            </a:r>
            <a:r>
              <a:rPr lang="en-US" sz="2200" dirty="0"/>
              <a:t> </a:t>
            </a:r>
            <a:r>
              <a:rPr lang="en-US" sz="2200" dirty="0" err="1"/>
              <a:t>bileşikleri</a:t>
            </a:r>
            <a:r>
              <a:rPr lang="en-US" sz="2200" dirty="0"/>
              <a:t>) </a:t>
            </a:r>
            <a:r>
              <a:rPr lang="en-US" sz="2200" dirty="0" err="1"/>
              <a:t>indirgeme</a:t>
            </a:r>
            <a:r>
              <a:rPr lang="en-US" sz="2200" dirty="0"/>
              <a:t> </a:t>
            </a:r>
            <a:r>
              <a:rPr lang="en-US" sz="2200" dirty="0" err="1"/>
              <a:t>işlemi</a:t>
            </a:r>
            <a:r>
              <a:rPr lang="en-US" sz="2200" dirty="0"/>
              <a:t> </a:t>
            </a:r>
            <a:r>
              <a:rPr lang="en-US" sz="2200" dirty="0" err="1"/>
              <a:t>ile</a:t>
            </a:r>
            <a:r>
              <a:rPr lang="en-US" sz="2200" dirty="0"/>
              <a:t> metabolize </a:t>
            </a:r>
            <a:r>
              <a:rPr lang="en-US" sz="2200" dirty="0" err="1"/>
              <a:t>edildiği</a:t>
            </a:r>
            <a:r>
              <a:rPr lang="en-US" sz="2200" dirty="0"/>
              <a:t> </a:t>
            </a:r>
            <a:r>
              <a:rPr lang="en-US" sz="2200" dirty="0" err="1"/>
              <a:t>bir</a:t>
            </a:r>
            <a:r>
              <a:rPr lang="en-US" sz="2200" dirty="0"/>
              <a:t> </a:t>
            </a:r>
            <a:r>
              <a:rPr lang="en-US" sz="2200" dirty="0" err="1"/>
              <a:t>reaksiyon</a:t>
            </a:r>
            <a:r>
              <a:rPr lang="en-US" sz="2200" dirty="0"/>
              <a:t> </a:t>
            </a:r>
            <a:r>
              <a:rPr lang="en-US" sz="2200" dirty="0" err="1"/>
              <a:t>izlenir</a:t>
            </a:r>
            <a:r>
              <a:rPr lang="en-US" sz="2200" dirty="0"/>
              <a:t>. Bu </a:t>
            </a:r>
            <a:r>
              <a:rPr lang="en-US" sz="2200" dirty="0" err="1"/>
              <a:t>sitotoksik</a:t>
            </a:r>
            <a:r>
              <a:rPr lang="en-US" sz="2200" dirty="0"/>
              <a:t> </a:t>
            </a:r>
            <a:r>
              <a:rPr lang="en-US" sz="2200" dirty="0" err="1"/>
              <a:t>bileşikler</a:t>
            </a:r>
            <a:r>
              <a:rPr lang="en-US" sz="2200" dirty="0"/>
              <a:t> </a:t>
            </a:r>
            <a:r>
              <a:rPr lang="en-US" sz="2200" dirty="0" err="1"/>
              <a:t>DNA'ya</a:t>
            </a:r>
            <a:r>
              <a:rPr lang="en-US" sz="2200" dirty="0"/>
              <a:t> </a:t>
            </a:r>
            <a:r>
              <a:rPr lang="en-US" sz="2200" dirty="0" err="1"/>
              <a:t>ve</a:t>
            </a:r>
            <a:r>
              <a:rPr lang="en-US" sz="2200" dirty="0"/>
              <a:t> </a:t>
            </a:r>
            <a:r>
              <a:rPr lang="en-US" sz="2200" dirty="0" err="1"/>
              <a:t>diğer</a:t>
            </a:r>
            <a:r>
              <a:rPr lang="en-US" sz="2200" dirty="0"/>
              <a:t> </a:t>
            </a:r>
            <a:r>
              <a:rPr lang="en-US" sz="2200" dirty="0" err="1"/>
              <a:t>kritik</a:t>
            </a:r>
            <a:r>
              <a:rPr lang="en-US" sz="2200" dirty="0"/>
              <a:t> </a:t>
            </a:r>
            <a:r>
              <a:rPr lang="en-US" sz="2200" dirty="0" err="1"/>
              <a:t>hücre</a:t>
            </a:r>
            <a:r>
              <a:rPr lang="en-US" sz="2200" dirty="0"/>
              <a:t> </a:t>
            </a:r>
            <a:r>
              <a:rPr lang="en-US" sz="2200" dirty="0" err="1"/>
              <a:t>içi</a:t>
            </a:r>
            <a:r>
              <a:rPr lang="en-US" sz="2200" dirty="0"/>
              <a:t> </a:t>
            </a:r>
            <a:r>
              <a:rPr lang="en-US" sz="2200" dirty="0" err="1"/>
              <a:t>bakteriyel</a:t>
            </a:r>
            <a:r>
              <a:rPr lang="en-US" sz="2200" dirty="0"/>
              <a:t> </a:t>
            </a:r>
            <a:r>
              <a:rPr lang="en-US" sz="2200" dirty="0" err="1"/>
              <a:t>makromoleküllere</a:t>
            </a:r>
            <a:r>
              <a:rPr lang="en-US" sz="2200" dirty="0"/>
              <a:t> </a:t>
            </a:r>
            <a:r>
              <a:rPr lang="en-US" sz="2200" dirty="0" err="1"/>
              <a:t>zarar</a:t>
            </a:r>
            <a:r>
              <a:rPr lang="en-US" sz="2200" dirty="0"/>
              <a:t> </a:t>
            </a:r>
            <a:r>
              <a:rPr lang="en-US" sz="2200" dirty="0" err="1"/>
              <a:t>verir</a:t>
            </a:r>
            <a:r>
              <a:rPr lang="en-US" sz="2200" dirty="0"/>
              <a:t>. </a:t>
            </a:r>
            <a:r>
              <a:rPr lang="en-US" sz="2200" dirty="0" err="1"/>
              <a:t>Aerobik</a:t>
            </a:r>
            <a:r>
              <a:rPr lang="en-US" sz="2200" dirty="0"/>
              <a:t> </a:t>
            </a:r>
            <a:r>
              <a:rPr lang="en-US" sz="2200" dirty="0" err="1"/>
              <a:t>bakteriler</a:t>
            </a:r>
            <a:r>
              <a:rPr lang="en-US" sz="2200" dirty="0"/>
              <a:t>, </a:t>
            </a:r>
            <a:r>
              <a:rPr lang="en-US" sz="2200" dirty="0" err="1"/>
              <a:t>sitotoksik</a:t>
            </a:r>
            <a:r>
              <a:rPr lang="en-US" sz="2200" dirty="0"/>
              <a:t> </a:t>
            </a:r>
            <a:r>
              <a:rPr lang="en-US" sz="2200" dirty="0" err="1"/>
              <a:t>bir</a:t>
            </a:r>
            <a:r>
              <a:rPr lang="en-US" sz="2200" dirty="0"/>
              <a:t> </a:t>
            </a:r>
            <a:r>
              <a:rPr lang="en-US" sz="2200" dirty="0" err="1"/>
              <a:t>bileşik</a:t>
            </a:r>
            <a:r>
              <a:rPr lang="en-US" sz="2200" dirty="0"/>
              <a:t> </a:t>
            </a:r>
            <a:r>
              <a:rPr lang="en-US" sz="2200" dirty="0" err="1"/>
              <a:t>üretmek</a:t>
            </a:r>
            <a:r>
              <a:rPr lang="en-US" sz="2200" dirty="0"/>
              <a:t> </a:t>
            </a:r>
            <a:r>
              <a:rPr lang="en-US" sz="2200" dirty="0" err="1"/>
              <a:t>için</a:t>
            </a:r>
            <a:r>
              <a:rPr lang="en-US" sz="2200" dirty="0"/>
              <a:t> </a:t>
            </a:r>
            <a:r>
              <a:rPr lang="en-US" sz="2200" dirty="0" err="1"/>
              <a:t>gerekli</a:t>
            </a:r>
            <a:r>
              <a:rPr lang="en-US" sz="2200" dirty="0"/>
              <a:t> </a:t>
            </a:r>
            <a:r>
              <a:rPr lang="en-US" sz="2200" dirty="0" err="1"/>
              <a:t>indirgeyici</a:t>
            </a:r>
            <a:r>
              <a:rPr lang="en-US" sz="2200" dirty="0"/>
              <a:t> </a:t>
            </a:r>
            <a:r>
              <a:rPr lang="en-US" sz="2200" dirty="0" err="1"/>
              <a:t>yolaktan</a:t>
            </a:r>
            <a:r>
              <a:rPr lang="en-US" sz="2200" dirty="0"/>
              <a:t> </a:t>
            </a:r>
            <a:r>
              <a:rPr lang="en-US" sz="2200" dirty="0" err="1"/>
              <a:t>yoksundur</a:t>
            </a:r>
            <a:r>
              <a:rPr lang="en-US" sz="2200" dirty="0"/>
              <a:t>.</a:t>
            </a:r>
          </a:p>
          <a:p>
            <a:pPr algn="just">
              <a:lnSpc>
                <a:spcPct val="150000"/>
              </a:lnSpc>
            </a:pPr>
            <a:r>
              <a:rPr lang="en-US" sz="2200" dirty="0" err="1"/>
              <a:t>Metronidazol</a:t>
            </a:r>
            <a:r>
              <a:rPr lang="en-US" sz="2200" dirty="0"/>
              <a:t>, oral </a:t>
            </a:r>
            <a:r>
              <a:rPr lang="en-US" sz="2200" dirty="0" err="1"/>
              <a:t>yoldan</a:t>
            </a:r>
            <a:r>
              <a:rPr lang="en-US" sz="2200" dirty="0"/>
              <a:t> </a:t>
            </a:r>
            <a:r>
              <a:rPr lang="en-US" sz="2200" dirty="0" err="1"/>
              <a:t>verildikten</a:t>
            </a:r>
            <a:r>
              <a:rPr lang="en-US" sz="2200" dirty="0"/>
              <a:t> </a:t>
            </a:r>
            <a:r>
              <a:rPr lang="en-US" sz="2200" dirty="0" err="1"/>
              <a:t>sonra</a:t>
            </a:r>
            <a:r>
              <a:rPr lang="en-US" sz="2200" dirty="0"/>
              <a:t> </a:t>
            </a:r>
            <a:r>
              <a:rPr lang="en-US" sz="2200" dirty="0" err="1"/>
              <a:t>küçük</a:t>
            </a:r>
            <a:r>
              <a:rPr lang="en-US" sz="2200" dirty="0"/>
              <a:t> </a:t>
            </a:r>
            <a:r>
              <a:rPr lang="en-US" sz="2200" dirty="0" err="1"/>
              <a:t>hayvanlarda</a:t>
            </a:r>
            <a:r>
              <a:rPr lang="en-US" sz="2200" dirty="0"/>
              <a:t> (</a:t>
            </a:r>
            <a:r>
              <a:rPr lang="en-US" sz="2200" dirty="0" err="1"/>
              <a:t>köpeklerde</a:t>
            </a:r>
            <a:r>
              <a:rPr lang="en-US" sz="2200" dirty="0"/>
              <a:t>% 59 </a:t>
            </a:r>
            <a:r>
              <a:rPr lang="en-US" sz="2200" dirty="0" err="1"/>
              <a:t>ila</a:t>
            </a:r>
            <a:r>
              <a:rPr lang="en-US" sz="2200" dirty="0"/>
              <a:t>% 100) </a:t>
            </a:r>
            <a:r>
              <a:rPr lang="en-US" sz="2200" dirty="0" err="1"/>
              <a:t>hızla</a:t>
            </a:r>
            <a:r>
              <a:rPr lang="en-US" sz="2200" dirty="0"/>
              <a:t> </a:t>
            </a:r>
            <a:r>
              <a:rPr lang="en-US" sz="2200" dirty="0" err="1"/>
              <a:t>ve</a:t>
            </a:r>
            <a:r>
              <a:rPr lang="en-US" sz="2200" dirty="0"/>
              <a:t> </a:t>
            </a:r>
            <a:r>
              <a:rPr lang="en-US" sz="2200" dirty="0" err="1"/>
              <a:t>çok</a:t>
            </a:r>
            <a:r>
              <a:rPr lang="en-US" sz="2200" dirty="0"/>
              <a:t> </a:t>
            </a:r>
            <a:r>
              <a:rPr lang="en-US" sz="2200" dirty="0" err="1"/>
              <a:t>emilir</a:t>
            </a:r>
            <a:r>
              <a:rPr lang="en-US" sz="2200" dirty="0"/>
              <a:t>. </a:t>
            </a:r>
            <a:r>
              <a:rPr lang="en-US" sz="2200" dirty="0" err="1"/>
              <a:t>Enjekte</a:t>
            </a:r>
            <a:r>
              <a:rPr lang="en-US" sz="2200" dirty="0"/>
              <a:t> </a:t>
            </a:r>
            <a:r>
              <a:rPr lang="en-US" sz="2200" dirty="0" err="1"/>
              <a:t>edilebilir</a:t>
            </a:r>
            <a:r>
              <a:rPr lang="en-US" sz="2200" dirty="0"/>
              <a:t> </a:t>
            </a:r>
            <a:r>
              <a:rPr lang="en-US" sz="2200" dirty="0" err="1"/>
              <a:t>bir</a:t>
            </a:r>
            <a:r>
              <a:rPr lang="en-US" sz="2200" dirty="0"/>
              <a:t> </a:t>
            </a:r>
            <a:r>
              <a:rPr lang="en-US" sz="2200" dirty="0" err="1"/>
              <a:t>preparat</a:t>
            </a:r>
            <a:r>
              <a:rPr lang="en-US" sz="2200" dirty="0"/>
              <a:t> </a:t>
            </a:r>
            <a:r>
              <a:rPr lang="en-US" sz="2200" dirty="0" err="1"/>
              <a:t>mevcuttur</a:t>
            </a:r>
            <a:r>
              <a:rPr lang="en-US" sz="2200" dirty="0"/>
              <a:t>, </a:t>
            </a:r>
            <a:r>
              <a:rPr lang="en-US" sz="2200" dirty="0" err="1"/>
              <a:t>ancak</a:t>
            </a:r>
            <a:r>
              <a:rPr lang="en-US" sz="2200" dirty="0"/>
              <a:t> </a:t>
            </a:r>
            <a:r>
              <a:rPr lang="en-US" sz="2200" dirty="0" err="1"/>
              <a:t>nadiren</a:t>
            </a:r>
            <a:r>
              <a:rPr lang="en-US" sz="2200" dirty="0"/>
              <a:t> </a:t>
            </a:r>
            <a:r>
              <a:rPr lang="en-US" sz="2200" dirty="0" err="1"/>
              <a:t>kullanılır</a:t>
            </a:r>
            <a:r>
              <a:rPr lang="en-US" sz="2200" dirty="0"/>
              <a:t>. </a:t>
            </a:r>
            <a:r>
              <a:rPr lang="en-US" sz="2200" dirty="0" err="1"/>
              <a:t>Tepe</a:t>
            </a:r>
            <a:r>
              <a:rPr lang="en-US" sz="2200" dirty="0"/>
              <a:t> </a:t>
            </a:r>
            <a:r>
              <a:rPr lang="en-US" sz="2200" dirty="0" err="1"/>
              <a:t>konsantrasyonları</a:t>
            </a:r>
            <a:r>
              <a:rPr lang="en-US" sz="2200" dirty="0"/>
              <a:t>, oral </a:t>
            </a:r>
            <a:r>
              <a:rPr lang="en-US" sz="2200" dirty="0" err="1"/>
              <a:t>tatbikattan</a:t>
            </a:r>
            <a:r>
              <a:rPr lang="en-US" sz="2200" dirty="0"/>
              <a:t> 1 </a:t>
            </a:r>
            <a:r>
              <a:rPr lang="en-US" sz="2200" dirty="0" err="1"/>
              <a:t>ila</a:t>
            </a:r>
            <a:r>
              <a:rPr lang="en-US" sz="2200" dirty="0"/>
              <a:t> 2 </a:t>
            </a:r>
            <a:r>
              <a:rPr lang="en-US" sz="2200" dirty="0" err="1"/>
              <a:t>saat</a:t>
            </a:r>
            <a:r>
              <a:rPr lang="en-US" sz="2200" dirty="0"/>
              <a:t> </a:t>
            </a:r>
            <a:r>
              <a:rPr lang="en-US" sz="2200" dirty="0" err="1"/>
              <a:t>sonra</a:t>
            </a:r>
            <a:r>
              <a:rPr lang="en-US" sz="2200" dirty="0"/>
              <a:t> </a:t>
            </a:r>
            <a:r>
              <a:rPr lang="en-US" sz="2200" dirty="0" err="1"/>
              <a:t>meydana</a:t>
            </a:r>
            <a:r>
              <a:rPr lang="en-US" sz="2200" dirty="0"/>
              <a:t> </a:t>
            </a:r>
            <a:r>
              <a:rPr lang="en-US" sz="2200" dirty="0" err="1"/>
              <a:t>gelir</a:t>
            </a:r>
            <a:r>
              <a:rPr lang="en-US" sz="2200" dirty="0"/>
              <a:t>. </a:t>
            </a:r>
            <a:r>
              <a:rPr lang="en-US" sz="2200" dirty="0" err="1"/>
              <a:t>İlgili</a:t>
            </a:r>
            <a:r>
              <a:rPr lang="en-US" sz="2200" dirty="0"/>
              <a:t> </a:t>
            </a:r>
            <a:r>
              <a:rPr lang="en-US" sz="2200" dirty="0" err="1"/>
              <a:t>ilaç</a:t>
            </a:r>
            <a:r>
              <a:rPr lang="en-US" sz="2200" dirty="0"/>
              <a:t>, </a:t>
            </a:r>
            <a:r>
              <a:rPr lang="en-US" sz="2200" dirty="0" err="1"/>
              <a:t>rozdazol</a:t>
            </a:r>
            <a:r>
              <a:rPr lang="en-US" sz="2200" dirty="0"/>
              <a:t> de </a:t>
            </a:r>
            <a:r>
              <a:rPr lang="en-US" sz="2200" dirty="0" err="1"/>
              <a:t>oldukça</a:t>
            </a:r>
            <a:r>
              <a:rPr lang="en-US" sz="2200" dirty="0"/>
              <a:t> </a:t>
            </a:r>
            <a:r>
              <a:rPr lang="en-US" sz="2200" dirty="0" err="1"/>
              <a:t>emilir</a:t>
            </a:r>
            <a:r>
              <a:rPr lang="en-US" sz="2200" dirty="0"/>
              <a:t>. </a:t>
            </a:r>
            <a:r>
              <a:rPr lang="en-US" sz="2200" dirty="0" err="1"/>
              <a:t>Kedilerde</a:t>
            </a:r>
            <a:r>
              <a:rPr lang="en-US" sz="2200" dirty="0"/>
              <a:t>, </a:t>
            </a:r>
            <a:r>
              <a:rPr lang="en-US" sz="2200" dirty="0" err="1"/>
              <a:t>rozdazolün</a:t>
            </a:r>
            <a:r>
              <a:rPr lang="en-US" sz="2200" dirty="0"/>
              <a:t> oral </a:t>
            </a:r>
            <a:r>
              <a:rPr lang="en-US" sz="2200" dirty="0" err="1"/>
              <a:t>emilimi</a:t>
            </a:r>
            <a:r>
              <a:rPr lang="en-US" sz="2200" dirty="0"/>
              <a:t> </a:t>
            </a:r>
            <a:r>
              <a:rPr lang="en-US" sz="2200" dirty="0" err="1"/>
              <a:t>hızlı</a:t>
            </a:r>
            <a:r>
              <a:rPr lang="en-US" sz="2200" dirty="0"/>
              <a:t> </a:t>
            </a:r>
            <a:r>
              <a:rPr lang="en-US" sz="2200" dirty="0" err="1"/>
              <a:t>ve</a:t>
            </a:r>
            <a:r>
              <a:rPr lang="en-US" sz="2200" dirty="0"/>
              <a:t> </a:t>
            </a:r>
            <a:r>
              <a:rPr lang="en-US" sz="2200" dirty="0" err="1"/>
              <a:t>tamdır</a:t>
            </a:r>
            <a:r>
              <a:rPr lang="en-US" sz="2200" dirty="0"/>
              <a:t> (</a:t>
            </a:r>
            <a:r>
              <a:rPr lang="en-US" sz="2200" dirty="0" err="1"/>
              <a:t>neredeyse</a:t>
            </a:r>
            <a:r>
              <a:rPr lang="en-US" sz="2200" dirty="0"/>
              <a:t>% 100).</a:t>
            </a:r>
          </a:p>
        </p:txBody>
      </p:sp>
    </p:spTree>
    <p:extLst>
      <p:ext uri="{BB962C8B-B14F-4D97-AF65-F5344CB8AC3E}">
        <p14:creationId xmlns:p14="http://schemas.microsoft.com/office/powerpoint/2010/main" val="67156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06E78-3160-9845-B03D-0598063E2DDF}"/>
              </a:ext>
            </a:extLst>
          </p:cNvPr>
          <p:cNvSpPr>
            <a:spLocks noGrp="1"/>
          </p:cNvSpPr>
          <p:nvPr>
            <p:ph idx="1"/>
          </p:nvPr>
        </p:nvSpPr>
        <p:spPr>
          <a:xfrm>
            <a:off x="817652" y="1517401"/>
            <a:ext cx="10515600" cy="4351338"/>
          </a:xfrm>
        </p:spPr>
        <p:txBody>
          <a:bodyPr>
            <a:normAutofit/>
          </a:bodyPr>
          <a:lstStyle/>
          <a:p>
            <a:pPr algn="just">
              <a:lnSpc>
                <a:spcPct val="200000"/>
              </a:lnSpc>
            </a:pPr>
            <a:r>
              <a:rPr lang="tr-TR" sz="2400" dirty="0"/>
              <a:t>Mayalanabilir lifin kullanımı, mayalanamayan lif yerine genellikle tercih edilir çünkü çoğu çözünür lif, </a:t>
            </a:r>
            <a:r>
              <a:rPr lang="tr-TR" sz="2400" dirty="0" err="1"/>
              <a:t>bütirat</a:t>
            </a:r>
            <a:r>
              <a:rPr lang="tr-TR" sz="2400" dirty="0"/>
              <a:t>, </a:t>
            </a:r>
            <a:r>
              <a:rPr lang="tr-TR" sz="2400" dirty="0" err="1"/>
              <a:t>kolonosit</a:t>
            </a:r>
            <a:r>
              <a:rPr lang="tr-TR" sz="2400" dirty="0"/>
              <a:t> için temel enerji kaynağı ve diğer kısa zincirli yağ asitleridir.</a:t>
            </a:r>
          </a:p>
          <a:p>
            <a:pPr algn="just">
              <a:lnSpc>
                <a:spcPct val="200000"/>
              </a:lnSpc>
            </a:pPr>
            <a:r>
              <a:rPr lang="tr-TR" sz="2400" dirty="0"/>
              <a:t>Kısa zincirli yağ asitleri, </a:t>
            </a:r>
            <a:r>
              <a:rPr lang="tr-TR" sz="2400" dirty="0" err="1"/>
              <a:t>kolonik</a:t>
            </a:r>
            <a:r>
              <a:rPr lang="tr-TR" sz="2400" dirty="0"/>
              <a:t> lümen </a:t>
            </a:r>
            <a:r>
              <a:rPr lang="tr-TR" sz="2400" dirty="0" err="1"/>
              <a:t>pH</a:t>
            </a:r>
            <a:r>
              <a:rPr lang="tr-TR" sz="2400" dirty="0"/>
              <a:t> değerini düşürerek patojenlerin büyümesini engelleyebilir</a:t>
            </a:r>
          </a:p>
        </p:txBody>
      </p:sp>
    </p:spTree>
    <p:extLst>
      <p:ext uri="{BB962C8B-B14F-4D97-AF65-F5344CB8AC3E}">
        <p14:creationId xmlns:p14="http://schemas.microsoft.com/office/powerpoint/2010/main" val="4091027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6561AE-BD44-0847-9D6F-6D384CBA63AF}"/>
              </a:ext>
            </a:extLst>
          </p:cNvPr>
          <p:cNvSpPr>
            <a:spLocks noGrp="1"/>
          </p:cNvSpPr>
          <p:nvPr>
            <p:ph idx="1"/>
          </p:nvPr>
        </p:nvSpPr>
        <p:spPr>
          <a:xfrm>
            <a:off x="797103" y="1281095"/>
            <a:ext cx="10515600" cy="4351338"/>
          </a:xfrm>
          <a:ln>
            <a:solidFill>
              <a:srgbClr val="FF0000"/>
            </a:solidFill>
          </a:ln>
        </p:spPr>
        <p:txBody>
          <a:bodyPr>
            <a:normAutofit lnSpcReduction="10000"/>
          </a:bodyPr>
          <a:lstStyle/>
          <a:p>
            <a:pPr algn="just">
              <a:lnSpc>
                <a:spcPct val="150000"/>
              </a:lnSpc>
            </a:pPr>
            <a:r>
              <a:rPr lang="en-US" sz="2200" dirty="0" err="1"/>
              <a:t>En</a:t>
            </a:r>
            <a:r>
              <a:rPr lang="en-US" sz="2200" dirty="0"/>
              <a:t> </a:t>
            </a:r>
            <a:r>
              <a:rPr lang="en-US" sz="2200" dirty="0" err="1"/>
              <a:t>önemli</a:t>
            </a:r>
            <a:r>
              <a:rPr lang="en-US" sz="2200" dirty="0"/>
              <a:t> </a:t>
            </a:r>
            <a:r>
              <a:rPr lang="en-US" sz="2200" dirty="0" err="1"/>
              <a:t>olumsuz</a:t>
            </a:r>
            <a:r>
              <a:rPr lang="en-US" sz="2200" dirty="0"/>
              <a:t> </a:t>
            </a:r>
            <a:r>
              <a:rPr lang="en-US" sz="2200" dirty="0" err="1"/>
              <a:t>etki</a:t>
            </a:r>
            <a:r>
              <a:rPr lang="en-US" sz="2200" dirty="0"/>
              <a:t> </a:t>
            </a:r>
            <a:r>
              <a:rPr lang="en-US" sz="2200" dirty="0" err="1"/>
              <a:t>nörotoksisitedir</a:t>
            </a:r>
            <a:r>
              <a:rPr lang="en-US" sz="2200" dirty="0"/>
              <a:t>. </a:t>
            </a:r>
            <a:r>
              <a:rPr lang="en-US" sz="2200" dirty="0" err="1"/>
              <a:t>Tepkimelere</a:t>
            </a:r>
            <a:r>
              <a:rPr lang="en-US" sz="2200" dirty="0"/>
              <a:t> </a:t>
            </a:r>
            <a:r>
              <a:rPr lang="el-GR" sz="2200" dirty="0"/>
              <a:t>γ-</a:t>
            </a:r>
            <a:r>
              <a:rPr lang="en-US" sz="2200" dirty="0" err="1"/>
              <a:t>aminobutirik</a:t>
            </a:r>
            <a:r>
              <a:rPr lang="en-US" sz="2200" dirty="0"/>
              <a:t> </a:t>
            </a:r>
            <a:r>
              <a:rPr lang="en-US" sz="2200" dirty="0" err="1"/>
              <a:t>asit</a:t>
            </a:r>
            <a:r>
              <a:rPr lang="en-US" sz="2200" dirty="0"/>
              <a:t> </a:t>
            </a:r>
            <a:r>
              <a:rPr lang="en-US" sz="2200" dirty="0" err="1"/>
              <a:t>nörotransmitterinin</a:t>
            </a:r>
            <a:r>
              <a:rPr lang="en-US" sz="2200" dirty="0"/>
              <a:t> </a:t>
            </a:r>
            <a:r>
              <a:rPr lang="en-US" sz="2200" dirty="0" err="1"/>
              <a:t>inhibisyonundan</a:t>
            </a:r>
            <a:r>
              <a:rPr lang="en-US" sz="2200" dirty="0"/>
              <a:t> </a:t>
            </a:r>
            <a:r>
              <a:rPr lang="en-US" sz="2200" dirty="0" err="1"/>
              <a:t>neden</a:t>
            </a:r>
            <a:r>
              <a:rPr lang="en-US" sz="2200" dirty="0"/>
              <a:t> </a:t>
            </a:r>
            <a:r>
              <a:rPr lang="en-US" sz="2200" dirty="0" err="1"/>
              <a:t>olduğu</a:t>
            </a:r>
            <a:r>
              <a:rPr lang="en-US" sz="2200" dirty="0"/>
              <a:t> </a:t>
            </a:r>
            <a:r>
              <a:rPr lang="en-US" sz="2200" dirty="0" err="1"/>
              <a:t>anlaşılmaktadır</a:t>
            </a:r>
            <a:r>
              <a:rPr lang="en-US" sz="2200" dirty="0"/>
              <a:t>.</a:t>
            </a:r>
          </a:p>
          <a:p>
            <a:pPr algn="just">
              <a:lnSpc>
                <a:spcPct val="150000"/>
              </a:lnSpc>
            </a:pPr>
            <a:r>
              <a:rPr lang="en-US" sz="2200" dirty="0" err="1"/>
              <a:t>Önerilen</a:t>
            </a:r>
            <a:r>
              <a:rPr lang="en-US" sz="2200" dirty="0"/>
              <a:t> </a:t>
            </a:r>
            <a:r>
              <a:rPr lang="en-US" sz="2200" dirty="0" err="1"/>
              <a:t>dozu</a:t>
            </a:r>
            <a:r>
              <a:rPr lang="en-US" sz="2200" dirty="0"/>
              <a:t> </a:t>
            </a:r>
            <a:r>
              <a:rPr lang="en-US" sz="2200" dirty="0" err="1"/>
              <a:t>aşan</a:t>
            </a:r>
            <a:r>
              <a:rPr lang="en-US" sz="2200" dirty="0"/>
              <a:t> </a:t>
            </a:r>
            <a:r>
              <a:rPr lang="en-US" sz="2200" dirty="0" err="1"/>
              <a:t>yüksek</a:t>
            </a:r>
            <a:r>
              <a:rPr lang="en-US" sz="2200" dirty="0"/>
              <a:t> </a:t>
            </a:r>
            <a:r>
              <a:rPr lang="en-US" sz="2200" dirty="0" err="1"/>
              <a:t>dozlarda</a:t>
            </a:r>
            <a:r>
              <a:rPr lang="en-US" sz="2200" dirty="0"/>
              <a:t> (67 </a:t>
            </a:r>
            <a:r>
              <a:rPr lang="en-US" sz="2200" dirty="0" err="1"/>
              <a:t>ila</a:t>
            </a:r>
            <a:r>
              <a:rPr lang="en-US" sz="2200" dirty="0"/>
              <a:t> 129 mg / kg / </a:t>
            </a:r>
            <a:r>
              <a:rPr lang="en-US" sz="2200" dirty="0" err="1"/>
              <a:t>gün</a:t>
            </a:r>
            <a:r>
              <a:rPr lang="en-US" sz="2200" dirty="0"/>
              <a:t>), </a:t>
            </a:r>
            <a:r>
              <a:rPr lang="en-US" sz="2200" dirty="0" err="1"/>
              <a:t>metronidazol</a:t>
            </a:r>
            <a:r>
              <a:rPr lang="en-US" sz="2200" dirty="0"/>
              <a:t> </a:t>
            </a:r>
            <a:r>
              <a:rPr lang="en-US" sz="2200" dirty="0" err="1"/>
              <a:t>köpeklerde</a:t>
            </a:r>
            <a:r>
              <a:rPr lang="en-US" sz="2200" dirty="0"/>
              <a:t> </a:t>
            </a:r>
            <a:r>
              <a:rPr lang="en-US" sz="2200" dirty="0" err="1"/>
              <a:t>ataksi</a:t>
            </a:r>
            <a:r>
              <a:rPr lang="en-US" sz="2200" dirty="0"/>
              <a:t>, </a:t>
            </a:r>
            <a:r>
              <a:rPr lang="en-US" sz="2200" dirty="0" err="1"/>
              <a:t>uyuşukluk</a:t>
            </a:r>
            <a:r>
              <a:rPr lang="en-US" sz="2200" dirty="0"/>
              <a:t>, </a:t>
            </a:r>
            <a:r>
              <a:rPr lang="en-US" sz="2200" dirty="0" err="1"/>
              <a:t>propriyoseptif</a:t>
            </a:r>
            <a:r>
              <a:rPr lang="en-US" sz="2200" dirty="0"/>
              <a:t> </a:t>
            </a:r>
            <a:r>
              <a:rPr lang="en-US" sz="2200" dirty="0" err="1"/>
              <a:t>açıklar</a:t>
            </a:r>
            <a:r>
              <a:rPr lang="en-US" sz="2200" dirty="0"/>
              <a:t>, </a:t>
            </a:r>
            <a:r>
              <a:rPr lang="en-US" sz="2200" dirty="0" err="1"/>
              <a:t>nistagmus</a:t>
            </a:r>
            <a:r>
              <a:rPr lang="en-US" sz="2200" dirty="0"/>
              <a:t> </a:t>
            </a:r>
            <a:r>
              <a:rPr lang="en-US" sz="2200" dirty="0" err="1"/>
              <a:t>ve</a:t>
            </a:r>
            <a:r>
              <a:rPr lang="en-US" sz="2200" dirty="0"/>
              <a:t> </a:t>
            </a:r>
            <a:r>
              <a:rPr lang="en-US" sz="2200" dirty="0" err="1"/>
              <a:t>nöbet</a:t>
            </a:r>
            <a:r>
              <a:rPr lang="en-US" sz="2200" dirty="0"/>
              <a:t> </a:t>
            </a:r>
            <a:r>
              <a:rPr lang="en-US" sz="2200" dirty="0" err="1"/>
              <a:t>benzeri</a:t>
            </a:r>
            <a:r>
              <a:rPr lang="en-US" sz="2200" dirty="0"/>
              <a:t> </a:t>
            </a:r>
            <a:r>
              <a:rPr lang="en-US" sz="2200" dirty="0" err="1"/>
              <a:t>belirtilere</a:t>
            </a:r>
            <a:r>
              <a:rPr lang="en-US" sz="2200" dirty="0"/>
              <a:t> </a:t>
            </a:r>
            <a:r>
              <a:rPr lang="en-US" sz="2200" dirty="0" err="1"/>
              <a:t>neden</a:t>
            </a:r>
            <a:r>
              <a:rPr lang="en-US" sz="2200" dirty="0"/>
              <a:t> </a:t>
            </a:r>
            <a:r>
              <a:rPr lang="en-US" sz="2200" dirty="0" err="1"/>
              <a:t>olmuştur</a:t>
            </a:r>
            <a:r>
              <a:rPr lang="en-US" sz="2200" dirty="0"/>
              <a:t>. </a:t>
            </a:r>
            <a:r>
              <a:rPr lang="en-US" sz="2200" dirty="0" err="1"/>
              <a:t>Uyuşturucu</a:t>
            </a:r>
            <a:r>
              <a:rPr lang="en-US" sz="2200" dirty="0"/>
              <a:t> </a:t>
            </a:r>
            <a:r>
              <a:rPr lang="en-US" sz="2200" dirty="0" err="1"/>
              <a:t>uygulaması</a:t>
            </a:r>
            <a:r>
              <a:rPr lang="en-US" sz="2200" dirty="0"/>
              <a:t> </a:t>
            </a:r>
            <a:r>
              <a:rPr lang="en-US" sz="2200" dirty="0" err="1"/>
              <a:t>kesilirse</a:t>
            </a:r>
            <a:r>
              <a:rPr lang="en-US" sz="2200" dirty="0"/>
              <a:t> </a:t>
            </a:r>
            <a:r>
              <a:rPr lang="en-US" sz="2200" dirty="0" err="1"/>
              <a:t>köpekler</a:t>
            </a:r>
            <a:r>
              <a:rPr lang="en-US" sz="2200" dirty="0"/>
              <a:t> </a:t>
            </a:r>
            <a:r>
              <a:rPr lang="en-US" sz="2200" dirty="0" err="1"/>
              <a:t>iyileşti</a:t>
            </a:r>
            <a:r>
              <a:rPr lang="en-US" sz="2200" dirty="0"/>
              <a:t>, </a:t>
            </a:r>
            <a:r>
              <a:rPr lang="en-US" sz="2200" dirty="0" err="1"/>
              <a:t>ancak</a:t>
            </a:r>
            <a:r>
              <a:rPr lang="en-US" sz="2200" dirty="0"/>
              <a:t> </a:t>
            </a:r>
            <a:r>
              <a:rPr lang="en-US" sz="2200" dirty="0" err="1"/>
              <a:t>iyileşme</a:t>
            </a:r>
            <a:r>
              <a:rPr lang="en-US" sz="2200" dirty="0"/>
              <a:t> 1 </a:t>
            </a:r>
            <a:r>
              <a:rPr lang="en-US" sz="2200" dirty="0" err="1"/>
              <a:t>ila</a:t>
            </a:r>
            <a:r>
              <a:rPr lang="en-US" sz="2200" dirty="0"/>
              <a:t> 2 </a:t>
            </a:r>
            <a:r>
              <a:rPr lang="en-US" sz="2200" dirty="0" err="1"/>
              <a:t>hafta</a:t>
            </a:r>
            <a:r>
              <a:rPr lang="en-US" sz="2200" dirty="0"/>
              <a:t> </a:t>
            </a:r>
            <a:r>
              <a:rPr lang="en-US" sz="2200" dirty="0" err="1"/>
              <a:t>sürebilir</a:t>
            </a:r>
            <a:r>
              <a:rPr lang="en-US" sz="2200" dirty="0"/>
              <a:t>.</a:t>
            </a:r>
          </a:p>
          <a:p>
            <a:pPr algn="just">
              <a:lnSpc>
                <a:spcPct val="150000"/>
              </a:lnSpc>
            </a:pPr>
            <a:r>
              <a:rPr lang="en-US" sz="2200" dirty="0"/>
              <a:t>Diazepam </a:t>
            </a:r>
            <a:r>
              <a:rPr lang="en-US" sz="2200" dirty="0" err="1"/>
              <a:t>uygulanırsa</a:t>
            </a:r>
            <a:r>
              <a:rPr lang="en-US" sz="2200" dirty="0"/>
              <a:t> </a:t>
            </a:r>
            <a:r>
              <a:rPr lang="en-US" sz="2200" dirty="0" err="1"/>
              <a:t>iyileşme</a:t>
            </a:r>
            <a:r>
              <a:rPr lang="en-US" sz="2200" dirty="0"/>
              <a:t> </a:t>
            </a:r>
            <a:r>
              <a:rPr lang="en-US" sz="2200" dirty="0" err="1"/>
              <a:t>çok</a:t>
            </a:r>
            <a:r>
              <a:rPr lang="en-US" sz="2200" dirty="0"/>
              <a:t> </a:t>
            </a:r>
            <a:r>
              <a:rPr lang="en-US" sz="2200" dirty="0" err="1"/>
              <a:t>daha</a:t>
            </a:r>
            <a:r>
              <a:rPr lang="en-US" sz="2200" dirty="0"/>
              <a:t> </a:t>
            </a:r>
            <a:r>
              <a:rPr lang="en-US" sz="2200" dirty="0" err="1"/>
              <a:t>hızlı</a:t>
            </a:r>
            <a:r>
              <a:rPr lang="en-US" sz="2200" dirty="0"/>
              <a:t> </a:t>
            </a:r>
            <a:r>
              <a:rPr lang="en-US" sz="2200" dirty="0" err="1"/>
              <a:t>olur</a:t>
            </a:r>
            <a:r>
              <a:rPr lang="en-US" sz="2200" dirty="0"/>
              <a:t>. </a:t>
            </a:r>
            <a:r>
              <a:rPr lang="en-US" sz="2200" dirty="0" err="1"/>
              <a:t>Nörotoksikoz</a:t>
            </a:r>
            <a:r>
              <a:rPr lang="en-US" sz="2200" dirty="0"/>
              <a:t> da </a:t>
            </a:r>
            <a:r>
              <a:rPr lang="en-US" sz="2200" dirty="0" err="1"/>
              <a:t>yüksek</a:t>
            </a:r>
            <a:r>
              <a:rPr lang="en-US" sz="2200" dirty="0"/>
              <a:t> </a:t>
            </a:r>
            <a:r>
              <a:rPr lang="en-US" sz="2200" dirty="0" err="1"/>
              <a:t>dozda</a:t>
            </a:r>
            <a:r>
              <a:rPr lang="en-US" sz="2200" dirty="0"/>
              <a:t> </a:t>
            </a:r>
            <a:r>
              <a:rPr lang="en-US" sz="2200" dirty="0" err="1"/>
              <a:t>kedilerde</a:t>
            </a:r>
            <a:r>
              <a:rPr lang="en-US" sz="2200" dirty="0"/>
              <a:t> </a:t>
            </a:r>
            <a:r>
              <a:rPr lang="en-US" sz="2200" dirty="0" err="1"/>
              <a:t>gözlenmiştir</a:t>
            </a:r>
            <a:r>
              <a:rPr lang="en-US" sz="2200" dirty="0"/>
              <a:t>.</a:t>
            </a:r>
          </a:p>
        </p:txBody>
      </p:sp>
    </p:spTree>
    <p:extLst>
      <p:ext uri="{BB962C8B-B14F-4D97-AF65-F5344CB8AC3E}">
        <p14:creationId xmlns:p14="http://schemas.microsoft.com/office/powerpoint/2010/main" val="3343751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E9FE-88D8-D941-A438-A19C04B83A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A8FD81-7B62-B442-AA83-C9E7EC0E48F0}"/>
              </a:ext>
            </a:extLst>
          </p:cNvPr>
          <p:cNvSpPr>
            <a:spLocks noGrp="1"/>
          </p:cNvSpPr>
          <p:nvPr>
            <p:ph idx="1"/>
          </p:nvPr>
        </p:nvSpPr>
        <p:spPr>
          <a:ln>
            <a:solidFill>
              <a:srgbClr val="FF0000"/>
            </a:solidFill>
          </a:ln>
        </p:spPr>
        <p:txBody>
          <a:bodyPr>
            <a:normAutofit/>
          </a:bodyPr>
          <a:lstStyle/>
          <a:p>
            <a:pPr algn="just">
              <a:lnSpc>
                <a:spcPct val="150000"/>
              </a:lnSpc>
            </a:pPr>
            <a:r>
              <a:rPr lang="en-US" sz="2200" dirty="0" err="1"/>
              <a:t>Metronidazol</a:t>
            </a:r>
            <a:r>
              <a:rPr lang="en-US" sz="2200" dirty="0"/>
              <a:t> </a:t>
            </a:r>
            <a:r>
              <a:rPr lang="en-US" sz="2200" dirty="0" err="1"/>
              <a:t>hayvanlarda</a:t>
            </a:r>
            <a:r>
              <a:rPr lang="en-US" sz="2200" dirty="0"/>
              <a:t> </a:t>
            </a:r>
            <a:r>
              <a:rPr lang="en-US" sz="2200" dirty="0" err="1"/>
              <a:t>bulantı</a:t>
            </a:r>
            <a:r>
              <a:rPr lang="en-US" sz="2200" dirty="0"/>
              <a:t>, </a:t>
            </a:r>
            <a:r>
              <a:rPr lang="en-US" sz="2200" dirty="0" err="1"/>
              <a:t>kusma</a:t>
            </a:r>
            <a:r>
              <a:rPr lang="en-US" sz="2200" dirty="0"/>
              <a:t> </a:t>
            </a:r>
            <a:r>
              <a:rPr lang="en-US" sz="2200" dirty="0" err="1"/>
              <a:t>ve</a:t>
            </a:r>
            <a:r>
              <a:rPr lang="en-US" sz="2200" dirty="0"/>
              <a:t> </a:t>
            </a:r>
            <a:r>
              <a:rPr lang="en-US" sz="2200" dirty="0" err="1"/>
              <a:t>ishale</a:t>
            </a:r>
            <a:r>
              <a:rPr lang="en-US" sz="2200" dirty="0"/>
              <a:t> </a:t>
            </a:r>
            <a:r>
              <a:rPr lang="en-US" sz="2200" dirty="0" err="1"/>
              <a:t>neden</a:t>
            </a:r>
            <a:r>
              <a:rPr lang="en-US" sz="2200" dirty="0"/>
              <a:t> </a:t>
            </a:r>
            <a:r>
              <a:rPr lang="en-US" sz="2200" dirty="0" err="1"/>
              <a:t>oldu</a:t>
            </a:r>
            <a:r>
              <a:rPr lang="en-US" sz="2200" dirty="0"/>
              <a:t>, </a:t>
            </a:r>
            <a:r>
              <a:rPr lang="en-US" sz="2200" dirty="0" err="1"/>
              <a:t>ancak</a:t>
            </a:r>
            <a:r>
              <a:rPr lang="en-US" sz="2200" dirty="0"/>
              <a:t> nadir </a:t>
            </a:r>
            <a:r>
              <a:rPr lang="en-US" sz="2200" dirty="0" err="1"/>
              <a:t>görülür</a:t>
            </a:r>
            <a:r>
              <a:rPr lang="en-US" sz="2200" dirty="0"/>
              <a:t>. </a:t>
            </a:r>
            <a:r>
              <a:rPr lang="en-US" sz="2200" dirty="0" err="1"/>
              <a:t>acı</a:t>
            </a:r>
            <a:r>
              <a:rPr lang="en-US" sz="2200" dirty="0"/>
              <a:t> </a:t>
            </a:r>
            <a:r>
              <a:rPr lang="en-US" sz="2200" dirty="0" err="1"/>
              <a:t>tadı</a:t>
            </a:r>
            <a:r>
              <a:rPr lang="en-US" sz="2200" dirty="0"/>
              <a:t> </a:t>
            </a:r>
            <a:r>
              <a:rPr lang="en-US" sz="2200" dirty="0" err="1"/>
              <a:t>nedeniyle</a:t>
            </a:r>
            <a:r>
              <a:rPr lang="en-US" sz="2200" dirty="0"/>
              <a:t> </a:t>
            </a:r>
            <a:r>
              <a:rPr lang="en-US" sz="2200" dirty="0" err="1"/>
              <a:t>çoğu</a:t>
            </a:r>
            <a:r>
              <a:rPr lang="en-US" sz="2200" dirty="0"/>
              <a:t> </a:t>
            </a:r>
            <a:r>
              <a:rPr lang="en-US" sz="2200" dirty="0" err="1"/>
              <a:t>hayvanda</a:t>
            </a:r>
            <a:r>
              <a:rPr lang="en-US" sz="2200" dirty="0"/>
              <a:t> </a:t>
            </a:r>
            <a:r>
              <a:rPr lang="en-US" sz="2200" dirty="0" err="1"/>
              <a:t>bir</a:t>
            </a:r>
            <a:r>
              <a:rPr lang="en-US" sz="2200" dirty="0"/>
              <a:t> </a:t>
            </a:r>
            <a:r>
              <a:rPr lang="en-US" sz="2200" dirty="0" err="1"/>
              <a:t>problemdir</a:t>
            </a:r>
            <a:r>
              <a:rPr lang="en-US" sz="2200" dirty="0"/>
              <a:t>. </a:t>
            </a:r>
            <a:r>
              <a:rPr lang="en-US" sz="2200" dirty="0" err="1"/>
              <a:t>Kediler</a:t>
            </a:r>
            <a:r>
              <a:rPr lang="en-US" sz="2200" dirty="0"/>
              <a:t>, </a:t>
            </a:r>
            <a:r>
              <a:rPr lang="en-US" sz="2200" dirty="0" err="1"/>
              <a:t>kırılmış</a:t>
            </a:r>
            <a:r>
              <a:rPr lang="en-US" sz="2200" dirty="0"/>
              <a:t> </a:t>
            </a:r>
            <a:r>
              <a:rPr lang="en-US" sz="2200" dirty="0" err="1"/>
              <a:t>veya</a:t>
            </a:r>
            <a:r>
              <a:rPr lang="en-US" sz="2200" dirty="0"/>
              <a:t> </a:t>
            </a:r>
            <a:r>
              <a:rPr lang="en-US" sz="2200" dirty="0" err="1"/>
              <a:t>ezilmiş</a:t>
            </a:r>
            <a:r>
              <a:rPr lang="en-US" sz="2200" dirty="0"/>
              <a:t> </a:t>
            </a:r>
            <a:r>
              <a:rPr lang="en-US" sz="2200" dirty="0" err="1"/>
              <a:t>tabletlerin</a:t>
            </a:r>
            <a:r>
              <a:rPr lang="en-US" sz="2200" dirty="0"/>
              <a:t> </a:t>
            </a:r>
            <a:r>
              <a:rPr lang="en-US" sz="2200" dirty="0" err="1"/>
              <a:t>tatsız</a:t>
            </a:r>
            <a:r>
              <a:rPr lang="en-US" sz="2200" dirty="0"/>
              <a:t> </a:t>
            </a:r>
            <a:r>
              <a:rPr lang="en-US" sz="2200" dirty="0" err="1"/>
              <a:t>tadına</a:t>
            </a:r>
            <a:r>
              <a:rPr lang="en-US" sz="2200" dirty="0"/>
              <a:t> </a:t>
            </a:r>
            <a:r>
              <a:rPr lang="en-US" sz="2200" dirty="0" err="1"/>
              <a:t>özellikle</a:t>
            </a:r>
            <a:r>
              <a:rPr lang="en-US" sz="2200" dirty="0"/>
              <a:t> </a:t>
            </a:r>
            <a:r>
              <a:rPr lang="en-US" sz="2200" dirty="0" err="1"/>
              <a:t>duyarlıdır</a:t>
            </a:r>
            <a:r>
              <a:rPr lang="en-US" sz="2200" dirty="0"/>
              <a:t>. Bu </a:t>
            </a:r>
            <a:r>
              <a:rPr lang="en-US" sz="2200" dirty="0" err="1"/>
              <a:t>sorun</a:t>
            </a:r>
            <a:r>
              <a:rPr lang="en-US" sz="2200" dirty="0"/>
              <a:t>, ester </a:t>
            </a:r>
            <a:r>
              <a:rPr lang="en-US" sz="2200" dirty="0" err="1"/>
              <a:t>metronidazol</a:t>
            </a:r>
            <a:r>
              <a:rPr lang="en-US" sz="2200" dirty="0"/>
              <a:t> </a:t>
            </a:r>
            <a:r>
              <a:rPr lang="en-US" sz="2200" dirty="0" err="1"/>
              <a:t>benzoatın</a:t>
            </a:r>
            <a:r>
              <a:rPr lang="en-US" sz="2200" dirty="0"/>
              <a:t> </a:t>
            </a:r>
            <a:r>
              <a:rPr lang="en-US" sz="2200" dirty="0" err="1"/>
              <a:t>uygulanmasıyla</a:t>
            </a:r>
            <a:r>
              <a:rPr lang="en-US" sz="2200" dirty="0"/>
              <a:t> </a:t>
            </a:r>
            <a:r>
              <a:rPr lang="en-US" sz="2200" dirty="0" err="1"/>
              <a:t>hafifletilebilir</a:t>
            </a:r>
            <a:r>
              <a:rPr lang="en-US" sz="2200" dirty="0"/>
              <a:t>.</a:t>
            </a:r>
          </a:p>
        </p:txBody>
      </p:sp>
    </p:spTree>
    <p:extLst>
      <p:ext uri="{BB962C8B-B14F-4D97-AF65-F5344CB8AC3E}">
        <p14:creationId xmlns:p14="http://schemas.microsoft.com/office/powerpoint/2010/main" val="685548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FDC1-92D0-E840-9E82-3B02B76DD003}"/>
              </a:ext>
            </a:extLst>
          </p:cNvPr>
          <p:cNvSpPr>
            <a:spLocks noGrp="1"/>
          </p:cNvSpPr>
          <p:nvPr>
            <p:ph type="title"/>
          </p:nvPr>
        </p:nvSpPr>
        <p:spPr/>
        <p:txBody>
          <a:bodyPr>
            <a:normAutofit/>
          </a:bodyPr>
          <a:lstStyle/>
          <a:p>
            <a:r>
              <a:rPr lang="tr-TR" sz="3600" b="1" dirty="0" err="1"/>
              <a:t>Aminoglycosides</a:t>
            </a:r>
            <a:r>
              <a:rPr lang="tr-TR" sz="3600" b="1" dirty="0"/>
              <a:t> </a:t>
            </a:r>
            <a:endParaRPr lang="en-US" sz="3600" dirty="0"/>
          </a:p>
        </p:txBody>
      </p:sp>
      <p:sp>
        <p:nvSpPr>
          <p:cNvPr id="3" name="Content Placeholder 2">
            <a:extLst>
              <a:ext uri="{FF2B5EF4-FFF2-40B4-BE49-F238E27FC236}">
                <a16:creationId xmlns:a16="http://schemas.microsoft.com/office/drawing/2014/main" id="{2BDF8418-D501-2E4D-9ECD-0CE621367D46}"/>
              </a:ext>
            </a:extLst>
          </p:cNvPr>
          <p:cNvSpPr>
            <a:spLocks noGrp="1"/>
          </p:cNvSpPr>
          <p:nvPr>
            <p:ph idx="1"/>
          </p:nvPr>
        </p:nvSpPr>
        <p:spPr/>
        <p:txBody>
          <a:bodyPr>
            <a:normAutofit fontScale="92500"/>
          </a:bodyPr>
          <a:lstStyle/>
          <a:p>
            <a:pPr algn="just">
              <a:lnSpc>
                <a:spcPct val="150000"/>
              </a:lnSpc>
            </a:pPr>
            <a:r>
              <a:rPr lang="en-US" sz="2200" dirty="0" err="1">
                <a:solidFill>
                  <a:srgbClr val="FF0000"/>
                </a:solidFill>
              </a:rPr>
              <a:t>Aminoglikositler</a:t>
            </a:r>
            <a:r>
              <a:rPr lang="en-US" sz="2200" dirty="0">
                <a:solidFill>
                  <a:srgbClr val="FF0000"/>
                </a:solidFill>
              </a:rPr>
              <a:t> oral </a:t>
            </a:r>
            <a:r>
              <a:rPr lang="en-US" sz="2200" dirty="0" err="1">
                <a:solidFill>
                  <a:srgbClr val="FF0000"/>
                </a:solidFill>
              </a:rPr>
              <a:t>yoldan</a:t>
            </a:r>
            <a:r>
              <a:rPr lang="en-US" sz="2200" dirty="0">
                <a:solidFill>
                  <a:srgbClr val="FF0000"/>
                </a:solidFill>
              </a:rPr>
              <a:t> </a:t>
            </a:r>
            <a:r>
              <a:rPr lang="en-US" sz="2200" dirty="0" err="1">
                <a:solidFill>
                  <a:srgbClr val="FF0000"/>
                </a:solidFill>
              </a:rPr>
              <a:t>verilir</a:t>
            </a:r>
            <a:r>
              <a:rPr lang="en-US" sz="2200" dirty="0"/>
              <a:t>. Zaman zaman GIT </a:t>
            </a:r>
            <a:r>
              <a:rPr lang="en-US" sz="2200" dirty="0" err="1"/>
              <a:t>hastalıkları</a:t>
            </a:r>
            <a:r>
              <a:rPr lang="en-US" sz="2200" dirty="0"/>
              <a:t> </a:t>
            </a:r>
            <a:r>
              <a:rPr lang="en-US" sz="2200" dirty="0" err="1"/>
              <a:t>için</a:t>
            </a:r>
            <a:r>
              <a:rPr lang="en-US" sz="2200" dirty="0"/>
              <a:t> </a:t>
            </a:r>
            <a:r>
              <a:rPr lang="en-US" sz="2200" dirty="0" err="1"/>
              <a:t>kullanılırlar</a:t>
            </a:r>
            <a:r>
              <a:rPr lang="en-US" sz="2200" dirty="0"/>
              <a:t> </a:t>
            </a:r>
            <a:r>
              <a:rPr lang="en-US" sz="2200" dirty="0" err="1"/>
              <a:t>çünkü</a:t>
            </a:r>
            <a:r>
              <a:rPr lang="en-US" sz="2200" dirty="0"/>
              <a:t> </a:t>
            </a:r>
            <a:r>
              <a:rPr lang="en-US" sz="2200" dirty="0" err="1"/>
              <a:t>sistemik</a:t>
            </a:r>
            <a:r>
              <a:rPr lang="en-US" sz="2200" dirty="0"/>
              <a:t> </a:t>
            </a:r>
            <a:r>
              <a:rPr lang="en-US" sz="2200" dirty="0" err="1"/>
              <a:t>absorpsiyon</a:t>
            </a:r>
            <a:r>
              <a:rPr lang="en-US" sz="2200" dirty="0"/>
              <a:t> </a:t>
            </a:r>
            <a:r>
              <a:rPr lang="en-US" sz="2200" dirty="0" err="1"/>
              <a:t>ve</a:t>
            </a:r>
            <a:r>
              <a:rPr lang="en-US" sz="2200" dirty="0"/>
              <a:t> </a:t>
            </a:r>
            <a:r>
              <a:rPr lang="en-US" sz="2200" dirty="0" err="1"/>
              <a:t>sistemik</a:t>
            </a:r>
            <a:r>
              <a:rPr lang="en-US" sz="2200" dirty="0"/>
              <a:t> </a:t>
            </a:r>
            <a:r>
              <a:rPr lang="en-US" sz="2200" dirty="0" err="1"/>
              <a:t>yan</a:t>
            </a:r>
            <a:r>
              <a:rPr lang="en-US" sz="2200" dirty="0"/>
              <a:t> </a:t>
            </a:r>
            <a:r>
              <a:rPr lang="en-US" sz="2200" dirty="0" err="1"/>
              <a:t>etki</a:t>
            </a:r>
            <a:r>
              <a:rPr lang="en-US" sz="2200" dirty="0"/>
              <a:t> </a:t>
            </a:r>
            <a:r>
              <a:rPr lang="en-US" sz="2200" dirty="0" err="1"/>
              <a:t>riski</a:t>
            </a:r>
            <a:r>
              <a:rPr lang="en-US" sz="2200" dirty="0"/>
              <a:t> </a:t>
            </a:r>
            <a:r>
              <a:rPr lang="en-US" sz="2200" dirty="0" err="1"/>
              <a:t>olmadan</a:t>
            </a:r>
            <a:r>
              <a:rPr lang="en-US" sz="2200" dirty="0"/>
              <a:t> GIT </a:t>
            </a:r>
            <a:r>
              <a:rPr lang="en-US" sz="2200" dirty="0" err="1"/>
              <a:t>lümenindeki</a:t>
            </a:r>
            <a:r>
              <a:rPr lang="en-US" sz="2200" dirty="0"/>
              <a:t> </a:t>
            </a:r>
            <a:r>
              <a:rPr lang="en-US" sz="2200" dirty="0" err="1"/>
              <a:t>aktivitelerini</a:t>
            </a:r>
            <a:r>
              <a:rPr lang="en-US" sz="2200" dirty="0"/>
              <a:t> </a:t>
            </a:r>
            <a:r>
              <a:rPr lang="en-US" sz="2200" dirty="0" err="1"/>
              <a:t>korurlar</a:t>
            </a:r>
            <a:r>
              <a:rPr lang="en-US" sz="2200" dirty="0"/>
              <a:t>.</a:t>
            </a:r>
          </a:p>
          <a:p>
            <a:pPr algn="just">
              <a:lnSpc>
                <a:spcPct val="150000"/>
              </a:lnSpc>
            </a:pPr>
            <a:r>
              <a:rPr lang="en-US" sz="2200" dirty="0" err="1"/>
              <a:t>Aminoglikozitler</a:t>
            </a:r>
            <a:r>
              <a:rPr lang="en-US" sz="2200" dirty="0"/>
              <a:t>, </a:t>
            </a:r>
            <a:r>
              <a:rPr lang="en-US" sz="2200" dirty="0">
                <a:solidFill>
                  <a:srgbClr val="FF0000"/>
                </a:solidFill>
              </a:rPr>
              <a:t>protein </a:t>
            </a:r>
            <a:r>
              <a:rPr lang="en-US" sz="2200" dirty="0" err="1">
                <a:solidFill>
                  <a:srgbClr val="FF0000"/>
                </a:solidFill>
              </a:rPr>
              <a:t>sentezi</a:t>
            </a:r>
            <a:r>
              <a:rPr lang="en-US" sz="2200" dirty="0">
                <a:solidFill>
                  <a:srgbClr val="FF0000"/>
                </a:solidFill>
              </a:rPr>
              <a:t> </a:t>
            </a:r>
            <a:r>
              <a:rPr lang="en-US" sz="2200" dirty="0" err="1">
                <a:solidFill>
                  <a:srgbClr val="FF0000"/>
                </a:solidFill>
              </a:rPr>
              <a:t>inhibitörleridir</a:t>
            </a:r>
            <a:r>
              <a:rPr lang="en-US" sz="2200" dirty="0"/>
              <a:t>. </a:t>
            </a:r>
            <a:r>
              <a:rPr lang="en-US" sz="2200" dirty="0" err="1"/>
              <a:t>Bunlar</a:t>
            </a:r>
            <a:r>
              <a:rPr lang="en-US" sz="2200" dirty="0"/>
              <a:t> </a:t>
            </a:r>
            <a:r>
              <a:rPr lang="en-US" sz="2200" dirty="0" err="1"/>
              <a:t>geri</a:t>
            </a:r>
            <a:r>
              <a:rPr lang="en-US" sz="2200" dirty="0"/>
              <a:t> </a:t>
            </a:r>
            <a:r>
              <a:rPr lang="en-US" sz="2200" dirty="0" err="1"/>
              <a:t>dönüşümsüz</a:t>
            </a:r>
            <a:r>
              <a:rPr lang="en-US" sz="2200" dirty="0"/>
              <a:t> </a:t>
            </a:r>
            <a:r>
              <a:rPr lang="en-US" sz="2200" dirty="0" err="1"/>
              <a:t>bir</a:t>
            </a:r>
            <a:r>
              <a:rPr lang="en-US" sz="2200" dirty="0"/>
              <a:t> </a:t>
            </a:r>
            <a:r>
              <a:rPr lang="en-US" sz="2200" dirty="0" err="1"/>
              <a:t>şekilde</a:t>
            </a:r>
            <a:r>
              <a:rPr lang="en-US" sz="2200" dirty="0"/>
              <a:t> 30-S </a:t>
            </a:r>
            <a:r>
              <a:rPr lang="en-US" sz="2200" dirty="0" err="1"/>
              <a:t>ribozomal</a:t>
            </a:r>
            <a:r>
              <a:rPr lang="en-US" sz="2200" dirty="0"/>
              <a:t> alt </a:t>
            </a:r>
            <a:r>
              <a:rPr lang="en-US" sz="2200" dirty="0" err="1"/>
              <a:t>ünitesine</a:t>
            </a:r>
            <a:r>
              <a:rPr lang="en-US" sz="2200" dirty="0"/>
              <a:t> </a:t>
            </a:r>
            <a:r>
              <a:rPr lang="en-US" sz="2200" dirty="0" err="1"/>
              <a:t>bağlanır</a:t>
            </a:r>
            <a:r>
              <a:rPr lang="en-US" sz="2200" dirty="0"/>
              <a:t> </a:t>
            </a:r>
            <a:r>
              <a:rPr lang="en-US" sz="2200" dirty="0" err="1"/>
              <a:t>ve</a:t>
            </a:r>
            <a:r>
              <a:rPr lang="en-US" sz="2200" dirty="0"/>
              <a:t> </a:t>
            </a:r>
            <a:r>
              <a:rPr lang="en-US" sz="2200" dirty="0" err="1"/>
              <a:t>genetik</a:t>
            </a:r>
            <a:r>
              <a:rPr lang="en-US" sz="2200" dirty="0"/>
              <a:t> </a:t>
            </a:r>
            <a:r>
              <a:rPr lang="en-US" sz="2200" dirty="0" err="1"/>
              <a:t>kodun</a:t>
            </a:r>
            <a:r>
              <a:rPr lang="en-US" sz="2200" dirty="0"/>
              <a:t> </a:t>
            </a:r>
            <a:r>
              <a:rPr lang="en-US" sz="2200" dirty="0" err="1"/>
              <a:t>yanlış</a:t>
            </a:r>
            <a:r>
              <a:rPr lang="en-US" sz="2200" dirty="0"/>
              <a:t> </a:t>
            </a:r>
            <a:r>
              <a:rPr lang="en-US" sz="2200" dirty="0" err="1"/>
              <a:t>okunmasına</a:t>
            </a:r>
            <a:r>
              <a:rPr lang="en-US" sz="2200" dirty="0"/>
              <a:t> </a:t>
            </a:r>
            <a:r>
              <a:rPr lang="en-US" sz="2200" dirty="0" err="1"/>
              <a:t>neden</a:t>
            </a:r>
            <a:r>
              <a:rPr lang="en-US" sz="2200" dirty="0"/>
              <a:t> </a:t>
            </a:r>
            <a:r>
              <a:rPr lang="en-US" sz="2200" dirty="0" err="1"/>
              <a:t>olur</a:t>
            </a:r>
            <a:r>
              <a:rPr lang="en-US" sz="2200" dirty="0"/>
              <a:t> </a:t>
            </a:r>
            <a:r>
              <a:rPr lang="en-US" sz="2200" dirty="0" err="1"/>
              <a:t>ve</a:t>
            </a:r>
            <a:r>
              <a:rPr lang="en-US" sz="2200" dirty="0"/>
              <a:t> </a:t>
            </a:r>
            <a:r>
              <a:rPr lang="en-US" sz="2200" dirty="0" err="1"/>
              <a:t>bakteriyel</a:t>
            </a:r>
            <a:r>
              <a:rPr lang="en-US" sz="2200" dirty="0"/>
              <a:t> protein </a:t>
            </a:r>
            <a:r>
              <a:rPr lang="en-US" sz="2200" dirty="0" err="1"/>
              <a:t>sentezini</a:t>
            </a:r>
            <a:r>
              <a:rPr lang="en-US" sz="2200" dirty="0"/>
              <a:t> </a:t>
            </a:r>
            <a:r>
              <a:rPr lang="en-US" sz="2200" dirty="0" err="1"/>
              <a:t>inhibe</a:t>
            </a:r>
            <a:r>
              <a:rPr lang="en-US" sz="2200" dirty="0"/>
              <a:t> </a:t>
            </a:r>
            <a:r>
              <a:rPr lang="en-US" sz="2200" dirty="0" err="1"/>
              <a:t>eder</a:t>
            </a:r>
            <a:r>
              <a:rPr lang="en-US" sz="2200" dirty="0"/>
              <a:t>. Aminoglycosides </a:t>
            </a:r>
            <a:r>
              <a:rPr lang="en-US" sz="2200" dirty="0" err="1"/>
              <a:t>hızla</a:t>
            </a:r>
            <a:r>
              <a:rPr lang="en-US" sz="2200" dirty="0"/>
              <a:t> </a:t>
            </a:r>
            <a:r>
              <a:rPr lang="en-US" sz="2200" dirty="0" err="1"/>
              <a:t>bakteri</a:t>
            </a:r>
            <a:r>
              <a:rPr lang="en-US" sz="2200" dirty="0"/>
              <a:t> yok </a:t>
            </a:r>
            <a:r>
              <a:rPr lang="en-US" sz="2200" dirty="0" err="1"/>
              <a:t>edicidir</a:t>
            </a:r>
            <a:r>
              <a:rPr lang="en-US" sz="2200" dirty="0"/>
              <a:t>. </a:t>
            </a:r>
            <a:r>
              <a:rPr lang="en-US" sz="2200" dirty="0" err="1"/>
              <a:t>Bunlar</a:t>
            </a:r>
            <a:r>
              <a:rPr lang="en-US" sz="2200" dirty="0"/>
              <a:t>, MIC </a:t>
            </a:r>
            <a:r>
              <a:rPr lang="en-US" sz="2200" dirty="0" err="1"/>
              <a:t>ile</a:t>
            </a:r>
            <a:r>
              <a:rPr lang="en-US" sz="2200" dirty="0"/>
              <a:t> </a:t>
            </a:r>
            <a:r>
              <a:rPr lang="en-US" sz="2200" dirty="0" err="1"/>
              <a:t>ilişkili</a:t>
            </a:r>
            <a:r>
              <a:rPr lang="en-US" sz="2200" dirty="0"/>
              <a:t> </a:t>
            </a:r>
            <a:r>
              <a:rPr lang="en-US" sz="2200" dirty="0" err="1"/>
              <a:t>olarak</a:t>
            </a:r>
            <a:r>
              <a:rPr lang="en-US" sz="2200" dirty="0"/>
              <a:t> </a:t>
            </a:r>
            <a:r>
              <a:rPr lang="en-US" sz="2200" dirty="0" err="1"/>
              <a:t>aktivitenin</a:t>
            </a:r>
            <a:r>
              <a:rPr lang="en-US" sz="2200" dirty="0"/>
              <a:t> </a:t>
            </a:r>
            <a:r>
              <a:rPr lang="en-US" sz="2200" dirty="0" err="1"/>
              <a:t>tepe</a:t>
            </a:r>
            <a:r>
              <a:rPr lang="en-US" sz="2200" dirty="0"/>
              <a:t> </a:t>
            </a:r>
            <a:r>
              <a:rPr lang="en-US" sz="2200" dirty="0" err="1"/>
              <a:t>konsantrasyon</a:t>
            </a:r>
            <a:r>
              <a:rPr lang="en-US" sz="2200" dirty="0"/>
              <a:t> (CMAX) </a:t>
            </a:r>
            <a:r>
              <a:rPr lang="en-US" sz="2200" dirty="0" err="1"/>
              <a:t>ile</a:t>
            </a:r>
            <a:r>
              <a:rPr lang="en-US" sz="2200" dirty="0"/>
              <a:t> </a:t>
            </a:r>
            <a:r>
              <a:rPr lang="en-US" sz="2200" dirty="0" err="1"/>
              <a:t>tahmin</a:t>
            </a:r>
            <a:r>
              <a:rPr lang="en-US" sz="2200" dirty="0"/>
              <a:t> </a:t>
            </a:r>
            <a:r>
              <a:rPr lang="en-US" sz="2200" dirty="0" err="1"/>
              <a:t>edildiği</a:t>
            </a:r>
            <a:r>
              <a:rPr lang="en-US" sz="2200" dirty="0"/>
              <a:t> </a:t>
            </a:r>
            <a:r>
              <a:rPr lang="en-US" sz="2200" dirty="0" err="1"/>
              <a:t>konsantrasyona</a:t>
            </a:r>
            <a:r>
              <a:rPr lang="en-US" sz="2200" dirty="0"/>
              <a:t> </a:t>
            </a:r>
            <a:r>
              <a:rPr lang="en-US" sz="2200" dirty="0" err="1"/>
              <a:t>bağlı</a:t>
            </a:r>
            <a:r>
              <a:rPr lang="en-US" sz="2200" dirty="0"/>
              <a:t> </a:t>
            </a:r>
            <a:r>
              <a:rPr lang="en-US" sz="2200" dirty="0" err="1"/>
              <a:t>ilaçlardır</a:t>
            </a:r>
            <a:r>
              <a:rPr lang="en-US" sz="2200" dirty="0"/>
              <a:t>.</a:t>
            </a:r>
          </a:p>
          <a:p>
            <a:pPr algn="just">
              <a:lnSpc>
                <a:spcPct val="150000"/>
              </a:lnSpc>
            </a:pPr>
            <a:r>
              <a:rPr lang="en-US" sz="2200" dirty="0"/>
              <a:t>Bu </a:t>
            </a:r>
            <a:r>
              <a:rPr lang="en-US" sz="2200" dirty="0" err="1"/>
              <a:t>ilaçları</a:t>
            </a:r>
            <a:r>
              <a:rPr lang="en-US" sz="2200" dirty="0"/>
              <a:t> oral </a:t>
            </a:r>
            <a:r>
              <a:rPr lang="en-US" sz="2200" dirty="0" err="1"/>
              <a:t>yoldan</a:t>
            </a:r>
            <a:r>
              <a:rPr lang="en-US" sz="2200" dirty="0"/>
              <a:t> </a:t>
            </a:r>
            <a:r>
              <a:rPr lang="en-US" sz="2200" dirty="0" err="1"/>
              <a:t>veren</a:t>
            </a:r>
            <a:r>
              <a:rPr lang="en-US" sz="2200" dirty="0"/>
              <a:t> </a:t>
            </a:r>
            <a:r>
              <a:rPr lang="en-US" sz="2200" dirty="0" err="1"/>
              <a:t>klinik</a:t>
            </a:r>
            <a:r>
              <a:rPr lang="en-US" sz="2200" dirty="0"/>
              <a:t> </a:t>
            </a:r>
            <a:r>
              <a:rPr lang="en-US" sz="2200" dirty="0" err="1"/>
              <a:t>protokoller</a:t>
            </a:r>
            <a:r>
              <a:rPr lang="en-US" sz="2200" dirty="0"/>
              <a:t> GIT </a:t>
            </a:r>
            <a:r>
              <a:rPr lang="en-US" sz="2200" dirty="0" err="1"/>
              <a:t>lümeninde</a:t>
            </a:r>
            <a:r>
              <a:rPr lang="en-US" sz="2200" dirty="0"/>
              <a:t> </a:t>
            </a:r>
            <a:r>
              <a:rPr lang="en-US" sz="2200" dirty="0" err="1"/>
              <a:t>yüksek</a:t>
            </a:r>
            <a:r>
              <a:rPr lang="en-US" sz="2200" dirty="0"/>
              <a:t> </a:t>
            </a:r>
            <a:r>
              <a:rPr lang="en-US" sz="2200" dirty="0" err="1"/>
              <a:t>konsantrasyonları</a:t>
            </a:r>
            <a:r>
              <a:rPr lang="en-US" sz="2200" dirty="0"/>
              <a:t> </a:t>
            </a:r>
            <a:r>
              <a:rPr lang="en-US" sz="2200" dirty="0" err="1"/>
              <a:t>korur</a:t>
            </a:r>
            <a:r>
              <a:rPr lang="en-US" sz="2200" dirty="0"/>
              <a:t>; Bu </a:t>
            </a:r>
            <a:r>
              <a:rPr lang="en-US" sz="2200" dirty="0" err="1"/>
              <a:t>nedenle</a:t>
            </a:r>
            <a:r>
              <a:rPr lang="en-US" sz="2200" dirty="0"/>
              <a:t>, </a:t>
            </a:r>
            <a:r>
              <a:rPr lang="en-US" sz="2200" dirty="0" err="1"/>
              <a:t>farmakodinamikleri</a:t>
            </a:r>
            <a:r>
              <a:rPr lang="en-US" sz="2200" dirty="0"/>
              <a:t> </a:t>
            </a:r>
            <a:r>
              <a:rPr lang="en-US" sz="2200" dirty="0" err="1"/>
              <a:t>bu</a:t>
            </a:r>
            <a:r>
              <a:rPr lang="en-US" sz="2200" dirty="0"/>
              <a:t> </a:t>
            </a:r>
            <a:r>
              <a:rPr lang="en-US" sz="2200" dirty="0" err="1"/>
              <a:t>uygulama</a:t>
            </a:r>
            <a:r>
              <a:rPr lang="en-US" sz="2200" dirty="0"/>
              <a:t> </a:t>
            </a:r>
            <a:r>
              <a:rPr lang="en-US" sz="2200" dirty="0" err="1"/>
              <a:t>için</a:t>
            </a:r>
            <a:r>
              <a:rPr lang="en-US" sz="2200" dirty="0"/>
              <a:t> </a:t>
            </a:r>
            <a:r>
              <a:rPr lang="en-US" sz="2200" dirty="0" err="1"/>
              <a:t>idealdir</a:t>
            </a:r>
            <a:r>
              <a:rPr lang="en-US" sz="2200" dirty="0"/>
              <a:t>.</a:t>
            </a:r>
          </a:p>
        </p:txBody>
      </p:sp>
    </p:spTree>
    <p:extLst>
      <p:ext uri="{BB962C8B-B14F-4D97-AF65-F5344CB8AC3E}">
        <p14:creationId xmlns:p14="http://schemas.microsoft.com/office/powerpoint/2010/main" val="3224110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0E446-FF0C-394D-B664-0E1EB59520CE}"/>
              </a:ext>
            </a:extLst>
          </p:cNvPr>
          <p:cNvSpPr>
            <a:spLocks noGrp="1"/>
          </p:cNvSpPr>
          <p:nvPr>
            <p:ph idx="1"/>
          </p:nvPr>
        </p:nvSpPr>
        <p:spPr>
          <a:xfrm>
            <a:off x="838200" y="1825625"/>
            <a:ext cx="10515600" cy="2520344"/>
          </a:xfrm>
          <a:ln>
            <a:solidFill>
              <a:srgbClr val="FF0000"/>
            </a:solidFill>
          </a:ln>
        </p:spPr>
        <p:txBody>
          <a:bodyPr>
            <a:normAutofit/>
          </a:bodyPr>
          <a:lstStyle/>
          <a:p>
            <a:pPr algn="just">
              <a:lnSpc>
                <a:spcPct val="150000"/>
              </a:lnSpc>
            </a:pPr>
            <a:r>
              <a:rPr lang="en-US" sz="2200" dirty="0" err="1"/>
              <a:t>Aminoglikozitler</a:t>
            </a:r>
            <a:r>
              <a:rPr lang="en-US" sz="2200" dirty="0"/>
              <a:t> Enterobacteriaceae de </a:t>
            </a:r>
            <a:r>
              <a:rPr lang="en-US" sz="2200" dirty="0" err="1"/>
              <a:t>dahil</a:t>
            </a:r>
            <a:r>
              <a:rPr lang="en-US" sz="2200" dirty="0"/>
              <a:t> </a:t>
            </a:r>
            <a:r>
              <a:rPr lang="en-US" sz="2200" dirty="0" err="1"/>
              <a:t>olmak</a:t>
            </a:r>
            <a:r>
              <a:rPr lang="en-US" sz="2200" dirty="0"/>
              <a:t> </a:t>
            </a:r>
            <a:r>
              <a:rPr lang="en-US" sz="2200" dirty="0" err="1"/>
              <a:t>üzere</a:t>
            </a:r>
            <a:r>
              <a:rPr lang="en-US" sz="2200" dirty="0"/>
              <a:t> </a:t>
            </a:r>
            <a:r>
              <a:rPr lang="en-US" sz="2200" dirty="0" err="1"/>
              <a:t>çoğu</a:t>
            </a:r>
            <a:r>
              <a:rPr lang="en-US" sz="2200" dirty="0"/>
              <a:t> Gram </a:t>
            </a:r>
            <a:r>
              <a:rPr lang="en-US" sz="2200" dirty="0" err="1"/>
              <a:t>negatif</a:t>
            </a:r>
            <a:r>
              <a:rPr lang="en-US" sz="2200" dirty="0"/>
              <a:t> </a:t>
            </a:r>
            <a:r>
              <a:rPr lang="en-US" sz="2200" dirty="0" err="1"/>
              <a:t>bakteriye</a:t>
            </a:r>
            <a:r>
              <a:rPr lang="en-US" sz="2200" dirty="0"/>
              <a:t> </a:t>
            </a:r>
            <a:r>
              <a:rPr lang="en-US" sz="2200" dirty="0" err="1"/>
              <a:t>karşı</a:t>
            </a:r>
            <a:r>
              <a:rPr lang="en-US" sz="2200" dirty="0"/>
              <a:t> </a:t>
            </a:r>
            <a:r>
              <a:rPr lang="en-US" sz="2200" dirty="0" err="1"/>
              <a:t>aktiftirler</a:t>
            </a:r>
            <a:r>
              <a:rPr lang="en-US" sz="2200" dirty="0"/>
              <a:t>. </a:t>
            </a:r>
            <a:r>
              <a:rPr lang="en-US" sz="2200" dirty="0" err="1"/>
              <a:t>Streptokok</a:t>
            </a:r>
            <a:r>
              <a:rPr lang="en-US" sz="2200" dirty="0"/>
              <a:t> </a:t>
            </a:r>
            <a:r>
              <a:rPr lang="en-US" sz="2200" dirty="0" err="1"/>
              <a:t>ve</a:t>
            </a:r>
            <a:r>
              <a:rPr lang="en-US" sz="2200" dirty="0"/>
              <a:t> </a:t>
            </a:r>
            <a:r>
              <a:rPr lang="en-US" sz="2200" dirty="0" err="1"/>
              <a:t>enterokoklara</a:t>
            </a:r>
            <a:r>
              <a:rPr lang="en-US" sz="2200" dirty="0"/>
              <a:t> </a:t>
            </a:r>
            <a:r>
              <a:rPr lang="en-US" sz="2200" dirty="0" err="1"/>
              <a:t>karşı</a:t>
            </a:r>
            <a:r>
              <a:rPr lang="en-US" sz="2200" dirty="0"/>
              <a:t> </a:t>
            </a:r>
            <a:r>
              <a:rPr lang="en-US" sz="2200" dirty="0" err="1"/>
              <a:t>etkileri</a:t>
            </a:r>
            <a:r>
              <a:rPr lang="en-US" sz="2200" dirty="0"/>
              <a:t>, </a:t>
            </a:r>
            <a:r>
              <a:rPr lang="en-US" sz="2200" dirty="0" err="1"/>
              <a:t>bir</a:t>
            </a:r>
            <a:r>
              <a:rPr lang="en-US" sz="2200" dirty="0"/>
              <a:t> </a:t>
            </a:r>
            <a:r>
              <a:rPr lang="en-US" sz="2200" dirty="0" err="1"/>
              <a:t>laclaktam</a:t>
            </a:r>
            <a:r>
              <a:rPr lang="en-US" sz="2200" dirty="0"/>
              <a:t> </a:t>
            </a:r>
            <a:r>
              <a:rPr lang="en-US" sz="2200" dirty="0" err="1"/>
              <a:t>antibiyotik</a:t>
            </a:r>
            <a:r>
              <a:rPr lang="en-US" sz="2200" dirty="0"/>
              <a:t> </a:t>
            </a:r>
            <a:r>
              <a:rPr lang="en-US" sz="2200" dirty="0" err="1"/>
              <a:t>ile</a:t>
            </a:r>
            <a:r>
              <a:rPr lang="en-US" sz="2200" dirty="0"/>
              <a:t> </a:t>
            </a:r>
            <a:r>
              <a:rPr lang="en-US" sz="2200" dirty="0" err="1"/>
              <a:t>birleştirilmedikçe</a:t>
            </a:r>
            <a:r>
              <a:rPr lang="en-US" sz="2200" dirty="0"/>
              <a:t> </a:t>
            </a:r>
            <a:r>
              <a:rPr lang="en-US" sz="2200" dirty="0" err="1"/>
              <a:t>sınırlıdır</a:t>
            </a:r>
            <a:r>
              <a:rPr lang="en-US" sz="2200" dirty="0"/>
              <a:t>. </a:t>
            </a:r>
            <a:r>
              <a:rPr lang="en-US" sz="2200" dirty="0" err="1"/>
              <a:t>Anaerobik</a:t>
            </a:r>
            <a:r>
              <a:rPr lang="en-US" sz="2200" dirty="0"/>
              <a:t> </a:t>
            </a:r>
            <a:r>
              <a:rPr lang="en-US" sz="2200" dirty="0" err="1"/>
              <a:t>bakteriler</a:t>
            </a:r>
            <a:r>
              <a:rPr lang="en-US" sz="2200" dirty="0"/>
              <a:t> </a:t>
            </a:r>
            <a:r>
              <a:rPr lang="en-US" sz="2200" dirty="0" err="1"/>
              <a:t>doğal</a:t>
            </a:r>
            <a:r>
              <a:rPr lang="en-US" sz="2200" dirty="0"/>
              <a:t> </a:t>
            </a:r>
            <a:r>
              <a:rPr lang="en-US" sz="2200" dirty="0" err="1"/>
              <a:t>olarak</a:t>
            </a:r>
            <a:r>
              <a:rPr lang="en-US" sz="2200" dirty="0"/>
              <a:t> </a:t>
            </a:r>
            <a:r>
              <a:rPr lang="en-US" sz="2200" dirty="0" err="1"/>
              <a:t>dirençlidir</a:t>
            </a:r>
            <a:r>
              <a:rPr lang="en-US" sz="2200" dirty="0"/>
              <a:t> </a:t>
            </a:r>
            <a:r>
              <a:rPr lang="en-US" sz="2200" dirty="0" err="1"/>
              <a:t>çünkü</a:t>
            </a:r>
            <a:r>
              <a:rPr lang="en-US" sz="2200" dirty="0"/>
              <a:t> </a:t>
            </a:r>
            <a:r>
              <a:rPr lang="en-US" sz="2200" dirty="0" err="1"/>
              <a:t>bakterilere</a:t>
            </a:r>
            <a:r>
              <a:rPr lang="en-US" sz="2200" dirty="0"/>
              <a:t> </a:t>
            </a:r>
            <a:r>
              <a:rPr lang="en-US" sz="2200" dirty="0" err="1"/>
              <a:t>ilaç</a:t>
            </a:r>
            <a:r>
              <a:rPr lang="en-US" sz="2200" dirty="0"/>
              <a:t> </a:t>
            </a:r>
            <a:r>
              <a:rPr lang="en-US" sz="2200" dirty="0" err="1"/>
              <a:t>taşınması</a:t>
            </a:r>
            <a:r>
              <a:rPr lang="en-US" sz="2200" dirty="0"/>
              <a:t> </a:t>
            </a:r>
            <a:r>
              <a:rPr lang="en-US" sz="2200" dirty="0" err="1"/>
              <a:t>oksijene</a:t>
            </a:r>
            <a:r>
              <a:rPr lang="en-US" sz="2200" dirty="0"/>
              <a:t> </a:t>
            </a:r>
            <a:r>
              <a:rPr lang="en-US" sz="2200" dirty="0" err="1"/>
              <a:t>bağlıdır</a:t>
            </a:r>
            <a:r>
              <a:rPr lang="en-US" sz="2200" dirty="0"/>
              <a:t>.</a:t>
            </a:r>
          </a:p>
        </p:txBody>
      </p:sp>
    </p:spTree>
    <p:extLst>
      <p:ext uri="{BB962C8B-B14F-4D97-AF65-F5344CB8AC3E}">
        <p14:creationId xmlns:p14="http://schemas.microsoft.com/office/powerpoint/2010/main" val="2491611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9C7D5-7439-3447-A7C5-DA1B9C7264DA}"/>
              </a:ext>
            </a:extLst>
          </p:cNvPr>
          <p:cNvSpPr>
            <a:spLocks noGrp="1"/>
          </p:cNvSpPr>
          <p:nvPr>
            <p:ph idx="1"/>
          </p:nvPr>
        </p:nvSpPr>
        <p:spPr>
          <a:xfrm>
            <a:off x="838200" y="883578"/>
            <a:ext cx="10515600" cy="5293385"/>
          </a:xfrm>
        </p:spPr>
        <p:txBody>
          <a:bodyPr>
            <a:normAutofit/>
          </a:bodyPr>
          <a:lstStyle/>
          <a:p>
            <a:pPr algn="just">
              <a:lnSpc>
                <a:spcPct val="150000"/>
              </a:lnSpc>
            </a:pPr>
            <a:r>
              <a:rPr lang="en-US" sz="2200" dirty="0" err="1"/>
              <a:t>Aminoglikozitlerin</a:t>
            </a:r>
            <a:r>
              <a:rPr lang="en-US" sz="2200" dirty="0"/>
              <a:t> oral </a:t>
            </a:r>
            <a:r>
              <a:rPr lang="en-US" sz="2200" dirty="0" err="1"/>
              <a:t>emilimi</a:t>
            </a:r>
            <a:r>
              <a:rPr lang="en-US" sz="2200" dirty="0"/>
              <a:t> </a:t>
            </a:r>
            <a:r>
              <a:rPr lang="en-US" sz="2200" dirty="0" err="1"/>
              <a:t>zayıftır</a:t>
            </a:r>
            <a:r>
              <a:rPr lang="en-US" sz="2200" dirty="0"/>
              <a:t>, </a:t>
            </a:r>
            <a:r>
              <a:rPr lang="en-US" sz="2200" dirty="0" err="1"/>
              <a:t>ancak</a:t>
            </a:r>
            <a:r>
              <a:rPr lang="en-US" sz="2200" dirty="0"/>
              <a:t> </a:t>
            </a:r>
            <a:r>
              <a:rPr lang="en-US" sz="2200" dirty="0" err="1"/>
              <a:t>herhangi</a:t>
            </a:r>
            <a:r>
              <a:rPr lang="en-US" sz="2200" dirty="0"/>
              <a:t> </a:t>
            </a:r>
            <a:r>
              <a:rPr lang="en-US" sz="2200" dirty="0" err="1"/>
              <a:t>bir</a:t>
            </a:r>
            <a:r>
              <a:rPr lang="en-US" sz="2200" dirty="0"/>
              <a:t> </a:t>
            </a:r>
            <a:r>
              <a:rPr lang="en-US" sz="2200" dirty="0" err="1"/>
              <a:t>sistemik</a:t>
            </a:r>
            <a:r>
              <a:rPr lang="en-US" sz="2200" dirty="0"/>
              <a:t> </a:t>
            </a:r>
            <a:r>
              <a:rPr lang="en-US" sz="2200" dirty="0" err="1"/>
              <a:t>emilim</a:t>
            </a:r>
            <a:r>
              <a:rPr lang="en-US" sz="2200" dirty="0"/>
              <a:t> </a:t>
            </a:r>
            <a:r>
              <a:rPr lang="en-US" sz="2200" dirty="0" err="1"/>
              <a:t>meydana</a:t>
            </a:r>
            <a:r>
              <a:rPr lang="en-US" sz="2200" dirty="0"/>
              <a:t> </a:t>
            </a:r>
            <a:r>
              <a:rPr lang="en-US" sz="2200" dirty="0" err="1"/>
              <a:t>gelirse</a:t>
            </a:r>
            <a:r>
              <a:rPr lang="en-US" sz="2200" dirty="0"/>
              <a:t>, </a:t>
            </a:r>
            <a:r>
              <a:rPr lang="en-US" sz="2200" dirty="0" err="1"/>
              <a:t>bu</a:t>
            </a:r>
            <a:r>
              <a:rPr lang="en-US" sz="2200" dirty="0"/>
              <a:t> </a:t>
            </a:r>
            <a:r>
              <a:rPr lang="en-US" sz="2200" dirty="0" err="1"/>
              <a:t>ilaçlar</a:t>
            </a:r>
            <a:r>
              <a:rPr lang="en-US" sz="2200" dirty="0"/>
              <a:t> </a:t>
            </a:r>
            <a:r>
              <a:rPr lang="en-US" sz="2200" dirty="0" err="1"/>
              <a:t>neredeyse</a:t>
            </a:r>
            <a:r>
              <a:rPr lang="en-US" sz="2200" dirty="0"/>
              <a:t> </a:t>
            </a:r>
            <a:r>
              <a:rPr lang="en-US" sz="2200" dirty="0" err="1"/>
              <a:t>sadece</a:t>
            </a:r>
            <a:r>
              <a:rPr lang="en-US" sz="2200" dirty="0"/>
              <a:t> renal </a:t>
            </a:r>
            <a:r>
              <a:rPr lang="en-US" sz="2200" dirty="0" err="1"/>
              <a:t>klirensi</a:t>
            </a:r>
            <a:r>
              <a:rPr lang="en-US" sz="2200" dirty="0"/>
              <a:t> </a:t>
            </a:r>
            <a:r>
              <a:rPr lang="en-US" sz="2200" dirty="0" err="1"/>
              <a:t>temel</a:t>
            </a:r>
            <a:r>
              <a:rPr lang="en-US" sz="2200" dirty="0"/>
              <a:t> </a:t>
            </a:r>
            <a:r>
              <a:rPr lang="en-US" sz="2200" dirty="0" err="1"/>
              <a:t>alır</a:t>
            </a:r>
            <a:r>
              <a:rPr lang="en-US" sz="2200" dirty="0"/>
              <a:t>. GIT </a:t>
            </a:r>
            <a:r>
              <a:rPr lang="en-US" sz="2200" dirty="0" err="1"/>
              <a:t>mukozasında</a:t>
            </a:r>
            <a:r>
              <a:rPr lang="en-US" sz="2200" dirty="0"/>
              <a:t> </a:t>
            </a:r>
            <a:r>
              <a:rPr lang="en-US" sz="2200" dirty="0" err="1"/>
              <a:t>ciddi</a:t>
            </a:r>
            <a:r>
              <a:rPr lang="en-US" sz="2200" dirty="0"/>
              <a:t> </a:t>
            </a:r>
            <a:r>
              <a:rPr lang="en-US" sz="2200" dirty="0" err="1"/>
              <a:t>bir</a:t>
            </a:r>
            <a:r>
              <a:rPr lang="en-US" sz="2200" dirty="0"/>
              <a:t> </a:t>
            </a:r>
            <a:r>
              <a:rPr lang="en-US" sz="2200" dirty="0" err="1"/>
              <a:t>hasar</a:t>
            </a:r>
            <a:r>
              <a:rPr lang="en-US" sz="2200" dirty="0"/>
              <a:t> </a:t>
            </a:r>
            <a:r>
              <a:rPr lang="en-US" sz="2200" dirty="0" err="1"/>
              <a:t>var</a:t>
            </a:r>
            <a:r>
              <a:rPr lang="en-US" sz="2200" dirty="0"/>
              <a:t> </a:t>
            </a:r>
            <a:r>
              <a:rPr lang="en-US" sz="2200" dirty="0" err="1"/>
              <a:t>ise</a:t>
            </a:r>
            <a:r>
              <a:rPr lang="en-US" sz="2200" dirty="0"/>
              <a:t> (</a:t>
            </a:r>
            <a:r>
              <a:rPr lang="en-US" sz="2200" dirty="0" err="1"/>
              <a:t>örn</a:t>
            </a:r>
            <a:r>
              <a:rPr lang="en-US" sz="2200" dirty="0"/>
              <a:t>., </a:t>
            </a:r>
            <a:r>
              <a:rPr lang="en-US" sz="2200" dirty="0" err="1"/>
              <a:t>Ağır</a:t>
            </a:r>
            <a:r>
              <a:rPr lang="en-US" sz="2200" dirty="0"/>
              <a:t> </a:t>
            </a:r>
            <a:r>
              <a:rPr lang="en-US" sz="2200" dirty="0" err="1"/>
              <a:t>enterit</a:t>
            </a:r>
            <a:r>
              <a:rPr lang="en-US" sz="2200" dirty="0"/>
              <a:t>) </a:t>
            </a:r>
            <a:r>
              <a:rPr lang="en-US" sz="2200" dirty="0" err="1"/>
              <a:t>sistemik</a:t>
            </a:r>
            <a:r>
              <a:rPr lang="en-US" sz="2200" dirty="0"/>
              <a:t> </a:t>
            </a:r>
            <a:r>
              <a:rPr lang="en-US" sz="2200" dirty="0" err="1"/>
              <a:t>absorpsiyon</a:t>
            </a:r>
            <a:r>
              <a:rPr lang="en-US" sz="2200" dirty="0"/>
              <a:t> </a:t>
            </a:r>
            <a:r>
              <a:rPr lang="en-US" sz="2200" dirty="0" err="1"/>
              <a:t>oluşabilir</a:t>
            </a:r>
            <a:r>
              <a:rPr lang="en-US" sz="2200" dirty="0"/>
              <a:t>. </a:t>
            </a:r>
          </a:p>
          <a:p>
            <a:pPr algn="just">
              <a:lnSpc>
                <a:spcPct val="150000"/>
              </a:lnSpc>
            </a:pPr>
            <a:r>
              <a:rPr lang="en-US" sz="2200" b="1" dirty="0" err="1">
                <a:solidFill>
                  <a:srgbClr val="FF0000"/>
                </a:solidFill>
              </a:rPr>
              <a:t>Sistemik</a:t>
            </a:r>
            <a:r>
              <a:rPr lang="en-US" sz="2200" b="1" dirty="0">
                <a:solidFill>
                  <a:srgbClr val="FF0000"/>
                </a:solidFill>
              </a:rPr>
              <a:t> </a:t>
            </a:r>
            <a:r>
              <a:rPr lang="en-US" sz="2200" b="1" dirty="0" err="1">
                <a:solidFill>
                  <a:srgbClr val="FF0000"/>
                </a:solidFill>
              </a:rPr>
              <a:t>absorpsiyon</a:t>
            </a:r>
            <a:r>
              <a:rPr lang="en-US" sz="2200" b="1" dirty="0">
                <a:solidFill>
                  <a:srgbClr val="FF0000"/>
                </a:solidFill>
              </a:rPr>
              <a:t> </a:t>
            </a:r>
            <a:r>
              <a:rPr lang="en-US" sz="2200" b="1" dirty="0" err="1">
                <a:solidFill>
                  <a:srgbClr val="FF0000"/>
                </a:solidFill>
              </a:rPr>
              <a:t>meydana</a:t>
            </a:r>
            <a:r>
              <a:rPr lang="en-US" sz="2200" b="1" dirty="0">
                <a:solidFill>
                  <a:srgbClr val="FF0000"/>
                </a:solidFill>
              </a:rPr>
              <a:t> </a:t>
            </a:r>
            <a:r>
              <a:rPr lang="en-US" sz="2200" b="1" dirty="0" err="1">
                <a:solidFill>
                  <a:srgbClr val="FF0000"/>
                </a:solidFill>
              </a:rPr>
              <a:t>gelirse</a:t>
            </a:r>
            <a:r>
              <a:rPr lang="en-US" sz="2200" b="1" dirty="0">
                <a:solidFill>
                  <a:srgbClr val="FF0000"/>
                </a:solidFill>
              </a:rPr>
              <a:t>, </a:t>
            </a:r>
            <a:r>
              <a:rPr lang="en-US" sz="2200" b="1" dirty="0" err="1">
                <a:solidFill>
                  <a:srgbClr val="FF0000"/>
                </a:solidFill>
              </a:rPr>
              <a:t>aminoglikosit</a:t>
            </a:r>
            <a:r>
              <a:rPr lang="en-US" sz="2200" b="1" dirty="0">
                <a:solidFill>
                  <a:srgbClr val="FF0000"/>
                </a:solidFill>
              </a:rPr>
              <a:t> </a:t>
            </a:r>
            <a:r>
              <a:rPr lang="en-US" sz="2200" b="1" dirty="0" err="1">
                <a:solidFill>
                  <a:srgbClr val="FF0000"/>
                </a:solidFill>
              </a:rPr>
              <a:t>tedavisi</a:t>
            </a:r>
            <a:r>
              <a:rPr lang="en-US" sz="2200" b="1" dirty="0">
                <a:solidFill>
                  <a:srgbClr val="FF0000"/>
                </a:solidFill>
              </a:rPr>
              <a:t> </a:t>
            </a:r>
            <a:r>
              <a:rPr lang="en-US" sz="2200" b="1" dirty="0" err="1">
                <a:solidFill>
                  <a:srgbClr val="FF0000"/>
                </a:solidFill>
              </a:rPr>
              <a:t>ile</a:t>
            </a:r>
            <a:r>
              <a:rPr lang="en-US" sz="2200" b="1" dirty="0">
                <a:solidFill>
                  <a:srgbClr val="FF0000"/>
                </a:solidFill>
              </a:rPr>
              <a:t> </a:t>
            </a:r>
            <a:r>
              <a:rPr lang="en-US" sz="2200" b="1" dirty="0" err="1">
                <a:solidFill>
                  <a:srgbClr val="FF0000"/>
                </a:solidFill>
              </a:rPr>
              <a:t>ilişkili</a:t>
            </a:r>
            <a:r>
              <a:rPr lang="en-US" sz="2200" b="1" dirty="0">
                <a:solidFill>
                  <a:srgbClr val="FF0000"/>
                </a:solidFill>
              </a:rPr>
              <a:t> </a:t>
            </a:r>
            <a:r>
              <a:rPr lang="en-US" sz="2200" b="1" dirty="0" err="1">
                <a:solidFill>
                  <a:srgbClr val="FF0000"/>
                </a:solidFill>
              </a:rPr>
              <a:t>en</a:t>
            </a:r>
            <a:r>
              <a:rPr lang="en-US" sz="2200" b="1" dirty="0">
                <a:solidFill>
                  <a:srgbClr val="FF0000"/>
                </a:solidFill>
              </a:rPr>
              <a:t> </a:t>
            </a:r>
            <a:r>
              <a:rPr lang="en-US" sz="2200" b="1" dirty="0" err="1">
                <a:solidFill>
                  <a:srgbClr val="FF0000"/>
                </a:solidFill>
              </a:rPr>
              <a:t>ciddi</a:t>
            </a:r>
            <a:r>
              <a:rPr lang="en-US" sz="2200" b="1" dirty="0">
                <a:solidFill>
                  <a:srgbClr val="FF0000"/>
                </a:solidFill>
              </a:rPr>
              <a:t> </a:t>
            </a:r>
            <a:r>
              <a:rPr lang="en-US" sz="2200" b="1" dirty="0" err="1">
                <a:solidFill>
                  <a:srgbClr val="FF0000"/>
                </a:solidFill>
              </a:rPr>
              <a:t>toksik</a:t>
            </a:r>
            <a:r>
              <a:rPr lang="en-US" sz="2200" b="1" dirty="0">
                <a:solidFill>
                  <a:srgbClr val="FF0000"/>
                </a:solidFill>
              </a:rPr>
              <a:t> </a:t>
            </a:r>
            <a:r>
              <a:rPr lang="en-US" sz="2200" b="1" dirty="0" err="1">
                <a:solidFill>
                  <a:srgbClr val="FF0000"/>
                </a:solidFill>
              </a:rPr>
              <a:t>etki</a:t>
            </a:r>
            <a:r>
              <a:rPr lang="en-US" sz="2200" b="1" dirty="0">
                <a:solidFill>
                  <a:srgbClr val="FF0000"/>
                </a:solidFill>
              </a:rPr>
              <a:t> renal </a:t>
            </a:r>
            <a:r>
              <a:rPr lang="en-US" sz="2200" b="1" dirty="0" err="1">
                <a:solidFill>
                  <a:srgbClr val="FF0000"/>
                </a:solidFill>
              </a:rPr>
              <a:t>tübüler</a:t>
            </a:r>
            <a:r>
              <a:rPr lang="en-US" sz="2200" b="1" dirty="0">
                <a:solidFill>
                  <a:srgbClr val="FF0000"/>
                </a:solidFill>
              </a:rPr>
              <a:t> </a:t>
            </a:r>
            <a:r>
              <a:rPr lang="en-US" sz="2200" b="1" dirty="0" err="1">
                <a:solidFill>
                  <a:srgbClr val="FF0000"/>
                </a:solidFill>
              </a:rPr>
              <a:t>hasardır</a:t>
            </a:r>
            <a:r>
              <a:rPr lang="en-US" sz="2200" b="1" dirty="0">
                <a:solidFill>
                  <a:srgbClr val="FF0000"/>
                </a:solidFill>
              </a:rPr>
              <a:t>.</a:t>
            </a:r>
            <a:r>
              <a:rPr lang="en-US" sz="2200" b="1" dirty="0"/>
              <a:t> </a:t>
            </a:r>
            <a:r>
              <a:rPr lang="en-US" sz="2200" dirty="0"/>
              <a:t>Bu </a:t>
            </a:r>
            <a:r>
              <a:rPr lang="en-US" sz="2200" dirty="0" err="1"/>
              <a:t>ilaçlar</a:t>
            </a:r>
            <a:r>
              <a:rPr lang="en-US" sz="2200" dirty="0"/>
              <a:t> </a:t>
            </a:r>
            <a:r>
              <a:rPr lang="en-US" sz="2200" dirty="0" err="1"/>
              <a:t>aktif</a:t>
            </a:r>
            <a:r>
              <a:rPr lang="en-US" sz="2200" dirty="0"/>
              <a:t> </a:t>
            </a:r>
            <a:r>
              <a:rPr lang="en-US" sz="2200" dirty="0" err="1"/>
              <a:t>olarak</a:t>
            </a:r>
            <a:r>
              <a:rPr lang="en-US" sz="2200" dirty="0"/>
              <a:t> </a:t>
            </a:r>
            <a:r>
              <a:rPr lang="en-US" sz="2200" dirty="0" err="1"/>
              <a:t>proksimal</a:t>
            </a:r>
            <a:r>
              <a:rPr lang="en-US" sz="2200" dirty="0"/>
              <a:t> </a:t>
            </a:r>
            <a:r>
              <a:rPr lang="en-US" sz="2200" dirty="0" err="1"/>
              <a:t>tübüler</a:t>
            </a:r>
            <a:r>
              <a:rPr lang="en-US" sz="2200" dirty="0"/>
              <a:t> </a:t>
            </a:r>
            <a:r>
              <a:rPr lang="en-US" sz="2200" dirty="0" err="1"/>
              <a:t>hücreler</a:t>
            </a:r>
            <a:r>
              <a:rPr lang="en-US" sz="2200" dirty="0"/>
              <a:t> </a:t>
            </a:r>
            <a:r>
              <a:rPr lang="en-US" sz="2200" dirty="0" err="1"/>
              <a:t>tarafından</a:t>
            </a:r>
            <a:r>
              <a:rPr lang="en-US" sz="2200" dirty="0"/>
              <a:t> </a:t>
            </a:r>
            <a:r>
              <a:rPr lang="en-US" sz="2200" dirty="0" err="1"/>
              <a:t>alınır</a:t>
            </a:r>
            <a:r>
              <a:rPr lang="en-US" sz="2200" dirty="0"/>
              <a:t>. </a:t>
            </a:r>
            <a:r>
              <a:rPr lang="en-US" sz="2200" dirty="0" err="1"/>
              <a:t>Dehidrasyon</a:t>
            </a:r>
            <a:r>
              <a:rPr lang="en-US" sz="2200" dirty="0"/>
              <a:t> </a:t>
            </a:r>
            <a:r>
              <a:rPr lang="en-US" sz="2200" dirty="0" err="1"/>
              <a:t>gelişen</a:t>
            </a:r>
            <a:r>
              <a:rPr lang="en-US" sz="2200" dirty="0"/>
              <a:t> </a:t>
            </a:r>
            <a:r>
              <a:rPr lang="en-US" sz="2200" dirty="0" err="1"/>
              <a:t>hayvanlarda</a:t>
            </a:r>
            <a:r>
              <a:rPr lang="en-US" sz="2200" dirty="0"/>
              <a:t>, </a:t>
            </a:r>
            <a:r>
              <a:rPr lang="en-US" sz="2200" dirty="0" err="1"/>
              <a:t>elektrolit</a:t>
            </a:r>
            <a:r>
              <a:rPr lang="en-US" sz="2200" dirty="0"/>
              <a:t> </a:t>
            </a:r>
            <a:r>
              <a:rPr lang="en-US" sz="2200" dirty="0" err="1"/>
              <a:t>dengesizliklerine</a:t>
            </a:r>
            <a:r>
              <a:rPr lang="en-US" sz="2200" dirty="0"/>
              <a:t> (</a:t>
            </a:r>
            <a:r>
              <a:rPr lang="en-US" sz="2200" dirty="0" err="1"/>
              <a:t>örneğin</a:t>
            </a:r>
            <a:r>
              <a:rPr lang="en-US" sz="2200" dirty="0"/>
              <a:t>, </a:t>
            </a:r>
            <a:r>
              <a:rPr lang="en-US" sz="2200" dirty="0" err="1"/>
              <a:t>düşük</a:t>
            </a:r>
            <a:r>
              <a:rPr lang="en-US" sz="2200" dirty="0"/>
              <a:t> Na + </a:t>
            </a:r>
            <a:r>
              <a:rPr lang="en-US" sz="2200" dirty="0" err="1"/>
              <a:t>veya</a:t>
            </a:r>
            <a:r>
              <a:rPr lang="en-US" sz="2200" dirty="0"/>
              <a:t> K +) </a:t>
            </a:r>
            <a:r>
              <a:rPr lang="en-US" sz="2200" dirty="0" err="1"/>
              <a:t>sahiptir</a:t>
            </a:r>
            <a:r>
              <a:rPr lang="en-US" sz="2200" dirty="0"/>
              <a:t>, </a:t>
            </a:r>
            <a:r>
              <a:rPr lang="en-US" sz="2200" dirty="0" err="1"/>
              <a:t>endotoksemiye</a:t>
            </a:r>
            <a:r>
              <a:rPr lang="en-US" sz="2200" dirty="0"/>
              <a:t> </a:t>
            </a:r>
            <a:r>
              <a:rPr lang="en-US" sz="2200" dirty="0" err="1"/>
              <a:t>sahiptir</a:t>
            </a:r>
            <a:r>
              <a:rPr lang="en-US" sz="2200" dirty="0"/>
              <a:t> </a:t>
            </a:r>
            <a:r>
              <a:rPr lang="en-US" sz="2200" dirty="0" err="1"/>
              <a:t>veya</a:t>
            </a:r>
            <a:r>
              <a:rPr lang="en-US" sz="2200" dirty="0"/>
              <a:t> </a:t>
            </a:r>
            <a:r>
              <a:rPr lang="en-US" sz="2200" dirty="0" err="1"/>
              <a:t>mevcut</a:t>
            </a:r>
            <a:r>
              <a:rPr lang="en-US" sz="2200" dirty="0"/>
              <a:t> </a:t>
            </a:r>
            <a:r>
              <a:rPr lang="en-US" sz="2200" dirty="0" err="1"/>
              <a:t>böbrek</a:t>
            </a:r>
            <a:r>
              <a:rPr lang="en-US" sz="2200" dirty="0"/>
              <a:t> </a:t>
            </a:r>
            <a:r>
              <a:rPr lang="en-US" sz="2200" dirty="0" err="1"/>
              <a:t>hastalığına</a:t>
            </a:r>
            <a:r>
              <a:rPr lang="en-US" sz="2200" dirty="0"/>
              <a:t> </a:t>
            </a:r>
            <a:r>
              <a:rPr lang="en-US" sz="2200" dirty="0" err="1"/>
              <a:t>sahiptir</a:t>
            </a:r>
            <a:r>
              <a:rPr lang="en-US" sz="2200" dirty="0"/>
              <a:t>, </a:t>
            </a:r>
            <a:r>
              <a:rPr lang="en-US" sz="2200" dirty="0" err="1"/>
              <a:t>sağlıklı</a:t>
            </a:r>
            <a:r>
              <a:rPr lang="en-US" sz="2200" dirty="0"/>
              <a:t> </a:t>
            </a:r>
            <a:r>
              <a:rPr lang="en-US" sz="2200" dirty="0" err="1"/>
              <a:t>hayvanlara</a:t>
            </a:r>
            <a:r>
              <a:rPr lang="en-US" sz="2200" dirty="0"/>
              <a:t> </a:t>
            </a:r>
            <a:r>
              <a:rPr lang="en-US" sz="2200" dirty="0" err="1"/>
              <a:t>göre</a:t>
            </a:r>
            <a:r>
              <a:rPr lang="en-US" sz="2200" dirty="0"/>
              <a:t> </a:t>
            </a:r>
            <a:r>
              <a:rPr lang="en-US" sz="2200" dirty="0" err="1"/>
              <a:t>toksisite</a:t>
            </a:r>
            <a:r>
              <a:rPr lang="en-US" sz="2200" dirty="0"/>
              <a:t> </a:t>
            </a:r>
            <a:r>
              <a:rPr lang="en-US" sz="2200" dirty="0" err="1"/>
              <a:t>riski</a:t>
            </a:r>
            <a:r>
              <a:rPr lang="en-US" sz="2200" dirty="0"/>
              <a:t> </a:t>
            </a:r>
            <a:r>
              <a:rPr lang="en-US" sz="2200" dirty="0" err="1"/>
              <a:t>daha</a:t>
            </a:r>
            <a:r>
              <a:rPr lang="en-US" sz="2200" dirty="0"/>
              <a:t> </a:t>
            </a:r>
            <a:r>
              <a:rPr lang="en-US" sz="2200" dirty="0" err="1"/>
              <a:t>yüksektir</a:t>
            </a:r>
            <a:endParaRPr lang="en-US" sz="2200" dirty="0"/>
          </a:p>
        </p:txBody>
      </p:sp>
    </p:spTree>
    <p:extLst>
      <p:ext uri="{BB962C8B-B14F-4D97-AF65-F5344CB8AC3E}">
        <p14:creationId xmlns:p14="http://schemas.microsoft.com/office/powerpoint/2010/main" val="2968458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C8FCFA-3C5D-274F-A709-31C3F68A4381}"/>
              </a:ext>
            </a:extLst>
          </p:cNvPr>
          <p:cNvPicPr>
            <a:picLocks noChangeAspect="1"/>
          </p:cNvPicPr>
          <p:nvPr/>
        </p:nvPicPr>
        <p:blipFill>
          <a:blip r:embed="rId2"/>
          <a:stretch>
            <a:fillRect/>
          </a:stretch>
        </p:blipFill>
        <p:spPr>
          <a:xfrm>
            <a:off x="2033855" y="278829"/>
            <a:ext cx="8001000" cy="6197600"/>
          </a:xfrm>
          <a:prstGeom prst="rect">
            <a:avLst/>
          </a:prstGeom>
        </p:spPr>
      </p:pic>
    </p:spTree>
    <p:extLst>
      <p:ext uri="{BB962C8B-B14F-4D97-AF65-F5344CB8AC3E}">
        <p14:creationId xmlns:p14="http://schemas.microsoft.com/office/powerpoint/2010/main" val="3357355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662E24-31D1-0742-BA08-3855FB4C5021}"/>
              </a:ext>
            </a:extLst>
          </p:cNvPr>
          <p:cNvPicPr>
            <a:picLocks noGrp="1" noChangeAspect="1"/>
          </p:cNvPicPr>
          <p:nvPr>
            <p:ph idx="1"/>
          </p:nvPr>
        </p:nvPicPr>
        <p:blipFill>
          <a:blip r:embed="rId2"/>
          <a:stretch>
            <a:fillRect/>
          </a:stretch>
        </p:blipFill>
        <p:spPr>
          <a:xfrm>
            <a:off x="1541122" y="376941"/>
            <a:ext cx="7993295" cy="6169892"/>
          </a:xfrm>
        </p:spPr>
      </p:pic>
    </p:spTree>
    <p:extLst>
      <p:ext uri="{BB962C8B-B14F-4D97-AF65-F5344CB8AC3E}">
        <p14:creationId xmlns:p14="http://schemas.microsoft.com/office/powerpoint/2010/main" val="316798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E12932-70A3-2542-BF50-AF38C63DC9E0}"/>
              </a:ext>
            </a:extLst>
          </p:cNvPr>
          <p:cNvPicPr>
            <a:picLocks noGrp="1" noChangeAspect="1"/>
          </p:cNvPicPr>
          <p:nvPr>
            <p:ph idx="1"/>
          </p:nvPr>
        </p:nvPicPr>
        <p:blipFill>
          <a:blip r:embed="rId2"/>
          <a:stretch>
            <a:fillRect/>
          </a:stretch>
        </p:blipFill>
        <p:spPr>
          <a:xfrm>
            <a:off x="534257" y="274442"/>
            <a:ext cx="10469366" cy="6036085"/>
          </a:xfrm>
        </p:spPr>
      </p:pic>
    </p:spTree>
    <p:extLst>
      <p:ext uri="{BB962C8B-B14F-4D97-AF65-F5344CB8AC3E}">
        <p14:creationId xmlns:p14="http://schemas.microsoft.com/office/powerpoint/2010/main" val="191071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283094-4831-E345-BD46-7FC6DEB276CF}"/>
              </a:ext>
            </a:extLst>
          </p:cNvPr>
          <p:cNvPicPr>
            <a:picLocks noGrp="1" noChangeAspect="1"/>
          </p:cNvPicPr>
          <p:nvPr>
            <p:ph idx="1"/>
          </p:nvPr>
        </p:nvPicPr>
        <p:blipFill>
          <a:blip r:embed="rId2"/>
          <a:stretch>
            <a:fillRect/>
          </a:stretch>
        </p:blipFill>
        <p:spPr>
          <a:xfrm>
            <a:off x="656329" y="339047"/>
            <a:ext cx="10110928" cy="5745449"/>
          </a:xfrm>
        </p:spPr>
      </p:pic>
    </p:spTree>
    <p:extLst>
      <p:ext uri="{BB962C8B-B14F-4D97-AF65-F5344CB8AC3E}">
        <p14:creationId xmlns:p14="http://schemas.microsoft.com/office/powerpoint/2010/main" val="3426579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771C39-27AA-BA41-AF2B-906E5ED9E366}"/>
              </a:ext>
            </a:extLst>
          </p:cNvPr>
          <p:cNvSpPr>
            <a:spLocks noGrp="1"/>
          </p:cNvSpPr>
          <p:nvPr>
            <p:ph idx="1"/>
          </p:nvPr>
        </p:nvSpPr>
        <p:spPr>
          <a:xfrm>
            <a:off x="745732" y="829032"/>
            <a:ext cx="10515600" cy="5304640"/>
          </a:xfrm>
        </p:spPr>
        <p:txBody>
          <a:bodyPr>
            <a:normAutofit/>
          </a:bodyPr>
          <a:lstStyle/>
          <a:p>
            <a:pPr algn="just">
              <a:lnSpc>
                <a:spcPct val="150000"/>
              </a:lnSpc>
            </a:pPr>
            <a:r>
              <a:rPr lang="en-US" sz="2200" dirty="0" err="1"/>
              <a:t>Fenbendazol</a:t>
            </a:r>
            <a:r>
              <a:rPr lang="en-US" sz="2200" dirty="0"/>
              <a:t> </a:t>
            </a:r>
            <a:r>
              <a:rPr lang="en-US" sz="2200" dirty="0" err="1"/>
              <a:t>ve</a:t>
            </a:r>
            <a:r>
              <a:rPr lang="en-US" sz="2200" dirty="0"/>
              <a:t> febantel, </a:t>
            </a:r>
            <a:r>
              <a:rPr lang="en-US" sz="2200" dirty="0" err="1"/>
              <a:t>tartışıldığı</a:t>
            </a:r>
            <a:r>
              <a:rPr lang="en-US" sz="2200" dirty="0"/>
              <a:t> </a:t>
            </a:r>
            <a:r>
              <a:rPr lang="en-US" sz="2200" dirty="0" err="1"/>
              <a:t>gibi</a:t>
            </a:r>
            <a:r>
              <a:rPr lang="en-US" sz="2200" dirty="0"/>
              <a:t> </a:t>
            </a:r>
            <a:r>
              <a:rPr lang="en-US" sz="2200" dirty="0" err="1"/>
              <a:t>hedef</a:t>
            </a:r>
            <a:r>
              <a:rPr lang="en-US" sz="2200" dirty="0"/>
              <a:t> </a:t>
            </a:r>
            <a:r>
              <a:rPr lang="en-US" sz="2200" dirty="0" err="1"/>
              <a:t>helmintler</a:t>
            </a:r>
            <a:r>
              <a:rPr lang="en-US" sz="2200" dirty="0"/>
              <a:t> </a:t>
            </a:r>
            <a:r>
              <a:rPr lang="en-US" sz="2200" dirty="0" err="1"/>
              <a:t>için</a:t>
            </a:r>
            <a:r>
              <a:rPr lang="en-US" sz="2200" dirty="0"/>
              <a:t> </a:t>
            </a:r>
            <a:r>
              <a:rPr lang="en-US" sz="2200" dirty="0" err="1"/>
              <a:t>sık</a:t>
            </a:r>
            <a:r>
              <a:rPr lang="en-US" sz="2200" dirty="0"/>
              <a:t> </a:t>
            </a:r>
            <a:r>
              <a:rPr lang="en-US" sz="2200" dirty="0" err="1"/>
              <a:t>sık</a:t>
            </a:r>
            <a:r>
              <a:rPr lang="en-US" sz="2200" dirty="0"/>
              <a:t> </a:t>
            </a:r>
            <a:r>
              <a:rPr lang="en-US" sz="2200" dirty="0" err="1"/>
              <a:t>reçete</a:t>
            </a:r>
            <a:r>
              <a:rPr lang="en-US" sz="2200" dirty="0"/>
              <a:t> </a:t>
            </a:r>
            <a:r>
              <a:rPr lang="en-US" sz="2200" dirty="0" err="1"/>
              <a:t>edilir</a:t>
            </a:r>
            <a:r>
              <a:rPr lang="en-US" sz="2200" dirty="0"/>
              <a:t> (</a:t>
            </a:r>
            <a:r>
              <a:rPr lang="en-US" sz="2200" dirty="0" err="1"/>
              <a:t>bkz</a:t>
            </a:r>
            <a:r>
              <a:rPr lang="en-US" sz="2200" dirty="0"/>
              <a:t>. </a:t>
            </a:r>
            <a:r>
              <a:rPr lang="en-US" sz="2200" dirty="0" err="1"/>
              <a:t>Tablo</a:t>
            </a:r>
            <a:r>
              <a:rPr lang="en-US" sz="2200" dirty="0"/>
              <a:t> 37-1 </a:t>
            </a:r>
            <a:r>
              <a:rPr lang="en-US" sz="2200" dirty="0" err="1"/>
              <a:t>ve</a:t>
            </a:r>
            <a:r>
              <a:rPr lang="en-US" sz="2200" dirty="0"/>
              <a:t> 37-2). </a:t>
            </a:r>
            <a:r>
              <a:rPr lang="en-US" sz="2200" dirty="0" err="1"/>
              <a:t>Bununla</a:t>
            </a:r>
            <a:r>
              <a:rPr lang="en-US" sz="2200" dirty="0"/>
              <a:t> </a:t>
            </a:r>
            <a:r>
              <a:rPr lang="en-US" sz="2200" dirty="0" err="1"/>
              <a:t>birlikte</a:t>
            </a:r>
            <a:r>
              <a:rPr lang="en-US" sz="2200" dirty="0"/>
              <a:t>, her </a:t>
            </a:r>
            <a:r>
              <a:rPr lang="en-US" sz="2200" dirty="0" err="1"/>
              <a:t>iki</a:t>
            </a:r>
            <a:r>
              <a:rPr lang="en-US" sz="2200" dirty="0"/>
              <a:t> </a:t>
            </a:r>
            <a:r>
              <a:rPr lang="en-US" sz="2200" dirty="0" err="1"/>
              <a:t>bileşik</a:t>
            </a:r>
            <a:r>
              <a:rPr lang="en-US" sz="2200" dirty="0"/>
              <a:t> de </a:t>
            </a:r>
            <a:r>
              <a:rPr lang="en-US" sz="2200" dirty="0" err="1"/>
              <a:t>Dipydium</a:t>
            </a:r>
            <a:r>
              <a:rPr lang="en-US" sz="2200" dirty="0"/>
              <a:t> caninum </a:t>
            </a:r>
            <a:r>
              <a:rPr lang="en-US" sz="2200" dirty="0" err="1"/>
              <a:t>veya</a:t>
            </a:r>
            <a:r>
              <a:rPr lang="en-US" sz="2200" dirty="0"/>
              <a:t> Echinococcus </a:t>
            </a:r>
            <a:r>
              <a:rPr lang="en-US" sz="2200" dirty="0" err="1"/>
              <a:t>spp</a:t>
            </a:r>
            <a:r>
              <a:rPr lang="en-US" sz="2200" dirty="0"/>
              <a:t> </a:t>
            </a:r>
            <a:r>
              <a:rPr lang="en-US" sz="2200" dirty="0" err="1"/>
              <a:t>enfeksiyonlarının</a:t>
            </a:r>
            <a:r>
              <a:rPr lang="en-US" sz="2200" dirty="0"/>
              <a:t> </a:t>
            </a:r>
            <a:r>
              <a:rPr lang="en-US" sz="2200" dirty="0" err="1"/>
              <a:t>tedavisi</a:t>
            </a:r>
            <a:r>
              <a:rPr lang="en-US" sz="2200" dirty="0"/>
              <a:t> </a:t>
            </a:r>
            <a:r>
              <a:rPr lang="en-US" sz="2200" dirty="0" err="1"/>
              <a:t>için</a:t>
            </a:r>
            <a:r>
              <a:rPr lang="en-US" sz="2200" dirty="0"/>
              <a:t> </a:t>
            </a:r>
            <a:r>
              <a:rPr lang="en-US" sz="2200" dirty="0" err="1"/>
              <a:t>etkili</a:t>
            </a:r>
            <a:r>
              <a:rPr lang="en-US" sz="2200" dirty="0"/>
              <a:t> </a:t>
            </a:r>
            <a:r>
              <a:rPr lang="en-US" sz="2200" dirty="0" err="1"/>
              <a:t>değildir</a:t>
            </a:r>
            <a:r>
              <a:rPr lang="en-US" sz="2200" dirty="0"/>
              <a:t>.</a:t>
            </a:r>
          </a:p>
          <a:p>
            <a:pPr algn="just">
              <a:lnSpc>
                <a:spcPct val="150000"/>
              </a:lnSpc>
            </a:pPr>
            <a:r>
              <a:rPr lang="en-US" sz="2200" dirty="0"/>
              <a:t>Febantel, </a:t>
            </a:r>
            <a:r>
              <a:rPr lang="en-US" sz="2200" dirty="0" err="1"/>
              <a:t>diğer</a:t>
            </a:r>
            <a:r>
              <a:rPr lang="en-US" sz="2200" dirty="0"/>
              <a:t> </a:t>
            </a:r>
            <a:r>
              <a:rPr lang="en-US" sz="2200" dirty="0" err="1"/>
              <a:t>solucanlara</a:t>
            </a:r>
            <a:r>
              <a:rPr lang="en-US" sz="2200" dirty="0"/>
              <a:t> </a:t>
            </a:r>
            <a:r>
              <a:rPr lang="en-US" sz="2200" dirty="0" err="1"/>
              <a:t>ve</a:t>
            </a:r>
            <a:r>
              <a:rPr lang="en-US" sz="2200" dirty="0"/>
              <a:t> </a:t>
            </a:r>
            <a:r>
              <a:rPr lang="en-US" sz="2200" dirty="0" err="1"/>
              <a:t>etkili</a:t>
            </a:r>
            <a:r>
              <a:rPr lang="en-US" sz="2200" dirty="0"/>
              <a:t> </a:t>
            </a:r>
            <a:r>
              <a:rPr lang="en-US" sz="2200" dirty="0" err="1"/>
              <a:t>bir</a:t>
            </a:r>
            <a:r>
              <a:rPr lang="en-US" sz="2200" dirty="0"/>
              <a:t> </a:t>
            </a:r>
            <a:r>
              <a:rPr lang="en-US" sz="2200" dirty="0" err="1"/>
              <a:t>şekilde</a:t>
            </a:r>
            <a:r>
              <a:rPr lang="en-US" sz="2200" dirty="0"/>
              <a:t> </a:t>
            </a:r>
            <a:r>
              <a:rPr lang="en-US" sz="2200" dirty="0" err="1"/>
              <a:t>tedavi</a:t>
            </a:r>
            <a:r>
              <a:rPr lang="en-US" sz="2200" dirty="0"/>
              <a:t> </a:t>
            </a:r>
            <a:r>
              <a:rPr lang="en-US" sz="2200" dirty="0" err="1"/>
              <a:t>eden</a:t>
            </a:r>
            <a:r>
              <a:rPr lang="en-US" sz="2200" dirty="0"/>
              <a:t> </a:t>
            </a:r>
            <a:r>
              <a:rPr lang="en-US" sz="2200" dirty="0" err="1"/>
              <a:t>prazikuantel</a:t>
            </a:r>
            <a:r>
              <a:rPr lang="en-US" sz="2200" dirty="0"/>
              <a:t>, </a:t>
            </a:r>
            <a:r>
              <a:rPr lang="en-US" sz="2200" dirty="0" err="1"/>
              <a:t>kancalı</a:t>
            </a:r>
            <a:r>
              <a:rPr lang="en-US" sz="2200" dirty="0"/>
              <a:t> </a:t>
            </a:r>
            <a:r>
              <a:rPr lang="en-US" sz="2200" dirty="0" err="1"/>
              <a:t>kurtlara</a:t>
            </a:r>
            <a:r>
              <a:rPr lang="en-US" sz="2200" dirty="0"/>
              <a:t> </a:t>
            </a:r>
            <a:r>
              <a:rPr lang="en-US" sz="2200" dirty="0" err="1"/>
              <a:t>ve</a:t>
            </a:r>
            <a:r>
              <a:rPr lang="en-US" sz="2200" dirty="0"/>
              <a:t> </a:t>
            </a:r>
            <a:r>
              <a:rPr lang="en-US" sz="2200" dirty="0" err="1"/>
              <a:t>yuvarlak</a:t>
            </a:r>
            <a:r>
              <a:rPr lang="en-US" sz="2200" dirty="0"/>
              <a:t> </a:t>
            </a:r>
            <a:r>
              <a:rPr lang="en-US" sz="2200" dirty="0" err="1"/>
              <a:t>kurtlara</a:t>
            </a:r>
            <a:r>
              <a:rPr lang="en-US" sz="2200" dirty="0"/>
              <a:t> (</a:t>
            </a:r>
            <a:r>
              <a:rPr lang="en-US" sz="2200" b="1" dirty="0" err="1">
                <a:solidFill>
                  <a:srgbClr val="FF0000"/>
                </a:solidFill>
              </a:rPr>
              <a:t>Drontal</a:t>
            </a:r>
            <a:r>
              <a:rPr lang="en-US" sz="2200" b="1" dirty="0">
                <a:solidFill>
                  <a:srgbClr val="FF0000"/>
                </a:solidFill>
              </a:rPr>
              <a:t> Plus, Bayer Animal Health</a:t>
            </a:r>
            <a:r>
              <a:rPr lang="en-US" sz="2200" dirty="0"/>
              <a:t>) </a:t>
            </a:r>
            <a:r>
              <a:rPr lang="en-US" sz="2200" dirty="0" err="1"/>
              <a:t>karşı</a:t>
            </a:r>
            <a:r>
              <a:rPr lang="en-US" sz="2200" dirty="0"/>
              <a:t> </a:t>
            </a:r>
            <a:r>
              <a:rPr lang="en-US" sz="2200" dirty="0" err="1"/>
              <a:t>etkinliğini</a:t>
            </a:r>
            <a:r>
              <a:rPr lang="en-US" sz="2200" dirty="0"/>
              <a:t> </a:t>
            </a:r>
            <a:r>
              <a:rPr lang="en-US" sz="2200" dirty="0" err="1"/>
              <a:t>arttırır</a:t>
            </a:r>
            <a:r>
              <a:rPr lang="en-US" sz="2200" dirty="0"/>
              <a:t>.</a:t>
            </a:r>
          </a:p>
          <a:p>
            <a:pPr algn="just">
              <a:lnSpc>
                <a:spcPct val="150000"/>
              </a:lnSpc>
            </a:pPr>
            <a:r>
              <a:rPr lang="en-US" sz="2200" dirty="0"/>
              <a:t>Fenbendazole </a:t>
            </a:r>
            <a:r>
              <a:rPr lang="en-US" sz="2200" dirty="0" err="1"/>
              <a:t>veya</a:t>
            </a:r>
            <a:r>
              <a:rPr lang="en-US" sz="2200" dirty="0"/>
              <a:t> febantel, </a:t>
            </a:r>
            <a:r>
              <a:rPr lang="en-US" sz="2200" dirty="0" err="1"/>
              <a:t>genellikle</a:t>
            </a:r>
            <a:r>
              <a:rPr lang="en-US" sz="2200" dirty="0"/>
              <a:t> Giardia spp.</a:t>
            </a:r>
          </a:p>
          <a:p>
            <a:pPr algn="just">
              <a:lnSpc>
                <a:spcPct val="150000"/>
              </a:lnSpc>
            </a:pPr>
            <a:r>
              <a:rPr lang="en-US" sz="2200" dirty="0" err="1"/>
              <a:t>Fenbendazol</a:t>
            </a:r>
            <a:r>
              <a:rPr lang="en-US" sz="2200" dirty="0"/>
              <a:t>, gastrointestinal </a:t>
            </a:r>
            <a:r>
              <a:rPr lang="en-US" sz="2200" dirty="0" err="1"/>
              <a:t>hastalıklarla</a:t>
            </a:r>
            <a:r>
              <a:rPr lang="en-US" sz="2200" dirty="0"/>
              <a:t> </a:t>
            </a:r>
            <a:r>
              <a:rPr lang="en-US" sz="2200" dirty="0" err="1"/>
              <a:t>ilişkili</a:t>
            </a:r>
            <a:r>
              <a:rPr lang="en-US" sz="2200" dirty="0"/>
              <a:t> </a:t>
            </a:r>
            <a:r>
              <a:rPr lang="en-US" sz="2200" dirty="0" err="1"/>
              <a:t>olabilecek</a:t>
            </a:r>
            <a:r>
              <a:rPr lang="en-US" sz="2200" dirty="0"/>
              <a:t> </a:t>
            </a:r>
            <a:r>
              <a:rPr lang="en-US" sz="2200" dirty="0" err="1"/>
              <a:t>trematodlara</a:t>
            </a:r>
            <a:r>
              <a:rPr lang="en-US" sz="2200" dirty="0"/>
              <a:t> </a:t>
            </a:r>
            <a:r>
              <a:rPr lang="en-US" sz="2200" dirty="0" err="1"/>
              <a:t>karşı</a:t>
            </a:r>
            <a:r>
              <a:rPr lang="en-US" sz="2200" dirty="0"/>
              <a:t> </a:t>
            </a:r>
            <a:r>
              <a:rPr lang="en-US" sz="2200" dirty="0" err="1"/>
              <a:t>etkinliğe</a:t>
            </a:r>
            <a:r>
              <a:rPr lang="en-US" sz="2200" dirty="0"/>
              <a:t> </a:t>
            </a:r>
            <a:r>
              <a:rPr lang="en-US" sz="2200" dirty="0" err="1"/>
              <a:t>sahip</a:t>
            </a:r>
            <a:r>
              <a:rPr lang="en-US" sz="2200" dirty="0"/>
              <a:t> </a:t>
            </a:r>
            <a:r>
              <a:rPr lang="en-US" sz="2200" dirty="0" err="1"/>
              <a:t>olduğuna</a:t>
            </a:r>
            <a:r>
              <a:rPr lang="en-US" sz="2200" dirty="0"/>
              <a:t> </a:t>
            </a:r>
            <a:r>
              <a:rPr lang="en-US" sz="2200" dirty="0" err="1"/>
              <a:t>inanılan</a:t>
            </a:r>
            <a:r>
              <a:rPr lang="en-US" sz="2200" dirty="0"/>
              <a:t> </a:t>
            </a:r>
            <a:r>
              <a:rPr lang="en-US" sz="2200" dirty="0" err="1"/>
              <a:t>antelmintiklerden</a:t>
            </a:r>
            <a:r>
              <a:rPr lang="en-US" sz="2200" dirty="0"/>
              <a:t> </a:t>
            </a:r>
            <a:r>
              <a:rPr lang="en-US" sz="2200" dirty="0" err="1"/>
              <a:t>biridir</a:t>
            </a:r>
            <a:r>
              <a:rPr lang="en-US" sz="2200" dirty="0"/>
              <a:t> (</a:t>
            </a:r>
            <a:r>
              <a:rPr lang="en-US" sz="2200" dirty="0" err="1"/>
              <a:t>Alaria</a:t>
            </a:r>
            <a:r>
              <a:rPr lang="en-US" sz="2200" dirty="0"/>
              <a:t> spp., </a:t>
            </a:r>
            <a:r>
              <a:rPr lang="en-US" sz="2200" dirty="0" err="1"/>
              <a:t>Nanophyetus</a:t>
            </a:r>
            <a:r>
              <a:rPr lang="en-US" sz="2200" dirty="0"/>
              <a:t> salmincola, </a:t>
            </a:r>
            <a:r>
              <a:rPr lang="en-US" sz="2200" dirty="0" err="1"/>
              <a:t>Heterobilharzia</a:t>
            </a:r>
            <a:r>
              <a:rPr lang="en-US" sz="2200" dirty="0"/>
              <a:t> </a:t>
            </a:r>
            <a:r>
              <a:rPr lang="en-US" sz="2200" dirty="0" err="1"/>
              <a:t>americana</a:t>
            </a:r>
            <a:r>
              <a:rPr lang="en-US" sz="2200" dirty="0"/>
              <a:t>, </a:t>
            </a:r>
            <a:r>
              <a:rPr lang="en-US" sz="2200" dirty="0" err="1"/>
              <a:t>Platynosomum</a:t>
            </a:r>
            <a:r>
              <a:rPr lang="en-US" sz="2200" dirty="0"/>
              <a:t> </a:t>
            </a:r>
            <a:r>
              <a:rPr lang="en-US" sz="2200" dirty="0" err="1"/>
              <a:t>fastosum</a:t>
            </a:r>
            <a:r>
              <a:rPr lang="en-US" sz="2200" dirty="0"/>
              <a:t>). </a:t>
            </a:r>
          </a:p>
        </p:txBody>
      </p:sp>
    </p:spTree>
    <p:extLst>
      <p:ext uri="{BB962C8B-B14F-4D97-AF65-F5344CB8AC3E}">
        <p14:creationId xmlns:p14="http://schemas.microsoft.com/office/powerpoint/2010/main" val="299995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252612-7E59-DA4B-AE69-A6AC9B8DF45F}"/>
              </a:ext>
            </a:extLst>
          </p:cNvPr>
          <p:cNvSpPr>
            <a:spLocks noGrp="1"/>
          </p:cNvSpPr>
          <p:nvPr>
            <p:ph idx="1"/>
          </p:nvPr>
        </p:nvSpPr>
        <p:spPr>
          <a:xfrm>
            <a:off x="817651" y="1527674"/>
            <a:ext cx="10515600" cy="4351338"/>
          </a:xfrm>
        </p:spPr>
        <p:txBody>
          <a:bodyPr>
            <a:normAutofit/>
          </a:bodyPr>
          <a:lstStyle/>
          <a:p>
            <a:pPr algn="just">
              <a:lnSpc>
                <a:spcPct val="150000"/>
              </a:lnSpc>
            </a:pPr>
            <a:r>
              <a:rPr lang="tr-TR" sz="2200" dirty="0" err="1"/>
              <a:t>Prebiyotiklerin</a:t>
            </a:r>
            <a:r>
              <a:rPr lang="tr-TR" sz="2200" dirty="0"/>
              <a:t> diyet takviyesinden elde edilen sağlık yararları henüz kronik </a:t>
            </a:r>
            <a:r>
              <a:rPr lang="tr-TR" sz="2200" dirty="0" err="1"/>
              <a:t>diyare</a:t>
            </a:r>
            <a:r>
              <a:rPr lang="tr-TR" sz="2200" dirty="0"/>
              <a:t> sahip köpeklerde ve kedilerde tam olarak tanınmamıştır, ancak </a:t>
            </a:r>
            <a:r>
              <a:rPr lang="tr-TR" sz="2200" dirty="0" err="1"/>
              <a:t>prebiyotik</a:t>
            </a:r>
            <a:r>
              <a:rPr lang="tr-TR" sz="2200" dirty="0"/>
              <a:t> uygulamanın dışkı amonyak ve amin konsantrasyonlarını azalttığı ve köpek dışkısındaki </a:t>
            </a:r>
            <a:r>
              <a:rPr lang="tr-TR" sz="2200" dirty="0" err="1"/>
              <a:t>bifidobakteri</a:t>
            </a:r>
            <a:r>
              <a:rPr lang="tr-TR" sz="2200" dirty="0"/>
              <a:t> sayısını arttırdığı gösterilmiştir.</a:t>
            </a:r>
          </a:p>
          <a:p>
            <a:pPr algn="just">
              <a:lnSpc>
                <a:spcPct val="150000"/>
              </a:lnSpc>
            </a:pPr>
            <a:r>
              <a:rPr lang="tr-TR" sz="2200" dirty="0"/>
              <a:t>Balık yağının </a:t>
            </a:r>
            <a:r>
              <a:rPr lang="tr-TR" sz="2200" dirty="0" err="1"/>
              <a:t>ülseratif</a:t>
            </a:r>
            <a:r>
              <a:rPr lang="tr-TR" sz="2200" dirty="0"/>
              <a:t> kolit ve </a:t>
            </a:r>
            <a:r>
              <a:rPr lang="tr-TR" sz="2200" dirty="0" err="1"/>
              <a:t>Crohn</a:t>
            </a:r>
            <a:r>
              <a:rPr lang="tr-TR" sz="2200" dirty="0"/>
              <a:t> hastalığı olan hastalarda yararlı olduğu bildirilmiştir, ancak sonuçlar tartışmalıdır. Sadece birkaç çalışmada </a:t>
            </a:r>
            <a:r>
              <a:rPr lang="tr-TR" sz="2200" dirty="0" err="1"/>
              <a:t>rektal</a:t>
            </a:r>
            <a:r>
              <a:rPr lang="tr-TR" sz="2200" dirty="0"/>
              <a:t> </a:t>
            </a:r>
            <a:r>
              <a:rPr lang="tr-TR" sz="2200" dirty="0" err="1"/>
              <a:t>lökotrien</a:t>
            </a:r>
            <a:r>
              <a:rPr lang="tr-TR" sz="2200" dirty="0"/>
              <a:t> (LT) B4 konsantrasyonlarında önemli düşüşler bulundu; diğerleri basitçe klinik düzelme bildirmiştir</a:t>
            </a:r>
          </a:p>
        </p:txBody>
      </p:sp>
    </p:spTree>
    <p:extLst>
      <p:ext uri="{BB962C8B-B14F-4D97-AF65-F5344CB8AC3E}">
        <p14:creationId xmlns:p14="http://schemas.microsoft.com/office/powerpoint/2010/main" val="2161033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F8360-98BF-8F49-AAD4-05CAA8557445}"/>
              </a:ext>
            </a:extLst>
          </p:cNvPr>
          <p:cNvSpPr>
            <a:spLocks noGrp="1"/>
          </p:cNvSpPr>
          <p:nvPr>
            <p:ph type="title"/>
          </p:nvPr>
        </p:nvSpPr>
        <p:spPr>
          <a:xfrm>
            <a:off x="831850" y="3400746"/>
            <a:ext cx="10515600" cy="1161729"/>
          </a:xfrm>
          <a:solidFill>
            <a:srgbClr val="FF0000"/>
          </a:solidFill>
          <a:ln>
            <a:solidFill>
              <a:srgbClr val="FF0000"/>
            </a:solidFill>
          </a:ln>
        </p:spPr>
        <p:txBody>
          <a:bodyPr/>
          <a:lstStyle/>
          <a:p>
            <a:r>
              <a:rPr lang="tr-TR" b="1" dirty="0">
                <a:solidFill>
                  <a:schemeClr val="bg1"/>
                </a:solidFill>
              </a:rPr>
              <a:t>İRRİTABL BAĞIRSAK SENDROMU</a:t>
            </a:r>
            <a:r>
              <a:rPr lang="tr-TR"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118883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89389-3BD2-F640-8290-4023C52628AB}"/>
              </a:ext>
            </a:extLst>
          </p:cNvPr>
          <p:cNvSpPr>
            <a:spLocks noGrp="1"/>
          </p:cNvSpPr>
          <p:nvPr>
            <p:ph idx="1"/>
          </p:nvPr>
        </p:nvSpPr>
        <p:spPr>
          <a:xfrm>
            <a:off x="838200" y="513708"/>
            <a:ext cx="10515600" cy="5663255"/>
          </a:xfrm>
        </p:spPr>
        <p:txBody>
          <a:bodyPr>
            <a:normAutofit/>
          </a:bodyPr>
          <a:lstStyle/>
          <a:p>
            <a:pPr marL="0" indent="0" algn="just">
              <a:lnSpc>
                <a:spcPct val="150000"/>
              </a:lnSpc>
              <a:buNone/>
            </a:pPr>
            <a:r>
              <a:rPr lang="tr-TR" sz="2200" b="1" dirty="0">
                <a:solidFill>
                  <a:srgbClr val="FF0000"/>
                </a:solidFill>
              </a:rPr>
              <a:t>TANIM </a:t>
            </a:r>
            <a:endParaRPr lang="tr-TR" sz="2200" dirty="0">
              <a:solidFill>
                <a:srgbClr val="FF0000"/>
              </a:solidFill>
            </a:endParaRPr>
          </a:p>
          <a:p>
            <a:pPr lvl="1" algn="just">
              <a:lnSpc>
                <a:spcPct val="150000"/>
              </a:lnSpc>
            </a:pPr>
            <a:r>
              <a:rPr lang="tr-TR" sz="2200" dirty="0"/>
              <a:t>Yapısal GI patoloji veya alternatif bir teşhisi olmadan kronik aralıklı gastrointestinal (genellikle </a:t>
            </a:r>
            <a:r>
              <a:rPr lang="tr-TR" sz="2200" dirty="0" err="1"/>
              <a:t>kolonik</a:t>
            </a:r>
            <a:r>
              <a:rPr lang="tr-TR" sz="2200" dirty="0"/>
              <a:t>) </a:t>
            </a:r>
            <a:r>
              <a:rPr lang="tr-TR" sz="2200" dirty="0" err="1"/>
              <a:t>disfonksiyon</a:t>
            </a:r>
            <a:r>
              <a:rPr lang="tr-TR" sz="2200" dirty="0"/>
              <a:t> ve/veya </a:t>
            </a:r>
            <a:r>
              <a:rPr lang="tr-TR" sz="2200" dirty="0" err="1"/>
              <a:t>dismotilite</a:t>
            </a:r>
            <a:r>
              <a:rPr lang="tr-TR" sz="2200" dirty="0"/>
              <a:t> bulguları ile karakterize bir hastalıktır.</a:t>
            </a:r>
          </a:p>
          <a:p>
            <a:pPr marL="0" indent="0" algn="just">
              <a:lnSpc>
                <a:spcPct val="150000"/>
              </a:lnSpc>
              <a:buNone/>
            </a:pPr>
            <a:r>
              <a:rPr lang="tr-TR" sz="2200" b="1" dirty="0">
                <a:solidFill>
                  <a:srgbClr val="FF0000"/>
                </a:solidFill>
              </a:rPr>
              <a:t>PATOFİZYOLOJİ</a:t>
            </a:r>
            <a:endParaRPr lang="tr-TR" sz="2200" dirty="0">
              <a:solidFill>
                <a:srgbClr val="FF0000"/>
              </a:solidFill>
            </a:endParaRPr>
          </a:p>
          <a:p>
            <a:pPr lvl="1" algn="just">
              <a:lnSpc>
                <a:spcPct val="150000"/>
              </a:lnSpc>
            </a:pPr>
            <a:r>
              <a:rPr lang="tr-TR" sz="2200" dirty="0" err="1"/>
              <a:t>Psikomatik</a:t>
            </a:r>
            <a:r>
              <a:rPr lang="tr-TR" sz="2200" dirty="0"/>
              <a:t> ilişki, hastanın davranışı ve </a:t>
            </a:r>
            <a:r>
              <a:rPr lang="tr-TR" sz="2200" dirty="0" err="1"/>
              <a:t>otonomik</a:t>
            </a:r>
            <a:r>
              <a:rPr lang="tr-TR" sz="2200" dirty="0"/>
              <a:t> sinir sistemi ve </a:t>
            </a:r>
            <a:r>
              <a:rPr lang="tr-TR" sz="2200" dirty="0" err="1"/>
              <a:t>enterik</a:t>
            </a:r>
            <a:r>
              <a:rPr lang="tr-TR" sz="2200" dirty="0"/>
              <a:t> sinir sistemi arasında bozukluk olduğu varsayılmaktadır.</a:t>
            </a:r>
          </a:p>
          <a:p>
            <a:pPr lvl="1" algn="just">
              <a:lnSpc>
                <a:spcPct val="150000"/>
              </a:lnSpc>
            </a:pPr>
            <a:r>
              <a:rPr lang="tr-TR" sz="2200" dirty="0"/>
              <a:t>Potansiyel interaktif sebepler, anormal </a:t>
            </a:r>
            <a:r>
              <a:rPr lang="tr-TR" sz="2200" dirty="0" err="1"/>
              <a:t>kolonik</a:t>
            </a:r>
            <a:r>
              <a:rPr lang="tr-TR" sz="2200" dirty="0"/>
              <a:t> motilite, diyette lif eksikliği, diyet </a:t>
            </a:r>
            <a:r>
              <a:rPr lang="tr-TR" sz="2200" dirty="0" err="1"/>
              <a:t>intoleransları</a:t>
            </a:r>
            <a:r>
              <a:rPr lang="tr-TR" sz="2200" dirty="0"/>
              <a:t>, stres/</a:t>
            </a:r>
            <a:r>
              <a:rPr lang="tr-TR" sz="2200" dirty="0" err="1"/>
              <a:t>anksiyete</a:t>
            </a:r>
            <a:r>
              <a:rPr lang="tr-TR" sz="2200" dirty="0"/>
              <a:t> ve eş zamanlı gastrointestinal patolojileri içerebilir.</a:t>
            </a:r>
          </a:p>
          <a:p>
            <a:pPr algn="just">
              <a:lnSpc>
                <a:spcPct val="150000"/>
              </a:lnSpc>
            </a:pPr>
            <a:endParaRPr lang="en-US" sz="2200" dirty="0"/>
          </a:p>
        </p:txBody>
      </p:sp>
    </p:spTree>
    <p:extLst>
      <p:ext uri="{BB962C8B-B14F-4D97-AF65-F5344CB8AC3E}">
        <p14:creationId xmlns:p14="http://schemas.microsoft.com/office/powerpoint/2010/main" val="3446148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B20B-A149-8140-8CB2-3406D72767B7}"/>
              </a:ext>
            </a:extLst>
          </p:cNvPr>
          <p:cNvSpPr>
            <a:spLocks noGrp="1"/>
          </p:cNvSpPr>
          <p:nvPr>
            <p:ph type="title"/>
          </p:nvPr>
        </p:nvSpPr>
        <p:spPr>
          <a:xfrm>
            <a:off x="838200" y="647272"/>
            <a:ext cx="10515600" cy="560531"/>
          </a:xfrm>
          <a:ln>
            <a:solidFill>
              <a:srgbClr val="FF0000"/>
            </a:solidFill>
          </a:ln>
        </p:spPr>
        <p:txBody>
          <a:bodyPr>
            <a:normAutofit/>
          </a:bodyPr>
          <a:lstStyle/>
          <a:p>
            <a:r>
              <a:rPr lang="tr-TR" sz="2400" b="1" dirty="0">
                <a:solidFill>
                  <a:srgbClr val="FF0000"/>
                </a:solidFill>
              </a:rPr>
              <a:t>SEMPTOMLAR</a:t>
            </a:r>
            <a:endParaRPr lang="en-US" sz="2200" dirty="0"/>
          </a:p>
        </p:txBody>
      </p:sp>
      <p:sp>
        <p:nvSpPr>
          <p:cNvPr id="3" name="Content Placeholder 2">
            <a:extLst>
              <a:ext uri="{FF2B5EF4-FFF2-40B4-BE49-F238E27FC236}">
                <a16:creationId xmlns:a16="http://schemas.microsoft.com/office/drawing/2014/main" id="{A8A5D699-A82F-9940-92B5-F728551E5597}"/>
              </a:ext>
            </a:extLst>
          </p:cNvPr>
          <p:cNvSpPr>
            <a:spLocks noGrp="1"/>
          </p:cNvSpPr>
          <p:nvPr>
            <p:ph idx="1"/>
          </p:nvPr>
        </p:nvSpPr>
        <p:spPr>
          <a:xfrm>
            <a:off x="838200" y="1577673"/>
            <a:ext cx="10515600" cy="2850489"/>
          </a:xfrm>
          <a:ln>
            <a:solidFill>
              <a:schemeClr val="accent1"/>
            </a:solidFill>
          </a:ln>
        </p:spPr>
        <p:txBody>
          <a:bodyPr>
            <a:normAutofit/>
          </a:bodyPr>
          <a:lstStyle/>
          <a:p>
            <a:pPr lvl="0">
              <a:lnSpc>
                <a:spcPct val="150000"/>
              </a:lnSpc>
            </a:pPr>
            <a:r>
              <a:rPr lang="tr-TR" sz="2200" dirty="0"/>
              <a:t>En yaygın olarak kronik ve aralıklı kalın bağırsak hastalığı bulguları görülür: </a:t>
            </a:r>
            <a:r>
              <a:rPr lang="tr-TR" sz="2200" dirty="0" err="1"/>
              <a:t>hematokezi</a:t>
            </a:r>
            <a:r>
              <a:rPr lang="tr-TR" sz="2200" dirty="0"/>
              <a:t>, </a:t>
            </a:r>
            <a:r>
              <a:rPr lang="tr-TR" sz="2200" dirty="0" err="1"/>
              <a:t>diskezi</a:t>
            </a:r>
            <a:r>
              <a:rPr lang="tr-TR" sz="2200" dirty="0"/>
              <a:t> ve mukus artışıyla beraber sık, küçük miktarlarda dışkı geçişi. İshal ve </a:t>
            </a:r>
            <a:r>
              <a:rPr lang="tr-TR" sz="2200" dirty="0" err="1"/>
              <a:t>konstipasyon</a:t>
            </a:r>
            <a:r>
              <a:rPr lang="tr-TR" sz="2200" dirty="0"/>
              <a:t> dalgalı olarak seyreder.</a:t>
            </a:r>
          </a:p>
          <a:p>
            <a:pPr lvl="0">
              <a:lnSpc>
                <a:spcPct val="150000"/>
              </a:lnSpc>
            </a:pPr>
            <a:r>
              <a:rPr lang="tr-TR" sz="2200" dirty="0" err="1"/>
              <a:t>Abdominal</a:t>
            </a:r>
            <a:r>
              <a:rPr lang="tr-TR" sz="2200" dirty="0"/>
              <a:t> ağrı, </a:t>
            </a:r>
            <a:r>
              <a:rPr lang="tr-TR" sz="2200" dirty="0" err="1"/>
              <a:t>segmental</a:t>
            </a:r>
            <a:r>
              <a:rPr lang="tr-TR" sz="2200" dirty="0"/>
              <a:t> </a:t>
            </a:r>
            <a:r>
              <a:rPr lang="tr-TR" sz="2200" dirty="0" err="1"/>
              <a:t>ileus</a:t>
            </a:r>
            <a:r>
              <a:rPr lang="tr-TR" sz="2200" dirty="0"/>
              <a:t>, kusma ve mide bulantısı olabilir.</a:t>
            </a:r>
          </a:p>
        </p:txBody>
      </p:sp>
    </p:spTree>
    <p:extLst>
      <p:ext uri="{BB962C8B-B14F-4D97-AF65-F5344CB8AC3E}">
        <p14:creationId xmlns:p14="http://schemas.microsoft.com/office/powerpoint/2010/main" val="3988524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E0F1-A071-D04B-AE14-8B6E8525F694}"/>
              </a:ext>
            </a:extLst>
          </p:cNvPr>
          <p:cNvSpPr>
            <a:spLocks noGrp="1"/>
          </p:cNvSpPr>
          <p:nvPr>
            <p:ph type="title"/>
          </p:nvPr>
        </p:nvSpPr>
        <p:spPr>
          <a:xfrm>
            <a:off x="838200" y="755544"/>
            <a:ext cx="10515600" cy="497904"/>
          </a:xfrm>
          <a:ln>
            <a:solidFill>
              <a:srgbClr val="FF0000"/>
            </a:solidFill>
          </a:ln>
        </p:spPr>
        <p:txBody>
          <a:bodyPr>
            <a:normAutofit fontScale="90000"/>
          </a:bodyPr>
          <a:lstStyle/>
          <a:p>
            <a:pPr algn="ctr"/>
            <a:r>
              <a:rPr lang="tr-TR" sz="2200" b="1" dirty="0">
                <a:solidFill>
                  <a:srgbClr val="FF0000"/>
                </a:solidFill>
              </a:rPr>
              <a:t/>
            </a:r>
            <a:br>
              <a:rPr lang="tr-TR" sz="2200" b="1" dirty="0">
                <a:solidFill>
                  <a:srgbClr val="FF0000"/>
                </a:solidFill>
              </a:rPr>
            </a:br>
            <a:r>
              <a:rPr lang="tr-TR" sz="2200" b="1" dirty="0">
                <a:solidFill>
                  <a:srgbClr val="FF0000"/>
                </a:solidFill>
              </a:rPr>
              <a:t>TANI</a:t>
            </a:r>
            <a:r>
              <a:rPr lang="tr-TR" sz="2200" dirty="0"/>
              <a:t/>
            </a:r>
            <a:br>
              <a:rPr lang="tr-TR" sz="2200" dirty="0"/>
            </a:br>
            <a:endParaRPr lang="en-US" sz="2200" dirty="0"/>
          </a:p>
        </p:txBody>
      </p:sp>
      <p:sp>
        <p:nvSpPr>
          <p:cNvPr id="3" name="Content Placeholder 2">
            <a:extLst>
              <a:ext uri="{FF2B5EF4-FFF2-40B4-BE49-F238E27FC236}">
                <a16:creationId xmlns:a16="http://schemas.microsoft.com/office/drawing/2014/main" id="{5BDB3C35-D25E-D04D-818B-FF15B11FA203}"/>
              </a:ext>
            </a:extLst>
          </p:cNvPr>
          <p:cNvSpPr>
            <a:spLocks noGrp="1"/>
          </p:cNvSpPr>
          <p:nvPr>
            <p:ph idx="1"/>
          </p:nvPr>
        </p:nvSpPr>
        <p:spPr>
          <a:ln>
            <a:solidFill>
              <a:srgbClr val="FF0000"/>
            </a:solidFill>
          </a:ln>
        </p:spPr>
        <p:txBody>
          <a:bodyPr>
            <a:normAutofit/>
          </a:bodyPr>
          <a:lstStyle/>
          <a:p>
            <a:pPr lvl="0" algn="just">
              <a:lnSpc>
                <a:spcPct val="150000"/>
              </a:lnSpc>
            </a:pPr>
            <a:r>
              <a:rPr lang="tr-TR" sz="2200" dirty="0"/>
              <a:t>Temelde kalın bağırsak hastalığı bulgularına sebep olan diğer potansiyel sebeplerin elenmesiyle yapılır.</a:t>
            </a:r>
          </a:p>
          <a:p>
            <a:pPr lvl="0" algn="just">
              <a:lnSpc>
                <a:spcPct val="150000"/>
              </a:lnSpc>
            </a:pPr>
            <a:r>
              <a:rPr lang="tr-TR" sz="2200" dirty="0"/>
              <a:t>Gastrointestinal biyopsi, tedavi amaçlı </a:t>
            </a:r>
            <a:r>
              <a:rPr lang="tr-TR" sz="2200" dirty="0" err="1"/>
              <a:t>antiparaziter</a:t>
            </a:r>
            <a:r>
              <a:rPr lang="tr-TR" sz="2200" dirty="0"/>
              <a:t> uygulama (özellikle kamçılı kurtlar), yüksek lif (çözünebilen ve/veya çözünemeyen) oranına sahip gıdalar  ve eliminasyon diyeti uygulaması sonucunda hiç bir yanıt alınmayan hayvanlarda IBS olabileceği düşünülür. </a:t>
            </a:r>
          </a:p>
          <a:p>
            <a:pPr algn="just">
              <a:lnSpc>
                <a:spcPct val="150000"/>
              </a:lnSpc>
            </a:pPr>
            <a:endParaRPr lang="en-US" sz="2200" dirty="0"/>
          </a:p>
        </p:txBody>
      </p:sp>
    </p:spTree>
    <p:extLst>
      <p:ext uri="{BB962C8B-B14F-4D97-AF65-F5344CB8AC3E}">
        <p14:creationId xmlns:p14="http://schemas.microsoft.com/office/powerpoint/2010/main" val="2268184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DC9BC-4119-234C-8BF7-8C0DA49ED09B}"/>
              </a:ext>
            </a:extLst>
          </p:cNvPr>
          <p:cNvSpPr>
            <a:spLocks noGrp="1"/>
          </p:cNvSpPr>
          <p:nvPr>
            <p:ph type="title"/>
          </p:nvPr>
        </p:nvSpPr>
        <p:spPr>
          <a:xfrm>
            <a:off x="838200" y="365125"/>
            <a:ext cx="10515600" cy="580097"/>
          </a:xfrm>
          <a:ln>
            <a:solidFill>
              <a:schemeClr val="accent1"/>
            </a:solidFill>
          </a:ln>
        </p:spPr>
        <p:txBody>
          <a:bodyPr>
            <a:normAutofit/>
          </a:bodyPr>
          <a:lstStyle/>
          <a:p>
            <a:r>
              <a:rPr lang="tr-TR" sz="2200" b="1" dirty="0">
                <a:solidFill>
                  <a:srgbClr val="FF0000"/>
                </a:solidFill>
              </a:rPr>
              <a:t>BENZER BULGULU HASTALIKLAR</a:t>
            </a:r>
            <a:endParaRPr lang="en-US" sz="2200" dirty="0">
              <a:solidFill>
                <a:srgbClr val="FF0000"/>
              </a:solidFill>
            </a:endParaRPr>
          </a:p>
        </p:txBody>
      </p:sp>
      <p:sp>
        <p:nvSpPr>
          <p:cNvPr id="3" name="Content Placeholder 2">
            <a:extLst>
              <a:ext uri="{FF2B5EF4-FFF2-40B4-BE49-F238E27FC236}">
                <a16:creationId xmlns:a16="http://schemas.microsoft.com/office/drawing/2014/main" id="{A7F96F3D-62C5-3745-92FA-950BC4998019}"/>
              </a:ext>
            </a:extLst>
          </p:cNvPr>
          <p:cNvSpPr>
            <a:spLocks noGrp="1"/>
          </p:cNvSpPr>
          <p:nvPr>
            <p:ph idx="1"/>
          </p:nvPr>
        </p:nvSpPr>
        <p:spPr>
          <a:ln>
            <a:solidFill>
              <a:schemeClr val="accent1"/>
            </a:solidFill>
          </a:ln>
        </p:spPr>
        <p:txBody>
          <a:bodyPr>
            <a:normAutofit/>
          </a:bodyPr>
          <a:lstStyle/>
          <a:p>
            <a:pPr lvl="0">
              <a:lnSpc>
                <a:spcPct val="150000"/>
              </a:lnSpc>
            </a:pPr>
            <a:r>
              <a:rPr lang="tr-TR" sz="2200" dirty="0" err="1"/>
              <a:t>Disüri</a:t>
            </a:r>
            <a:r>
              <a:rPr lang="tr-TR" sz="2200" dirty="0"/>
              <a:t>/</a:t>
            </a:r>
            <a:r>
              <a:rPr lang="tr-TR" sz="2200" dirty="0" err="1"/>
              <a:t>strangüri</a:t>
            </a:r>
            <a:r>
              <a:rPr lang="tr-TR" sz="2200" dirty="0"/>
              <a:t> — gözlem, idrar analizi ve görüntüleme ile elenir.</a:t>
            </a:r>
          </a:p>
          <a:p>
            <a:pPr lvl="0">
              <a:lnSpc>
                <a:spcPct val="150000"/>
              </a:lnSpc>
            </a:pPr>
            <a:r>
              <a:rPr lang="tr-TR" sz="2200" dirty="0"/>
              <a:t>Prostat hastalığı — </a:t>
            </a:r>
            <a:r>
              <a:rPr lang="tr-TR" sz="2200" dirty="0" err="1"/>
              <a:t>rektal</a:t>
            </a:r>
            <a:r>
              <a:rPr lang="tr-TR" sz="2200" dirty="0"/>
              <a:t> muayene ve görüntüleme ile elenir.</a:t>
            </a:r>
          </a:p>
          <a:p>
            <a:pPr lvl="0">
              <a:lnSpc>
                <a:spcPct val="150000"/>
              </a:lnSpc>
            </a:pPr>
            <a:r>
              <a:rPr lang="tr-TR" sz="2200" dirty="0" err="1"/>
              <a:t>Peritoneal</a:t>
            </a:r>
            <a:r>
              <a:rPr lang="tr-TR" sz="2200" dirty="0"/>
              <a:t> yapışmalar.</a:t>
            </a:r>
          </a:p>
          <a:p>
            <a:pPr lvl="0">
              <a:lnSpc>
                <a:spcPct val="150000"/>
              </a:lnSpc>
            </a:pPr>
            <a:r>
              <a:rPr lang="tr-TR" sz="2200" dirty="0" err="1"/>
              <a:t>İntestinal</a:t>
            </a:r>
            <a:r>
              <a:rPr lang="tr-TR" sz="2200" dirty="0"/>
              <a:t> </a:t>
            </a:r>
            <a:r>
              <a:rPr lang="tr-TR" sz="2200" dirty="0" err="1"/>
              <a:t>intrinsik</a:t>
            </a:r>
            <a:r>
              <a:rPr lang="tr-TR" sz="2200" dirty="0"/>
              <a:t> sinir sistemi, </a:t>
            </a:r>
            <a:r>
              <a:rPr lang="tr-TR" sz="2200" dirty="0" err="1"/>
              <a:t>vagal</a:t>
            </a:r>
            <a:r>
              <a:rPr lang="tr-TR" sz="2200" dirty="0"/>
              <a:t> sinir ve </a:t>
            </a:r>
            <a:r>
              <a:rPr lang="tr-TR" sz="2200" dirty="0" err="1"/>
              <a:t>pelvik</a:t>
            </a:r>
            <a:r>
              <a:rPr lang="tr-TR" sz="2200" dirty="0"/>
              <a:t> sinir </a:t>
            </a:r>
            <a:r>
              <a:rPr lang="tr-TR" sz="2200" dirty="0" err="1"/>
              <a:t>pleksusları</a:t>
            </a:r>
            <a:r>
              <a:rPr lang="tr-TR" sz="2200" dirty="0"/>
              <a:t> aracılığıyla GI sistem sinirsel bağlantılarını etkileyen hastalıklar veya hasarlar.</a:t>
            </a:r>
          </a:p>
          <a:p>
            <a:pPr>
              <a:lnSpc>
                <a:spcPct val="150000"/>
              </a:lnSpc>
            </a:pPr>
            <a:endParaRPr lang="en-US" sz="2200" dirty="0"/>
          </a:p>
        </p:txBody>
      </p:sp>
    </p:spTree>
    <p:extLst>
      <p:ext uri="{BB962C8B-B14F-4D97-AF65-F5344CB8AC3E}">
        <p14:creationId xmlns:p14="http://schemas.microsoft.com/office/powerpoint/2010/main" val="449992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D510AA-BF87-3741-A899-EBEE3007708E}"/>
              </a:ext>
            </a:extLst>
          </p:cNvPr>
          <p:cNvSpPr>
            <a:spLocks noGrp="1"/>
          </p:cNvSpPr>
          <p:nvPr>
            <p:ph idx="1"/>
          </p:nvPr>
        </p:nvSpPr>
        <p:spPr>
          <a:xfrm>
            <a:off x="318499" y="184935"/>
            <a:ext cx="11722813" cy="6123398"/>
          </a:xfrm>
        </p:spPr>
        <p:txBody>
          <a:bodyPr>
            <a:noAutofit/>
          </a:bodyPr>
          <a:lstStyle/>
          <a:p>
            <a:pPr marL="0" indent="0">
              <a:lnSpc>
                <a:spcPct val="100000"/>
              </a:lnSpc>
              <a:buNone/>
            </a:pPr>
            <a:r>
              <a:rPr lang="tr-TR" sz="2200" b="1" dirty="0">
                <a:solidFill>
                  <a:srgbClr val="FF0000"/>
                </a:solidFill>
              </a:rPr>
              <a:t>TAM KAN/BİYOKİMYA/İDRAR ANALİZİ</a:t>
            </a:r>
            <a:endParaRPr lang="tr-TR" sz="2200" dirty="0">
              <a:solidFill>
                <a:srgbClr val="FF0000"/>
              </a:solidFill>
            </a:endParaRPr>
          </a:p>
          <a:p>
            <a:pPr marL="457200" lvl="1" indent="0">
              <a:lnSpc>
                <a:spcPct val="100000"/>
              </a:lnSpc>
              <a:buNone/>
            </a:pPr>
            <a:r>
              <a:rPr lang="tr-TR" sz="2200" dirty="0"/>
              <a:t>Genelde normaldir</a:t>
            </a:r>
          </a:p>
          <a:p>
            <a:pPr marL="0" indent="0">
              <a:lnSpc>
                <a:spcPct val="100000"/>
              </a:lnSpc>
              <a:buNone/>
            </a:pPr>
            <a:r>
              <a:rPr lang="tr-TR" sz="2200" b="1" dirty="0">
                <a:solidFill>
                  <a:srgbClr val="FF0000"/>
                </a:solidFill>
              </a:rPr>
              <a:t>DİĞER LABORATUVAR TESTLERİ</a:t>
            </a:r>
            <a:endParaRPr lang="tr-TR" sz="2200" dirty="0">
              <a:solidFill>
                <a:srgbClr val="FF0000"/>
              </a:solidFill>
            </a:endParaRPr>
          </a:p>
          <a:p>
            <a:pPr marL="457200" lvl="1" indent="0">
              <a:lnSpc>
                <a:spcPct val="100000"/>
              </a:lnSpc>
              <a:buNone/>
            </a:pPr>
            <a:r>
              <a:rPr lang="tr-TR" sz="2200" dirty="0"/>
              <a:t>Dışkı </a:t>
            </a:r>
            <a:r>
              <a:rPr lang="tr-TR" sz="2200" dirty="0" err="1"/>
              <a:t>flotasyonu</a:t>
            </a:r>
            <a:r>
              <a:rPr lang="tr-TR" sz="2200" dirty="0"/>
              <a:t> ve </a:t>
            </a:r>
            <a:r>
              <a:rPr lang="tr-TR" sz="2200" dirty="0" err="1"/>
              <a:t>rektal</a:t>
            </a:r>
            <a:r>
              <a:rPr lang="tr-TR" sz="2200" dirty="0"/>
              <a:t> kazıma sitolojisi tipik olarak önemsizdir.</a:t>
            </a:r>
          </a:p>
          <a:p>
            <a:pPr marL="0" indent="0">
              <a:lnSpc>
                <a:spcPct val="100000"/>
              </a:lnSpc>
              <a:buNone/>
            </a:pPr>
            <a:r>
              <a:rPr lang="tr-TR" sz="2200" b="1" dirty="0">
                <a:solidFill>
                  <a:srgbClr val="FF0000"/>
                </a:solidFill>
              </a:rPr>
              <a:t>GÖRÜNTÜLEME</a:t>
            </a:r>
            <a:endParaRPr lang="tr-TR" sz="2200" dirty="0">
              <a:solidFill>
                <a:srgbClr val="FF0000"/>
              </a:solidFill>
            </a:endParaRPr>
          </a:p>
          <a:p>
            <a:pPr marL="457200" lvl="1" indent="0">
              <a:lnSpc>
                <a:spcPct val="100000"/>
              </a:lnSpc>
              <a:buNone/>
            </a:pPr>
            <a:r>
              <a:rPr lang="tr-TR" sz="2200" dirty="0"/>
              <a:t>Abdomenin direkt ve kontrastlı radyografisi— genellikle normaldir veya </a:t>
            </a:r>
            <a:r>
              <a:rPr lang="tr-TR" sz="2200" dirty="0" err="1"/>
              <a:t>segmental</a:t>
            </a:r>
            <a:r>
              <a:rPr lang="tr-TR" sz="2200" dirty="0"/>
              <a:t> </a:t>
            </a:r>
            <a:r>
              <a:rPr lang="tr-TR" sz="2200" dirty="0" err="1"/>
              <a:t>luminal</a:t>
            </a:r>
            <a:r>
              <a:rPr lang="tr-TR" sz="2200" dirty="0"/>
              <a:t> gaz genişlemeleri görülebilir.</a:t>
            </a:r>
          </a:p>
          <a:p>
            <a:pPr marL="457200" lvl="1" indent="0">
              <a:lnSpc>
                <a:spcPct val="100000"/>
              </a:lnSpc>
              <a:buNone/>
            </a:pPr>
            <a:r>
              <a:rPr lang="tr-TR" sz="2200" dirty="0" err="1"/>
              <a:t>Abdominal</a:t>
            </a:r>
            <a:r>
              <a:rPr lang="tr-TR" sz="2200" dirty="0"/>
              <a:t> ultrasonografi — genellikle normaldir.</a:t>
            </a:r>
          </a:p>
          <a:p>
            <a:pPr marL="0" indent="0">
              <a:lnSpc>
                <a:spcPct val="100000"/>
              </a:lnSpc>
              <a:buNone/>
            </a:pPr>
            <a:r>
              <a:rPr lang="tr-TR" sz="2200" b="1" dirty="0">
                <a:solidFill>
                  <a:srgbClr val="FF0000"/>
                </a:solidFill>
              </a:rPr>
              <a:t>TANI PROSEDÜRLERİ</a:t>
            </a:r>
            <a:endParaRPr lang="tr-TR" sz="2200" dirty="0">
              <a:solidFill>
                <a:srgbClr val="FF0000"/>
              </a:solidFill>
            </a:endParaRPr>
          </a:p>
          <a:p>
            <a:pPr marL="457200" lvl="1" indent="0">
              <a:lnSpc>
                <a:spcPct val="100000"/>
              </a:lnSpc>
              <a:buNone/>
            </a:pPr>
            <a:r>
              <a:rPr lang="tr-TR" sz="2200" dirty="0"/>
              <a:t>Endoskopi ve deneysel cerrahide hastalıkla ilişkili değişiklikler gözlemlenmez. Elde edilen biyopsi sonuçları normaldir. </a:t>
            </a:r>
          </a:p>
          <a:p>
            <a:pPr marL="0" indent="0">
              <a:lnSpc>
                <a:spcPct val="100000"/>
              </a:lnSpc>
              <a:buNone/>
            </a:pPr>
            <a:r>
              <a:rPr lang="tr-TR" sz="2200" b="1" dirty="0">
                <a:solidFill>
                  <a:srgbClr val="FF0000"/>
                </a:solidFill>
              </a:rPr>
              <a:t>PATOLOJİK BULGULAR</a:t>
            </a:r>
            <a:endParaRPr lang="tr-TR" sz="2200" dirty="0">
              <a:solidFill>
                <a:srgbClr val="FF0000"/>
              </a:solidFill>
            </a:endParaRPr>
          </a:p>
          <a:p>
            <a:pPr marL="457200" lvl="1" indent="0">
              <a:lnSpc>
                <a:spcPct val="100000"/>
              </a:lnSpc>
              <a:buNone/>
            </a:pPr>
            <a:r>
              <a:rPr lang="tr-TR" sz="2200" dirty="0"/>
              <a:t>Genellikle normaldir.</a:t>
            </a:r>
          </a:p>
          <a:p>
            <a:pPr marL="457200" lvl="1" indent="0">
              <a:lnSpc>
                <a:spcPct val="100000"/>
              </a:lnSpc>
              <a:buNone/>
            </a:pPr>
            <a:r>
              <a:rPr lang="tr-TR" sz="2200" dirty="0"/>
              <a:t>Eş zamanlı gelişen kronik </a:t>
            </a:r>
            <a:r>
              <a:rPr lang="tr-TR" sz="2200" dirty="0" err="1"/>
              <a:t>intestinal</a:t>
            </a:r>
            <a:r>
              <a:rPr lang="tr-TR" sz="2200" dirty="0"/>
              <a:t> hastalık (</a:t>
            </a:r>
            <a:r>
              <a:rPr lang="tr-TR" sz="2200" dirty="0" err="1"/>
              <a:t>örn</a:t>
            </a:r>
            <a:r>
              <a:rPr lang="tr-TR" sz="2200" dirty="0"/>
              <a:t>. IBD) var ise IBS teşhisi ve tedavisi yapılmadan önce bu hastalık başarılı bir şekilde tedavi edilmesi gerekir.</a:t>
            </a:r>
          </a:p>
          <a:p>
            <a:pPr marL="457200" lvl="1" indent="0">
              <a:lnSpc>
                <a:spcPct val="100000"/>
              </a:lnSpc>
              <a:buNone/>
            </a:pPr>
            <a:endParaRPr lang="tr-TR" sz="2200" dirty="0"/>
          </a:p>
          <a:p>
            <a:pPr marL="0" indent="0">
              <a:lnSpc>
                <a:spcPct val="100000"/>
              </a:lnSpc>
              <a:buNone/>
            </a:pPr>
            <a:endParaRPr lang="en-US" sz="2200" dirty="0"/>
          </a:p>
        </p:txBody>
      </p:sp>
    </p:spTree>
    <p:extLst>
      <p:ext uri="{BB962C8B-B14F-4D97-AF65-F5344CB8AC3E}">
        <p14:creationId xmlns:p14="http://schemas.microsoft.com/office/powerpoint/2010/main" val="3123500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FD70-EEAC-DE45-946B-373A284896AD}"/>
              </a:ext>
            </a:extLst>
          </p:cNvPr>
          <p:cNvSpPr>
            <a:spLocks noGrp="1"/>
          </p:cNvSpPr>
          <p:nvPr>
            <p:ph type="title"/>
          </p:nvPr>
        </p:nvSpPr>
        <p:spPr>
          <a:xfrm>
            <a:off x="838200" y="365125"/>
            <a:ext cx="10515600" cy="549275"/>
          </a:xfrm>
        </p:spPr>
        <p:txBody>
          <a:bodyPr>
            <a:normAutofit/>
          </a:bodyPr>
          <a:lstStyle/>
          <a:p>
            <a:r>
              <a:rPr lang="tr-TR" sz="2200" b="1" dirty="0">
                <a:solidFill>
                  <a:srgbClr val="FF0000"/>
                </a:solidFill>
              </a:rPr>
              <a:t>SAĞALTIM</a:t>
            </a:r>
            <a:endParaRPr lang="en-US" sz="2200" dirty="0">
              <a:solidFill>
                <a:srgbClr val="FF0000"/>
              </a:solidFill>
            </a:endParaRPr>
          </a:p>
        </p:txBody>
      </p:sp>
      <p:sp>
        <p:nvSpPr>
          <p:cNvPr id="3" name="Content Placeholder 2">
            <a:extLst>
              <a:ext uri="{FF2B5EF4-FFF2-40B4-BE49-F238E27FC236}">
                <a16:creationId xmlns:a16="http://schemas.microsoft.com/office/drawing/2014/main" id="{2E8257E0-1D0F-1045-B1D9-E3FAE77DB89A}"/>
              </a:ext>
            </a:extLst>
          </p:cNvPr>
          <p:cNvSpPr>
            <a:spLocks noGrp="1"/>
          </p:cNvSpPr>
          <p:nvPr>
            <p:ph idx="1"/>
          </p:nvPr>
        </p:nvSpPr>
        <p:spPr>
          <a:xfrm>
            <a:off x="838200" y="1013967"/>
            <a:ext cx="10515600" cy="4351338"/>
          </a:xfrm>
        </p:spPr>
        <p:txBody>
          <a:bodyPr>
            <a:normAutofit/>
          </a:bodyPr>
          <a:lstStyle/>
          <a:p>
            <a:pPr lvl="0" algn="just">
              <a:lnSpc>
                <a:spcPct val="150000"/>
              </a:lnSpc>
            </a:pPr>
            <a:r>
              <a:rPr lang="tr-TR" sz="2200" dirty="0"/>
              <a:t>İlaç tedavisi birkaç günden hayat boyuna kadar sürebilir.</a:t>
            </a:r>
          </a:p>
          <a:p>
            <a:pPr lvl="0" algn="just">
              <a:lnSpc>
                <a:spcPct val="150000"/>
              </a:lnSpc>
            </a:pPr>
            <a:r>
              <a:rPr lang="tr-TR" sz="2200" dirty="0"/>
              <a:t>Köpeklerde IBS vakalarının bir çoğunda gastrointestinal </a:t>
            </a:r>
            <a:r>
              <a:rPr lang="tr-TR" sz="2200" dirty="0" err="1"/>
              <a:t>hipermotilite</a:t>
            </a:r>
            <a:r>
              <a:rPr lang="tr-TR" sz="2200" dirty="0"/>
              <a:t> (</a:t>
            </a:r>
            <a:r>
              <a:rPr lang="tr-TR" sz="2200" dirty="0" err="1"/>
              <a:t>spazmodik</a:t>
            </a:r>
            <a:r>
              <a:rPr lang="tr-TR" sz="2200" dirty="0"/>
              <a:t>) ve GI </a:t>
            </a:r>
            <a:r>
              <a:rPr lang="tr-TR" sz="2200" dirty="0" err="1"/>
              <a:t>intrinsik</a:t>
            </a:r>
            <a:r>
              <a:rPr lang="tr-TR" sz="2200" dirty="0"/>
              <a:t> sinir sistem aktivitesinin engellenmesi ile potansiyel duyusal değişimlerin sonucu olarak gelişen </a:t>
            </a:r>
            <a:r>
              <a:rPr lang="tr-TR" sz="2200" dirty="0" err="1"/>
              <a:t>dismotilitenin</a:t>
            </a:r>
            <a:r>
              <a:rPr lang="tr-TR" sz="2200" dirty="0"/>
              <a:t> formları görülebilir. </a:t>
            </a:r>
            <a:r>
              <a:rPr lang="tr-TR" sz="2200" dirty="0" err="1"/>
              <a:t>Librax</a:t>
            </a:r>
            <a:r>
              <a:rPr lang="tr-TR" sz="2200" dirty="0"/>
              <a:t> (</a:t>
            </a:r>
            <a:r>
              <a:rPr lang="tr-TR" sz="2200" dirty="0" err="1"/>
              <a:t>anksiyolitik</a:t>
            </a:r>
            <a:r>
              <a:rPr lang="tr-TR" sz="2200" dirty="0"/>
              <a:t> ile </a:t>
            </a:r>
            <a:r>
              <a:rPr lang="tr-TR" sz="2200" dirty="0" err="1"/>
              <a:t>antispazmodik</a:t>
            </a:r>
            <a:r>
              <a:rPr lang="tr-TR" sz="2200" dirty="0"/>
              <a:t>) veya </a:t>
            </a:r>
            <a:r>
              <a:rPr lang="tr-TR" sz="2200" dirty="0" err="1"/>
              <a:t>gabapentin</a:t>
            </a:r>
            <a:r>
              <a:rPr lang="tr-TR" sz="2200" dirty="0"/>
              <a:t> (5-10 mg/kg) olası </a:t>
            </a:r>
            <a:r>
              <a:rPr lang="tr-TR" sz="2200" dirty="0" err="1"/>
              <a:t>nöropatik</a:t>
            </a:r>
            <a:r>
              <a:rPr lang="tr-TR" sz="2200" dirty="0"/>
              <a:t> ağrı için (eğer </a:t>
            </a:r>
            <a:r>
              <a:rPr lang="tr-TR" sz="2200" dirty="0" err="1"/>
              <a:t>pelvik</a:t>
            </a:r>
            <a:r>
              <a:rPr lang="tr-TR" sz="2200" dirty="0"/>
              <a:t> </a:t>
            </a:r>
            <a:r>
              <a:rPr lang="tr-TR" sz="2200" dirty="0" err="1"/>
              <a:t>pleksus</a:t>
            </a:r>
            <a:r>
              <a:rPr lang="tr-TR" sz="2200" dirty="0"/>
              <a:t> </a:t>
            </a:r>
            <a:r>
              <a:rPr lang="tr-TR" sz="2200" dirty="0" err="1"/>
              <a:t>stimülasyonundan</a:t>
            </a:r>
            <a:r>
              <a:rPr lang="tr-TR" sz="2200" dirty="0"/>
              <a:t> şüpheleniliyorsa) kullanılabilir.</a:t>
            </a:r>
          </a:p>
          <a:p>
            <a:pPr lvl="0" algn="just">
              <a:lnSpc>
                <a:spcPct val="150000"/>
              </a:lnSpc>
            </a:pPr>
            <a:r>
              <a:rPr lang="tr-TR" sz="2200" dirty="0"/>
              <a:t>En düşük dozdan başlanmalı.</a:t>
            </a:r>
          </a:p>
          <a:p>
            <a:pPr algn="just">
              <a:lnSpc>
                <a:spcPct val="150000"/>
              </a:lnSpc>
            </a:pPr>
            <a:endParaRPr lang="en-US" sz="2200" dirty="0"/>
          </a:p>
        </p:txBody>
      </p:sp>
    </p:spTree>
    <p:extLst>
      <p:ext uri="{BB962C8B-B14F-4D97-AF65-F5344CB8AC3E}">
        <p14:creationId xmlns:p14="http://schemas.microsoft.com/office/powerpoint/2010/main" val="3331483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67A2-8225-684F-BF09-F846F307D4C3}"/>
              </a:ext>
            </a:extLst>
          </p:cNvPr>
          <p:cNvSpPr>
            <a:spLocks noGrp="1"/>
          </p:cNvSpPr>
          <p:nvPr>
            <p:ph type="title"/>
          </p:nvPr>
        </p:nvSpPr>
        <p:spPr>
          <a:xfrm>
            <a:off x="838200" y="365125"/>
            <a:ext cx="10515600" cy="580097"/>
          </a:xfrm>
          <a:ln>
            <a:solidFill>
              <a:schemeClr val="accent1"/>
            </a:solidFill>
          </a:ln>
        </p:spPr>
        <p:txBody>
          <a:bodyPr>
            <a:normAutofit/>
          </a:bodyPr>
          <a:lstStyle/>
          <a:p>
            <a:r>
              <a:rPr lang="tr-TR" sz="2200" b="1" dirty="0">
                <a:solidFill>
                  <a:srgbClr val="FF0000"/>
                </a:solidFill>
              </a:rPr>
              <a:t>MOTİLİTE DÜZENLEYİCİLER</a:t>
            </a:r>
            <a:endParaRPr lang="en-US" sz="2200" dirty="0">
              <a:solidFill>
                <a:srgbClr val="FF0000"/>
              </a:solidFill>
            </a:endParaRPr>
          </a:p>
        </p:txBody>
      </p:sp>
      <p:sp>
        <p:nvSpPr>
          <p:cNvPr id="3" name="Content Placeholder 2">
            <a:extLst>
              <a:ext uri="{FF2B5EF4-FFF2-40B4-BE49-F238E27FC236}">
                <a16:creationId xmlns:a16="http://schemas.microsoft.com/office/drawing/2014/main" id="{8C5030E1-4168-EC44-BC98-726118EFC0DC}"/>
              </a:ext>
            </a:extLst>
          </p:cNvPr>
          <p:cNvSpPr>
            <a:spLocks noGrp="1"/>
          </p:cNvSpPr>
          <p:nvPr>
            <p:ph idx="1"/>
          </p:nvPr>
        </p:nvSpPr>
        <p:spPr>
          <a:ln>
            <a:solidFill>
              <a:schemeClr val="accent1"/>
            </a:solidFill>
          </a:ln>
        </p:spPr>
        <p:txBody>
          <a:bodyPr>
            <a:normAutofit/>
          </a:bodyPr>
          <a:lstStyle/>
          <a:p>
            <a:pPr lvl="0">
              <a:lnSpc>
                <a:spcPct val="150000"/>
              </a:lnSpc>
            </a:pPr>
            <a:r>
              <a:rPr lang="tr-TR" sz="2200" dirty="0" err="1"/>
              <a:t>Opiyat</a:t>
            </a:r>
            <a:r>
              <a:rPr lang="tr-TR" sz="2200" dirty="0"/>
              <a:t> </a:t>
            </a:r>
            <a:r>
              <a:rPr lang="tr-TR" sz="2200" dirty="0" err="1"/>
              <a:t>antidiyare</a:t>
            </a:r>
            <a:r>
              <a:rPr lang="tr-TR" sz="2200" dirty="0"/>
              <a:t> ilaçları ritmik </a:t>
            </a:r>
            <a:r>
              <a:rPr lang="tr-TR" sz="2200" dirty="0" err="1"/>
              <a:t>segmentasyonu</a:t>
            </a:r>
            <a:r>
              <a:rPr lang="tr-TR" sz="2200" dirty="0"/>
              <a:t> artırarak bulguları iyileştirir.</a:t>
            </a:r>
          </a:p>
          <a:p>
            <a:pPr lvl="0">
              <a:lnSpc>
                <a:spcPct val="150000"/>
              </a:lnSpc>
            </a:pPr>
            <a:r>
              <a:rPr lang="tr-TR" sz="2200" dirty="0" err="1"/>
              <a:t>Loperamid</a:t>
            </a:r>
            <a:r>
              <a:rPr lang="tr-TR" sz="2200" dirty="0"/>
              <a:t> 0.1-0.2 mg/kg PO 8-12 saat arayla.</a:t>
            </a:r>
          </a:p>
          <a:p>
            <a:pPr lvl="0">
              <a:lnSpc>
                <a:spcPct val="150000"/>
              </a:lnSpc>
            </a:pPr>
            <a:r>
              <a:rPr lang="tr-TR" sz="2200" dirty="0" err="1"/>
              <a:t>Difenoksilat</a:t>
            </a:r>
            <a:r>
              <a:rPr lang="tr-TR" sz="2200" dirty="0"/>
              <a:t> 0.05-0.2 mg/kg PO 8-12 saat arayla.</a:t>
            </a:r>
          </a:p>
          <a:p>
            <a:pPr lvl="0">
              <a:lnSpc>
                <a:spcPct val="150000"/>
              </a:lnSpc>
            </a:pPr>
            <a:r>
              <a:rPr lang="tr-TR" sz="2200" dirty="0" err="1"/>
              <a:t>Gabapentin</a:t>
            </a:r>
            <a:r>
              <a:rPr lang="tr-TR" sz="2200" dirty="0"/>
              <a:t> (1-10 mg/kg 12 saat arayla) olası </a:t>
            </a:r>
            <a:r>
              <a:rPr lang="tr-TR" sz="2200" dirty="0" err="1"/>
              <a:t>nöropatik</a:t>
            </a:r>
            <a:r>
              <a:rPr lang="tr-TR" sz="2200" dirty="0"/>
              <a:t> ağrı için.</a:t>
            </a:r>
          </a:p>
          <a:p>
            <a:pPr lvl="0">
              <a:lnSpc>
                <a:spcPct val="150000"/>
              </a:lnSpc>
            </a:pPr>
            <a:r>
              <a:rPr lang="tr-TR" sz="2200" dirty="0"/>
              <a:t>Sisaprid (</a:t>
            </a:r>
            <a:r>
              <a:rPr lang="tr-TR" sz="2200" dirty="0" err="1"/>
              <a:t>prokinetik</a:t>
            </a:r>
            <a:r>
              <a:rPr lang="tr-TR" sz="2200" dirty="0"/>
              <a:t>) 0.5 mg/kg dozundan en yüksek 10 mg PO 8-12 saat arayla, eğer </a:t>
            </a:r>
            <a:r>
              <a:rPr lang="tr-TR" sz="2200" dirty="0" err="1"/>
              <a:t>konstipasyon</a:t>
            </a:r>
            <a:r>
              <a:rPr lang="tr-TR" sz="2200" dirty="0"/>
              <a:t> baskın klinik bulguysa.  </a:t>
            </a:r>
          </a:p>
          <a:p>
            <a:pPr>
              <a:lnSpc>
                <a:spcPct val="150000"/>
              </a:lnSpc>
            </a:pPr>
            <a:endParaRPr lang="en-US" sz="2200" dirty="0"/>
          </a:p>
        </p:txBody>
      </p:sp>
    </p:spTree>
    <p:extLst>
      <p:ext uri="{BB962C8B-B14F-4D97-AF65-F5344CB8AC3E}">
        <p14:creationId xmlns:p14="http://schemas.microsoft.com/office/powerpoint/2010/main" val="3925648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E66E-CEE9-DF4D-86B8-798F72CB041E}"/>
              </a:ext>
            </a:extLst>
          </p:cNvPr>
          <p:cNvSpPr>
            <a:spLocks noGrp="1"/>
          </p:cNvSpPr>
          <p:nvPr>
            <p:ph type="title"/>
          </p:nvPr>
        </p:nvSpPr>
        <p:spPr>
          <a:xfrm>
            <a:off x="838200" y="365126"/>
            <a:ext cx="10515600" cy="713662"/>
          </a:xfrm>
          <a:ln>
            <a:solidFill>
              <a:schemeClr val="accent1"/>
            </a:solidFill>
          </a:ln>
        </p:spPr>
        <p:txBody>
          <a:bodyPr>
            <a:normAutofit/>
          </a:bodyPr>
          <a:lstStyle/>
          <a:p>
            <a:r>
              <a:rPr lang="tr-TR" sz="2200" b="1" dirty="0" err="1">
                <a:solidFill>
                  <a:srgbClr val="FF0000"/>
                </a:solidFill>
              </a:rPr>
              <a:t>Antispazmodik</a:t>
            </a:r>
            <a:r>
              <a:rPr lang="tr-TR" sz="2200" b="1" dirty="0">
                <a:solidFill>
                  <a:srgbClr val="FF0000"/>
                </a:solidFill>
              </a:rPr>
              <a:t>-Yatıştırıcı-</a:t>
            </a:r>
            <a:r>
              <a:rPr lang="tr-TR" sz="2200" b="1" dirty="0" err="1">
                <a:solidFill>
                  <a:srgbClr val="FF0000"/>
                </a:solidFill>
              </a:rPr>
              <a:t>Anksiyolitik</a:t>
            </a:r>
            <a:r>
              <a:rPr lang="tr-TR" sz="2200" b="1" dirty="0">
                <a:solidFill>
                  <a:srgbClr val="FF0000"/>
                </a:solidFill>
              </a:rPr>
              <a:t> Kombinasyonları</a:t>
            </a:r>
            <a:endParaRPr lang="en-US" sz="2200" dirty="0">
              <a:solidFill>
                <a:srgbClr val="FF0000"/>
              </a:solidFill>
            </a:endParaRPr>
          </a:p>
        </p:txBody>
      </p:sp>
      <p:sp>
        <p:nvSpPr>
          <p:cNvPr id="3" name="Content Placeholder 2">
            <a:extLst>
              <a:ext uri="{FF2B5EF4-FFF2-40B4-BE49-F238E27FC236}">
                <a16:creationId xmlns:a16="http://schemas.microsoft.com/office/drawing/2014/main" id="{3001A850-04DE-4949-9E62-08F80F2DA71C}"/>
              </a:ext>
            </a:extLst>
          </p:cNvPr>
          <p:cNvSpPr>
            <a:spLocks noGrp="1"/>
          </p:cNvSpPr>
          <p:nvPr>
            <p:ph idx="1"/>
          </p:nvPr>
        </p:nvSpPr>
        <p:spPr/>
        <p:txBody>
          <a:bodyPr>
            <a:normAutofit/>
          </a:bodyPr>
          <a:lstStyle/>
          <a:p>
            <a:pPr lvl="0">
              <a:lnSpc>
                <a:spcPct val="150000"/>
              </a:lnSpc>
            </a:pPr>
            <a:r>
              <a:rPr lang="tr-TR" sz="2200" dirty="0" err="1"/>
              <a:t>Anksiyeteyi</a:t>
            </a:r>
            <a:r>
              <a:rPr lang="tr-TR" sz="2200" dirty="0"/>
              <a:t>, </a:t>
            </a:r>
            <a:r>
              <a:rPr lang="tr-TR" sz="2200" dirty="0" err="1"/>
              <a:t>abdominal</a:t>
            </a:r>
            <a:r>
              <a:rPr lang="tr-TR" sz="2200" dirty="0"/>
              <a:t> krampları, şişkinliği ve acıyı gidermek için kullanılır</a:t>
            </a:r>
          </a:p>
          <a:p>
            <a:pPr lvl="0">
              <a:lnSpc>
                <a:spcPct val="150000"/>
              </a:lnSpc>
            </a:pPr>
            <a:r>
              <a:rPr lang="tr-TR" sz="2200" dirty="0" err="1"/>
              <a:t>Librax</a:t>
            </a:r>
            <a:r>
              <a:rPr lang="tr-TR" sz="2200" dirty="0"/>
              <a:t> — </a:t>
            </a:r>
            <a:r>
              <a:rPr lang="tr-TR" sz="2200" dirty="0" err="1"/>
              <a:t>klordiazepoksit</a:t>
            </a:r>
            <a:r>
              <a:rPr lang="tr-TR" sz="2200" dirty="0"/>
              <a:t> (</a:t>
            </a:r>
            <a:r>
              <a:rPr lang="tr-TR" sz="2200" dirty="0" err="1"/>
              <a:t>anksiyolitik</a:t>
            </a:r>
            <a:r>
              <a:rPr lang="tr-TR" sz="2200" dirty="0"/>
              <a:t>) ve </a:t>
            </a:r>
            <a:r>
              <a:rPr lang="tr-TR" sz="2200" dirty="0" err="1"/>
              <a:t>klidinyum</a:t>
            </a:r>
            <a:r>
              <a:rPr lang="tr-TR" sz="2200" dirty="0"/>
              <a:t> </a:t>
            </a:r>
            <a:r>
              <a:rPr lang="tr-TR" sz="2200" dirty="0" err="1"/>
              <a:t>bromid</a:t>
            </a:r>
            <a:r>
              <a:rPr lang="tr-TR" sz="2200" dirty="0"/>
              <a:t> (</a:t>
            </a:r>
            <a:r>
              <a:rPr lang="tr-TR" sz="2200" dirty="0" err="1"/>
              <a:t>antikolinerjik</a:t>
            </a:r>
            <a:r>
              <a:rPr lang="tr-TR" sz="2200" dirty="0"/>
              <a:t>), 0.1-0.25 mg </a:t>
            </a:r>
            <a:r>
              <a:rPr lang="tr-TR" sz="2200" dirty="0" err="1"/>
              <a:t>klidinyum</a:t>
            </a:r>
            <a:r>
              <a:rPr lang="tr-TR" sz="2200" dirty="0"/>
              <a:t>/kg PO 8-24 saat arayla kullanılabilir.</a:t>
            </a:r>
          </a:p>
          <a:p>
            <a:pPr lvl="0">
              <a:lnSpc>
                <a:spcPct val="150000"/>
              </a:lnSpc>
            </a:pPr>
            <a:r>
              <a:rPr lang="tr-TR" sz="2200" dirty="0" err="1"/>
              <a:t>Darbazin</a:t>
            </a:r>
            <a:r>
              <a:rPr lang="tr-TR" sz="2200" dirty="0"/>
              <a:t> — </a:t>
            </a:r>
            <a:r>
              <a:rPr lang="tr-TR" sz="2200" dirty="0" err="1"/>
              <a:t>izopropamid</a:t>
            </a:r>
            <a:r>
              <a:rPr lang="tr-TR" sz="2200" dirty="0"/>
              <a:t> (</a:t>
            </a:r>
            <a:r>
              <a:rPr lang="tr-TR" sz="2200" dirty="0" err="1"/>
              <a:t>antikolinerjik</a:t>
            </a:r>
            <a:r>
              <a:rPr lang="tr-TR" sz="2200" dirty="0"/>
              <a:t>) ve </a:t>
            </a:r>
            <a:r>
              <a:rPr lang="tr-TR" sz="2200" dirty="0" err="1"/>
              <a:t>proklorperazin</a:t>
            </a:r>
            <a:r>
              <a:rPr lang="tr-TR" sz="2200" dirty="0"/>
              <a:t> (yatıştırıcı), 0.14-0.22 mg/kg SC 12 saat arayla; oral.</a:t>
            </a:r>
          </a:p>
          <a:p>
            <a:pPr lvl="0">
              <a:lnSpc>
                <a:spcPct val="150000"/>
              </a:lnSpc>
            </a:pPr>
            <a:r>
              <a:rPr lang="tr-TR" sz="2200" dirty="0" err="1"/>
              <a:t>Aminopentamid</a:t>
            </a:r>
            <a:r>
              <a:rPr lang="tr-TR" sz="2200" dirty="0"/>
              <a:t> 0.01-0.02 mg/kg PO, IM, SC.</a:t>
            </a:r>
          </a:p>
          <a:p>
            <a:pPr>
              <a:lnSpc>
                <a:spcPct val="150000"/>
              </a:lnSpc>
            </a:pPr>
            <a:endParaRPr lang="en-US" sz="2200" dirty="0"/>
          </a:p>
        </p:txBody>
      </p:sp>
    </p:spTree>
    <p:extLst>
      <p:ext uri="{BB962C8B-B14F-4D97-AF65-F5344CB8AC3E}">
        <p14:creationId xmlns:p14="http://schemas.microsoft.com/office/powerpoint/2010/main" val="3242014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CC821-93CE-DE42-BAAD-0A67F6CE8B32}"/>
              </a:ext>
            </a:extLst>
          </p:cNvPr>
          <p:cNvSpPr>
            <a:spLocks noGrp="1"/>
          </p:cNvSpPr>
          <p:nvPr>
            <p:ph idx="1"/>
          </p:nvPr>
        </p:nvSpPr>
        <p:spPr>
          <a:xfrm>
            <a:off x="838200" y="503434"/>
            <a:ext cx="10515600" cy="5673529"/>
          </a:xfrm>
        </p:spPr>
        <p:txBody>
          <a:bodyPr>
            <a:normAutofit/>
          </a:bodyPr>
          <a:lstStyle/>
          <a:p>
            <a:pPr>
              <a:lnSpc>
                <a:spcPct val="150000"/>
              </a:lnSpc>
            </a:pPr>
            <a:r>
              <a:rPr lang="tr-TR" sz="2200" b="1" i="1" dirty="0" err="1">
                <a:solidFill>
                  <a:srgbClr val="FF0000"/>
                </a:solidFill>
              </a:rPr>
              <a:t>Parenteral</a:t>
            </a:r>
            <a:r>
              <a:rPr lang="tr-TR" sz="2200" b="1" i="1" dirty="0">
                <a:solidFill>
                  <a:srgbClr val="FF0000"/>
                </a:solidFill>
              </a:rPr>
              <a:t> </a:t>
            </a:r>
            <a:r>
              <a:rPr lang="tr-TR" sz="2200" b="1" i="1" dirty="0" err="1">
                <a:solidFill>
                  <a:srgbClr val="FF0000"/>
                </a:solidFill>
              </a:rPr>
              <a:t>Antiemetikler</a:t>
            </a:r>
            <a:endParaRPr lang="tr-TR" sz="2200" dirty="0">
              <a:solidFill>
                <a:srgbClr val="FF0000"/>
              </a:solidFill>
            </a:endParaRPr>
          </a:p>
          <a:p>
            <a:pPr lvl="0">
              <a:lnSpc>
                <a:spcPct val="150000"/>
              </a:lnSpc>
            </a:pPr>
            <a:r>
              <a:rPr lang="tr-TR" sz="2200" dirty="0"/>
              <a:t>Eğer mide bulantısı ve kusma oral ilaç sağaltımını engelliyorsa, </a:t>
            </a:r>
            <a:r>
              <a:rPr lang="tr-TR" sz="2200" dirty="0" err="1"/>
              <a:t>antiemetikler</a:t>
            </a:r>
            <a:r>
              <a:rPr lang="tr-TR" sz="2200" dirty="0"/>
              <a:t> 1-2 gün için </a:t>
            </a:r>
            <a:r>
              <a:rPr lang="tr-TR" sz="2200" dirty="0" err="1"/>
              <a:t>parenteral</a:t>
            </a:r>
            <a:r>
              <a:rPr lang="tr-TR" sz="2200" dirty="0"/>
              <a:t> olarak uygulanmalı. </a:t>
            </a:r>
          </a:p>
          <a:p>
            <a:pPr lvl="0">
              <a:lnSpc>
                <a:spcPct val="150000"/>
              </a:lnSpc>
            </a:pPr>
            <a:r>
              <a:rPr lang="tr-TR" sz="2200" dirty="0" err="1"/>
              <a:t>Maropitant</a:t>
            </a:r>
            <a:r>
              <a:rPr lang="tr-TR" sz="2200" dirty="0"/>
              <a:t> 1 mg/kg SC 24 saat arayla köpeklerde kullanılabilir.</a:t>
            </a:r>
          </a:p>
          <a:p>
            <a:pPr lvl="0">
              <a:lnSpc>
                <a:spcPct val="150000"/>
              </a:lnSpc>
            </a:pPr>
            <a:r>
              <a:rPr lang="tr-TR" sz="2200" dirty="0" err="1"/>
              <a:t>Proklorperazin</a:t>
            </a:r>
            <a:r>
              <a:rPr lang="tr-TR" sz="2200" dirty="0"/>
              <a:t> 0.1-0.5 mg/kg 6-24 saat arayla SC veya IM.</a:t>
            </a:r>
          </a:p>
          <a:p>
            <a:pPr>
              <a:lnSpc>
                <a:spcPct val="150000"/>
              </a:lnSpc>
            </a:pPr>
            <a:r>
              <a:rPr lang="tr-TR" sz="2200" b="1" i="1" dirty="0" err="1">
                <a:solidFill>
                  <a:srgbClr val="FF0000"/>
                </a:solidFill>
              </a:rPr>
              <a:t>Serotonin</a:t>
            </a:r>
            <a:r>
              <a:rPr lang="tr-TR" sz="2200" b="1" i="1" dirty="0">
                <a:solidFill>
                  <a:srgbClr val="FF0000"/>
                </a:solidFill>
              </a:rPr>
              <a:t>-benzeri Antagonistler</a:t>
            </a:r>
            <a:endParaRPr lang="tr-TR" sz="2200" dirty="0">
              <a:solidFill>
                <a:srgbClr val="FF0000"/>
              </a:solidFill>
            </a:endParaRPr>
          </a:p>
          <a:p>
            <a:pPr>
              <a:lnSpc>
                <a:spcPct val="150000"/>
              </a:lnSpc>
            </a:pPr>
            <a:r>
              <a:rPr lang="tr-TR" sz="2200" dirty="0"/>
              <a:t>İnsanlarda baskın bulgusu ishal olan IBS hastalarında, güçlü ve seçici </a:t>
            </a:r>
            <a:r>
              <a:rPr lang="tr-TR" sz="2200" dirty="0" err="1"/>
              <a:t>serotonin</a:t>
            </a:r>
            <a:r>
              <a:rPr lang="tr-TR" sz="2200" dirty="0"/>
              <a:t> reseptör antagonisti olan </a:t>
            </a:r>
            <a:r>
              <a:rPr lang="tr-TR" sz="2200" dirty="0" err="1"/>
              <a:t>Remosetron</a:t>
            </a:r>
            <a:r>
              <a:rPr lang="tr-TR" sz="2200" dirty="0"/>
              <a:t> (5-HT3) kullanımı yararlı olmuştur; normal köpeklerde bu ilaç sadece deneysel olarak </a:t>
            </a:r>
            <a:r>
              <a:rPr lang="tr-TR" sz="2200" dirty="0" err="1"/>
              <a:t>kullanilmıştır</a:t>
            </a:r>
            <a:r>
              <a:rPr lang="tr-TR" sz="2200" dirty="0"/>
              <a:t>.</a:t>
            </a:r>
          </a:p>
          <a:p>
            <a:pPr>
              <a:lnSpc>
                <a:spcPct val="150000"/>
              </a:lnSpc>
            </a:pPr>
            <a:endParaRPr lang="en-US" sz="2200" dirty="0"/>
          </a:p>
        </p:txBody>
      </p:sp>
    </p:spTree>
    <p:extLst>
      <p:ext uri="{BB962C8B-B14F-4D97-AF65-F5344CB8AC3E}">
        <p14:creationId xmlns:p14="http://schemas.microsoft.com/office/powerpoint/2010/main" val="270672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E9608-F011-DF45-81AF-A729419BF69A}"/>
              </a:ext>
            </a:extLst>
          </p:cNvPr>
          <p:cNvSpPr>
            <a:spLocks noGrp="1"/>
          </p:cNvSpPr>
          <p:nvPr>
            <p:ph idx="1"/>
          </p:nvPr>
        </p:nvSpPr>
        <p:spPr>
          <a:xfrm>
            <a:off x="838200" y="914400"/>
            <a:ext cx="10515600" cy="5262563"/>
          </a:xfrm>
          <a:ln>
            <a:solidFill>
              <a:srgbClr val="FF0000"/>
            </a:solidFill>
          </a:ln>
        </p:spPr>
        <p:txBody>
          <a:bodyPr>
            <a:normAutofit/>
          </a:bodyPr>
          <a:lstStyle/>
          <a:p>
            <a:pPr algn="just">
              <a:lnSpc>
                <a:spcPct val="150000"/>
              </a:lnSpc>
            </a:pPr>
            <a:r>
              <a:rPr lang="tr-TR" sz="2400" dirty="0"/>
              <a:t>Veterinerlik literatüründe, n-3 yağ asidi desteğinin, </a:t>
            </a:r>
            <a:r>
              <a:rPr lang="tr-TR" sz="2400" dirty="0" err="1"/>
              <a:t>IBD'li</a:t>
            </a:r>
            <a:r>
              <a:rPr lang="tr-TR" sz="2400" dirty="0"/>
              <a:t> köpek veya kedi hastalarının yönetimindeki etkinliğini gösteren bugüne kadar yayınlanmış bir çalışma yoktur. Suda çözünen vitaminler, genellikle ishal ile ilişkili sıvı kayıpları ile tükenir ve yağda çözünen vitamin kaybı, </a:t>
            </a:r>
            <a:r>
              <a:rPr lang="tr-TR" sz="2400" dirty="0" err="1"/>
              <a:t>stearatörü</a:t>
            </a:r>
            <a:r>
              <a:rPr lang="tr-TR" sz="2400" dirty="0"/>
              <a:t> olan hayvanlarda önemli olabilir.</a:t>
            </a:r>
          </a:p>
          <a:p>
            <a:pPr algn="just">
              <a:lnSpc>
                <a:spcPct val="150000"/>
              </a:lnSpc>
            </a:pPr>
            <a:r>
              <a:rPr lang="tr-TR" sz="2400" dirty="0"/>
              <a:t>Magnezyum eksikliği, ağır IBD ve </a:t>
            </a:r>
            <a:r>
              <a:rPr lang="tr-TR" sz="2400" dirty="0" err="1"/>
              <a:t>lenfektazi</a:t>
            </a:r>
            <a:r>
              <a:rPr lang="tr-TR" sz="2400" dirty="0"/>
              <a:t> hastalıkları olan Yorkshire </a:t>
            </a:r>
            <a:r>
              <a:rPr lang="tr-TR" sz="2400" dirty="0" err="1"/>
              <a:t>Terrier’lerde</a:t>
            </a:r>
            <a:r>
              <a:rPr lang="tr-TR" sz="2400" dirty="0"/>
              <a:t> </a:t>
            </a:r>
            <a:r>
              <a:rPr lang="tr-TR" sz="2400" dirty="0" err="1"/>
              <a:t>bildirilmistir</a:t>
            </a:r>
            <a:r>
              <a:rPr lang="tr-TR" sz="2400" dirty="0"/>
              <a:t> ve ciddi </a:t>
            </a:r>
            <a:r>
              <a:rPr lang="tr-TR" sz="2400" dirty="0" err="1"/>
              <a:t>hipomagnezemik</a:t>
            </a:r>
            <a:r>
              <a:rPr lang="tr-TR" sz="2400" dirty="0"/>
              <a:t> olan köpeklerin, sabit bir </a:t>
            </a:r>
            <a:r>
              <a:rPr lang="tr-TR" sz="2400" dirty="0" err="1"/>
              <a:t>infüzyon</a:t>
            </a:r>
            <a:r>
              <a:rPr lang="tr-TR" sz="2400" dirty="0"/>
              <a:t> halinde 1 </a:t>
            </a:r>
            <a:r>
              <a:rPr lang="tr-TR" sz="2400" dirty="0" err="1"/>
              <a:t>mEq</a:t>
            </a:r>
            <a:r>
              <a:rPr lang="tr-TR" sz="2400" dirty="0"/>
              <a:t> / kg / 24 saatte verilen magnezyum sülfatın </a:t>
            </a:r>
            <a:r>
              <a:rPr lang="tr-TR" sz="2400" dirty="0" err="1"/>
              <a:t>parenteral</a:t>
            </a:r>
            <a:r>
              <a:rPr lang="tr-TR" sz="2400" dirty="0"/>
              <a:t> takviyesini gerekli kıldığı belgelenmiştir.</a:t>
            </a:r>
          </a:p>
          <a:p>
            <a:pPr algn="just">
              <a:lnSpc>
                <a:spcPct val="150000"/>
              </a:lnSpc>
            </a:pPr>
            <a:endParaRPr lang="tr-TR" sz="2400" dirty="0"/>
          </a:p>
        </p:txBody>
      </p:sp>
    </p:spTree>
    <p:extLst>
      <p:ext uri="{BB962C8B-B14F-4D97-AF65-F5344CB8AC3E}">
        <p14:creationId xmlns:p14="http://schemas.microsoft.com/office/powerpoint/2010/main" val="3417212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A24F2-5E71-CD4E-B131-D4433CEC0DE2}"/>
              </a:ext>
            </a:extLst>
          </p:cNvPr>
          <p:cNvSpPr>
            <a:spLocks noGrp="1"/>
          </p:cNvSpPr>
          <p:nvPr>
            <p:ph idx="1"/>
          </p:nvPr>
        </p:nvSpPr>
        <p:spPr>
          <a:xfrm>
            <a:off x="838200" y="544530"/>
            <a:ext cx="10515600" cy="5632433"/>
          </a:xfrm>
        </p:spPr>
        <p:txBody>
          <a:bodyPr>
            <a:normAutofit fontScale="92500"/>
          </a:bodyPr>
          <a:lstStyle/>
          <a:p>
            <a:pPr algn="just">
              <a:lnSpc>
                <a:spcPct val="150000"/>
              </a:lnSpc>
            </a:pPr>
            <a:r>
              <a:rPr lang="tr-TR" sz="2200" b="1" dirty="0"/>
              <a:t>KONTRAENDİKASYONLAR</a:t>
            </a:r>
            <a:endParaRPr lang="tr-TR" sz="2200" dirty="0"/>
          </a:p>
          <a:p>
            <a:pPr lvl="0" algn="just">
              <a:lnSpc>
                <a:spcPct val="150000"/>
              </a:lnSpc>
            </a:pPr>
            <a:r>
              <a:rPr lang="tr-TR" sz="2200" dirty="0" err="1"/>
              <a:t>Opiyatlar</a:t>
            </a:r>
            <a:r>
              <a:rPr lang="tr-TR" sz="2200" dirty="0"/>
              <a:t> — solunum </a:t>
            </a:r>
            <a:r>
              <a:rPr lang="tr-TR" sz="2200" dirty="0" err="1"/>
              <a:t>disfonksiyonu</a:t>
            </a:r>
            <a:r>
              <a:rPr lang="tr-TR" sz="2200" dirty="0"/>
              <a:t>, </a:t>
            </a:r>
            <a:r>
              <a:rPr lang="tr-TR" sz="2200" dirty="0" err="1"/>
              <a:t>hepatik</a:t>
            </a:r>
            <a:r>
              <a:rPr lang="tr-TR" sz="2200" dirty="0"/>
              <a:t> </a:t>
            </a:r>
            <a:r>
              <a:rPr lang="tr-TR" sz="2200" dirty="0" err="1"/>
              <a:t>ensefalopati</a:t>
            </a:r>
            <a:r>
              <a:rPr lang="tr-TR" sz="2200" dirty="0"/>
              <a:t>, </a:t>
            </a:r>
            <a:r>
              <a:rPr lang="tr-TR" sz="2200" dirty="0" err="1"/>
              <a:t>konstipasyon</a:t>
            </a:r>
            <a:r>
              <a:rPr lang="tr-TR" sz="2200" dirty="0"/>
              <a:t> ve/veya ciddi zayıflama.</a:t>
            </a:r>
          </a:p>
          <a:p>
            <a:pPr lvl="0" algn="just">
              <a:lnSpc>
                <a:spcPct val="150000"/>
              </a:lnSpc>
            </a:pPr>
            <a:r>
              <a:rPr lang="tr-TR" sz="2200" dirty="0" err="1"/>
              <a:t>Antikolinerjikler</a:t>
            </a:r>
            <a:r>
              <a:rPr lang="tr-TR" sz="2200" dirty="0"/>
              <a:t> — kardiyak hastalık, böbrek hastalığı, hipertansiyon, </a:t>
            </a:r>
            <a:r>
              <a:rPr lang="tr-TR" sz="2200" dirty="0" err="1"/>
              <a:t>konstipasyon</a:t>
            </a:r>
            <a:r>
              <a:rPr lang="tr-TR" sz="2200" dirty="0"/>
              <a:t> ve/veya </a:t>
            </a:r>
            <a:r>
              <a:rPr lang="tr-TR" sz="2200" dirty="0" err="1"/>
              <a:t>hipertiroidizm</a:t>
            </a:r>
            <a:r>
              <a:rPr lang="tr-TR" sz="2200" dirty="0"/>
              <a:t>.</a:t>
            </a:r>
          </a:p>
          <a:p>
            <a:pPr algn="just">
              <a:lnSpc>
                <a:spcPct val="150000"/>
              </a:lnSpc>
            </a:pPr>
            <a:r>
              <a:rPr lang="tr-TR" sz="2200" b="1" dirty="0"/>
              <a:t>HASTA TAKİBİ</a:t>
            </a:r>
            <a:endParaRPr lang="tr-TR" sz="2200" dirty="0"/>
          </a:p>
          <a:p>
            <a:pPr algn="just">
              <a:lnSpc>
                <a:spcPct val="150000"/>
              </a:lnSpc>
            </a:pPr>
            <a:r>
              <a:rPr lang="tr-TR" sz="2200" b="1" dirty="0"/>
              <a:t>BEKLENEN SEYİR VE PROGNOZ </a:t>
            </a:r>
            <a:endParaRPr lang="tr-TR" sz="2200" dirty="0"/>
          </a:p>
          <a:p>
            <a:pPr lvl="0" algn="just">
              <a:lnSpc>
                <a:spcPct val="150000"/>
              </a:lnSpc>
            </a:pPr>
            <a:r>
              <a:rPr lang="tr-TR" sz="2200" dirty="0"/>
              <a:t>İlaç sağaltımı başladıktan sonra 1-2 gün içinde dışkı normale döner, mukus azalır ve </a:t>
            </a:r>
            <a:r>
              <a:rPr lang="tr-TR" sz="2200" dirty="0" err="1"/>
              <a:t>diskezi</a:t>
            </a:r>
            <a:r>
              <a:rPr lang="tr-TR" sz="2200" dirty="0"/>
              <a:t> ve </a:t>
            </a:r>
            <a:r>
              <a:rPr lang="tr-TR" sz="2200" dirty="0" err="1"/>
              <a:t>abdominal</a:t>
            </a:r>
            <a:r>
              <a:rPr lang="tr-TR" sz="2200" dirty="0"/>
              <a:t> ağrı 1-2 gün içinde azalır.</a:t>
            </a:r>
          </a:p>
          <a:p>
            <a:pPr algn="just">
              <a:lnSpc>
                <a:spcPct val="150000"/>
              </a:lnSpc>
            </a:pPr>
            <a:r>
              <a:rPr lang="tr-TR" sz="2200" dirty="0"/>
              <a:t>Bazı köpeklerde, tedaviyi takiben bulgular tamamen düzelir; bazılarında ise hayat boyu aralıklı bulgular ile devam eder </a:t>
            </a:r>
            <a:endParaRPr lang="en-US" sz="2200" dirty="0"/>
          </a:p>
        </p:txBody>
      </p:sp>
    </p:spTree>
    <p:extLst>
      <p:ext uri="{BB962C8B-B14F-4D97-AF65-F5344CB8AC3E}">
        <p14:creationId xmlns:p14="http://schemas.microsoft.com/office/powerpoint/2010/main" val="37063270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263B-AA96-4440-8F8F-0F2C9727BBDD}"/>
              </a:ext>
            </a:extLst>
          </p:cNvPr>
          <p:cNvSpPr>
            <a:spLocks noGrp="1"/>
          </p:cNvSpPr>
          <p:nvPr>
            <p:ph type="title"/>
          </p:nvPr>
        </p:nvSpPr>
        <p:spPr>
          <a:ln>
            <a:solidFill>
              <a:schemeClr val="accent1"/>
            </a:solidFill>
          </a:ln>
        </p:spPr>
        <p:txBody>
          <a:bodyPr/>
          <a:lstStyle/>
          <a:p>
            <a:r>
              <a:rPr lang="tr-TR" b="1" dirty="0">
                <a:solidFill>
                  <a:srgbClr val="FF0000"/>
                </a:solidFill>
              </a:rPr>
              <a:t>LENFANGİEKTAZİ</a:t>
            </a:r>
            <a:r>
              <a:rPr lang="tr-TR" dirty="0">
                <a:solidFill>
                  <a:srgbClr val="FF0000"/>
                </a:solidFill>
              </a:rPr>
              <a:t> </a:t>
            </a:r>
            <a:endParaRPr lang="en-US" dirty="0">
              <a:solidFill>
                <a:srgbClr val="FF0000"/>
              </a:solidFill>
            </a:endParaRPr>
          </a:p>
        </p:txBody>
      </p:sp>
      <p:sp>
        <p:nvSpPr>
          <p:cNvPr id="4" name="Text Placeholder 3">
            <a:extLst>
              <a:ext uri="{FF2B5EF4-FFF2-40B4-BE49-F238E27FC236}">
                <a16:creationId xmlns:a16="http://schemas.microsoft.com/office/drawing/2014/main" id="{A695EB42-0AF2-454B-AB02-61334BDDF3C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7169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610399B-E682-DE45-9F6B-620FDDCA2B0C}"/>
              </a:ext>
            </a:extLst>
          </p:cNvPr>
          <p:cNvSpPr>
            <a:spLocks noGrp="1"/>
          </p:cNvSpPr>
          <p:nvPr>
            <p:ph idx="1"/>
          </p:nvPr>
        </p:nvSpPr>
        <p:spPr>
          <a:xfrm>
            <a:off x="410965" y="184935"/>
            <a:ext cx="11517331" cy="5992029"/>
          </a:xfrm>
        </p:spPr>
        <p:txBody>
          <a:bodyPr>
            <a:normAutofit lnSpcReduction="10000"/>
          </a:bodyPr>
          <a:lstStyle/>
          <a:p>
            <a:pPr>
              <a:lnSpc>
                <a:spcPct val="150000"/>
              </a:lnSpc>
            </a:pPr>
            <a:r>
              <a:rPr lang="tr-TR" sz="2200" b="1" dirty="0">
                <a:solidFill>
                  <a:srgbClr val="FF0000"/>
                </a:solidFill>
              </a:rPr>
              <a:t>TANIM</a:t>
            </a:r>
            <a:endParaRPr lang="tr-TR" sz="2200" dirty="0">
              <a:solidFill>
                <a:srgbClr val="FF0000"/>
              </a:solidFill>
            </a:endParaRPr>
          </a:p>
          <a:p>
            <a:pPr>
              <a:lnSpc>
                <a:spcPct val="150000"/>
              </a:lnSpc>
            </a:pPr>
            <a:r>
              <a:rPr lang="tr-TR" sz="2200" dirty="0"/>
              <a:t>Gastrointestinal kanalın lenfatik sisteminin </a:t>
            </a:r>
            <a:r>
              <a:rPr lang="tr-TR" sz="2200" dirty="0" err="1"/>
              <a:t>obstrüktif</a:t>
            </a:r>
            <a:r>
              <a:rPr lang="tr-TR" sz="2200" dirty="0"/>
              <a:t> bozukluğudur. Bu hastalığa bağlı olarak lenfatik hipertansiyon ve protein-kayıplı </a:t>
            </a:r>
            <a:r>
              <a:rPr lang="tr-TR" sz="2200" dirty="0" err="1"/>
              <a:t>enteropati</a:t>
            </a:r>
            <a:r>
              <a:rPr lang="tr-TR" sz="2200" dirty="0"/>
              <a:t> gelişir. </a:t>
            </a:r>
          </a:p>
          <a:p>
            <a:pPr>
              <a:lnSpc>
                <a:spcPct val="150000"/>
              </a:lnSpc>
            </a:pPr>
            <a:r>
              <a:rPr lang="tr-TR" sz="2200" b="1" dirty="0">
                <a:solidFill>
                  <a:srgbClr val="FF0000"/>
                </a:solidFill>
              </a:rPr>
              <a:t>PATOFİZYOLOJİ </a:t>
            </a:r>
            <a:endParaRPr lang="tr-TR" sz="2200" dirty="0">
              <a:solidFill>
                <a:srgbClr val="FF0000"/>
              </a:solidFill>
            </a:endParaRPr>
          </a:p>
          <a:p>
            <a:pPr lvl="0">
              <a:lnSpc>
                <a:spcPct val="150000"/>
              </a:lnSpc>
            </a:pPr>
            <a:r>
              <a:rPr lang="tr-TR" sz="2200" dirty="0"/>
              <a:t>Lenfatik obstrüksiyon, </a:t>
            </a:r>
            <a:r>
              <a:rPr lang="tr-TR" sz="2200" dirty="0" err="1"/>
              <a:t>intestinal</a:t>
            </a:r>
            <a:r>
              <a:rPr lang="tr-TR" sz="2200" dirty="0"/>
              <a:t> lenf damarlarının dilatasyon ve </a:t>
            </a:r>
            <a:r>
              <a:rPr lang="tr-TR" sz="2200" dirty="0" err="1"/>
              <a:t>rupturuna</a:t>
            </a:r>
            <a:r>
              <a:rPr lang="tr-TR" sz="2200" dirty="0"/>
              <a:t> ve bunu takiben lenfatik içeriğin (plazma proteinleri, lenfositler ve </a:t>
            </a:r>
            <a:r>
              <a:rPr lang="tr-TR" sz="2200" dirty="0" err="1"/>
              <a:t>şilomikronlar</a:t>
            </a:r>
            <a:r>
              <a:rPr lang="tr-TR" sz="2200" dirty="0"/>
              <a:t>) </a:t>
            </a:r>
            <a:r>
              <a:rPr lang="tr-TR" sz="2200" dirty="0" err="1"/>
              <a:t>intestinal</a:t>
            </a:r>
            <a:r>
              <a:rPr lang="tr-TR" sz="2200" dirty="0"/>
              <a:t> lümene doğru kaybına neden olur.</a:t>
            </a:r>
          </a:p>
          <a:p>
            <a:pPr lvl="0">
              <a:lnSpc>
                <a:spcPct val="150000"/>
              </a:lnSpc>
            </a:pPr>
            <a:r>
              <a:rPr lang="tr-TR" sz="2200" dirty="0"/>
              <a:t>Bazı proteinler sindirilerek </a:t>
            </a:r>
            <a:r>
              <a:rPr lang="tr-TR" sz="2200" dirty="0" err="1"/>
              <a:t>absorbe</a:t>
            </a:r>
            <a:r>
              <a:rPr lang="tr-TR" sz="2200" dirty="0"/>
              <a:t> edilir fakat plazma proteinlerinin aşırı kaybı </a:t>
            </a:r>
            <a:r>
              <a:rPr lang="tr-TR" sz="2200" dirty="0" err="1"/>
              <a:t>panhipoproteinemi</a:t>
            </a:r>
            <a:r>
              <a:rPr lang="tr-TR" sz="2200" dirty="0"/>
              <a:t> ile sonuçlanır. </a:t>
            </a:r>
          </a:p>
          <a:p>
            <a:pPr lvl="0">
              <a:lnSpc>
                <a:spcPct val="150000"/>
              </a:lnSpc>
            </a:pPr>
            <a:r>
              <a:rPr lang="tr-TR" sz="2200" dirty="0" err="1"/>
              <a:t>Hipoproteinemi</a:t>
            </a:r>
            <a:r>
              <a:rPr lang="tr-TR" sz="2200" dirty="0"/>
              <a:t> plazma </a:t>
            </a:r>
            <a:r>
              <a:rPr lang="tr-TR" sz="2200" dirty="0" err="1"/>
              <a:t>onkotik</a:t>
            </a:r>
            <a:r>
              <a:rPr lang="tr-TR" sz="2200" dirty="0"/>
              <a:t> basıncının düşmesine sebep olur, bu durum ciddiyse </a:t>
            </a:r>
            <a:r>
              <a:rPr lang="tr-TR" sz="2200" dirty="0" err="1"/>
              <a:t>asites</a:t>
            </a:r>
            <a:r>
              <a:rPr lang="tr-TR" sz="2200" dirty="0"/>
              <a:t>, ödem ve/veya </a:t>
            </a:r>
            <a:r>
              <a:rPr lang="tr-TR" sz="2200" dirty="0" err="1"/>
              <a:t>plöral</a:t>
            </a:r>
            <a:r>
              <a:rPr lang="tr-TR" sz="2200" dirty="0"/>
              <a:t> </a:t>
            </a:r>
            <a:r>
              <a:rPr lang="tr-TR" sz="2200" dirty="0" err="1"/>
              <a:t>efüzyona</a:t>
            </a:r>
            <a:r>
              <a:rPr lang="tr-TR" sz="2200" dirty="0"/>
              <a:t> sebep olur.</a:t>
            </a:r>
          </a:p>
          <a:p>
            <a:pPr>
              <a:lnSpc>
                <a:spcPct val="150000"/>
              </a:lnSpc>
            </a:pPr>
            <a:endParaRPr lang="en-US" sz="2200" dirty="0"/>
          </a:p>
        </p:txBody>
      </p:sp>
    </p:spTree>
    <p:extLst>
      <p:ext uri="{BB962C8B-B14F-4D97-AF65-F5344CB8AC3E}">
        <p14:creationId xmlns:p14="http://schemas.microsoft.com/office/powerpoint/2010/main" val="1745597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34D827-498B-104E-BF39-59EECB442C40}"/>
              </a:ext>
            </a:extLst>
          </p:cNvPr>
          <p:cNvSpPr>
            <a:spLocks noGrp="1"/>
          </p:cNvSpPr>
          <p:nvPr>
            <p:ph idx="1"/>
          </p:nvPr>
        </p:nvSpPr>
        <p:spPr/>
        <p:txBody>
          <a:bodyPr/>
          <a:lstStyle/>
          <a:p>
            <a:pPr marL="0" indent="0">
              <a:buNone/>
            </a:pPr>
            <a:r>
              <a:rPr lang="tr-TR" b="1" dirty="0">
                <a:solidFill>
                  <a:srgbClr val="FF0000"/>
                </a:solidFill>
              </a:rPr>
              <a:t>ETKİLENEN SİSTEMLER</a:t>
            </a:r>
            <a:endParaRPr lang="tr-TR" dirty="0">
              <a:solidFill>
                <a:srgbClr val="FF0000"/>
              </a:solidFill>
            </a:endParaRPr>
          </a:p>
          <a:p>
            <a:pPr lvl="0"/>
            <a:r>
              <a:rPr lang="tr-TR" dirty="0"/>
              <a:t>Gastrointestinal — ishal</a:t>
            </a:r>
          </a:p>
          <a:p>
            <a:pPr lvl="0"/>
            <a:r>
              <a:rPr lang="tr-TR" dirty="0"/>
              <a:t>Solunum — </a:t>
            </a:r>
            <a:r>
              <a:rPr lang="tr-TR" dirty="0" err="1"/>
              <a:t>plöral</a:t>
            </a:r>
            <a:r>
              <a:rPr lang="tr-TR" dirty="0"/>
              <a:t> </a:t>
            </a:r>
            <a:r>
              <a:rPr lang="tr-TR" dirty="0" err="1"/>
              <a:t>efüzyon</a:t>
            </a:r>
            <a:endParaRPr lang="tr-TR" dirty="0"/>
          </a:p>
          <a:p>
            <a:pPr lvl="0"/>
            <a:r>
              <a:rPr lang="tr-TR" dirty="0"/>
              <a:t>Deri — deri altı ödem</a:t>
            </a:r>
          </a:p>
          <a:p>
            <a:pPr lvl="0"/>
            <a:r>
              <a:rPr lang="tr-TR" dirty="0"/>
              <a:t>Sistemik — </a:t>
            </a:r>
            <a:r>
              <a:rPr lang="tr-TR" dirty="0" err="1"/>
              <a:t>asites</a:t>
            </a:r>
            <a:endParaRPr lang="tr-TR" dirty="0"/>
          </a:p>
          <a:p>
            <a:pPr lvl="0"/>
            <a:r>
              <a:rPr lang="tr-TR" dirty="0"/>
              <a:t>Vasküler — </a:t>
            </a:r>
            <a:r>
              <a:rPr lang="tr-TR" dirty="0" err="1"/>
              <a:t>tromboembolik</a:t>
            </a:r>
            <a:r>
              <a:rPr lang="tr-TR" dirty="0"/>
              <a:t> hastalıklar</a:t>
            </a:r>
          </a:p>
          <a:p>
            <a:endParaRPr lang="en-US" dirty="0"/>
          </a:p>
        </p:txBody>
      </p:sp>
    </p:spTree>
    <p:extLst>
      <p:ext uri="{BB962C8B-B14F-4D97-AF65-F5344CB8AC3E}">
        <p14:creationId xmlns:p14="http://schemas.microsoft.com/office/powerpoint/2010/main" val="3663370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9804-EB7D-F149-A4AC-EC55FEEE3AD7}"/>
              </a:ext>
            </a:extLst>
          </p:cNvPr>
          <p:cNvSpPr>
            <a:spLocks noGrp="1"/>
          </p:cNvSpPr>
          <p:nvPr>
            <p:ph type="title"/>
          </p:nvPr>
        </p:nvSpPr>
        <p:spPr>
          <a:xfrm>
            <a:off x="838200" y="365126"/>
            <a:ext cx="10515600" cy="641742"/>
          </a:xfrm>
          <a:ln>
            <a:solidFill>
              <a:schemeClr val="accent1"/>
            </a:solidFill>
          </a:ln>
        </p:spPr>
        <p:txBody>
          <a:bodyPr>
            <a:normAutofit/>
          </a:bodyPr>
          <a:lstStyle/>
          <a:p>
            <a:r>
              <a:rPr lang="tr-TR" sz="2800" b="1" dirty="0">
                <a:solidFill>
                  <a:srgbClr val="FF0000"/>
                </a:solidFill>
              </a:rPr>
              <a:t>SEMPTOMLAR</a:t>
            </a:r>
            <a:endParaRPr lang="en-US" sz="2800" b="1" dirty="0">
              <a:solidFill>
                <a:srgbClr val="FF0000"/>
              </a:solidFill>
            </a:endParaRPr>
          </a:p>
        </p:txBody>
      </p:sp>
      <p:sp>
        <p:nvSpPr>
          <p:cNvPr id="3" name="Content Placeholder 2">
            <a:extLst>
              <a:ext uri="{FF2B5EF4-FFF2-40B4-BE49-F238E27FC236}">
                <a16:creationId xmlns:a16="http://schemas.microsoft.com/office/drawing/2014/main" id="{4A964683-C141-7F4C-9571-410656914259}"/>
              </a:ext>
            </a:extLst>
          </p:cNvPr>
          <p:cNvSpPr>
            <a:spLocks noGrp="1"/>
          </p:cNvSpPr>
          <p:nvPr>
            <p:ph idx="1"/>
          </p:nvPr>
        </p:nvSpPr>
        <p:spPr>
          <a:xfrm>
            <a:off x="838200" y="1181528"/>
            <a:ext cx="10515600" cy="5486399"/>
          </a:xfrm>
        </p:spPr>
        <p:txBody>
          <a:bodyPr>
            <a:normAutofit lnSpcReduction="10000"/>
          </a:bodyPr>
          <a:lstStyle/>
          <a:p>
            <a:pPr lvl="0" algn="just">
              <a:lnSpc>
                <a:spcPct val="150000"/>
              </a:lnSpc>
            </a:pPr>
            <a:r>
              <a:rPr lang="tr-TR" sz="2200" dirty="0"/>
              <a:t>Klinik bulgular değişkendir.</a:t>
            </a:r>
          </a:p>
          <a:p>
            <a:pPr lvl="0" algn="just">
              <a:lnSpc>
                <a:spcPct val="150000"/>
              </a:lnSpc>
            </a:pPr>
            <a:r>
              <a:rPr lang="tr-TR" sz="2200" dirty="0"/>
              <a:t>İshal — kronik, aralıklı veya devamlı, sıvıdan yarı katı kıvama değişen (tipik olarak ince bağırsak tipi ishal); fakat her hayvanda ishal görülmez.</a:t>
            </a:r>
          </a:p>
          <a:p>
            <a:pPr lvl="0" algn="just">
              <a:lnSpc>
                <a:spcPct val="150000"/>
              </a:lnSpc>
            </a:pPr>
            <a:r>
              <a:rPr lang="tr-TR" sz="2200" dirty="0" err="1"/>
              <a:t>Asites</a:t>
            </a:r>
            <a:r>
              <a:rPr lang="tr-TR" sz="2200" dirty="0"/>
              <a:t>.</a:t>
            </a:r>
          </a:p>
          <a:p>
            <a:pPr lvl="0" algn="just">
              <a:lnSpc>
                <a:spcPct val="150000"/>
              </a:lnSpc>
            </a:pPr>
            <a:r>
              <a:rPr lang="tr-TR" sz="2200" dirty="0"/>
              <a:t>Deri altı ödem.</a:t>
            </a:r>
          </a:p>
          <a:p>
            <a:pPr lvl="0" algn="just">
              <a:lnSpc>
                <a:spcPct val="150000"/>
              </a:lnSpc>
            </a:pPr>
            <a:r>
              <a:rPr lang="tr-TR" sz="2200" dirty="0" err="1"/>
              <a:t>Plöral</a:t>
            </a:r>
            <a:r>
              <a:rPr lang="tr-TR" sz="2200" dirty="0"/>
              <a:t> </a:t>
            </a:r>
            <a:r>
              <a:rPr lang="tr-TR" sz="2200" dirty="0" err="1"/>
              <a:t>efüzyon</a:t>
            </a:r>
            <a:r>
              <a:rPr lang="tr-TR" sz="2200" dirty="0"/>
              <a:t> kaynaklı </a:t>
            </a:r>
            <a:r>
              <a:rPr lang="tr-TR" sz="2200" dirty="0" err="1"/>
              <a:t>dispne</a:t>
            </a:r>
            <a:r>
              <a:rPr lang="tr-TR" sz="2200" dirty="0"/>
              <a:t>.</a:t>
            </a:r>
          </a:p>
          <a:p>
            <a:pPr lvl="0" algn="just">
              <a:lnSpc>
                <a:spcPct val="150000"/>
              </a:lnSpc>
            </a:pPr>
            <a:r>
              <a:rPr lang="tr-TR" sz="2200" dirty="0"/>
              <a:t>Kilo kaybı.</a:t>
            </a:r>
          </a:p>
          <a:p>
            <a:pPr lvl="0" algn="just">
              <a:lnSpc>
                <a:spcPct val="150000"/>
              </a:lnSpc>
            </a:pPr>
            <a:r>
              <a:rPr lang="tr-TR" sz="2200" dirty="0"/>
              <a:t>Midede gaz toplanması.</a:t>
            </a:r>
          </a:p>
          <a:p>
            <a:pPr lvl="0" algn="just">
              <a:lnSpc>
                <a:spcPct val="150000"/>
              </a:lnSpc>
            </a:pPr>
            <a:r>
              <a:rPr lang="tr-TR" sz="2200" dirty="0"/>
              <a:t>Kusma.</a:t>
            </a:r>
          </a:p>
          <a:p>
            <a:pPr algn="just">
              <a:lnSpc>
                <a:spcPct val="150000"/>
              </a:lnSpc>
            </a:pPr>
            <a:endParaRPr lang="en-US" sz="2200" dirty="0"/>
          </a:p>
        </p:txBody>
      </p:sp>
    </p:spTree>
    <p:extLst>
      <p:ext uri="{BB962C8B-B14F-4D97-AF65-F5344CB8AC3E}">
        <p14:creationId xmlns:p14="http://schemas.microsoft.com/office/powerpoint/2010/main" val="810710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56BE-318A-5249-B71C-486577A90D79}"/>
              </a:ext>
            </a:extLst>
          </p:cNvPr>
          <p:cNvSpPr>
            <a:spLocks noGrp="1"/>
          </p:cNvSpPr>
          <p:nvPr>
            <p:ph type="title"/>
          </p:nvPr>
        </p:nvSpPr>
        <p:spPr>
          <a:xfrm>
            <a:off x="838200" y="365125"/>
            <a:ext cx="10515600" cy="662291"/>
          </a:xfrm>
          <a:ln>
            <a:solidFill>
              <a:schemeClr val="accent1"/>
            </a:solidFill>
          </a:ln>
        </p:spPr>
        <p:txBody>
          <a:bodyPr>
            <a:normAutofit/>
          </a:bodyPr>
          <a:lstStyle/>
          <a:p>
            <a:r>
              <a:rPr lang="tr-TR" sz="2800" b="1" dirty="0">
                <a:solidFill>
                  <a:srgbClr val="FF0000"/>
                </a:solidFill>
              </a:rPr>
              <a:t>ETİYOLOJİ</a:t>
            </a:r>
            <a:endParaRPr lang="en-US" sz="2800" dirty="0">
              <a:solidFill>
                <a:srgbClr val="FF0000"/>
              </a:solidFill>
            </a:endParaRPr>
          </a:p>
        </p:txBody>
      </p:sp>
      <p:sp>
        <p:nvSpPr>
          <p:cNvPr id="3" name="Content Placeholder 2">
            <a:extLst>
              <a:ext uri="{FF2B5EF4-FFF2-40B4-BE49-F238E27FC236}">
                <a16:creationId xmlns:a16="http://schemas.microsoft.com/office/drawing/2014/main" id="{AE379B08-D737-994D-BE7C-55D4BDEAFC44}"/>
              </a:ext>
            </a:extLst>
          </p:cNvPr>
          <p:cNvSpPr>
            <a:spLocks noGrp="1"/>
          </p:cNvSpPr>
          <p:nvPr>
            <p:ph idx="1"/>
          </p:nvPr>
        </p:nvSpPr>
        <p:spPr>
          <a:xfrm>
            <a:off x="838200" y="1356189"/>
            <a:ext cx="10515600" cy="4820774"/>
          </a:xfrm>
          <a:ln>
            <a:solidFill>
              <a:schemeClr val="accent1"/>
            </a:solidFill>
          </a:ln>
        </p:spPr>
        <p:txBody>
          <a:bodyPr>
            <a:normAutofit fontScale="92500" lnSpcReduction="20000"/>
          </a:bodyPr>
          <a:lstStyle/>
          <a:p>
            <a:pPr marL="0" indent="0" algn="just">
              <a:lnSpc>
                <a:spcPct val="150000"/>
              </a:lnSpc>
              <a:buNone/>
            </a:pPr>
            <a:r>
              <a:rPr lang="tr-TR" sz="2200" b="1" i="1" dirty="0">
                <a:solidFill>
                  <a:srgbClr val="0070C0"/>
                </a:solidFill>
              </a:rPr>
              <a:t>Primer veya </a:t>
            </a:r>
            <a:r>
              <a:rPr lang="tr-TR" sz="2200" b="1" i="1" dirty="0" err="1">
                <a:solidFill>
                  <a:srgbClr val="0070C0"/>
                </a:solidFill>
              </a:rPr>
              <a:t>Konjenital</a:t>
            </a:r>
            <a:r>
              <a:rPr lang="tr-TR" sz="2200" b="1" i="1" dirty="0">
                <a:solidFill>
                  <a:srgbClr val="0070C0"/>
                </a:solidFill>
              </a:rPr>
              <a:t> </a:t>
            </a:r>
            <a:r>
              <a:rPr lang="tr-TR" sz="2200" b="1" i="1" dirty="0" err="1">
                <a:solidFill>
                  <a:srgbClr val="0070C0"/>
                </a:solidFill>
              </a:rPr>
              <a:t>Lenfangiektazi</a:t>
            </a:r>
            <a:endParaRPr lang="tr-TR" sz="2200" dirty="0">
              <a:solidFill>
                <a:srgbClr val="0070C0"/>
              </a:solidFill>
            </a:endParaRPr>
          </a:p>
          <a:p>
            <a:pPr lvl="0" algn="just">
              <a:lnSpc>
                <a:spcPct val="150000"/>
              </a:lnSpc>
            </a:pPr>
            <a:r>
              <a:rPr lang="tr-TR" sz="2200" dirty="0" err="1"/>
              <a:t>Fokal</a:t>
            </a:r>
            <a:r>
              <a:rPr lang="tr-TR" sz="2200" dirty="0"/>
              <a:t> — sadece </a:t>
            </a:r>
            <a:r>
              <a:rPr lang="tr-TR" sz="2200" dirty="0" err="1"/>
              <a:t>intestinal</a:t>
            </a:r>
            <a:r>
              <a:rPr lang="tr-TR" sz="2200" dirty="0"/>
              <a:t> lenfatikler.</a:t>
            </a:r>
          </a:p>
          <a:p>
            <a:pPr lvl="0" algn="just">
              <a:lnSpc>
                <a:spcPct val="150000"/>
              </a:lnSpc>
            </a:pPr>
            <a:r>
              <a:rPr lang="tr-TR" sz="2200" dirty="0" err="1"/>
              <a:t>Diffuz</a:t>
            </a:r>
            <a:r>
              <a:rPr lang="tr-TR" sz="2200" dirty="0"/>
              <a:t> lenfatik anormallikler (</a:t>
            </a:r>
            <a:r>
              <a:rPr lang="tr-TR" sz="2200" dirty="0" err="1"/>
              <a:t>örn</a:t>
            </a:r>
            <a:r>
              <a:rPr lang="tr-TR" sz="2200" dirty="0"/>
              <a:t>. </a:t>
            </a:r>
            <a:r>
              <a:rPr lang="tr-TR" sz="2200" dirty="0" err="1"/>
              <a:t>şilotoraks</a:t>
            </a:r>
            <a:r>
              <a:rPr lang="tr-TR" sz="2200" dirty="0"/>
              <a:t>, lenf ödemi, </a:t>
            </a:r>
            <a:r>
              <a:rPr lang="tr-TR" sz="2200" dirty="0" err="1"/>
              <a:t>şiloabdomen</a:t>
            </a:r>
            <a:r>
              <a:rPr lang="tr-TR" sz="2200" dirty="0"/>
              <a:t>, </a:t>
            </a:r>
            <a:r>
              <a:rPr lang="tr-TR" sz="2200" dirty="0" err="1"/>
              <a:t>torasik</a:t>
            </a:r>
            <a:r>
              <a:rPr lang="tr-TR" sz="2200" dirty="0"/>
              <a:t> kanal obstrüksiyonu).</a:t>
            </a:r>
          </a:p>
          <a:p>
            <a:pPr marL="0" indent="0" algn="just">
              <a:lnSpc>
                <a:spcPct val="150000"/>
              </a:lnSpc>
              <a:buNone/>
            </a:pPr>
            <a:r>
              <a:rPr lang="tr-TR" sz="2200" b="1" i="1" dirty="0">
                <a:solidFill>
                  <a:srgbClr val="0070C0"/>
                </a:solidFill>
              </a:rPr>
              <a:t>Sekonder </a:t>
            </a:r>
            <a:r>
              <a:rPr lang="tr-TR" sz="2200" b="1" i="1" dirty="0" err="1">
                <a:solidFill>
                  <a:srgbClr val="0070C0"/>
                </a:solidFill>
              </a:rPr>
              <a:t>Lenfangiektazi</a:t>
            </a:r>
            <a:endParaRPr lang="tr-TR" sz="2200" dirty="0">
              <a:solidFill>
                <a:srgbClr val="0070C0"/>
              </a:solidFill>
            </a:endParaRPr>
          </a:p>
          <a:p>
            <a:pPr lvl="0" algn="just">
              <a:lnSpc>
                <a:spcPct val="150000"/>
              </a:lnSpc>
            </a:pPr>
            <a:r>
              <a:rPr lang="tr-TR" sz="2200" dirty="0"/>
              <a:t>Sağ </a:t>
            </a:r>
            <a:r>
              <a:rPr lang="tr-TR" sz="2200" dirty="0" err="1"/>
              <a:t>konjestif</a:t>
            </a:r>
            <a:r>
              <a:rPr lang="tr-TR" sz="2200" dirty="0"/>
              <a:t> kalp yetmezliği</a:t>
            </a:r>
          </a:p>
          <a:p>
            <a:pPr lvl="0" algn="just">
              <a:lnSpc>
                <a:spcPct val="150000"/>
              </a:lnSpc>
            </a:pPr>
            <a:r>
              <a:rPr lang="tr-TR" sz="2200" dirty="0" err="1"/>
              <a:t>Konstriktif</a:t>
            </a:r>
            <a:r>
              <a:rPr lang="tr-TR" sz="2200" dirty="0"/>
              <a:t> </a:t>
            </a:r>
            <a:r>
              <a:rPr lang="tr-TR" sz="2200" dirty="0" err="1"/>
              <a:t>perikarditis</a:t>
            </a:r>
            <a:endParaRPr lang="tr-TR" sz="2200" dirty="0"/>
          </a:p>
          <a:p>
            <a:pPr lvl="0" algn="just">
              <a:lnSpc>
                <a:spcPct val="150000"/>
              </a:lnSpc>
            </a:pPr>
            <a:r>
              <a:rPr lang="tr-TR" sz="2200" dirty="0" err="1"/>
              <a:t>Budd-Chiari</a:t>
            </a:r>
            <a:r>
              <a:rPr lang="tr-TR" sz="2200" dirty="0"/>
              <a:t> sendromu</a:t>
            </a:r>
          </a:p>
          <a:p>
            <a:pPr lvl="0" algn="just">
              <a:lnSpc>
                <a:spcPct val="150000"/>
              </a:lnSpc>
            </a:pPr>
            <a:r>
              <a:rPr lang="tr-TR" sz="2200" dirty="0" err="1"/>
              <a:t>Neoplazi</a:t>
            </a:r>
            <a:r>
              <a:rPr lang="tr-TR" sz="2200" dirty="0"/>
              <a:t> (</a:t>
            </a:r>
            <a:r>
              <a:rPr lang="tr-TR" sz="2200" dirty="0" err="1"/>
              <a:t>lenfosarkoma</a:t>
            </a:r>
            <a:r>
              <a:rPr lang="tr-TR" sz="2200" dirty="0"/>
              <a:t>)</a:t>
            </a:r>
          </a:p>
          <a:p>
            <a:pPr algn="just">
              <a:lnSpc>
                <a:spcPct val="150000"/>
              </a:lnSpc>
            </a:pPr>
            <a:endParaRPr lang="en-US" sz="2200" dirty="0"/>
          </a:p>
        </p:txBody>
      </p:sp>
    </p:spTree>
    <p:extLst>
      <p:ext uri="{BB962C8B-B14F-4D97-AF65-F5344CB8AC3E}">
        <p14:creationId xmlns:p14="http://schemas.microsoft.com/office/powerpoint/2010/main" val="1760486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9D910-7776-BD40-B6A4-7C879D377019}"/>
              </a:ext>
            </a:extLst>
          </p:cNvPr>
          <p:cNvSpPr>
            <a:spLocks noGrp="1"/>
          </p:cNvSpPr>
          <p:nvPr>
            <p:ph idx="1"/>
          </p:nvPr>
        </p:nvSpPr>
        <p:spPr>
          <a:xfrm>
            <a:off x="838200" y="657546"/>
            <a:ext cx="10515600" cy="5519417"/>
          </a:xfrm>
        </p:spPr>
        <p:txBody>
          <a:bodyPr>
            <a:normAutofit lnSpcReduction="10000"/>
          </a:bodyPr>
          <a:lstStyle/>
          <a:p>
            <a:pPr marL="0" indent="0">
              <a:lnSpc>
                <a:spcPct val="150000"/>
              </a:lnSpc>
              <a:buNone/>
            </a:pPr>
            <a:r>
              <a:rPr lang="tr-TR" sz="2200" b="1" dirty="0">
                <a:solidFill>
                  <a:srgbClr val="FF0000"/>
                </a:solidFill>
              </a:rPr>
              <a:t>AYIRICI TANI</a:t>
            </a:r>
            <a:endParaRPr lang="tr-TR" sz="2200" dirty="0">
              <a:solidFill>
                <a:srgbClr val="FF0000"/>
              </a:solidFill>
            </a:endParaRPr>
          </a:p>
          <a:p>
            <a:pPr lvl="0">
              <a:lnSpc>
                <a:spcPct val="150000"/>
              </a:lnSpc>
            </a:pPr>
            <a:r>
              <a:rPr lang="tr-TR" sz="2200" dirty="0" err="1"/>
              <a:t>Lenfangiekteazi</a:t>
            </a:r>
            <a:r>
              <a:rPr lang="tr-TR" sz="2200" dirty="0"/>
              <a:t> protein-kayıplı </a:t>
            </a:r>
            <a:r>
              <a:rPr lang="tr-TR" sz="2200" dirty="0" err="1"/>
              <a:t>enteropatinin</a:t>
            </a:r>
            <a:r>
              <a:rPr lang="tr-TR" sz="2200" dirty="0"/>
              <a:t> diğer nedenlerinden ayrılmalıdır.</a:t>
            </a:r>
          </a:p>
          <a:p>
            <a:pPr lvl="0">
              <a:lnSpc>
                <a:spcPct val="150000"/>
              </a:lnSpc>
            </a:pPr>
            <a:r>
              <a:rPr lang="tr-TR" sz="2200" dirty="0"/>
              <a:t>PLE </a:t>
            </a:r>
            <a:r>
              <a:rPr lang="tr-TR" sz="2200" dirty="0" err="1"/>
              <a:t>hipoalbümineminin</a:t>
            </a:r>
            <a:r>
              <a:rPr lang="tr-TR" sz="2200" dirty="0"/>
              <a:t> diğer sebeplerinden ayrılmalıdır.</a:t>
            </a:r>
          </a:p>
          <a:p>
            <a:pPr marL="0" indent="0">
              <a:lnSpc>
                <a:spcPct val="150000"/>
              </a:lnSpc>
              <a:buNone/>
            </a:pPr>
            <a:r>
              <a:rPr lang="tr-TR" sz="2200" b="1" dirty="0">
                <a:solidFill>
                  <a:srgbClr val="FF0000"/>
                </a:solidFill>
              </a:rPr>
              <a:t>TAM KAN/BİYOKİMYA/İDRAR ANALİZİ</a:t>
            </a:r>
            <a:endParaRPr lang="tr-TR" sz="2200" dirty="0">
              <a:solidFill>
                <a:srgbClr val="FF0000"/>
              </a:solidFill>
            </a:endParaRPr>
          </a:p>
          <a:p>
            <a:pPr lvl="0">
              <a:lnSpc>
                <a:spcPct val="150000"/>
              </a:lnSpc>
            </a:pPr>
            <a:r>
              <a:rPr lang="tr-TR" sz="2200" dirty="0" err="1"/>
              <a:t>Hipoalbüminemi</a:t>
            </a:r>
            <a:r>
              <a:rPr lang="tr-TR" sz="2200" dirty="0"/>
              <a:t> ve </a:t>
            </a:r>
            <a:r>
              <a:rPr lang="tr-TR" sz="2200" dirty="0" err="1"/>
              <a:t>hipoglobulinemi</a:t>
            </a:r>
            <a:r>
              <a:rPr lang="tr-TR" sz="2200" dirty="0"/>
              <a:t> (</a:t>
            </a:r>
            <a:r>
              <a:rPr lang="tr-TR" sz="2200" dirty="0" err="1"/>
              <a:t>panhipoproteinemi</a:t>
            </a:r>
            <a:r>
              <a:rPr lang="tr-TR" sz="2200" dirty="0"/>
              <a:t>)</a:t>
            </a:r>
          </a:p>
          <a:p>
            <a:pPr lvl="0">
              <a:lnSpc>
                <a:spcPct val="150000"/>
              </a:lnSpc>
            </a:pPr>
            <a:r>
              <a:rPr lang="tr-TR" sz="2200" dirty="0" err="1"/>
              <a:t>Hipokolesterolemi</a:t>
            </a:r>
            <a:endParaRPr lang="tr-TR" sz="2200" dirty="0"/>
          </a:p>
          <a:p>
            <a:pPr lvl="0">
              <a:lnSpc>
                <a:spcPct val="150000"/>
              </a:lnSpc>
            </a:pPr>
            <a:r>
              <a:rPr lang="tr-TR" sz="2200" dirty="0" err="1"/>
              <a:t>Hipokalsemi</a:t>
            </a:r>
            <a:endParaRPr lang="tr-TR" sz="2200" dirty="0"/>
          </a:p>
          <a:p>
            <a:pPr lvl="0">
              <a:lnSpc>
                <a:spcPct val="150000"/>
              </a:lnSpc>
            </a:pPr>
            <a:r>
              <a:rPr lang="tr-TR" sz="2200" dirty="0" err="1"/>
              <a:t>Hipomagnezemi</a:t>
            </a:r>
            <a:endParaRPr lang="tr-TR" sz="2200" dirty="0"/>
          </a:p>
          <a:p>
            <a:pPr lvl="0">
              <a:lnSpc>
                <a:spcPct val="150000"/>
              </a:lnSpc>
            </a:pPr>
            <a:r>
              <a:rPr lang="tr-TR" sz="2200" dirty="0" err="1"/>
              <a:t>Lenfopeni</a:t>
            </a:r>
            <a:endParaRPr lang="tr-TR" sz="2200" dirty="0"/>
          </a:p>
          <a:p>
            <a:pPr>
              <a:lnSpc>
                <a:spcPct val="150000"/>
              </a:lnSpc>
            </a:pPr>
            <a:endParaRPr lang="en-US" sz="2200" dirty="0"/>
          </a:p>
        </p:txBody>
      </p:sp>
    </p:spTree>
    <p:extLst>
      <p:ext uri="{BB962C8B-B14F-4D97-AF65-F5344CB8AC3E}">
        <p14:creationId xmlns:p14="http://schemas.microsoft.com/office/powerpoint/2010/main" val="4209964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9EA857-99CB-0847-86E5-2157BA1E0082}"/>
              </a:ext>
            </a:extLst>
          </p:cNvPr>
          <p:cNvSpPr>
            <a:spLocks noGrp="1"/>
          </p:cNvSpPr>
          <p:nvPr>
            <p:ph idx="1"/>
          </p:nvPr>
        </p:nvSpPr>
        <p:spPr>
          <a:xfrm>
            <a:off x="838200" y="534256"/>
            <a:ext cx="10515600" cy="5642707"/>
          </a:xfrm>
        </p:spPr>
        <p:txBody>
          <a:bodyPr>
            <a:normAutofit/>
          </a:bodyPr>
          <a:lstStyle/>
          <a:p>
            <a:pPr marL="0" indent="0" algn="just">
              <a:lnSpc>
                <a:spcPct val="150000"/>
              </a:lnSpc>
              <a:buNone/>
            </a:pPr>
            <a:r>
              <a:rPr lang="tr-TR" sz="2200" b="1" i="1" dirty="0">
                <a:solidFill>
                  <a:srgbClr val="FF0000"/>
                </a:solidFill>
              </a:rPr>
              <a:t>PLE ile </a:t>
            </a:r>
            <a:r>
              <a:rPr lang="tr-TR" sz="2200" b="1" i="1" dirty="0" err="1">
                <a:solidFill>
                  <a:srgbClr val="FF0000"/>
                </a:solidFill>
              </a:rPr>
              <a:t>Hipoalbümineminin</a:t>
            </a:r>
            <a:r>
              <a:rPr lang="tr-TR" sz="2200" b="1" i="1" dirty="0">
                <a:solidFill>
                  <a:srgbClr val="FF0000"/>
                </a:solidFill>
              </a:rPr>
              <a:t> Diğer Sebeplerini Ayıran Testler </a:t>
            </a:r>
            <a:endParaRPr lang="tr-TR" sz="2200" dirty="0">
              <a:solidFill>
                <a:srgbClr val="FF0000"/>
              </a:solidFill>
            </a:endParaRPr>
          </a:p>
          <a:p>
            <a:pPr lvl="0" algn="just">
              <a:lnSpc>
                <a:spcPct val="150000"/>
              </a:lnSpc>
            </a:pPr>
            <a:r>
              <a:rPr lang="tr-TR" sz="2200" dirty="0"/>
              <a:t>Hepatik yetmezliği elemek için serum biyokimya profili ve açlık tokluk safra asitleri konsantrasyonları değerlendirilmelidir.</a:t>
            </a:r>
          </a:p>
          <a:p>
            <a:pPr lvl="0" algn="just">
              <a:lnSpc>
                <a:spcPct val="150000"/>
              </a:lnSpc>
            </a:pPr>
            <a:r>
              <a:rPr lang="tr-TR" sz="2200" dirty="0"/>
              <a:t>Protein-kayıplı </a:t>
            </a:r>
            <a:r>
              <a:rPr lang="tr-TR" sz="2200" dirty="0" err="1"/>
              <a:t>nefropatiyi</a:t>
            </a:r>
            <a:r>
              <a:rPr lang="tr-TR" sz="2200" dirty="0"/>
              <a:t> elemek için idrar </a:t>
            </a:r>
            <a:r>
              <a:rPr lang="tr-TR" sz="2200" dirty="0" err="1"/>
              <a:t>protein:kreatinin</a:t>
            </a:r>
            <a:r>
              <a:rPr lang="tr-TR" sz="2200" dirty="0"/>
              <a:t> oranı ölçülmelidir.</a:t>
            </a:r>
          </a:p>
          <a:p>
            <a:pPr lvl="0" algn="just">
              <a:lnSpc>
                <a:spcPct val="150000"/>
              </a:lnSpc>
            </a:pPr>
            <a:r>
              <a:rPr lang="tr-TR" sz="2200" dirty="0"/>
              <a:t>Gastrointestinal kan kaybını elemek için dışkıda gizli kan testi yapılmalıdır.  (72 saat boyunca hayvan </a:t>
            </a:r>
            <a:r>
              <a:rPr lang="tr-TR" sz="2200" dirty="0" err="1"/>
              <a:t>vejeteryan</a:t>
            </a:r>
            <a:r>
              <a:rPr lang="tr-TR" sz="2200" dirty="0"/>
              <a:t> diyet ile beslenmelidir, çünkü etten kaynaklı diyet ile besleme yanlış pozitif sonuca yol açabilir).</a:t>
            </a:r>
          </a:p>
          <a:p>
            <a:pPr lvl="0" algn="just">
              <a:lnSpc>
                <a:spcPct val="150000"/>
              </a:lnSpc>
            </a:pPr>
            <a:r>
              <a:rPr lang="tr-TR" sz="2200" dirty="0" err="1"/>
              <a:t>İntestinal</a:t>
            </a:r>
            <a:r>
              <a:rPr lang="tr-TR" sz="2200" dirty="0"/>
              <a:t> protein kaybını doğrulamak için fekal 𝛼1-proteaz inhibitör konsantrasyonu yardımcı olabilir fakat </a:t>
            </a:r>
            <a:r>
              <a:rPr lang="tr-TR" sz="2200" dirty="0" err="1"/>
              <a:t>lenfangiektazili</a:t>
            </a:r>
            <a:r>
              <a:rPr lang="tr-TR" sz="2200" dirty="0"/>
              <a:t> çoğu köpekte gerekli değildir.</a:t>
            </a:r>
          </a:p>
          <a:p>
            <a:pPr algn="just">
              <a:lnSpc>
                <a:spcPct val="150000"/>
              </a:lnSpc>
            </a:pPr>
            <a:endParaRPr lang="en-US" sz="2200" dirty="0"/>
          </a:p>
        </p:txBody>
      </p:sp>
    </p:spTree>
    <p:extLst>
      <p:ext uri="{BB962C8B-B14F-4D97-AF65-F5344CB8AC3E}">
        <p14:creationId xmlns:p14="http://schemas.microsoft.com/office/powerpoint/2010/main" val="822176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7C6E5-A04D-6F47-88EF-AF4822B0FD4B}"/>
              </a:ext>
            </a:extLst>
          </p:cNvPr>
          <p:cNvSpPr>
            <a:spLocks noGrp="1"/>
          </p:cNvSpPr>
          <p:nvPr>
            <p:ph idx="1"/>
          </p:nvPr>
        </p:nvSpPr>
        <p:spPr>
          <a:xfrm>
            <a:off x="838200" y="277402"/>
            <a:ext cx="10515600" cy="5899561"/>
          </a:xfrm>
        </p:spPr>
        <p:txBody>
          <a:bodyPr>
            <a:normAutofit lnSpcReduction="10000"/>
          </a:bodyPr>
          <a:lstStyle/>
          <a:p>
            <a:pPr marL="0" indent="0" algn="just">
              <a:lnSpc>
                <a:spcPct val="150000"/>
              </a:lnSpc>
              <a:buNone/>
            </a:pPr>
            <a:r>
              <a:rPr lang="tr-TR" sz="2200" b="1" i="1" dirty="0">
                <a:solidFill>
                  <a:srgbClr val="FF0000"/>
                </a:solidFill>
              </a:rPr>
              <a:t>GI Bölgeye Aşırı Protein Kaybına Sebep Olan Diğer Sebeplerini Ayıran Testler</a:t>
            </a:r>
            <a:endParaRPr lang="tr-TR" sz="2200" dirty="0">
              <a:solidFill>
                <a:srgbClr val="FF0000"/>
              </a:solidFill>
            </a:endParaRPr>
          </a:p>
          <a:p>
            <a:pPr lvl="0" algn="just">
              <a:lnSpc>
                <a:spcPct val="150000"/>
              </a:lnSpc>
            </a:pPr>
            <a:r>
              <a:rPr lang="tr-TR" sz="2200" dirty="0" err="1"/>
              <a:t>İntestinal</a:t>
            </a:r>
            <a:r>
              <a:rPr lang="tr-TR" sz="2200" dirty="0"/>
              <a:t> parazitleri elemek için dışkı </a:t>
            </a:r>
            <a:r>
              <a:rPr lang="tr-TR" sz="2200" dirty="0" err="1"/>
              <a:t>frotisi</a:t>
            </a:r>
            <a:r>
              <a:rPr lang="tr-TR" sz="2200" dirty="0"/>
              <a:t> veya </a:t>
            </a:r>
            <a:r>
              <a:rPr lang="tr-TR" sz="2200" dirty="0" err="1"/>
              <a:t>flotasyonu</a:t>
            </a:r>
            <a:r>
              <a:rPr lang="tr-TR" sz="2200" dirty="0"/>
              <a:t> yapılmalı.</a:t>
            </a:r>
          </a:p>
          <a:p>
            <a:pPr lvl="0" algn="just">
              <a:lnSpc>
                <a:spcPct val="150000"/>
              </a:lnSpc>
            </a:pPr>
            <a:r>
              <a:rPr lang="tr-TR" sz="2200" dirty="0" err="1"/>
              <a:t>İntestinal</a:t>
            </a:r>
            <a:r>
              <a:rPr lang="tr-TR" sz="2200" dirty="0"/>
              <a:t> protein kaybı kaynaklı gelişebilen </a:t>
            </a:r>
            <a:r>
              <a:rPr lang="tr-TR" sz="2200" dirty="0" err="1"/>
              <a:t>intestinal</a:t>
            </a:r>
            <a:r>
              <a:rPr lang="tr-TR" sz="2200" dirty="0"/>
              <a:t> </a:t>
            </a:r>
            <a:r>
              <a:rPr lang="tr-TR" sz="2200" dirty="0" err="1"/>
              <a:t>disbiyoz</a:t>
            </a:r>
            <a:r>
              <a:rPr lang="tr-TR" sz="2200" dirty="0"/>
              <a:t> veya </a:t>
            </a:r>
            <a:r>
              <a:rPr lang="tr-TR" sz="2200" dirty="0" err="1"/>
              <a:t>kobalamin</a:t>
            </a:r>
            <a:r>
              <a:rPr lang="tr-TR" sz="2200" dirty="0"/>
              <a:t> eksikliğini elemek için serum </a:t>
            </a:r>
            <a:r>
              <a:rPr lang="tr-TR" sz="2200" dirty="0" err="1"/>
              <a:t>kobalamin</a:t>
            </a:r>
            <a:r>
              <a:rPr lang="tr-TR" sz="2200" dirty="0"/>
              <a:t> ve </a:t>
            </a:r>
            <a:r>
              <a:rPr lang="tr-TR" sz="2200" dirty="0" err="1"/>
              <a:t>folat</a:t>
            </a:r>
            <a:r>
              <a:rPr lang="tr-TR" sz="2200" dirty="0"/>
              <a:t> konsantrasyonları değerlendirilebilir. </a:t>
            </a:r>
            <a:r>
              <a:rPr lang="tr-TR" sz="2200" dirty="0" err="1"/>
              <a:t>Kobalamin</a:t>
            </a:r>
            <a:r>
              <a:rPr lang="tr-TR" sz="2200" dirty="0"/>
              <a:t> eksikliği PLE hastalığına sebep olmaz fakat uzun süreli ve ciddi </a:t>
            </a:r>
            <a:r>
              <a:rPr lang="tr-TR" sz="2200" dirty="0" err="1"/>
              <a:t>distal</a:t>
            </a:r>
            <a:r>
              <a:rPr lang="tr-TR" sz="2200" dirty="0"/>
              <a:t> ince bağırsak hastalığına işaret eder, bu durum da aşırı protein kaybı ile ilgili olabilir.</a:t>
            </a:r>
          </a:p>
          <a:p>
            <a:pPr lvl="0" algn="just">
              <a:lnSpc>
                <a:spcPct val="150000"/>
              </a:lnSpc>
            </a:pPr>
            <a:r>
              <a:rPr lang="tr-TR" sz="2200" dirty="0"/>
              <a:t>Eğer </a:t>
            </a:r>
            <a:r>
              <a:rPr lang="tr-TR" sz="2200" dirty="0" err="1"/>
              <a:t>enfeksiyöz</a:t>
            </a:r>
            <a:r>
              <a:rPr lang="tr-TR" sz="2200" dirty="0"/>
              <a:t> </a:t>
            </a:r>
            <a:r>
              <a:rPr lang="tr-TR" sz="2200" dirty="0" err="1"/>
              <a:t>enteritis</a:t>
            </a:r>
            <a:r>
              <a:rPr lang="tr-TR" sz="2200" dirty="0"/>
              <a:t> şüphesi varsa, spesifik </a:t>
            </a:r>
            <a:r>
              <a:rPr lang="tr-TR" sz="2200" dirty="0" err="1"/>
              <a:t>enterik</a:t>
            </a:r>
            <a:r>
              <a:rPr lang="tr-TR" sz="2200" dirty="0"/>
              <a:t> patojenler (</a:t>
            </a:r>
            <a:r>
              <a:rPr lang="tr-TR" sz="2200" dirty="0" err="1"/>
              <a:t>örn</a:t>
            </a:r>
            <a:r>
              <a:rPr lang="tr-TR" sz="2200" dirty="0"/>
              <a:t>. </a:t>
            </a:r>
            <a:r>
              <a:rPr lang="tr-TR" sz="2200" i="1" dirty="0" err="1"/>
              <a:t>Salmonella</a:t>
            </a:r>
            <a:r>
              <a:rPr lang="tr-TR" sz="2200" i="1" dirty="0"/>
              <a:t> </a:t>
            </a:r>
            <a:r>
              <a:rPr lang="tr-TR" sz="2200" dirty="0" err="1"/>
              <a:t>spp</a:t>
            </a:r>
            <a:r>
              <a:rPr lang="tr-TR" sz="2200" dirty="0"/>
              <a:t>.) için fekal kültür, </a:t>
            </a:r>
            <a:r>
              <a:rPr lang="tr-TR" sz="2200" dirty="0" err="1"/>
              <a:t>enteropatojenik</a:t>
            </a:r>
            <a:r>
              <a:rPr lang="tr-TR" sz="2200" dirty="0"/>
              <a:t> </a:t>
            </a:r>
            <a:r>
              <a:rPr lang="tr-TR" sz="2200" i="1" dirty="0" err="1"/>
              <a:t>Campylobacter</a:t>
            </a:r>
            <a:r>
              <a:rPr lang="tr-TR" sz="2200" i="1" dirty="0"/>
              <a:t> </a:t>
            </a:r>
            <a:r>
              <a:rPr lang="tr-TR" sz="2200" dirty="0" err="1"/>
              <a:t>spp</a:t>
            </a:r>
            <a:r>
              <a:rPr lang="tr-TR" sz="2200" dirty="0"/>
              <a:t>. için PCR ve </a:t>
            </a:r>
            <a:r>
              <a:rPr lang="tr-TR" sz="2200" i="1" dirty="0" err="1"/>
              <a:t>Colostridium</a:t>
            </a:r>
            <a:r>
              <a:rPr lang="tr-TR" sz="2200" dirty="0"/>
              <a:t> teşhisi için  </a:t>
            </a:r>
            <a:r>
              <a:rPr lang="tr-TR" sz="2200" dirty="0" err="1"/>
              <a:t>enterotoksin</a:t>
            </a:r>
            <a:r>
              <a:rPr lang="tr-TR" sz="2200" dirty="0"/>
              <a:t> testi (ELISA) kullanılabilir.</a:t>
            </a:r>
          </a:p>
          <a:p>
            <a:pPr lvl="0" algn="just">
              <a:lnSpc>
                <a:spcPct val="150000"/>
              </a:lnSpc>
            </a:pPr>
            <a:r>
              <a:rPr lang="tr-TR" sz="2200" dirty="0"/>
              <a:t>Vücut boşluk </a:t>
            </a:r>
            <a:r>
              <a:rPr lang="tr-TR" sz="2200" dirty="0" err="1"/>
              <a:t>efüzyonlarındaki</a:t>
            </a:r>
            <a:r>
              <a:rPr lang="tr-TR" sz="2200" dirty="0"/>
              <a:t> sıvı analizleri — </a:t>
            </a:r>
            <a:r>
              <a:rPr lang="tr-TR" sz="2200" dirty="0" err="1"/>
              <a:t>lenfangiektazi</a:t>
            </a:r>
            <a:r>
              <a:rPr lang="tr-TR" sz="2200" dirty="0"/>
              <a:t> ile ilişkili </a:t>
            </a:r>
            <a:r>
              <a:rPr lang="tr-TR" sz="2200" dirty="0" err="1"/>
              <a:t>efüzyon</a:t>
            </a:r>
            <a:r>
              <a:rPr lang="tr-TR" sz="2200" dirty="0"/>
              <a:t> genelde </a:t>
            </a:r>
            <a:r>
              <a:rPr lang="tr-TR" sz="2200" dirty="0" err="1"/>
              <a:t>transudattır</a:t>
            </a:r>
            <a:r>
              <a:rPr lang="tr-TR" sz="2200" dirty="0"/>
              <a:t>,  </a:t>
            </a:r>
            <a:r>
              <a:rPr lang="tr-TR" sz="2200" dirty="0" err="1"/>
              <a:t>şiloabdomen</a:t>
            </a:r>
            <a:r>
              <a:rPr lang="tr-TR" sz="2200" dirty="0"/>
              <a:t> ve </a:t>
            </a:r>
            <a:r>
              <a:rPr lang="tr-TR" sz="2200" dirty="0" err="1"/>
              <a:t>şilotoraks</a:t>
            </a:r>
            <a:r>
              <a:rPr lang="tr-TR" sz="2200" dirty="0"/>
              <a:t> da bazen görülebilir.</a:t>
            </a:r>
          </a:p>
          <a:p>
            <a:pPr algn="just">
              <a:lnSpc>
                <a:spcPct val="150000"/>
              </a:lnSpc>
            </a:pPr>
            <a:endParaRPr lang="en-US" sz="2200" dirty="0"/>
          </a:p>
        </p:txBody>
      </p:sp>
    </p:spTree>
    <p:extLst>
      <p:ext uri="{BB962C8B-B14F-4D97-AF65-F5344CB8AC3E}">
        <p14:creationId xmlns:p14="http://schemas.microsoft.com/office/powerpoint/2010/main" val="8346318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C0A8-01E4-D14F-BF20-2EE609ABD335}"/>
              </a:ext>
            </a:extLst>
          </p:cNvPr>
          <p:cNvSpPr>
            <a:spLocks noGrp="1"/>
          </p:cNvSpPr>
          <p:nvPr>
            <p:ph type="title"/>
          </p:nvPr>
        </p:nvSpPr>
        <p:spPr>
          <a:xfrm>
            <a:off x="838200" y="365125"/>
            <a:ext cx="10515600" cy="528727"/>
          </a:xfrm>
          <a:ln>
            <a:solidFill>
              <a:schemeClr val="accent1"/>
            </a:solidFill>
          </a:ln>
        </p:spPr>
        <p:txBody>
          <a:bodyPr>
            <a:normAutofit/>
          </a:bodyPr>
          <a:lstStyle/>
          <a:p>
            <a:r>
              <a:rPr lang="tr-TR" sz="2800" b="1" dirty="0">
                <a:solidFill>
                  <a:srgbClr val="FF0000"/>
                </a:solidFill>
              </a:rPr>
              <a:t>GÖRÜNTÜLEME</a:t>
            </a:r>
            <a:endParaRPr lang="en-US" sz="2800" dirty="0"/>
          </a:p>
        </p:txBody>
      </p:sp>
      <p:sp>
        <p:nvSpPr>
          <p:cNvPr id="3" name="Content Placeholder 2">
            <a:extLst>
              <a:ext uri="{FF2B5EF4-FFF2-40B4-BE49-F238E27FC236}">
                <a16:creationId xmlns:a16="http://schemas.microsoft.com/office/drawing/2014/main" id="{B28A84CF-864E-A84D-AF8F-75B29FE8D4BA}"/>
              </a:ext>
            </a:extLst>
          </p:cNvPr>
          <p:cNvSpPr>
            <a:spLocks noGrp="1"/>
          </p:cNvSpPr>
          <p:nvPr>
            <p:ph idx="1"/>
          </p:nvPr>
        </p:nvSpPr>
        <p:spPr>
          <a:xfrm>
            <a:off x="838200" y="1232899"/>
            <a:ext cx="10515600" cy="4944064"/>
          </a:xfrm>
        </p:spPr>
        <p:txBody>
          <a:bodyPr>
            <a:normAutofit lnSpcReduction="10000"/>
          </a:bodyPr>
          <a:lstStyle/>
          <a:p>
            <a:pPr lvl="0" algn="just">
              <a:lnSpc>
                <a:spcPct val="150000"/>
              </a:lnSpc>
            </a:pPr>
            <a:r>
              <a:rPr lang="tr-TR" sz="2200" dirty="0"/>
              <a:t>Kardiyak hastalığı ve </a:t>
            </a:r>
            <a:r>
              <a:rPr lang="tr-TR" sz="2200" dirty="0" err="1"/>
              <a:t>neoplaziyi</a:t>
            </a:r>
            <a:r>
              <a:rPr lang="tr-TR" sz="2200" dirty="0"/>
              <a:t> elemek için direkt </a:t>
            </a:r>
            <a:r>
              <a:rPr lang="tr-TR" sz="2200" dirty="0" err="1"/>
              <a:t>torasik</a:t>
            </a:r>
            <a:r>
              <a:rPr lang="tr-TR" sz="2200" dirty="0"/>
              <a:t> radyografi.</a:t>
            </a:r>
          </a:p>
          <a:p>
            <a:pPr lvl="0" algn="just">
              <a:lnSpc>
                <a:spcPct val="150000"/>
              </a:lnSpc>
            </a:pPr>
            <a:r>
              <a:rPr lang="tr-TR" sz="2200" dirty="0"/>
              <a:t>Mekanik </a:t>
            </a:r>
            <a:r>
              <a:rPr lang="tr-TR" sz="2200" dirty="0" err="1"/>
              <a:t>intestinal</a:t>
            </a:r>
            <a:r>
              <a:rPr lang="tr-TR" sz="2200" dirty="0"/>
              <a:t> hastalığı (obstrüksiyon veya </a:t>
            </a:r>
            <a:r>
              <a:rPr lang="tr-TR" sz="2200" dirty="0" err="1"/>
              <a:t>parsiyel</a:t>
            </a:r>
            <a:r>
              <a:rPr lang="tr-TR" sz="2200" dirty="0"/>
              <a:t> obstrüksiyon) ve PLE hastalığının diğer sebeplerini elemek için </a:t>
            </a:r>
            <a:r>
              <a:rPr lang="tr-TR" sz="2200" dirty="0" err="1"/>
              <a:t>abdominal</a:t>
            </a:r>
            <a:r>
              <a:rPr lang="tr-TR" sz="2200" dirty="0"/>
              <a:t> radyografi.</a:t>
            </a:r>
          </a:p>
          <a:p>
            <a:pPr lvl="0" algn="just">
              <a:lnSpc>
                <a:spcPct val="150000"/>
              </a:lnSpc>
            </a:pPr>
            <a:r>
              <a:rPr lang="tr-TR" sz="2200" dirty="0"/>
              <a:t>Mekanik </a:t>
            </a:r>
            <a:r>
              <a:rPr lang="tr-TR" sz="2200" dirty="0" err="1"/>
              <a:t>intestinal</a:t>
            </a:r>
            <a:r>
              <a:rPr lang="tr-TR" sz="2200" dirty="0"/>
              <a:t> hastalığı ve PLE hastalığının diğer sebeplerini elemek için </a:t>
            </a:r>
            <a:r>
              <a:rPr lang="tr-TR" sz="2200" dirty="0" err="1"/>
              <a:t>abdominal</a:t>
            </a:r>
            <a:r>
              <a:rPr lang="tr-TR" sz="2200" dirty="0"/>
              <a:t> ultrasonografi.</a:t>
            </a:r>
          </a:p>
          <a:p>
            <a:pPr lvl="0" algn="just">
              <a:lnSpc>
                <a:spcPct val="150000"/>
              </a:lnSpc>
            </a:pPr>
            <a:r>
              <a:rPr lang="tr-TR" sz="2200" dirty="0"/>
              <a:t>Sağ </a:t>
            </a:r>
            <a:r>
              <a:rPr lang="tr-TR" sz="2200" dirty="0" err="1"/>
              <a:t>konjestif</a:t>
            </a:r>
            <a:r>
              <a:rPr lang="tr-TR" sz="2200" dirty="0"/>
              <a:t> kalp yetmezliğini elemek için kardiyak ultrasonografi.</a:t>
            </a:r>
          </a:p>
          <a:p>
            <a:pPr lvl="0" algn="just">
              <a:lnSpc>
                <a:spcPct val="150000"/>
              </a:lnSpc>
            </a:pPr>
            <a:r>
              <a:rPr lang="tr-TR" sz="2200" dirty="0" err="1"/>
              <a:t>Abdominal</a:t>
            </a:r>
            <a:r>
              <a:rPr lang="tr-TR" sz="2200" dirty="0"/>
              <a:t> ultrasonografi ile lümenden bağırsağın </a:t>
            </a:r>
            <a:r>
              <a:rPr lang="tr-TR" sz="2200" dirty="0" err="1"/>
              <a:t>submukozal</a:t>
            </a:r>
            <a:r>
              <a:rPr lang="tr-TR" sz="2200" dirty="0"/>
              <a:t> katmanına uzanan </a:t>
            </a:r>
            <a:r>
              <a:rPr lang="tr-TR" sz="2200" dirty="0" err="1"/>
              <a:t>hiperekoik</a:t>
            </a:r>
            <a:r>
              <a:rPr lang="tr-TR" sz="2200" dirty="0"/>
              <a:t> mukozal çizgileri saptanabilir. </a:t>
            </a:r>
            <a:r>
              <a:rPr lang="tr-TR" sz="2200" dirty="0" err="1"/>
              <a:t>Abdominal</a:t>
            </a:r>
            <a:r>
              <a:rPr lang="tr-TR" sz="2200" dirty="0"/>
              <a:t>  ultrasonografiden 60-90 dakika mısır yağı verilmesi tanıyı kolaylaştırabilir.</a:t>
            </a:r>
          </a:p>
          <a:p>
            <a:pPr algn="just">
              <a:lnSpc>
                <a:spcPct val="150000"/>
              </a:lnSpc>
            </a:pPr>
            <a:endParaRPr lang="en-US" sz="2200" dirty="0"/>
          </a:p>
        </p:txBody>
      </p:sp>
    </p:spTree>
    <p:extLst>
      <p:ext uri="{BB962C8B-B14F-4D97-AF65-F5344CB8AC3E}">
        <p14:creationId xmlns:p14="http://schemas.microsoft.com/office/powerpoint/2010/main" val="301791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6DECB-662B-C949-987C-DA1BBCD6C5C8}"/>
              </a:ext>
            </a:extLst>
          </p:cNvPr>
          <p:cNvSpPr>
            <a:spLocks noGrp="1"/>
          </p:cNvSpPr>
          <p:nvPr>
            <p:ph idx="1"/>
          </p:nvPr>
        </p:nvSpPr>
        <p:spPr>
          <a:xfrm>
            <a:off x="848475" y="1013967"/>
            <a:ext cx="10515600" cy="4351338"/>
          </a:xfrm>
        </p:spPr>
        <p:txBody>
          <a:bodyPr>
            <a:normAutofit fontScale="92500"/>
          </a:bodyPr>
          <a:lstStyle/>
          <a:p>
            <a:pPr algn="just">
              <a:lnSpc>
                <a:spcPct val="150000"/>
              </a:lnSpc>
            </a:pPr>
            <a:r>
              <a:rPr lang="tr-TR" sz="2200" dirty="0"/>
              <a:t>Magnezyum ayrıca köpek başına 5 ila 15 </a:t>
            </a:r>
            <a:r>
              <a:rPr lang="tr-TR" sz="2200" dirty="0" err="1"/>
              <a:t>mL</a:t>
            </a:r>
            <a:r>
              <a:rPr lang="tr-TR" sz="2200" dirty="0"/>
              <a:t> dozajda magnezyum hidroksit (magnezyum sütü) olarak oral yolla da takviye edilebilir. </a:t>
            </a:r>
          </a:p>
          <a:p>
            <a:pPr algn="just">
              <a:lnSpc>
                <a:spcPct val="150000"/>
              </a:lnSpc>
            </a:pPr>
            <a:r>
              <a:rPr lang="tr-TR" sz="2200" dirty="0"/>
              <a:t>Ciddi </a:t>
            </a:r>
            <a:r>
              <a:rPr lang="tr-TR" sz="2200" dirty="0" err="1"/>
              <a:t>IBD'si</a:t>
            </a:r>
            <a:r>
              <a:rPr lang="tr-TR" sz="2200" dirty="0"/>
              <a:t> olan kediler ve köpekler sıklıkla normal altı serum </a:t>
            </a:r>
            <a:r>
              <a:rPr lang="tr-TR" sz="2200" dirty="0" err="1"/>
              <a:t>kobalamin</a:t>
            </a:r>
            <a:r>
              <a:rPr lang="tr-TR" sz="2200" dirty="0"/>
              <a:t> konsantrasyonlarına sahiptir. </a:t>
            </a:r>
            <a:r>
              <a:rPr lang="tr-TR" sz="2200" dirty="0" err="1"/>
              <a:t>Siyanokobalamin</a:t>
            </a:r>
            <a:r>
              <a:rPr lang="tr-TR" sz="2200" dirty="0"/>
              <a:t> parenteral olarak (deri altından) desteklenmeli ve ampirik olarak kedi veya kedi yavrusu başına 250 </a:t>
            </a:r>
            <a:r>
              <a:rPr lang="el-GR" sz="2200" dirty="0"/>
              <a:t>μ</a:t>
            </a:r>
            <a:r>
              <a:rPr lang="tr-TR" sz="2200" dirty="0"/>
              <a:t>g dozunda veya 6 haftalık ardışık 6 hafta boyunca haftada bir doz aralıklarla, köpek veya köpek başına 1000 </a:t>
            </a:r>
            <a:r>
              <a:rPr lang="el-GR" sz="2200" dirty="0"/>
              <a:t>μ</a:t>
            </a:r>
            <a:r>
              <a:rPr lang="tr-TR" sz="2200" dirty="0"/>
              <a:t>g'ye kadar köpeklerde uygulanmalıdır.</a:t>
            </a:r>
          </a:p>
          <a:p>
            <a:pPr algn="just">
              <a:lnSpc>
                <a:spcPct val="150000"/>
              </a:lnSpc>
            </a:pPr>
            <a:r>
              <a:rPr lang="tr-TR" sz="2200" dirty="0" err="1"/>
              <a:t>Siyanocobalamin</a:t>
            </a:r>
            <a:r>
              <a:rPr lang="tr-TR" sz="2200" dirty="0"/>
              <a:t> konsantrasyonları, özellikle kedilerde, kedilerde bulunan vitaminlerin daha kısa yarı ömürleri göz önüne alındığında her 8 ila 8 haftada bir kontrol edilmelidir.</a:t>
            </a:r>
          </a:p>
        </p:txBody>
      </p:sp>
    </p:spTree>
    <p:extLst>
      <p:ext uri="{BB962C8B-B14F-4D97-AF65-F5344CB8AC3E}">
        <p14:creationId xmlns:p14="http://schemas.microsoft.com/office/powerpoint/2010/main" val="14922674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909C-06F0-4F48-9CA2-5ABC8553F692}"/>
              </a:ext>
            </a:extLst>
          </p:cNvPr>
          <p:cNvSpPr>
            <a:spLocks noGrp="1"/>
          </p:cNvSpPr>
          <p:nvPr>
            <p:ph type="title"/>
          </p:nvPr>
        </p:nvSpPr>
        <p:spPr>
          <a:xfrm>
            <a:off x="838200" y="365126"/>
            <a:ext cx="10515600" cy="713662"/>
          </a:xfrm>
          <a:ln>
            <a:solidFill>
              <a:schemeClr val="accent1"/>
            </a:solidFill>
          </a:ln>
        </p:spPr>
        <p:txBody>
          <a:bodyPr>
            <a:normAutofit/>
          </a:bodyPr>
          <a:lstStyle/>
          <a:p>
            <a:r>
              <a:rPr lang="tr-TR" sz="2800" b="1" dirty="0">
                <a:solidFill>
                  <a:srgbClr val="FF0000"/>
                </a:solidFill>
              </a:rPr>
              <a:t>TANI PROSEDÜRLERİ</a:t>
            </a:r>
            <a:endParaRPr lang="en-US" sz="2800" dirty="0">
              <a:solidFill>
                <a:srgbClr val="FF0000"/>
              </a:solidFill>
            </a:endParaRPr>
          </a:p>
        </p:txBody>
      </p:sp>
      <p:sp>
        <p:nvSpPr>
          <p:cNvPr id="3" name="Content Placeholder 2">
            <a:extLst>
              <a:ext uri="{FF2B5EF4-FFF2-40B4-BE49-F238E27FC236}">
                <a16:creationId xmlns:a16="http://schemas.microsoft.com/office/drawing/2014/main" id="{A3DCD057-AAFB-B546-989D-3351867BD10D}"/>
              </a:ext>
            </a:extLst>
          </p:cNvPr>
          <p:cNvSpPr>
            <a:spLocks noGrp="1"/>
          </p:cNvSpPr>
          <p:nvPr>
            <p:ph idx="1"/>
          </p:nvPr>
        </p:nvSpPr>
        <p:spPr>
          <a:ln>
            <a:solidFill>
              <a:schemeClr val="accent1"/>
            </a:solidFill>
          </a:ln>
        </p:spPr>
        <p:txBody>
          <a:bodyPr>
            <a:normAutofit/>
          </a:bodyPr>
          <a:lstStyle/>
          <a:p>
            <a:pPr lvl="0" algn="just">
              <a:lnSpc>
                <a:spcPct val="150000"/>
              </a:lnSpc>
            </a:pPr>
            <a:r>
              <a:rPr lang="tr-TR" sz="2200" dirty="0"/>
              <a:t>Endoskopi </a:t>
            </a:r>
            <a:r>
              <a:rPr lang="tr-TR" sz="2200" dirty="0" err="1"/>
              <a:t>intestinal</a:t>
            </a:r>
            <a:r>
              <a:rPr lang="tr-TR" sz="2200" dirty="0"/>
              <a:t> mukozanın görüntülenmesini ve biyopsi alınmasına olanak verir. </a:t>
            </a:r>
            <a:r>
              <a:rPr lang="tr-TR" sz="2200" dirty="0" err="1"/>
              <a:t>Hipokobalaminemi</a:t>
            </a:r>
            <a:r>
              <a:rPr lang="tr-TR" sz="2200" dirty="0"/>
              <a:t> gelişen hayvanlarda </a:t>
            </a:r>
            <a:r>
              <a:rPr lang="tr-TR" sz="2200" dirty="0" err="1"/>
              <a:t>ileal</a:t>
            </a:r>
            <a:r>
              <a:rPr lang="tr-TR" sz="2200" dirty="0"/>
              <a:t> biyopsi gereklidir.</a:t>
            </a:r>
          </a:p>
          <a:p>
            <a:pPr lvl="0" algn="just">
              <a:lnSpc>
                <a:spcPct val="150000"/>
              </a:lnSpc>
            </a:pPr>
            <a:r>
              <a:rPr lang="tr-TR" sz="2200" dirty="0" err="1"/>
              <a:t>Laparotomi</a:t>
            </a:r>
            <a:r>
              <a:rPr lang="tr-TR" sz="2200" dirty="0"/>
              <a:t> ile </a:t>
            </a:r>
            <a:r>
              <a:rPr lang="tr-TR" sz="2200" dirty="0" err="1"/>
              <a:t>dilate</a:t>
            </a:r>
            <a:r>
              <a:rPr lang="tr-TR" sz="2200" dirty="0"/>
              <a:t> </a:t>
            </a:r>
            <a:r>
              <a:rPr lang="tr-TR" sz="2200" dirty="0" err="1"/>
              <a:t>intestinal</a:t>
            </a:r>
            <a:r>
              <a:rPr lang="tr-TR" sz="2200" dirty="0"/>
              <a:t> lenfatiklerin görülerek değerlendirilerek, bağırsakların (tam kalınlıkta) ve lenf nodüllerinin biyopsi alınabilir, ciddi </a:t>
            </a:r>
            <a:r>
              <a:rPr lang="tr-TR" sz="2200" dirty="0" err="1"/>
              <a:t>hipoproteinemik</a:t>
            </a:r>
            <a:r>
              <a:rPr lang="tr-TR" sz="2200" dirty="0"/>
              <a:t> hayvanlarda </a:t>
            </a:r>
            <a:r>
              <a:rPr lang="tr-TR" sz="2200" dirty="0" err="1"/>
              <a:t>kontraendike</a:t>
            </a:r>
            <a:r>
              <a:rPr lang="tr-TR" sz="2200" dirty="0"/>
              <a:t> olabilir.</a:t>
            </a:r>
          </a:p>
          <a:p>
            <a:pPr lvl="0" algn="just">
              <a:lnSpc>
                <a:spcPct val="150000"/>
              </a:lnSpc>
            </a:pPr>
            <a:r>
              <a:rPr lang="tr-TR" sz="2200" dirty="0"/>
              <a:t>Sağ </a:t>
            </a:r>
            <a:r>
              <a:rPr lang="tr-TR" sz="2200" dirty="0" err="1"/>
              <a:t>konjestif</a:t>
            </a:r>
            <a:r>
              <a:rPr lang="tr-TR" sz="2200" dirty="0"/>
              <a:t> kalp yetmezliği olan hayvanlarda EKG, kalbin muayene edilmesine yardımcı olur.</a:t>
            </a:r>
          </a:p>
          <a:p>
            <a:pPr algn="just">
              <a:lnSpc>
                <a:spcPct val="150000"/>
              </a:lnSpc>
            </a:pPr>
            <a:endParaRPr lang="en-US" sz="2200" dirty="0"/>
          </a:p>
        </p:txBody>
      </p:sp>
    </p:spTree>
    <p:extLst>
      <p:ext uri="{BB962C8B-B14F-4D97-AF65-F5344CB8AC3E}">
        <p14:creationId xmlns:p14="http://schemas.microsoft.com/office/powerpoint/2010/main" val="18191283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7E0A9-1682-F64D-8388-8B560DEB6BDF}"/>
              </a:ext>
            </a:extLst>
          </p:cNvPr>
          <p:cNvSpPr>
            <a:spLocks noGrp="1"/>
          </p:cNvSpPr>
          <p:nvPr>
            <p:ph type="title"/>
          </p:nvPr>
        </p:nvSpPr>
        <p:spPr>
          <a:xfrm>
            <a:off x="831850" y="3534310"/>
            <a:ext cx="10515600" cy="1028165"/>
          </a:xfrm>
          <a:ln>
            <a:solidFill>
              <a:schemeClr val="accent1"/>
            </a:solidFill>
          </a:ln>
        </p:spPr>
        <p:txBody>
          <a:bodyPr/>
          <a:lstStyle/>
          <a:p>
            <a:r>
              <a:rPr lang="tr-TR" b="1" dirty="0">
                <a:solidFill>
                  <a:srgbClr val="FF0000"/>
                </a:solidFill>
              </a:rPr>
              <a:t>TEDAVİ</a:t>
            </a:r>
            <a:endParaRPr lang="en-US" dirty="0">
              <a:solidFill>
                <a:srgbClr val="FF0000"/>
              </a:solidFill>
            </a:endParaRPr>
          </a:p>
        </p:txBody>
      </p:sp>
      <p:sp>
        <p:nvSpPr>
          <p:cNvPr id="5" name="Text Placeholder 4">
            <a:extLst>
              <a:ext uri="{FF2B5EF4-FFF2-40B4-BE49-F238E27FC236}">
                <a16:creationId xmlns:a16="http://schemas.microsoft.com/office/drawing/2014/main" id="{9FEB6189-5440-0F44-AC13-BD1911DDC5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09085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8E044-578E-B84B-9F3F-0D3C539AD96C}"/>
              </a:ext>
            </a:extLst>
          </p:cNvPr>
          <p:cNvSpPr>
            <a:spLocks noGrp="1"/>
          </p:cNvSpPr>
          <p:nvPr>
            <p:ph idx="1"/>
          </p:nvPr>
        </p:nvSpPr>
        <p:spPr>
          <a:xfrm>
            <a:off x="0" y="133564"/>
            <a:ext cx="12113231" cy="6215866"/>
          </a:xfrm>
        </p:spPr>
        <p:txBody>
          <a:bodyPr>
            <a:noAutofit/>
          </a:bodyPr>
          <a:lstStyle/>
          <a:p>
            <a:pPr marL="0" indent="0">
              <a:lnSpc>
                <a:spcPct val="170000"/>
              </a:lnSpc>
              <a:buNone/>
            </a:pPr>
            <a:r>
              <a:rPr lang="tr-TR" sz="2200" b="1" dirty="0">
                <a:solidFill>
                  <a:srgbClr val="FF0000"/>
                </a:solidFill>
              </a:rPr>
              <a:t>DİYET</a:t>
            </a:r>
            <a:endParaRPr lang="tr-TR" sz="2200" dirty="0">
              <a:solidFill>
                <a:srgbClr val="FF0000"/>
              </a:solidFill>
            </a:endParaRPr>
          </a:p>
          <a:p>
            <a:pPr lvl="0">
              <a:lnSpc>
                <a:spcPct val="170000"/>
              </a:lnSpc>
            </a:pPr>
            <a:r>
              <a:rPr lang="tr-TR" sz="2200" dirty="0"/>
              <a:t>Yüksek kaliteli protein ile düşük yağ içeren diyet kullanılmalıdır. Aşırı lif içeren diyetlerden kaçınılmalıdır.</a:t>
            </a:r>
          </a:p>
          <a:p>
            <a:pPr lvl="0">
              <a:lnSpc>
                <a:spcPct val="170000"/>
              </a:lnSpc>
            </a:pPr>
            <a:r>
              <a:rPr lang="tr-TR" sz="2200" dirty="0" err="1"/>
              <a:t>Lenfangiektazi</a:t>
            </a:r>
            <a:r>
              <a:rPr lang="tr-TR" sz="2200" dirty="0"/>
              <a:t> ve IBD hastalığının beraber seyrettiği köpeklerde orta derecede azaltılmış diyet yağına sahip hipoalerjenik hidrolize diyetler yararlı olabilir.</a:t>
            </a:r>
          </a:p>
          <a:p>
            <a:pPr lvl="0">
              <a:lnSpc>
                <a:spcPct val="170000"/>
              </a:lnSpc>
            </a:pPr>
            <a:r>
              <a:rPr lang="tr-TR" sz="2200" dirty="0"/>
              <a:t>Uzun zincirli </a:t>
            </a:r>
            <a:r>
              <a:rPr lang="tr-TR" sz="2200" dirty="0" err="1"/>
              <a:t>trigliseridler</a:t>
            </a:r>
            <a:r>
              <a:rPr lang="tr-TR" sz="2200" dirty="0"/>
              <a:t> </a:t>
            </a:r>
            <a:r>
              <a:rPr lang="tr-TR" sz="2200" dirty="0" err="1"/>
              <a:t>intestinal</a:t>
            </a:r>
            <a:r>
              <a:rPr lang="tr-TR" sz="2200" dirty="0"/>
              <a:t> lenf akışını uyarır ve </a:t>
            </a:r>
            <a:r>
              <a:rPr lang="tr-TR" sz="2200" dirty="0" err="1"/>
              <a:t>intestinal</a:t>
            </a:r>
            <a:r>
              <a:rPr lang="tr-TR" sz="2200" dirty="0"/>
              <a:t> protein kaybının artmasına sebep olabilir.</a:t>
            </a:r>
          </a:p>
          <a:p>
            <a:pPr lvl="0">
              <a:lnSpc>
                <a:spcPct val="170000"/>
              </a:lnSpc>
            </a:pPr>
            <a:r>
              <a:rPr lang="tr-TR" sz="2200" dirty="0"/>
              <a:t>Orta zincirli </a:t>
            </a:r>
            <a:r>
              <a:rPr lang="tr-TR" sz="2200" dirty="0" err="1"/>
              <a:t>trigliserid</a:t>
            </a:r>
            <a:r>
              <a:rPr lang="tr-TR" sz="2200" dirty="0"/>
              <a:t> takviye edilmiş diyetler yararlı olabilir.</a:t>
            </a:r>
          </a:p>
          <a:p>
            <a:pPr lvl="0">
              <a:lnSpc>
                <a:spcPct val="170000"/>
              </a:lnSpc>
            </a:pPr>
            <a:r>
              <a:rPr lang="tr-TR" sz="2200" dirty="0"/>
              <a:t>Yağ takviyesi ve kalori alımının artması için MCT ile beslenebilir.</a:t>
            </a:r>
          </a:p>
          <a:p>
            <a:pPr lvl="0">
              <a:lnSpc>
                <a:spcPct val="170000"/>
              </a:lnSpc>
            </a:pPr>
            <a:r>
              <a:rPr lang="tr-TR" sz="2200" dirty="0"/>
              <a:t>Ticari MCT kaynağı — MCT yağı veya </a:t>
            </a:r>
            <a:r>
              <a:rPr lang="tr-TR" sz="2200" dirty="0" err="1"/>
              <a:t>Portagen</a:t>
            </a:r>
            <a:r>
              <a:rPr lang="tr-TR" sz="2200" dirty="0"/>
              <a:t> (</a:t>
            </a:r>
            <a:r>
              <a:rPr lang="tr-TR" sz="2200" dirty="0" err="1"/>
              <a:t>Mead</a:t>
            </a:r>
            <a:r>
              <a:rPr lang="tr-TR" sz="2200" dirty="0"/>
              <a:t> Johnson, </a:t>
            </a:r>
            <a:r>
              <a:rPr lang="tr-TR" sz="2200" dirty="0" err="1"/>
              <a:t>Evansville</a:t>
            </a:r>
            <a:r>
              <a:rPr lang="tr-TR" sz="2200" dirty="0"/>
              <a:t>, IN).</a:t>
            </a:r>
          </a:p>
          <a:p>
            <a:pPr lvl="0">
              <a:lnSpc>
                <a:spcPct val="170000"/>
              </a:lnSpc>
            </a:pPr>
            <a:r>
              <a:rPr lang="tr-TR" sz="2200" dirty="0"/>
              <a:t>Yağda çözünebilir vitamin takviyesi — A, D, E ve K.</a:t>
            </a:r>
          </a:p>
          <a:p>
            <a:pPr lvl="0">
              <a:lnSpc>
                <a:spcPct val="170000"/>
              </a:lnSpc>
            </a:pPr>
            <a:r>
              <a:rPr lang="tr-TR" sz="2200" dirty="0"/>
              <a:t>Temel diyetler aynı zamanda kullanılabilir.</a:t>
            </a:r>
          </a:p>
          <a:p>
            <a:pPr>
              <a:lnSpc>
                <a:spcPct val="170000"/>
              </a:lnSpc>
            </a:pPr>
            <a:endParaRPr lang="en-US" sz="2200" dirty="0"/>
          </a:p>
        </p:txBody>
      </p:sp>
    </p:spTree>
    <p:extLst>
      <p:ext uri="{BB962C8B-B14F-4D97-AF65-F5344CB8AC3E}">
        <p14:creationId xmlns:p14="http://schemas.microsoft.com/office/powerpoint/2010/main" val="514018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71BB-F837-7548-A785-5129FA73DFAA}"/>
              </a:ext>
            </a:extLst>
          </p:cNvPr>
          <p:cNvSpPr>
            <a:spLocks noGrp="1"/>
          </p:cNvSpPr>
          <p:nvPr>
            <p:ph type="title"/>
          </p:nvPr>
        </p:nvSpPr>
        <p:spPr>
          <a:xfrm>
            <a:off x="838200" y="500063"/>
            <a:ext cx="10515600" cy="547902"/>
          </a:xfrm>
          <a:ln>
            <a:solidFill>
              <a:schemeClr val="accent1"/>
            </a:solidFill>
          </a:ln>
        </p:spPr>
        <p:txBody>
          <a:bodyPr>
            <a:normAutofit/>
          </a:bodyPr>
          <a:lstStyle/>
          <a:p>
            <a:r>
              <a:rPr lang="tr-TR" sz="2200" b="1" dirty="0">
                <a:solidFill>
                  <a:srgbClr val="FF0000"/>
                </a:solidFill>
              </a:rPr>
              <a:t>İLAÇ SAĞALTIMI</a:t>
            </a:r>
            <a:endParaRPr lang="en-US" sz="2200" dirty="0">
              <a:solidFill>
                <a:srgbClr val="FF0000"/>
              </a:solidFill>
            </a:endParaRPr>
          </a:p>
        </p:txBody>
      </p:sp>
      <p:sp>
        <p:nvSpPr>
          <p:cNvPr id="3" name="Content Placeholder 2">
            <a:extLst>
              <a:ext uri="{FF2B5EF4-FFF2-40B4-BE49-F238E27FC236}">
                <a16:creationId xmlns:a16="http://schemas.microsoft.com/office/drawing/2014/main" id="{0A85DDF8-05FD-464D-9C83-4A147CADDF78}"/>
              </a:ext>
            </a:extLst>
          </p:cNvPr>
          <p:cNvSpPr>
            <a:spLocks noGrp="1"/>
          </p:cNvSpPr>
          <p:nvPr>
            <p:ph idx="1"/>
          </p:nvPr>
        </p:nvSpPr>
        <p:spPr>
          <a:xfrm>
            <a:off x="838200" y="1243173"/>
            <a:ext cx="10515600" cy="4933790"/>
          </a:xfrm>
        </p:spPr>
        <p:txBody>
          <a:bodyPr>
            <a:normAutofit/>
          </a:bodyPr>
          <a:lstStyle/>
          <a:p>
            <a:pPr algn="just">
              <a:lnSpc>
                <a:spcPct val="150000"/>
              </a:lnSpc>
            </a:pPr>
            <a:r>
              <a:rPr lang="tr-TR" sz="2200" dirty="0"/>
              <a:t>Tek başına diyet tedavisinin başarısız olduğu durumlarda </a:t>
            </a:r>
            <a:r>
              <a:rPr lang="tr-TR" sz="2200" dirty="0" err="1"/>
              <a:t>kortikosteroid</a:t>
            </a:r>
            <a:r>
              <a:rPr lang="tr-TR" sz="2200" dirty="0"/>
              <a:t> kullanılabilir (fakat bu tedavi </a:t>
            </a:r>
            <a:r>
              <a:rPr lang="tr-TR" sz="2200" dirty="0" err="1"/>
              <a:t>lenfangiektazi</a:t>
            </a:r>
            <a:r>
              <a:rPr lang="tr-TR" sz="2200" dirty="0"/>
              <a:t> için değil daha ziyade eş zamanlı gelişen gastrointestinal yangı içindir). Oral </a:t>
            </a:r>
            <a:r>
              <a:rPr lang="tr-TR" sz="2200" dirty="0" err="1"/>
              <a:t>prednizon</a:t>
            </a:r>
            <a:r>
              <a:rPr lang="tr-TR" sz="2200" dirty="0"/>
              <a:t> veya </a:t>
            </a:r>
            <a:r>
              <a:rPr lang="tr-TR" sz="2200" dirty="0" err="1"/>
              <a:t>prednizolon</a:t>
            </a:r>
            <a:r>
              <a:rPr lang="tr-TR" sz="2200" dirty="0"/>
              <a:t>, 1-2 mg/kg 12 saat arayla 5-7 gün, daha sonra1 mg/kg 12 saat arayla, en az 6 hafta kullanılmalıdır. </a:t>
            </a:r>
          </a:p>
          <a:p>
            <a:pPr algn="just">
              <a:lnSpc>
                <a:spcPct val="150000"/>
              </a:lnSpc>
            </a:pPr>
            <a:r>
              <a:rPr lang="tr-TR" sz="2200" dirty="0"/>
              <a:t>Başlangıç dozu iri ırk köpeklerde, küçük ırk köpeklere göre daha dikkatli olarak ayarlanmalıdır. Hastalık geriledikten sonra, hastalığı kontrol altında tutabilmek için etkili olan en düşük doz kullanılmalıdır. Alternatif olarak, lokal olarak etkili </a:t>
            </a:r>
            <a:r>
              <a:rPr lang="tr-TR" sz="2200" dirty="0" err="1"/>
              <a:t>kortikosteroidler</a:t>
            </a:r>
            <a:r>
              <a:rPr lang="tr-TR" sz="2200" dirty="0"/>
              <a:t> (</a:t>
            </a:r>
            <a:r>
              <a:rPr lang="tr-TR" sz="2200" dirty="0" err="1"/>
              <a:t>örn</a:t>
            </a:r>
            <a:r>
              <a:rPr lang="tr-TR" sz="2200" dirty="0"/>
              <a:t>. </a:t>
            </a:r>
            <a:r>
              <a:rPr lang="tr-TR" sz="2200" dirty="0" err="1"/>
              <a:t>budesonid</a:t>
            </a:r>
            <a:r>
              <a:rPr lang="tr-TR" sz="2200" dirty="0"/>
              <a:t>), veya </a:t>
            </a:r>
            <a:r>
              <a:rPr lang="tr-TR" sz="2200" dirty="0" err="1"/>
              <a:t>azatiyoprin</a:t>
            </a:r>
            <a:r>
              <a:rPr lang="tr-TR" sz="2200" dirty="0"/>
              <a:t> veya </a:t>
            </a:r>
            <a:r>
              <a:rPr lang="tr-TR" sz="2200" dirty="0" err="1"/>
              <a:t>siklosporin</a:t>
            </a:r>
            <a:r>
              <a:rPr lang="tr-TR" sz="2200" dirty="0"/>
              <a:t> gibi diğer </a:t>
            </a:r>
            <a:r>
              <a:rPr lang="tr-TR" sz="2200" dirty="0" err="1"/>
              <a:t>immunomodülatörler</a:t>
            </a:r>
            <a:r>
              <a:rPr lang="tr-TR" sz="2200" dirty="0"/>
              <a:t> kullanılabilir.</a:t>
            </a:r>
          </a:p>
          <a:p>
            <a:pPr algn="just">
              <a:lnSpc>
                <a:spcPct val="150000"/>
              </a:lnSpc>
            </a:pPr>
            <a:endParaRPr lang="en-US" sz="2200" dirty="0"/>
          </a:p>
        </p:txBody>
      </p:sp>
    </p:spTree>
    <p:extLst>
      <p:ext uri="{BB962C8B-B14F-4D97-AF65-F5344CB8AC3E}">
        <p14:creationId xmlns:p14="http://schemas.microsoft.com/office/powerpoint/2010/main" val="7268498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FD771-1627-8045-B719-D5C5550683B6}"/>
              </a:ext>
            </a:extLst>
          </p:cNvPr>
          <p:cNvSpPr>
            <a:spLocks noGrp="1"/>
          </p:cNvSpPr>
          <p:nvPr>
            <p:ph idx="1"/>
          </p:nvPr>
        </p:nvSpPr>
        <p:spPr>
          <a:xfrm>
            <a:off x="236306" y="277402"/>
            <a:ext cx="11117494" cy="5899561"/>
          </a:xfrm>
        </p:spPr>
        <p:txBody>
          <a:bodyPr>
            <a:noAutofit/>
          </a:bodyPr>
          <a:lstStyle/>
          <a:p>
            <a:pPr algn="just">
              <a:lnSpc>
                <a:spcPct val="150000"/>
              </a:lnSpc>
            </a:pPr>
            <a:r>
              <a:rPr lang="tr-TR" sz="2200" dirty="0"/>
              <a:t>Eğer hastada </a:t>
            </a:r>
            <a:r>
              <a:rPr lang="tr-TR" sz="2200" dirty="0" err="1"/>
              <a:t>kobalamin</a:t>
            </a:r>
            <a:r>
              <a:rPr lang="tr-TR" sz="2200" dirty="0"/>
              <a:t> yetmezliği varsa, tedaviye cevap alabilmek için </a:t>
            </a:r>
            <a:r>
              <a:rPr lang="tr-TR" sz="2200" dirty="0" err="1"/>
              <a:t>kobalamin</a:t>
            </a:r>
            <a:r>
              <a:rPr lang="tr-TR" sz="2200" dirty="0"/>
              <a:t> takviyesi yapılmalıdır: 250-1,500 𝜇g/köpek SC, haftada bir kez 6 hafta boyunca, 1 ay sonrasında tek doz uygulama. Son doz uygulandıktan 1 ay sonra, takviyeye gereklilik açısından hasta tekrar kontrol edilmelidir.</a:t>
            </a:r>
          </a:p>
          <a:p>
            <a:pPr lvl="0" algn="just">
              <a:lnSpc>
                <a:spcPct val="150000"/>
              </a:lnSpc>
            </a:pPr>
            <a:r>
              <a:rPr lang="tr-TR" sz="2200" dirty="0"/>
              <a:t>Eğer sekonder ince bağırsak </a:t>
            </a:r>
            <a:r>
              <a:rPr lang="tr-TR" sz="2200" dirty="0" err="1"/>
              <a:t>disbiyozundan</a:t>
            </a:r>
            <a:r>
              <a:rPr lang="tr-TR" sz="2200" dirty="0"/>
              <a:t> şüphe ediliyorsa, 6 hafta boyunca 10-20 mg/kg dozunda 12 saat arayla </a:t>
            </a:r>
            <a:r>
              <a:rPr lang="tr-TR" sz="2200" dirty="0" err="1"/>
              <a:t>tilosin</a:t>
            </a:r>
            <a:r>
              <a:rPr lang="tr-TR" sz="2200" dirty="0"/>
              <a:t> kullanılmalıdır.</a:t>
            </a:r>
          </a:p>
          <a:p>
            <a:pPr lvl="0" algn="just">
              <a:lnSpc>
                <a:spcPct val="150000"/>
              </a:lnSpc>
            </a:pPr>
            <a:r>
              <a:rPr lang="tr-TR" sz="2200" dirty="0"/>
              <a:t>Oral magnezyum oksit, magnezyum </a:t>
            </a:r>
            <a:r>
              <a:rPr lang="tr-TR" sz="2200" dirty="0" err="1"/>
              <a:t>sitrat</a:t>
            </a:r>
            <a:r>
              <a:rPr lang="tr-TR" sz="2200" dirty="0"/>
              <a:t> veya magnezyum karbonat takviyesi yapılmadan önce </a:t>
            </a:r>
            <a:r>
              <a:rPr lang="tr-TR" sz="2200" dirty="0" err="1"/>
              <a:t>hipomagnezemi</a:t>
            </a:r>
            <a:r>
              <a:rPr lang="tr-TR" sz="2200" dirty="0"/>
              <a:t> olan köpeklerde magnezyum sülfat </a:t>
            </a:r>
            <a:r>
              <a:rPr lang="tr-TR" sz="2200" dirty="0" err="1"/>
              <a:t>parenteral</a:t>
            </a:r>
            <a:r>
              <a:rPr lang="tr-TR" sz="2200" dirty="0"/>
              <a:t> (IV) olarak 1 </a:t>
            </a:r>
            <a:r>
              <a:rPr lang="tr-TR" sz="2200" dirty="0" err="1"/>
              <a:t>mEq</a:t>
            </a:r>
            <a:r>
              <a:rPr lang="tr-TR" sz="2200" dirty="0"/>
              <a:t>/kg/gün dozunda kullanılmalıdır.</a:t>
            </a:r>
          </a:p>
          <a:p>
            <a:pPr algn="just">
              <a:lnSpc>
                <a:spcPct val="150000"/>
              </a:lnSpc>
            </a:pPr>
            <a:r>
              <a:rPr lang="tr-TR" sz="2200" dirty="0" err="1"/>
              <a:t>Furosemid</a:t>
            </a:r>
            <a:r>
              <a:rPr lang="tr-TR" sz="2200" dirty="0"/>
              <a:t> (1 mg/kg 12 saat arayla) ve </a:t>
            </a:r>
            <a:r>
              <a:rPr lang="tr-TR" sz="2200" dirty="0" err="1"/>
              <a:t>spironolakton</a:t>
            </a:r>
            <a:r>
              <a:rPr lang="tr-TR" sz="2200" dirty="0"/>
              <a:t> (1 mg/kg 12 saat arayla) gibi </a:t>
            </a:r>
            <a:r>
              <a:rPr lang="tr-TR" sz="2200" dirty="0" err="1"/>
              <a:t>diüretikler</a:t>
            </a:r>
            <a:r>
              <a:rPr lang="tr-TR" sz="2200" dirty="0"/>
              <a:t> ciddi </a:t>
            </a:r>
            <a:r>
              <a:rPr lang="tr-TR" sz="2200" dirty="0" err="1"/>
              <a:t>asites</a:t>
            </a:r>
            <a:r>
              <a:rPr lang="tr-TR" sz="2200" dirty="0"/>
              <a:t> vakalarında tercih edilir.</a:t>
            </a:r>
          </a:p>
          <a:p>
            <a:pPr lvl="0" algn="just">
              <a:lnSpc>
                <a:spcPct val="150000"/>
              </a:lnSpc>
            </a:pPr>
            <a:endParaRPr lang="tr-TR" sz="2200" dirty="0"/>
          </a:p>
          <a:p>
            <a:pPr algn="just">
              <a:lnSpc>
                <a:spcPct val="150000"/>
              </a:lnSpc>
            </a:pPr>
            <a:endParaRPr lang="en-US" sz="2200" dirty="0"/>
          </a:p>
        </p:txBody>
      </p:sp>
    </p:spTree>
    <p:extLst>
      <p:ext uri="{BB962C8B-B14F-4D97-AF65-F5344CB8AC3E}">
        <p14:creationId xmlns:p14="http://schemas.microsoft.com/office/powerpoint/2010/main" val="17923485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85886-D431-144C-862C-84C6BA6699BB}"/>
              </a:ext>
            </a:extLst>
          </p:cNvPr>
          <p:cNvSpPr>
            <a:spLocks noGrp="1"/>
          </p:cNvSpPr>
          <p:nvPr>
            <p:ph idx="1"/>
          </p:nvPr>
        </p:nvSpPr>
        <p:spPr>
          <a:xfrm>
            <a:off x="838200" y="369870"/>
            <a:ext cx="10515600" cy="5807093"/>
          </a:xfrm>
        </p:spPr>
        <p:txBody>
          <a:bodyPr>
            <a:normAutofit/>
          </a:bodyPr>
          <a:lstStyle/>
          <a:p>
            <a:pPr marL="0" indent="0" algn="just">
              <a:buNone/>
            </a:pPr>
            <a:r>
              <a:rPr lang="tr-TR" sz="2200" b="1" dirty="0">
                <a:solidFill>
                  <a:srgbClr val="FF0000"/>
                </a:solidFill>
              </a:rPr>
              <a:t>HASTA İZLEME </a:t>
            </a:r>
            <a:endParaRPr lang="tr-TR" sz="2200" dirty="0">
              <a:solidFill>
                <a:srgbClr val="FF0000"/>
              </a:solidFill>
            </a:endParaRPr>
          </a:p>
          <a:p>
            <a:pPr lvl="0" algn="just"/>
            <a:r>
              <a:rPr lang="tr-TR" sz="2200" dirty="0"/>
              <a:t>Vücut ağırlığı, serum total protein, </a:t>
            </a:r>
            <a:r>
              <a:rPr lang="tr-TR" sz="2200" dirty="0" err="1"/>
              <a:t>albumin</a:t>
            </a:r>
            <a:r>
              <a:rPr lang="tr-TR" sz="2200" dirty="0"/>
              <a:t> ve </a:t>
            </a:r>
            <a:r>
              <a:rPr lang="tr-TR" sz="2200" dirty="0" err="1"/>
              <a:t>globulin</a:t>
            </a:r>
            <a:r>
              <a:rPr lang="tr-TR" sz="2200" dirty="0"/>
              <a:t> konsantrasyonları ve </a:t>
            </a:r>
            <a:r>
              <a:rPr lang="tr-TR" sz="2200" dirty="0" err="1"/>
              <a:t>nüksün</a:t>
            </a:r>
            <a:r>
              <a:rPr lang="tr-TR" sz="2200" dirty="0"/>
              <a:t> klinik bulgularının varlığı (</a:t>
            </a:r>
            <a:r>
              <a:rPr lang="tr-TR" sz="2200" dirty="0" err="1"/>
              <a:t>plöral</a:t>
            </a:r>
            <a:r>
              <a:rPr lang="tr-TR" sz="2200" dirty="0"/>
              <a:t> </a:t>
            </a:r>
            <a:r>
              <a:rPr lang="tr-TR" sz="2200" dirty="0" err="1"/>
              <a:t>efüzyon</a:t>
            </a:r>
            <a:r>
              <a:rPr lang="tr-TR" sz="2200" dirty="0"/>
              <a:t>, </a:t>
            </a:r>
            <a:r>
              <a:rPr lang="tr-TR" sz="2200" dirty="0" err="1"/>
              <a:t>asites</a:t>
            </a:r>
            <a:r>
              <a:rPr lang="tr-TR" sz="2200" dirty="0"/>
              <a:t> ve/veya ödem) yönünden hayvanlar takip edilmelidir.</a:t>
            </a:r>
          </a:p>
          <a:p>
            <a:pPr lvl="0" algn="just"/>
            <a:r>
              <a:rPr lang="tr-TR" sz="2200" dirty="0"/>
              <a:t>Hastalık sürecinin ciddiyetine göre hasta tekrardan muayene edilmelidir.</a:t>
            </a:r>
          </a:p>
          <a:p>
            <a:pPr marL="0" lvl="0" indent="0" algn="just">
              <a:buNone/>
            </a:pPr>
            <a:r>
              <a:rPr lang="tr-TR" sz="2200" b="1" dirty="0">
                <a:solidFill>
                  <a:srgbClr val="FF0000"/>
                </a:solidFill>
              </a:rPr>
              <a:t>OLASI KOMPLİKASYONLAR</a:t>
            </a:r>
            <a:endParaRPr lang="tr-TR" sz="2200" dirty="0">
              <a:solidFill>
                <a:srgbClr val="FF0000"/>
              </a:solidFill>
            </a:endParaRPr>
          </a:p>
          <a:p>
            <a:pPr lvl="0" algn="just"/>
            <a:r>
              <a:rPr lang="tr-TR" sz="2200" dirty="0" err="1"/>
              <a:t>Plöral</a:t>
            </a:r>
            <a:r>
              <a:rPr lang="tr-TR" sz="2200" dirty="0"/>
              <a:t> </a:t>
            </a:r>
            <a:r>
              <a:rPr lang="tr-TR" sz="2200" dirty="0" err="1"/>
              <a:t>efüzyon</a:t>
            </a:r>
            <a:r>
              <a:rPr lang="tr-TR" sz="2200" dirty="0"/>
              <a:t> kaynaklı solunum zorluğu</a:t>
            </a:r>
          </a:p>
          <a:p>
            <a:pPr lvl="0" algn="just"/>
            <a:r>
              <a:rPr lang="tr-TR" sz="2200" dirty="0"/>
              <a:t>Ciddi protein-kalori tüketimi</a:t>
            </a:r>
          </a:p>
          <a:p>
            <a:pPr lvl="0" algn="just"/>
            <a:r>
              <a:rPr lang="tr-TR" sz="2200" dirty="0"/>
              <a:t>İnatçı ishal</a:t>
            </a:r>
          </a:p>
          <a:p>
            <a:pPr marL="0" indent="0" algn="just">
              <a:buNone/>
            </a:pPr>
            <a:r>
              <a:rPr lang="tr-TR" sz="2200" b="1" dirty="0">
                <a:solidFill>
                  <a:srgbClr val="FF0000"/>
                </a:solidFill>
              </a:rPr>
              <a:t>BEKLENEN SEYİR VE PROGNOZ</a:t>
            </a:r>
            <a:endParaRPr lang="tr-TR" sz="2200" dirty="0">
              <a:solidFill>
                <a:srgbClr val="FF0000"/>
              </a:solidFill>
            </a:endParaRPr>
          </a:p>
          <a:p>
            <a:pPr lvl="0" algn="just"/>
            <a:r>
              <a:rPr lang="tr-TR" sz="2200" dirty="0"/>
              <a:t>Prognoz iyi değildir.</a:t>
            </a:r>
          </a:p>
          <a:p>
            <a:pPr lvl="0" algn="just"/>
            <a:r>
              <a:rPr lang="tr-TR" sz="2200" dirty="0"/>
              <a:t>Bazı hastalar tedaviye yanıt vermez.</a:t>
            </a:r>
          </a:p>
          <a:p>
            <a:pPr algn="just"/>
            <a:r>
              <a:rPr lang="tr-TR" sz="2200" dirty="0"/>
              <a:t>Hastalığın gerilemesi birkaç aydan 2 yıla kadar süren tedavi sonrası şekillenir </a:t>
            </a:r>
            <a:endParaRPr lang="en-US" sz="2200" dirty="0"/>
          </a:p>
        </p:txBody>
      </p:sp>
    </p:spTree>
    <p:extLst>
      <p:ext uri="{BB962C8B-B14F-4D97-AF65-F5344CB8AC3E}">
        <p14:creationId xmlns:p14="http://schemas.microsoft.com/office/powerpoint/2010/main" val="4007575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340D-11F2-E643-860C-DB49BD9EFEA8}"/>
              </a:ext>
            </a:extLst>
          </p:cNvPr>
          <p:cNvSpPr>
            <a:spLocks noGrp="1"/>
          </p:cNvSpPr>
          <p:nvPr>
            <p:ph type="title"/>
          </p:nvPr>
        </p:nvSpPr>
        <p:spPr>
          <a:xfrm>
            <a:off x="831850" y="3708971"/>
            <a:ext cx="10515600" cy="853504"/>
          </a:xfrm>
          <a:ln>
            <a:solidFill>
              <a:schemeClr val="accent1"/>
            </a:solidFill>
          </a:ln>
        </p:spPr>
        <p:txBody>
          <a:bodyPr>
            <a:normAutofit fontScale="90000"/>
          </a:bodyPr>
          <a:lstStyle/>
          <a:p>
            <a:r>
              <a:rPr lang="tr-TR" b="1" dirty="0">
                <a:solidFill>
                  <a:srgbClr val="FF0000"/>
                </a:solidFill>
              </a:rPr>
              <a:t>MEGAKOLON</a:t>
            </a:r>
            <a:r>
              <a:rPr lang="tr-TR" dirty="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24879633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369301-714B-AC49-ABA0-4EFE68A04B9C}"/>
              </a:ext>
            </a:extLst>
          </p:cNvPr>
          <p:cNvSpPr>
            <a:spLocks noGrp="1"/>
          </p:cNvSpPr>
          <p:nvPr>
            <p:ph idx="1"/>
          </p:nvPr>
        </p:nvSpPr>
        <p:spPr>
          <a:xfrm>
            <a:off x="462337" y="267128"/>
            <a:ext cx="11414589" cy="6164494"/>
          </a:xfrm>
        </p:spPr>
        <p:txBody>
          <a:bodyPr>
            <a:normAutofit fontScale="92500" lnSpcReduction="10000"/>
          </a:bodyPr>
          <a:lstStyle/>
          <a:p>
            <a:pPr marL="0" indent="0">
              <a:lnSpc>
                <a:spcPct val="150000"/>
              </a:lnSpc>
              <a:buNone/>
            </a:pPr>
            <a:r>
              <a:rPr lang="tr-TR" sz="2200" b="1" dirty="0">
                <a:solidFill>
                  <a:srgbClr val="FF0000"/>
                </a:solidFill>
              </a:rPr>
              <a:t>TANIM </a:t>
            </a:r>
            <a:endParaRPr lang="tr-TR" sz="2200" dirty="0">
              <a:solidFill>
                <a:srgbClr val="FF0000"/>
              </a:solidFill>
            </a:endParaRPr>
          </a:p>
          <a:p>
            <a:pPr>
              <a:lnSpc>
                <a:spcPct val="150000"/>
              </a:lnSpc>
            </a:pPr>
            <a:r>
              <a:rPr lang="tr-TR" sz="2200" dirty="0"/>
              <a:t>Kronik </a:t>
            </a:r>
            <a:r>
              <a:rPr lang="tr-TR" sz="2200" dirty="0" err="1"/>
              <a:t>konstipasyon</a:t>
            </a:r>
            <a:r>
              <a:rPr lang="tr-TR" sz="2200" dirty="0"/>
              <a:t>/</a:t>
            </a:r>
            <a:r>
              <a:rPr lang="tr-TR" sz="2200" dirty="0" err="1"/>
              <a:t>obstipasyon</a:t>
            </a:r>
            <a:r>
              <a:rPr lang="tr-TR" sz="2200" dirty="0"/>
              <a:t> ve azalmış veya hiç olmayan motilite ile beraber kalın bağırsak çapının kalıcı olarak artması ile karakterize gastrointestinal bir hastalıktır.</a:t>
            </a:r>
          </a:p>
          <a:p>
            <a:pPr marL="0" indent="0">
              <a:lnSpc>
                <a:spcPct val="150000"/>
              </a:lnSpc>
              <a:buNone/>
            </a:pPr>
            <a:r>
              <a:rPr lang="tr-TR" sz="2200" b="1" dirty="0">
                <a:solidFill>
                  <a:srgbClr val="FF0000"/>
                </a:solidFill>
              </a:rPr>
              <a:t>PATOFİZYOLOJİ</a:t>
            </a:r>
            <a:endParaRPr lang="tr-TR" sz="2200" dirty="0">
              <a:solidFill>
                <a:srgbClr val="FF0000"/>
              </a:solidFill>
            </a:endParaRPr>
          </a:p>
          <a:p>
            <a:pPr lvl="0">
              <a:lnSpc>
                <a:spcPct val="150000"/>
              </a:lnSpc>
            </a:pPr>
            <a:r>
              <a:rPr lang="tr-TR" sz="2200" dirty="0" err="1"/>
              <a:t>Edinsel</a:t>
            </a:r>
            <a:r>
              <a:rPr lang="tr-TR" sz="2200" dirty="0"/>
              <a:t> </a:t>
            </a:r>
            <a:r>
              <a:rPr lang="tr-TR" sz="2200" dirty="0" err="1"/>
              <a:t>megakolon</a:t>
            </a:r>
            <a:r>
              <a:rPr lang="tr-TR" sz="2200" dirty="0"/>
              <a:t>, kolonda dışkının kronik olarak kalması sonucu dışkı sıvısının aşırı emilmesi ve dışkının aşırı sertleşmesi sonucu görülür.</a:t>
            </a:r>
          </a:p>
          <a:p>
            <a:pPr lvl="0">
              <a:lnSpc>
                <a:spcPct val="150000"/>
              </a:lnSpc>
            </a:pPr>
            <a:r>
              <a:rPr lang="tr-TR" sz="2200" dirty="0"/>
              <a:t>Kolonun uzun süre geniş kalması, </a:t>
            </a:r>
            <a:r>
              <a:rPr lang="tr-TR" sz="2200" dirty="0" err="1"/>
              <a:t>kolonik</a:t>
            </a:r>
            <a:r>
              <a:rPr lang="tr-TR" sz="2200" dirty="0"/>
              <a:t> hareketlerin durmasına kadar ilerleyen </a:t>
            </a:r>
            <a:r>
              <a:rPr lang="tr-TR" sz="2200" dirty="0" err="1"/>
              <a:t>kolonik</a:t>
            </a:r>
            <a:r>
              <a:rPr lang="tr-TR" sz="2200" dirty="0"/>
              <a:t> </a:t>
            </a:r>
            <a:r>
              <a:rPr lang="tr-TR" sz="2200" dirty="0" err="1"/>
              <a:t>motilitede</a:t>
            </a:r>
            <a:r>
              <a:rPr lang="tr-TR" sz="2200" dirty="0"/>
              <a:t> geri dönüşümsüz değişikliklere sebep olur.</a:t>
            </a:r>
          </a:p>
          <a:p>
            <a:pPr lvl="0">
              <a:lnSpc>
                <a:spcPct val="150000"/>
              </a:lnSpc>
            </a:pPr>
            <a:r>
              <a:rPr lang="tr-TR" sz="2200" dirty="0"/>
              <a:t>Küçük hayvanlarda gelişen </a:t>
            </a:r>
            <a:r>
              <a:rPr lang="tr-TR" sz="2200" dirty="0" err="1"/>
              <a:t>kolonik</a:t>
            </a:r>
            <a:r>
              <a:rPr lang="tr-TR" sz="2200" dirty="0"/>
              <a:t> </a:t>
            </a:r>
            <a:r>
              <a:rPr lang="tr-TR" sz="2200" dirty="0" err="1"/>
              <a:t>ganglionik</a:t>
            </a:r>
            <a:r>
              <a:rPr lang="tr-TR" sz="2200" dirty="0"/>
              <a:t> hücrelerin </a:t>
            </a:r>
            <a:r>
              <a:rPr lang="tr-TR" sz="2200" dirty="0" err="1"/>
              <a:t>konjenital</a:t>
            </a:r>
            <a:r>
              <a:rPr lang="tr-TR" sz="2200" dirty="0"/>
              <a:t> yokluğunun (</a:t>
            </a:r>
            <a:r>
              <a:rPr lang="tr-TR" sz="2200" dirty="0" err="1"/>
              <a:t>Hirschsprung’s</a:t>
            </a:r>
            <a:r>
              <a:rPr lang="tr-TR" sz="2200" dirty="0"/>
              <a:t> hastalığı) nedenleri net olarak bilinmemektedir.</a:t>
            </a:r>
          </a:p>
          <a:p>
            <a:pPr lvl="0">
              <a:lnSpc>
                <a:spcPct val="150000"/>
              </a:lnSpc>
            </a:pPr>
            <a:r>
              <a:rPr lang="tr-TR" sz="2200" dirty="0"/>
              <a:t>Kedilerde </a:t>
            </a:r>
            <a:r>
              <a:rPr lang="tr-TR" sz="2200" dirty="0" err="1"/>
              <a:t>idiyopatik</a:t>
            </a:r>
            <a:r>
              <a:rPr lang="tr-TR" sz="2200" dirty="0"/>
              <a:t> </a:t>
            </a:r>
            <a:r>
              <a:rPr lang="tr-TR" sz="2200" dirty="0" err="1"/>
              <a:t>megakolonun</a:t>
            </a:r>
            <a:r>
              <a:rPr lang="tr-TR" sz="2200" dirty="0"/>
              <a:t> </a:t>
            </a:r>
            <a:r>
              <a:rPr lang="tr-TR" sz="2200" dirty="0" err="1"/>
              <a:t>patogenezi</a:t>
            </a:r>
            <a:r>
              <a:rPr lang="tr-TR" sz="2200" dirty="0"/>
              <a:t>, çoğunlukla normal </a:t>
            </a:r>
            <a:r>
              <a:rPr lang="tr-TR" sz="2200" dirty="0" err="1"/>
              <a:t>kolonik</a:t>
            </a:r>
            <a:r>
              <a:rPr lang="tr-TR" sz="2200" dirty="0"/>
              <a:t> kas fonksiyonunun bozulmasıyla ilişkilidir.</a:t>
            </a:r>
          </a:p>
          <a:p>
            <a:pPr>
              <a:lnSpc>
                <a:spcPct val="150000"/>
              </a:lnSpc>
            </a:pPr>
            <a:endParaRPr lang="en-US" sz="2200" dirty="0"/>
          </a:p>
        </p:txBody>
      </p:sp>
    </p:spTree>
    <p:extLst>
      <p:ext uri="{BB962C8B-B14F-4D97-AF65-F5344CB8AC3E}">
        <p14:creationId xmlns:p14="http://schemas.microsoft.com/office/powerpoint/2010/main" val="32940663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12F727-7709-8442-ADB7-EAC2170FAE23}"/>
              </a:ext>
            </a:extLst>
          </p:cNvPr>
          <p:cNvSpPr>
            <a:spLocks noGrp="1"/>
          </p:cNvSpPr>
          <p:nvPr>
            <p:ph idx="1"/>
          </p:nvPr>
        </p:nvSpPr>
        <p:spPr>
          <a:xfrm>
            <a:off x="838200" y="811658"/>
            <a:ext cx="10935984" cy="5365305"/>
          </a:xfrm>
        </p:spPr>
        <p:txBody>
          <a:bodyPr>
            <a:normAutofit/>
          </a:bodyPr>
          <a:lstStyle/>
          <a:p>
            <a:pPr marL="0" indent="0" algn="just">
              <a:lnSpc>
                <a:spcPct val="150000"/>
              </a:lnSpc>
              <a:buNone/>
            </a:pPr>
            <a:r>
              <a:rPr lang="tr-TR" sz="2200" b="1" i="1" dirty="0">
                <a:solidFill>
                  <a:srgbClr val="FF0000"/>
                </a:solidFill>
              </a:rPr>
              <a:t>Türler</a:t>
            </a:r>
            <a:r>
              <a:rPr lang="tr-TR" sz="2200" b="1" i="1" dirty="0"/>
              <a:t> </a:t>
            </a:r>
            <a:endParaRPr lang="tr-TR" sz="2200" dirty="0"/>
          </a:p>
          <a:p>
            <a:pPr lvl="0" algn="just">
              <a:lnSpc>
                <a:spcPct val="150000"/>
              </a:lnSpc>
            </a:pPr>
            <a:r>
              <a:rPr lang="tr-TR" sz="2200" dirty="0" err="1"/>
              <a:t>İdiyopatik</a:t>
            </a:r>
            <a:r>
              <a:rPr lang="tr-TR" sz="2200" dirty="0"/>
              <a:t> </a:t>
            </a:r>
            <a:r>
              <a:rPr lang="tr-TR" sz="2200" dirty="0" err="1"/>
              <a:t>megakolon</a:t>
            </a:r>
            <a:r>
              <a:rPr lang="tr-TR" sz="2200" dirty="0"/>
              <a:t> — kedi</a:t>
            </a:r>
          </a:p>
          <a:p>
            <a:pPr lvl="0" algn="just">
              <a:lnSpc>
                <a:spcPct val="150000"/>
              </a:lnSpc>
            </a:pPr>
            <a:r>
              <a:rPr lang="tr-TR" sz="2200" dirty="0" err="1"/>
              <a:t>Edinsel</a:t>
            </a:r>
            <a:r>
              <a:rPr lang="tr-TR" sz="2200" dirty="0"/>
              <a:t> </a:t>
            </a:r>
            <a:r>
              <a:rPr lang="tr-TR" sz="2200" dirty="0" err="1"/>
              <a:t>megakolon</a:t>
            </a:r>
            <a:r>
              <a:rPr lang="tr-TR" sz="2200" dirty="0"/>
              <a:t> — kedi ve köpek</a:t>
            </a:r>
          </a:p>
          <a:p>
            <a:pPr marL="0" indent="0" algn="just">
              <a:lnSpc>
                <a:spcPct val="150000"/>
              </a:lnSpc>
              <a:buNone/>
            </a:pPr>
            <a:r>
              <a:rPr lang="tr-TR" sz="2200" b="1" i="1" dirty="0">
                <a:solidFill>
                  <a:srgbClr val="FF0000"/>
                </a:solidFill>
              </a:rPr>
              <a:t>Irk Yatkınlığı  </a:t>
            </a:r>
            <a:endParaRPr lang="tr-TR" sz="2200" dirty="0">
              <a:solidFill>
                <a:srgbClr val="FF0000"/>
              </a:solidFill>
            </a:endParaRPr>
          </a:p>
          <a:p>
            <a:pPr algn="just">
              <a:lnSpc>
                <a:spcPct val="150000"/>
              </a:lnSpc>
            </a:pPr>
            <a:r>
              <a:rPr lang="tr-TR" sz="2200" dirty="0" err="1"/>
              <a:t>Manx</a:t>
            </a:r>
            <a:r>
              <a:rPr lang="tr-TR" sz="2200" dirty="0"/>
              <a:t> ırkı kedilerde riskin fazla olduğuna dair bazı kanıtlar vardır.</a:t>
            </a:r>
          </a:p>
          <a:p>
            <a:pPr marL="0" indent="0" algn="just">
              <a:lnSpc>
                <a:spcPct val="150000"/>
              </a:lnSpc>
              <a:buNone/>
            </a:pPr>
            <a:r>
              <a:rPr lang="tr-TR" sz="2200" b="1" i="1" dirty="0">
                <a:solidFill>
                  <a:srgbClr val="FF0000"/>
                </a:solidFill>
              </a:rPr>
              <a:t>Ortalama Yaş ve Aralık</a:t>
            </a:r>
            <a:endParaRPr lang="tr-TR" sz="2200" dirty="0">
              <a:solidFill>
                <a:srgbClr val="FF0000"/>
              </a:solidFill>
            </a:endParaRPr>
          </a:p>
          <a:p>
            <a:pPr lvl="0" algn="just">
              <a:lnSpc>
                <a:spcPct val="150000"/>
              </a:lnSpc>
            </a:pPr>
            <a:r>
              <a:rPr lang="tr-TR" sz="2200" dirty="0" err="1"/>
              <a:t>İdiyopatik</a:t>
            </a:r>
            <a:r>
              <a:rPr lang="tr-TR" sz="2200" dirty="0"/>
              <a:t> </a:t>
            </a:r>
            <a:r>
              <a:rPr lang="tr-TR" sz="2200" dirty="0" err="1"/>
              <a:t>megakolon</a:t>
            </a:r>
            <a:r>
              <a:rPr lang="tr-TR" sz="2200" dirty="0"/>
              <a:t> — orta yaşlı veya yaşlı kediler (ortalama yaş 4.9 yaş ; aralık, 1-15 yaş)</a:t>
            </a:r>
          </a:p>
          <a:p>
            <a:pPr lvl="0" algn="just">
              <a:lnSpc>
                <a:spcPct val="150000"/>
              </a:lnSpc>
            </a:pPr>
            <a:r>
              <a:rPr lang="tr-TR" sz="2200" dirty="0"/>
              <a:t>Kazanılmış </a:t>
            </a:r>
            <a:r>
              <a:rPr lang="tr-TR" sz="2200" dirty="0" err="1"/>
              <a:t>megakolon</a:t>
            </a:r>
            <a:r>
              <a:rPr lang="tr-TR" sz="2200" dirty="0"/>
              <a:t> — yok.</a:t>
            </a:r>
          </a:p>
          <a:p>
            <a:pPr algn="just">
              <a:lnSpc>
                <a:spcPct val="150000"/>
              </a:lnSpc>
            </a:pPr>
            <a:endParaRPr lang="en-US" sz="2200" dirty="0"/>
          </a:p>
        </p:txBody>
      </p:sp>
    </p:spTree>
    <p:extLst>
      <p:ext uri="{BB962C8B-B14F-4D97-AF65-F5344CB8AC3E}">
        <p14:creationId xmlns:p14="http://schemas.microsoft.com/office/powerpoint/2010/main" val="13713288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7BB1-ED3F-B34B-9BE9-C9786D1387D7}"/>
              </a:ext>
            </a:extLst>
          </p:cNvPr>
          <p:cNvSpPr>
            <a:spLocks noGrp="1"/>
          </p:cNvSpPr>
          <p:nvPr>
            <p:ph type="title"/>
          </p:nvPr>
        </p:nvSpPr>
        <p:spPr>
          <a:xfrm>
            <a:off x="236305" y="365126"/>
            <a:ext cx="11609797" cy="610920"/>
          </a:xfrm>
          <a:ln>
            <a:solidFill>
              <a:schemeClr val="accent1"/>
            </a:solidFill>
          </a:ln>
        </p:spPr>
        <p:txBody>
          <a:bodyPr>
            <a:normAutofit/>
          </a:bodyPr>
          <a:lstStyle/>
          <a:p>
            <a:r>
              <a:rPr lang="tr-TR" sz="2200" b="1" dirty="0">
                <a:solidFill>
                  <a:srgbClr val="FF0000"/>
                </a:solidFill>
              </a:rPr>
              <a:t>ETİYOLOJİ</a:t>
            </a:r>
            <a:endParaRPr lang="en-US" sz="2200" dirty="0">
              <a:solidFill>
                <a:srgbClr val="FF0000"/>
              </a:solidFill>
            </a:endParaRPr>
          </a:p>
        </p:txBody>
      </p:sp>
      <p:sp>
        <p:nvSpPr>
          <p:cNvPr id="3" name="Content Placeholder 2">
            <a:extLst>
              <a:ext uri="{FF2B5EF4-FFF2-40B4-BE49-F238E27FC236}">
                <a16:creationId xmlns:a16="http://schemas.microsoft.com/office/drawing/2014/main" id="{0D49FC98-9B93-364F-8BDB-D8988208BA89}"/>
              </a:ext>
            </a:extLst>
          </p:cNvPr>
          <p:cNvSpPr>
            <a:spLocks noGrp="1"/>
          </p:cNvSpPr>
          <p:nvPr>
            <p:ph idx="1"/>
          </p:nvPr>
        </p:nvSpPr>
        <p:spPr>
          <a:xfrm>
            <a:off x="236305" y="1150706"/>
            <a:ext cx="11609797" cy="5465851"/>
          </a:xfrm>
        </p:spPr>
        <p:txBody>
          <a:bodyPr>
            <a:normAutofit fontScale="92500"/>
          </a:bodyPr>
          <a:lstStyle/>
          <a:p>
            <a:pPr lvl="0" algn="just">
              <a:lnSpc>
                <a:spcPct val="150000"/>
              </a:lnSpc>
            </a:pPr>
            <a:r>
              <a:rPr lang="tr-TR" sz="2200" dirty="0" err="1">
                <a:solidFill>
                  <a:srgbClr val="0070C0"/>
                </a:solidFill>
              </a:rPr>
              <a:t>İdiyopatik</a:t>
            </a:r>
            <a:r>
              <a:rPr lang="tr-TR" sz="2200" dirty="0">
                <a:solidFill>
                  <a:srgbClr val="0070C0"/>
                </a:solidFill>
              </a:rPr>
              <a:t> </a:t>
            </a:r>
            <a:r>
              <a:rPr lang="tr-TR" sz="2200" dirty="0"/>
              <a:t>— kediler.</a:t>
            </a:r>
          </a:p>
          <a:p>
            <a:pPr lvl="0" algn="just">
              <a:lnSpc>
                <a:spcPct val="150000"/>
              </a:lnSpc>
            </a:pPr>
            <a:r>
              <a:rPr lang="tr-TR" sz="2200" dirty="0">
                <a:solidFill>
                  <a:srgbClr val="0070C0"/>
                </a:solidFill>
              </a:rPr>
              <a:t>Mekanik obstrüksiyon </a:t>
            </a:r>
            <a:r>
              <a:rPr lang="tr-TR" sz="2200" dirty="0"/>
              <a:t>— </a:t>
            </a:r>
            <a:r>
              <a:rPr lang="tr-TR" sz="2200" dirty="0" err="1"/>
              <a:t>pelvik</a:t>
            </a:r>
            <a:r>
              <a:rPr lang="tr-TR" sz="2200" dirty="0"/>
              <a:t> kırığın yanlış birleşmesi, yabancı cisim veya uygun olmayan diyet (özellikle kemik), daralma, prostat hastalığı, </a:t>
            </a:r>
            <a:r>
              <a:rPr lang="tr-TR" sz="2200" dirty="0" err="1"/>
              <a:t>perineal</a:t>
            </a:r>
            <a:r>
              <a:rPr lang="tr-TR" sz="2200" dirty="0"/>
              <a:t> fıtık, </a:t>
            </a:r>
            <a:r>
              <a:rPr lang="tr-TR" sz="2200" dirty="0" err="1"/>
              <a:t>neoplazi</a:t>
            </a:r>
            <a:r>
              <a:rPr lang="tr-TR" sz="2200" dirty="0"/>
              <a:t> veya </a:t>
            </a:r>
            <a:r>
              <a:rPr lang="tr-TR" sz="2200" dirty="0" err="1"/>
              <a:t>rektal</a:t>
            </a:r>
            <a:r>
              <a:rPr lang="tr-TR" sz="2200" dirty="0"/>
              <a:t> </a:t>
            </a:r>
            <a:r>
              <a:rPr lang="tr-TR" sz="2200" dirty="0" err="1"/>
              <a:t>atrezi</a:t>
            </a:r>
            <a:r>
              <a:rPr lang="tr-TR" sz="2200" dirty="0"/>
              <a:t>.</a:t>
            </a:r>
          </a:p>
          <a:p>
            <a:pPr lvl="0" algn="just">
              <a:lnSpc>
                <a:spcPct val="150000"/>
              </a:lnSpc>
            </a:pPr>
            <a:r>
              <a:rPr lang="tr-TR" sz="2200" dirty="0" err="1">
                <a:solidFill>
                  <a:srgbClr val="0070C0"/>
                </a:solidFill>
              </a:rPr>
              <a:t>Diskezinin</a:t>
            </a:r>
            <a:r>
              <a:rPr lang="tr-TR" sz="2200" dirty="0">
                <a:solidFill>
                  <a:srgbClr val="0070C0"/>
                </a:solidFill>
              </a:rPr>
              <a:t> sebepleri </a:t>
            </a:r>
            <a:r>
              <a:rPr lang="tr-TR" sz="2200" dirty="0"/>
              <a:t>— </a:t>
            </a:r>
            <a:r>
              <a:rPr lang="tr-TR" sz="2200" dirty="0" err="1"/>
              <a:t>anorektal</a:t>
            </a:r>
            <a:r>
              <a:rPr lang="tr-TR" sz="2200" dirty="0"/>
              <a:t> hastalık (anal </a:t>
            </a:r>
            <a:r>
              <a:rPr lang="tr-TR" sz="2200" dirty="0" err="1"/>
              <a:t>sakkülit</a:t>
            </a:r>
            <a:r>
              <a:rPr lang="tr-TR" sz="2200" dirty="0"/>
              <a:t>, anal kese apsesi, </a:t>
            </a:r>
            <a:r>
              <a:rPr lang="tr-TR" sz="2200" dirty="0" err="1"/>
              <a:t>perianal</a:t>
            </a:r>
            <a:r>
              <a:rPr lang="tr-TR" sz="2200" dirty="0"/>
              <a:t> fistül, </a:t>
            </a:r>
            <a:r>
              <a:rPr lang="tr-TR" sz="2200" dirty="0" err="1"/>
              <a:t>proktit</a:t>
            </a:r>
            <a:r>
              <a:rPr lang="tr-TR" sz="2200" dirty="0"/>
              <a:t>), travma (</a:t>
            </a:r>
            <a:r>
              <a:rPr lang="tr-TR" sz="2200" dirty="0" err="1"/>
              <a:t>pelvis</a:t>
            </a:r>
            <a:r>
              <a:rPr lang="tr-TR" sz="2200" dirty="0"/>
              <a:t> kırılması, bacak kırığı, kalça </a:t>
            </a:r>
            <a:r>
              <a:rPr lang="tr-TR" sz="2200" dirty="0" err="1"/>
              <a:t>dislokasyonu</a:t>
            </a:r>
            <a:r>
              <a:rPr lang="tr-TR" sz="2200" dirty="0"/>
              <a:t>, </a:t>
            </a:r>
            <a:r>
              <a:rPr lang="tr-TR" sz="2200" dirty="0" err="1"/>
              <a:t>perianal</a:t>
            </a:r>
            <a:r>
              <a:rPr lang="tr-TR" sz="2200" dirty="0"/>
              <a:t> ısırık yarası veya yırtılma, </a:t>
            </a:r>
            <a:r>
              <a:rPr lang="tr-TR" sz="2200" dirty="0" err="1"/>
              <a:t>perianal</a:t>
            </a:r>
            <a:r>
              <a:rPr lang="tr-TR" sz="2200" dirty="0"/>
              <a:t> apse).</a:t>
            </a:r>
          </a:p>
          <a:p>
            <a:pPr lvl="0" algn="just">
              <a:lnSpc>
                <a:spcPct val="150000"/>
              </a:lnSpc>
            </a:pPr>
            <a:r>
              <a:rPr lang="tr-TR" sz="2200" dirty="0">
                <a:solidFill>
                  <a:srgbClr val="0070C0"/>
                </a:solidFill>
              </a:rPr>
              <a:t>Metabolik hastalıklar </a:t>
            </a:r>
            <a:r>
              <a:rPr lang="tr-TR" sz="2200" dirty="0"/>
              <a:t>— </a:t>
            </a:r>
            <a:r>
              <a:rPr lang="tr-TR" sz="2200" dirty="0" err="1"/>
              <a:t>hipokalemi</a:t>
            </a:r>
            <a:r>
              <a:rPr lang="tr-TR" sz="2200" dirty="0"/>
              <a:t>, </a:t>
            </a:r>
            <a:r>
              <a:rPr lang="tr-TR" sz="2200" dirty="0" err="1"/>
              <a:t>hipokalsemi</a:t>
            </a:r>
            <a:r>
              <a:rPr lang="tr-TR" sz="2200" dirty="0"/>
              <a:t>, ciddi </a:t>
            </a:r>
            <a:r>
              <a:rPr lang="tr-TR" sz="2200" dirty="0" err="1"/>
              <a:t>dehidrasyon</a:t>
            </a:r>
            <a:r>
              <a:rPr lang="tr-TR" sz="2200" dirty="0"/>
              <a:t>.</a:t>
            </a:r>
          </a:p>
          <a:p>
            <a:pPr lvl="0" algn="just">
              <a:lnSpc>
                <a:spcPct val="150000"/>
              </a:lnSpc>
            </a:pPr>
            <a:r>
              <a:rPr lang="tr-TR" sz="2200" dirty="0">
                <a:solidFill>
                  <a:srgbClr val="0070C0"/>
                </a:solidFill>
              </a:rPr>
              <a:t>İlaçlar</a:t>
            </a:r>
            <a:r>
              <a:rPr lang="tr-TR" sz="2200" dirty="0"/>
              <a:t> — </a:t>
            </a:r>
            <a:r>
              <a:rPr lang="tr-TR" sz="2200" dirty="0" err="1"/>
              <a:t>Vinkristin</a:t>
            </a:r>
            <a:r>
              <a:rPr lang="tr-TR" sz="2200" dirty="0"/>
              <a:t>, baryum, </a:t>
            </a:r>
            <a:r>
              <a:rPr lang="tr-TR" sz="2200" dirty="0" err="1"/>
              <a:t>antasitler</a:t>
            </a:r>
            <a:r>
              <a:rPr lang="tr-TR" sz="2200" dirty="0"/>
              <a:t>, </a:t>
            </a:r>
            <a:r>
              <a:rPr lang="tr-TR" sz="2200" dirty="0" err="1"/>
              <a:t>sükralfat</a:t>
            </a:r>
            <a:r>
              <a:rPr lang="tr-TR" sz="2200" dirty="0"/>
              <a:t>, </a:t>
            </a:r>
            <a:r>
              <a:rPr lang="tr-TR" sz="2200" dirty="0" err="1"/>
              <a:t>antikolinerjikler</a:t>
            </a:r>
            <a:r>
              <a:rPr lang="tr-TR" sz="2200" dirty="0"/>
              <a:t>.</a:t>
            </a:r>
          </a:p>
          <a:p>
            <a:pPr algn="just">
              <a:lnSpc>
                <a:spcPct val="150000"/>
              </a:lnSpc>
            </a:pPr>
            <a:r>
              <a:rPr lang="tr-TR" sz="2200" dirty="0">
                <a:solidFill>
                  <a:srgbClr val="0070C0"/>
                </a:solidFill>
              </a:rPr>
              <a:t>Nörolojik/</a:t>
            </a:r>
            <a:r>
              <a:rPr lang="tr-TR" sz="2200" dirty="0" err="1">
                <a:solidFill>
                  <a:srgbClr val="0070C0"/>
                </a:solidFill>
              </a:rPr>
              <a:t>nöromuskuler</a:t>
            </a:r>
            <a:r>
              <a:rPr lang="tr-TR" sz="2200" dirty="0">
                <a:solidFill>
                  <a:srgbClr val="0070C0"/>
                </a:solidFill>
              </a:rPr>
              <a:t> hastalık </a:t>
            </a:r>
            <a:r>
              <a:rPr lang="tr-TR" sz="2200" dirty="0"/>
              <a:t>— </a:t>
            </a:r>
            <a:r>
              <a:rPr lang="tr-TR" sz="2200" dirty="0" err="1"/>
              <a:t>kaudal</a:t>
            </a:r>
            <a:r>
              <a:rPr lang="tr-TR" sz="2200" dirty="0"/>
              <a:t> omurganın </a:t>
            </a:r>
            <a:r>
              <a:rPr lang="tr-TR" sz="2200" dirty="0" err="1"/>
              <a:t>konjenital</a:t>
            </a:r>
            <a:r>
              <a:rPr lang="tr-TR" sz="2200" dirty="0"/>
              <a:t> anormallikleri (özellikle </a:t>
            </a:r>
            <a:r>
              <a:rPr lang="tr-TR" sz="2200" dirty="0" err="1"/>
              <a:t>Manx</a:t>
            </a:r>
            <a:r>
              <a:rPr lang="tr-TR" sz="2200" dirty="0"/>
              <a:t> kedilerinde), </a:t>
            </a:r>
            <a:r>
              <a:rPr lang="tr-TR" sz="2200" dirty="0" err="1"/>
              <a:t>parapleji</a:t>
            </a:r>
            <a:r>
              <a:rPr lang="tr-TR" sz="2200" dirty="0"/>
              <a:t>, </a:t>
            </a:r>
            <a:r>
              <a:rPr lang="tr-TR" sz="2200" dirty="0" err="1"/>
              <a:t>spinal</a:t>
            </a:r>
            <a:r>
              <a:rPr lang="tr-TR" sz="2200" dirty="0"/>
              <a:t> </a:t>
            </a:r>
            <a:r>
              <a:rPr lang="tr-TR" sz="2200" dirty="0" err="1"/>
              <a:t>kord</a:t>
            </a:r>
            <a:r>
              <a:rPr lang="tr-TR" sz="2200" dirty="0"/>
              <a:t> hastalığı, </a:t>
            </a:r>
            <a:r>
              <a:rPr lang="tr-TR" sz="2200" dirty="0" err="1"/>
              <a:t>intervertebral</a:t>
            </a:r>
            <a:r>
              <a:rPr lang="tr-TR" sz="2200" dirty="0"/>
              <a:t> disk hastalığı, </a:t>
            </a:r>
            <a:r>
              <a:rPr lang="tr-TR" sz="2200" dirty="0" err="1"/>
              <a:t>disotonomi</a:t>
            </a:r>
            <a:r>
              <a:rPr lang="tr-TR" sz="2200" dirty="0"/>
              <a:t>, </a:t>
            </a:r>
            <a:r>
              <a:rPr lang="tr-TR" sz="2200" dirty="0" err="1"/>
              <a:t>sakral</a:t>
            </a:r>
            <a:r>
              <a:rPr lang="tr-TR" sz="2200" dirty="0"/>
              <a:t> sinir hastalığı, </a:t>
            </a:r>
            <a:r>
              <a:rPr lang="tr-TR" sz="2200" dirty="0" err="1"/>
              <a:t>sakral</a:t>
            </a:r>
            <a:r>
              <a:rPr lang="tr-TR" sz="2200" dirty="0"/>
              <a:t> sinir travması (</a:t>
            </a:r>
            <a:r>
              <a:rPr lang="tr-TR" sz="2200" dirty="0" err="1"/>
              <a:t>örn</a:t>
            </a:r>
            <a:r>
              <a:rPr lang="tr-TR" sz="2200" dirty="0"/>
              <a:t>. kuyruk kırığı/çekme hasarı), </a:t>
            </a:r>
            <a:r>
              <a:rPr lang="tr-TR" sz="2200" dirty="0" err="1"/>
              <a:t>kolonik</a:t>
            </a:r>
            <a:r>
              <a:rPr lang="tr-TR" sz="2200" dirty="0"/>
              <a:t> </a:t>
            </a:r>
            <a:r>
              <a:rPr lang="tr-TR" sz="2200" dirty="0" err="1"/>
              <a:t>inervasyona</a:t>
            </a:r>
            <a:r>
              <a:rPr lang="tr-TR" sz="2200" dirty="0"/>
              <a:t> travma </a:t>
            </a:r>
            <a:endParaRPr lang="en-US" sz="2200" dirty="0"/>
          </a:p>
        </p:txBody>
      </p:sp>
    </p:spTree>
    <p:extLst>
      <p:ext uri="{BB962C8B-B14F-4D97-AF65-F5344CB8AC3E}">
        <p14:creationId xmlns:p14="http://schemas.microsoft.com/office/powerpoint/2010/main" val="410839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F518F0-FD2A-154B-875E-11AFDA3DB083}"/>
              </a:ext>
            </a:extLst>
          </p:cNvPr>
          <p:cNvSpPr>
            <a:spLocks noGrp="1"/>
          </p:cNvSpPr>
          <p:nvPr>
            <p:ph idx="1"/>
          </p:nvPr>
        </p:nvSpPr>
        <p:spPr>
          <a:xfrm>
            <a:off x="838200" y="734518"/>
            <a:ext cx="10515600" cy="5442445"/>
          </a:xfrm>
        </p:spPr>
        <p:txBody>
          <a:bodyPr>
            <a:normAutofit/>
          </a:bodyPr>
          <a:lstStyle/>
          <a:p>
            <a:pPr algn="just">
              <a:lnSpc>
                <a:spcPct val="150000"/>
              </a:lnSpc>
            </a:pPr>
            <a:r>
              <a:rPr lang="tr-TR" sz="2200" dirty="0" err="1"/>
              <a:t>PLE'nin</a:t>
            </a:r>
            <a:r>
              <a:rPr lang="tr-TR" sz="2200" dirty="0"/>
              <a:t> yaygın bir nedeni olan intestinal </a:t>
            </a:r>
            <a:r>
              <a:rPr lang="tr-TR" sz="2200" dirty="0" err="1"/>
              <a:t>lenjektazi</a:t>
            </a:r>
            <a:r>
              <a:rPr lang="tr-TR" sz="2200" dirty="0"/>
              <a:t> tedavisinde tedavinin amacı, plazma proteininin </a:t>
            </a:r>
            <a:r>
              <a:rPr lang="tr-TR" sz="2200" dirty="0" err="1"/>
              <a:t>enterik</a:t>
            </a:r>
            <a:r>
              <a:rPr lang="tr-TR" sz="2200" dirty="0"/>
              <a:t> kaybını azaltmak, ilişkili intestinal veya lenfatik </a:t>
            </a:r>
            <a:r>
              <a:rPr lang="tr-TR" sz="2200" dirty="0" err="1"/>
              <a:t>enflamasyonu</a:t>
            </a:r>
            <a:r>
              <a:rPr lang="tr-TR" sz="2200" dirty="0"/>
              <a:t> çözmek ve </a:t>
            </a:r>
            <a:r>
              <a:rPr lang="tr-TR" sz="2200" dirty="0" err="1"/>
              <a:t>efüzyon</a:t>
            </a:r>
            <a:r>
              <a:rPr lang="tr-TR" sz="2200" dirty="0"/>
              <a:t> veya ödemi kontrol etmektir.</a:t>
            </a:r>
          </a:p>
          <a:p>
            <a:pPr algn="just">
              <a:lnSpc>
                <a:spcPct val="150000"/>
              </a:lnSpc>
            </a:pPr>
            <a:r>
              <a:rPr lang="tr-TR" sz="2200" dirty="0"/>
              <a:t>Ciddi diyetsel yağ kısıtlaması, barsak </a:t>
            </a:r>
            <a:r>
              <a:rPr lang="tr-TR" sz="2200" dirty="0" err="1"/>
              <a:t>lenfektazi</a:t>
            </a:r>
            <a:r>
              <a:rPr lang="tr-TR" sz="2200" dirty="0"/>
              <a:t> hastalığına sahip köpeklerin yönetiminde en önemli hususlardan biridir. Yüksek oranda sindirilebilir olan ve </a:t>
            </a:r>
            <a:r>
              <a:rPr lang="tr-TR" sz="2200" dirty="0" err="1"/>
              <a:t>metabolik</a:t>
            </a:r>
            <a:r>
              <a:rPr lang="tr-TR" sz="2200" dirty="0"/>
              <a:t> olarak eşdeğer bazda% 20'den az yağ kalorisi içeren diyetler tavsiye edilir.</a:t>
            </a:r>
          </a:p>
          <a:p>
            <a:pPr algn="just">
              <a:lnSpc>
                <a:spcPct val="150000"/>
              </a:lnSpc>
            </a:pPr>
            <a:r>
              <a:rPr lang="tr-TR" sz="2200" dirty="0"/>
              <a:t>Eğer mümkünse, ticari tabanlı bir diyetin beslenmesini önerir; Bununla birlikte, ticari diyetlerde elde edilenden daha fazla yağ kısıtlamasına ihtiyaç duyacak olan şiddetli </a:t>
            </a:r>
            <a:r>
              <a:rPr lang="tr-TR" sz="2200" dirty="0" err="1"/>
              <a:t>lenfadenektazisi</a:t>
            </a:r>
            <a:r>
              <a:rPr lang="tr-TR" sz="2200" dirty="0"/>
              <a:t> olan az sayıda köpek vardır ve evde pişirilen diyetler yeterli olabilir.</a:t>
            </a:r>
          </a:p>
        </p:txBody>
      </p:sp>
    </p:spTree>
    <p:extLst>
      <p:ext uri="{BB962C8B-B14F-4D97-AF65-F5344CB8AC3E}">
        <p14:creationId xmlns:p14="http://schemas.microsoft.com/office/powerpoint/2010/main" val="7636636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1ED27-D56D-CF49-B1F7-946DE9F3525A}"/>
              </a:ext>
            </a:extLst>
          </p:cNvPr>
          <p:cNvSpPr>
            <a:spLocks noGrp="1"/>
          </p:cNvSpPr>
          <p:nvPr>
            <p:ph idx="1"/>
          </p:nvPr>
        </p:nvSpPr>
        <p:spPr>
          <a:xfrm>
            <a:off x="349321" y="503434"/>
            <a:ext cx="11424863" cy="6082301"/>
          </a:xfrm>
        </p:spPr>
        <p:txBody>
          <a:bodyPr>
            <a:normAutofit fontScale="92500" lnSpcReduction="10000"/>
          </a:bodyPr>
          <a:lstStyle/>
          <a:p>
            <a:pPr marL="0" indent="0" algn="just">
              <a:lnSpc>
                <a:spcPct val="150000"/>
              </a:lnSpc>
              <a:buNone/>
            </a:pPr>
            <a:r>
              <a:rPr lang="tr-TR" sz="2200" b="1" dirty="0">
                <a:solidFill>
                  <a:srgbClr val="FF0000"/>
                </a:solidFill>
              </a:rPr>
              <a:t>ANAMNEZ </a:t>
            </a:r>
            <a:endParaRPr lang="tr-TR" sz="2200" dirty="0"/>
          </a:p>
          <a:p>
            <a:pPr lvl="0" algn="just">
              <a:lnSpc>
                <a:spcPct val="150000"/>
              </a:lnSpc>
            </a:pPr>
            <a:r>
              <a:rPr lang="tr-TR" sz="2200" dirty="0" err="1"/>
              <a:t>İdiyopatik</a:t>
            </a:r>
            <a:r>
              <a:rPr lang="tr-TR" sz="2200" dirty="0"/>
              <a:t> </a:t>
            </a:r>
            <a:r>
              <a:rPr lang="tr-TR" sz="2200" dirty="0" err="1"/>
              <a:t>megakolon</a:t>
            </a:r>
            <a:r>
              <a:rPr lang="tr-TR" sz="2200" dirty="0"/>
              <a:t> — tipik olarak kronik/tekrarlayan problem; semptomlar sıklıkla aylarca veya yıllarca vardır.</a:t>
            </a:r>
          </a:p>
          <a:p>
            <a:pPr lvl="0" algn="just">
              <a:lnSpc>
                <a:spcPct val="150000"/>
              </a:lnSpc>
            </a:pPr>
            <a:r>
              <a:rPr lang="tr-TR" sz="2200" dirty="0" err="1"/>
              <a:t>Edinsel</a:t>
            </a:r>
            <a:r>
              <a:rPr lang="tr-TR" sz="2200" dirty="0"/>
              <a:t> </a:t>
            </a:r>
            <a:r>
              <a:rPr lang="tr-TR" sz="2200" dirty="0" err="1"/>
              <a:t>megakolon</a:t>
            </a:r>
            <a:r>
              <a:rPr lang="tr-TR" sz="2200" dirty="0"/>
              <a:t> — semptomlar akut veya kronik olabilir.</a:t>
            </a:r>
          </a:p>
          <a:p>
            <a:pPr lvl="0" algn="just">
              <a:lnSpc>
                <a:spcPct val="150000"/>
              </a:lnSpc>
            </a:pPr>
            <a:r>
              <a:rPr lang="tr-TR" sz="2200" dirty="0" err="1"/>
              <a:t>Konstipasyon</a:t>
            </a:r>
            <a:r>
              <a:rPr lang="tr-TR" sz="2200" dirty="0"/>
              <a:t>/</a:t>
            </a:r>
            <a:r>
              <a:rPr lang="tr-TR" sz="2200" dirty="0" err="1"/>
              <a:t>obstipasyon</a:t>
            </a:r>
            <a:endParaRPr lang="tr-TR" sz="2200" dirty="0"/>
          </a:p>
          <a:p>
            <a:pPr lvl="0" algn="just">
              <a:lnSpc>
                <a:spcPct val="150000"/>
              </a:lnSpc>
            </a:pPr>
            <a:r>
              <a:rPr lang="tr-TR" sz="2200" dirty="0"/>
              <a:t>Tenesmus (dışkı çıkışı az veya hiç olmayabilir).</a:t>
            </a:r>
          </a:p>
          <a:p>
            <a:pPr lvl="0" algn="just">
              <a:lnSpc>
                <a:spcPct val="150000"/>
              </a:lnSpc>
            </a:pPr>
            <a:r>
              <a:rPr lang="tr-TR" sz="2200" dirty="0"/>
              <a:t>Sert, kuru dışkı.</a:t>
            </a:r>
          </a:p>
          <a:p>
            <a:pPr lvl="0" algn="just">
              <a:lnSpc>
                <a:spcPct val="150000"/>
              </a:lnSpc>
            </a:pPr>
            <a:r>
              <a:rPr lang="tr-TR" sz="2200" dirty="0"/>
              <a:t>Seyrek </a:t>
            </a:r>
            <a:r>
              <a:rPr lang="tr-TR" sz="2200" dirty="0" err="1"/>
              <a:t>defekasyon</a:t>
            </a:r>
            <a:r>
              <a:rPr lang="tr-TR" sz="2200" dirty="0"/>
              <a:t>.</a:t>
            </a:r>
          </a:p>
          <a:p>
            <a:pPr lvl="0" algn="just">
              <a:lnSpc>
                <a:spcPct val="150000"/>
              </a:lnSpc>
            </a:pPr>
            <a:r>
              <a:rPr lang="tr-TR" sz="2200" dirty="0"/>
              <a:t>Uzamış tenesmus sonrası az miktarda ishal (genellikle </a:t>
            </a:r>
            <a:r>
              <a:rPr lang="tr-TR" sz="2200" dirty="0" err="1"/>
              <a:t>mukoid</a:t>
            </a:r>
            <a:r>
              <a:rPr lang="tr-TR" sz="2200" dirty="0"/>
              <a:t>) oluşabilir.</a:t>
            </a:r>
          </a:p>
          <a:p>
            <a:pPr lvl="0" algn="just">
              <a:lnSpc>
                <a:spcPct val="150000"/>
              </a:lnSpc>
            </a:pPr>
            <a:r>
              <a:rPr lang="tr-TR" sz="2200" dirty="0"/>
              <a:t>Kronik fekal sıkışma ile bazen kusma, anoreksi, ve/veya letarji görülebilir.</a:t>
            </a:r>
          </a:p>
          <a:p>
            <a:pPr lvl="0" algn="just">
              <a:lnSpc>
                <a:spcPct val="150000"/>
              </a:lnSpc>
            </a:pPr>
            <a:r>
              <a:rPr lang="tr-TR" sz="2200" dirty="0"/>
              <a:t>Kilo kaybı.</a:t>
            </a:r>
          </a:p>
          <a:p>
            <a:pPr algn="just">
              <a:lnSpc>
                <a:spcPct val="150000"/>
              </a:lnSpc>
            </a:pPr>
            <a:endParaRPr lang="en-US" sz="2200" dirty="0"/>
          </a:p>
        </p:txBody>
      </p:sp>
    </p:spTree>
    <p:extLst>
      <p:ext uri="{BB962C8B-B14F-4D97-AF65-F5344CB8AC3E}">
        <p14:creationId xmlns:p14="http://schemas.microsoft.com/office/powerpoint/2010/main" val="41670841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493D6-0C6B-9945-B1A7-6AED0AA3F342}"/>
              </a:ext>
            </a:extLst>
          </p:cNvPr>
          <p:cNvSpPr>
            <a:spLocks noGrp="1"/>
          </p:cNvSpPr>
          <p:nvPr>
            <p:ph idx="1"/>
          </p:nvPr>
        </p:nvSpPr>
        <p:spPr>
          <a:xfrm>
            <a:off x="838200" y="832207"/>
            <a:ext cx="10515600" cy="5344756"/>
          </a:xfrm>
        </p:spPr>
        <p:txBody>
          <a:bodyPr>
            <a:normAutofit/>
          </a:bodyPr>
          <a:lstStyle/>
          <a:p>
            <a:pPr marL="0" indent="0" algn="just">
              <a:lnSpc>
                <a:spcPct val="150000"/>
              </a:lnSpc>
              <a:buNone/>
            </a:pPr>
            <a:r>
              <a:rPr lang="tr-TR" sz="2200" b="1" dirty="0">
                <a:solidFill>
                  <a:srgbClr val="FF0000"/>
                </a:solidFill>
              </a:rPr>
              <a:t>FİZİKSEL MUAYENE BULGULARI</a:t>
            </a:r>
            <a:endParaRPr lang="tr-TR" sz="2200" dirty="0">
              <a:solidFill>
                <a:srgbClr val="FF0000"/>
              </a:solidFill>
            </a:endParaRPr>
          </a:p>
          <a:p>
            <a:pPr lvl="0" algn="just">
              <a:lnSpc>
                <a:spcPct val="150000"/>
              </a:lnSpc>
            </a:pPr>
            <a:r>
              <a:rPr lang="tr-TR" sz="2200" dirty="0"/>
              <a:t>Sert dışkı ile beraber genişlemiş kolon </a:t>
            </a:r>
            <a:r>
              <a:rPr lang="tr-TR" sz="2200" dirty="0" err="1"/>
              <a:t>abdominal</a:t>
            </a:r>
            <a:r>
              <a:rPr lang="tr-TR" sz="2200" dirty="0"/>
              <a:t> </a:t>
            </a:r>
            <a:r>
              <a:rPr lang="tr-TR" sz="2200" dirty="0" err="1"/>
              <a:t>palpasyonda</a:t>
            </a:r>
            <a:r>
              <a:rPr lang="tr-TR" sz="2200" dirty="0"/>
              <a:t> </a:t>
            </a:r>
            <a:r>
              <a:rPr lang="tr-TR" sz="2200" dirty="0" err="1"/>
              <a:t>farkedilir</a:t>
            </a:r>
            <a:r>
              <a:rPr lang="tr-TR" sz="2200" dirty="0"/>
              <a:t>.</a:t>
            </a:r>
          </a:p>
          <a:p>
            <a:pPr lvl="0" algn="just">
              <a:lnSpc>
                <a:spcPct val="150000"/>
              </a:lnSpc>
            </a:pPr>
            <a:r>
              <a:rPr lang="tr-TR" sz="2200" dirty="0"/>
              <a:t>Parmak ile </a:t>
            </a:r>
            <a:r>
              <a:rPr lang="tr-TR" sz="2200" dirty="0" err="1"/>
              <a:t>rektal</a:t>
            </a:r>
            <a:r>
              <a:rPr lang="tr-TR" sz="2200" dirty="0"/>
              <a:t> muayene altta yatan sebebi (</a:t>
            </a:r>
            <a:r>
              <a:rPr lang="tr-TR" sz="2200" dirty="0" err="1"/>
              <a:t>obstrüktif</a:t>
            </a:r>
            <a:r>
              <a:rPr lang="tr-TR" sz="2200" dirty="0"/>
              <a:t>) bulmayı sağlayabilir ve fekal birikimi doğrular.</a:t>
            </a:r>
          </a:p>
          <a:p>
            <a:pPr lvl="0" algn="just">
              <a:lnSpc>
                <a:spcPct val="150000"/>
              </a:lnSpc>
            </a:pPr>
            <a:r>
              <a:rPr lang="tr-TR" sz="2200" dirty="0" err="1"/>
              <a:t>Dehidrasyon</a:t>
            </a:r>
            <a:r>
              <a:rPr lang="tr-TR" sz="2200" dirty="0"/>
              <a:t>.</a:t>
            </a:r>
          </a:p>
          <a:p>
            <a:pPr lvl="0" algn="just">
              <a:lnSpc>
                <a:spcPct val="150000"/>
              </a:lnSpc>
            </a:pPr>
            <a:r>
              <a:rPr lang="tr-TR" sz="2200" dirty="0"/>
              <a:t>Dağınık ve kirli tüy yapısı.</a:t>
            </a:r>
          </a:p>
          <a:p>
            <a:pPr algn="just">
              <a:lnSpc>
                <a:spcPct val="150000"/>
              </a:lnSpc>
            </a:pPr>
            <a:endParaRPr lang="en-US" sz="2200" dirty="0"/>
          </a:p>
        </p:txBody>
      </p:sp>
    </p:spTree>
    <p:extLst>
      <p:ext uri="{BB962C8B-B14F-4D97-AF65-F5344CB8AC3E}">
        <p14:creationId xmlns:p14="http://schemas.microsoft.com/office/powerpoint/2010/main" val="5209104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9A0864-2FDA-B943-BE62-6B0E36D170E5}"/>
              </a:ext>
            </a:extLst>
          </p:cNvPr>
          <p:cNvSpPr>
            <a:spLocks noGrp="1"/>
          </p:cNvSpPr>
          <p:nvPr>
            <p:ph idx="1"/>
          </p:nvPr>
        </p:nvSpPr>
        <p:spPr>
          <a:xfrm>
            <a:off x="838200" y="996593"/>
            <a:ext cx="10515600" cy="5180370"/>
          </a:xfrm>
        </p:spPr>
        <p:txBody>
          <a:bodyPr>
            <a:normAutofit/>
          </a:bodyPr>
          <a:lstStyle/>
          <a:p>
            <a:pPr marL="0" indent="0" algn="just">
              <a:lnSpc>
                <a:spcPct val="150000"/>
              </a:lnSpc>
              <a:buNone/>
            </a:pPr>
            <a:r>
              <a:rPr lang="tr-TR" sz="2200" b="1" dirty="0">
                <a:solidFill>
                  <a:srgbClr val="FF0000"/>
                </a:solidFill>
              </a:rPr>
              <a:t>RİSK FAKTÖRLERİ</a:t>
            </a:r>
            <a:endParaRPr lang="tr-TR" sz="2200" dirty="0">
              <a:solidFill>
                <a:srgbClr val="FF0000"/>
              </a:solidFill>
            </a:endParaRPr>
          </a:p>
          <a:p>
            <a:pPr lvl="0" algn="just">
              <a:lnSpc>
                <a:spcPct val="150000"/>
              </a:lnSpc>
            </a:pPr>
            <a:r>
              <a:rPr lang="tr-TR" sz="2200" dirty="0"/>
              <a:t>Koordinasyonu sağlayamamaya (bacak ve </a:t>
            </a:r>
            <a:r>
              <a:rPr lang="tr-TR" sz="2200" dirty="0" err="1"/>
              <a:t>pelvis</a:t>
            </a:r>
            <a:r>
              <a:rPr lang="tr-TR" sz="2200" dirty="0"/>
              <a:t> kırıkları, </a:t>
            </a:r>
            <a:r>
              <a:rPr lang="tr-TR" sz="2200" dirty="0" err="1"/>
              <a:t>nöromuskuler</a:t>
            </a:r>
            <a:r>
              <a:rPr lang="tr-TR" sz="2200" dirty="0"/>
              <a:t> hastalıklar vb.) veya </a:t>
            </a:r>
            <a:r>
              <a:rPr lang="tr-TR" sz="2200" dirty="0" err="1"/>
              <a:t>rektoanal</a:t>
            </a:r>
            <a:r>
              <a:rPr lang="tr-TR" sz="2200" dirty="0"/>
              <a:t> ağrıya sebep olan kondisyonlar.</a:t>
            </a:r>
          </a:p>
          <a:p>
            <a:pPr lvl="0" algn="just">
              <a:lnSpc>
                <a:spcPct val="150000"/>
              </a:lnSpc>
            </a:pPr>
            <a:r>
              <a:rPr lang="tr-TR" sz="2200" dirty="0"/>
              <a:t>Önceki </a:t>
            </a:r>
            <a:r>
              <a:rPr lang="tr-TR" sz="2200" dirty="0" err="1"/>
              <a:t>pelvik</a:t>
            </a:r>
            <a:r>
              <a:rPr lang="tr-TR" sz="2200" dirty="0"/>
              <a:t> kırıklar.</a:t>
            </a:r>
          </a:p>
          <a:p>
            <a:pPr lvl="0" algn="just">
              <a:lnSpc>
                <a:spcPct val="150000"/>
              </a:lnSpc>
            </a:pPr>
            <a:r>
              <a:rPr lang="tr-TR" sz="2200" dirty="0"/>
              <a:t>Fiziksel aktivitede azalma ve </a:t>
            </a:r>
            <a:r>
              <a:rPr lang="tr-TR" sz="2200" dirty="0" err="1"/>
              <a:t>obezite</a:t>
            </a:r>
            <a:r>
              <a:rPr lang="tr-TR" sz="2200" dirty="0"/>
              <a:t>.</a:t>
            </a:r>
          </a:p>
          <a:p>
            <a:pPr lvl="0" algn="just">
              <a:lnSpc>
                <a:spcPct val="150000"/>
              </a:lnSpc>
            </a:pPr>
            <a:r>
              <a:rPr lang="tr-TR" sz="2200" dirty="0" err="1"/>
              <a:t>Perianal</a:t>
            </a:r>
            <a:r>
              <a:rPr lang="tr-TR" sz="2200" dirty="0"/>
              <a:t> fıtıklar.</a:t>
            </a:r>
          </a:p>
          <a:p>
            <a:pPr algn="just">
              <a:lnSpc>
                <a:spcPct val="150000"/>
              </a:lnSpc>
            </a:pPr>
            <a:endParaRPr lang="en-US" sz="2200" dirty="0"/>
          </a:p>
        </p:txBody>
      </p:sp>
    </p:spTree>
    <p:extLst>
      <p:ext uri="{BB962C8B-B14F-4D97-AF65-F5344CB8AC3E}">
        <p14:creationId xmlns:p14="http://schemas.microsoft.com/office/powerpoint/2010/main" val="82456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EED8C-94C3-B844-8EAE-2FE136BB8D03}"/>
              </a:ext>
            </a:extLst>
          </p:cNvPr>
          <p:cNvSpPr>
            <a:spLocks noGrp="1"/>
          </p:cNvSpPr>
          <p:nvPr>
            <p:ph idx="1"/>
          </p:nvPr>
        </p:nvSpPr>
        <p:spPr>
          <a:xfrm>
            <a:off x="838200" y="811658"/>
            <a:ext cx="10515600" cy="5365305"/>
          </a:xfrm>
        </p:spPr>
        <p:txBody>
          <a:bodyPr>
            <a:normAutofit/>
          </a:bodyPr>
          <a:lstStyle/>
          <a:p>
            <a:pPr marL="0" indent="0" algn="just">
              <a:lnSpc>
                <a:spcPct val="150000"/>
              </a:lnSpc>
              <a:buNone/>
            </a:pPr>
            <a:r>
              <a:rPr lang="tr-TR" sz="2200" b="1" dirty="0">
                <a:solidFill>
                  <a:srgbClr val="FF0000"/>
                </a:solidFill>
              </a:rPr>
              <a:t>AYIRICI TANI</a:t>
            </a:r>
            <a:endParaRPr lang="tr-TR" sz="2200" dirty="0">
              <a:solidFill>
                <a:srgbClr val="FF0000"/>
              </a:solidFill>
            </a:endParaRPr>
          </a:p>
          <a:p>
            <a:pPr lvl="0" algn="just">
              <a:lnSpc>
                <a:spcPct val="150000"/>
              </a:lnSpc>
            </a:pPr>
            <a:r>
              <a:rPr lang="tr-TR" sz="2200" dirty="0" err="1"/>
              <a:t>Palpe</a:t>
            </a:r>
            <a:r>
              <a:rPr lang="tr-TR" sz="2200" dirty="0"/>
              <a:t> edilebilir </a:t>
            </a:r>
            <a:r>
              <a:rPr lang="tr-TR" sz="2200" dirty="0" err="1"/>
              <a:t>kolonik</a:t>
            </a:r>
            <a:r>
              <a:rPr lang="tr-TR" sz="2200" dirty="0"/>
              <a:t> kitlelerin diğer sebepleri (</a:t>
            </a:r>
            <a:r>
              <a:rPr lang="tr-TR" sz="2200" dirty="0" err="1"/>
              <a:t>örn</a:t>
            </a:r>
            <a:r>
              <a:rPr lang="tr-TR" sz="2200" dirty="0"/>
              <a:t>. </a:t>
            </a:r>
            <a:r>
              <a:rPr lang="tr-TR" sz="2200" dirty="0" err="1"/>
              <a:t>lenfoma</a:t>
            </a:r>
            <a:r>
              <a:rPr lang="tr-TR" sz="2200" dirty="0"/>
              <a:t>, </a:t>
            </a:r>
            <a:r>
              <a:rPr lang="tr-TR" sz="2200" dirty="0" err="1"/>
              <a:t>karsinoma</a:t>
            </a:r>
            <a:r>
              <a:rPr lang="tr-TR" sz="2200" dirty="0"/>
              <a:t>, üst üste binme) — </a:t>
            </a:r>
            <a:r>
              <a:rPr lang="tr-TR" sz="2200" dirty="0" err="1"/>
              <a:t>rektal</a:t>
            </a:r>
            <a:r>
              <a:rPr lang="tr-TR" sz="2200" dirty="0"/>
              <a:t> muayene, görüntüleme ve mukozal biyopsi ile ayrılır.</a:t>
            </a:r>
          </a:p>
          <a:p>
            <a:pPr lvl="0" algn="just">
              <a:lnSpc>
                <a:spcPct val="150000"/>
              </a:lnSpc>
            </a:pPr>
            <a:r>
              <a:rPr lang="tr-TR" sz="2200" dirty="0" err="1"/>
              <a:t>Disüri</a:t>
            </a:r>
            <a:r>
              <a:rPr lang="tr-TR" sz="2200" dirty="0"/>
              <a:t>/</a:t>
            </a:r>
            <a:r>
              <a:rPr lang="tr-TR" sz="2200" dirty="0" err="1"/>
              <a:t>strangüri</a:t>
            </a:r>
            <a:r>
              <a:rPr lang="tr-TR" sz="2200" dirty="0"/>
              <a:t> — İdrar kesesi ve kolon </a:t>
            </a:r>
            <a:r>
              <a:rPr lang="tr-TR" sz="2200" dirty="0" err="1"/>
              <a:t>palpasyonu</a:t>
            </a:r>
            <a:r>
              <a:rPr lang="tr-TR" sz="2200" dirty="0"/>
              <a:t> ve idrar analizi ile elenir</a:t>
            </a:r>
          </a:p>
          <a:p>
            <a:pPr lvl="0" algn="just">
              <a:lnSpc>
                <a:spcPct val="150000"/>
              </a:lnSpc>
            </a:pPr>
            <a:r>
              <a:rPr lang="tr-TR" sz="2200" dirty="0" err="1"/>
              <a:t>Kolonik</a:t>
            </a:r>
            <a:r>
              <a:rPr lang="tr-TR" sz="2200" dirty="0"/>
              <a:t> mukoza yangısına (kolit) bağlı tenesmus — </a:t>
            </a:r>
            <a:r>
              <a:rPr lang="tr-TR" sz="2200" dirty="0" err="1"/>
              <a:t>palpasyon</a:t>
            </a:r>
            <a:r>
              <a:rPr lang="tr-TR" sz="2200" dirty="0"/>
              <a:t>, </a:t>
            </a:r>
            <a:r>
              <a:rPr lang="tr-TR" sz="2200" dirty="0" err="1"/>
              <a:t>rektal</a:t>
            </a:r>
            <a:r>
              <a:rPr lang="tr-TR" sz="2200" dirty="0"/>
              <a:t> muayene ve endoskopik görüntüleme ile mukozal biyopsi ile elenir.</a:t>
            </a:r>
          </a:p>
          <a:p>
            <a:pPr algn="just">
              <a:lnSpc>
                <a:spcPct val="150000"/>
              </a:lnSpc>
            </a:pPr>
            <a:endParaRPr lang="en-US" sz="2200" dirty="0"/>
          </a:p>
        </p:txBody>
      </p:sp>
    </p:spTree>
    <p:extLst>
      <p:ext uri="{BB962C8B-B14F-4D97-AF65-F5344CB8AC3E}">
        <p14:creationId xmlns:p14="http://schemas.microsoft.com/office/powerpoint/2010/main" val="18654141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87E49-6C85-3844-B7B2-8F2394675F79}"/>
              </a:ext>
            </a:extLst>
          </p:cNvPr>
          <p:cNvSpPr>
            <a:spLocks noGrp="1"/>
          </p:cNvSpPr>
          <p:nvPr>
            <p:ph idx="1"/>
          </p:nvPr>
        </p:nvSpPr>
        <p:spPr>
          <a:xfrm>
            <a:off x="797104" y="962595"/>
            <a:ext cx="10515600" cy="4351338"/>
          </a:xfrm>
        </p:spPr>
        <p:txBody>
          <a:bodyPr>
            <a:normAutofit/>
          </a:bodyPr>
          <a:lstStyle/>
          <a:p>
            <a:pPr marL="0" indent="0" algn="just">
              <a:lnSpc>
                <a:spcPct val="150000"/>
              </a:lnSpc>
              <a:buNone/>
            </a:pPr>
            <a:r>
              <a:rPr lang="tr-TR" sz="2200" b="1" dirty="0">
                <a:solidFill>
                  <a:srgbClr val="FF0000"/>
                </a:solidFill>
              </a:rPr>
              <a:t>TAM KAN/BİYOKİMYA/İDRAR ANALİZİ</a:t>
            </a:r>
            <a:endParaRPr lang="tr-TR" sz="2200" dirty="0">
              <a:solidFill>
                <a:srgbClr val="FF0000"/>
              </a:solidFill>
            </a:endParaRPr>
          </a:p>
          <a:p>
            <a:pPr lvl="0" algn="just">
              <a:lnSpc>
                <a:spcPct val="150000"/>
              </a:lnSpc>
            </a:pPr>
            <a:r>
              <a:rPr lang="tr-TR" sz="2200" dirty="0" err="1"/>
              <a:t>Dehidrasyon</a:t>
            </a:r>
            <a:r>
              <a:rPr lang="tr-TR" sz="2200" dirty="0"/>
              <a:t> (artmış PCV, total protein) ve stres </a:t>
            </a:r>
            <a:r>
              <a:rPr lang="tr-TR" sz="2200" dirty="0" err="1"/>
              <a:t>lökogram</a:t>
            </a:r>
            <a:r>
              <a:rPr lang="tr-TR" sz="2200" dirty="0"/>
              <a:t> görülebilir.</a:t>
            </a:r>
          </a:p>
          <a:p>
            <a:pPr lvl="0" algn="just">
              <a:lnSpc>
                <a:spcPct val="150000"/>
              </a:lnSpc>
            </a:pPr>
            <a:r>
              <a:rPr lang="tr-TR" sz="2200" dirty="0" err="1"/>
              <a:t>Obstipasyon</a:t>
            </a:r>
            <a:r>
              <a:rPr lang="tr-TR" sz="2200" dirty="0"/>
              <a:t> süresine göre elektrolit anormallikleri gelişebilir; bazen </a:t>
            </a:r>
            <a:r>
              <a:rPr lang="tr-TR" sz="2200" dirty="0" err="1"/>
              <a:t>prerenal</a:t>
            </a:r>
            <a:r>
              <a:rPr lang="tr-TR" sz="2200" dirty="0"/>
              <a:t> </a:t>
            </a:r>
            <a:r>
              <a:rPr lang="tr-TR" sz="2200" dirty="0" err="1"/>
              <a:t>azotemi</a:t>
            </a:r>
            <a:r>
              <a:rPr lang="tr-TR" sz="2200" dirty="0"/>
              <a:t> ile </a:t>
            </a:r>
            <a:r>
              <a:rPr lang="tr-TR" sz="2200" dirty="0" err="1"/>
              <a:t>dehidrasyon</a:t>
            </a:r>
            <a:r>
              <a:rPr lang="tr-TR" sz="2200" dirty="0"/>
              <a:t> görülebilir.</a:t>
            </a:r>
          </a:p>
          <a:p>
            <a:pPr lvl="0" algn="just">
              <a:lnSpc>
                <a:spcPct val="150000"/>
              </a:lnSpc>
            </a:pPr>
            <a:r>
              <a:rPr lang="tr-TR" sz="2200" dirty="0"/>
              <a:t>İdrar analizi — tutarlı değişiklikler yoktur; </a:t>
            </a:r>
            <a:r>
              <a:rPr lang="tr-TR" sz="2200" dirty="0" err="1"/>
              <a:t>dehidre</a:t>
            </a:r>
            <a:r>
              <a:rPr lang="tr-TR" sz="2200" dirty="0"/>
              <a:t> hayvanlarda normal </a:t>
            </a:r>
            <a:r>
              <a:rPr lang="tr-TR" sz="2200" dirty="0" err="1"/>
              <a:t>renal</a:t>
            </a:r>
            <a:r>
              <a:rPr lang="tr-TR" sz="2200" dirty="0"/>
              <a:t> fonksiyonu doğrulamak önemlidir ve ayırıcı tanı için alt </a:t>
            </a:r>
            <a:r>
              <a:rPr lang="tr-TR" sz="2200" dirty="0" err="1"/>
              <a:t>üriner</a:t>
            </a:r>
            <a:r>
              <a:rPr lang="tr-TR" sz="2200" dirty="0"/>
              <a:t> sistem hastalıklarını elemek için kullanılır.</a:t>
            </a:r>
          </a:p>
          <a:p>
            <a:pPr algn="just">
              <a:lnSpc>
                <a:spcPct val="150000"/>
              </a:lnSpc>
            </a:pPr>
            <a:endParaRPr lang="en-US" sz="2200" dirty="0"/>
          </a:p>
        </p:txBody>
      </p:sp>
    </p:spTree>
    <p:extLst>
      <p:ext uri="{BB962C8B-B14F-4D97-AF65-F5344CB8AC3E}">
        <p14:creationId xmlns:p14="http://schemas.microsoft.com/office/powerpoint/2010/main" val="34222165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4C1D8-802A-5C44-9559-04ED83A3ADAB}"/>
              </a:ext>
            </a:extLst>
          </p:cNvPr>
          <p:cNvSpPr>
            <a:spLocks noGrp="1"/>
          </p:cNvSpPr>
          <p:nvPr>
            <p:ph idx="1"/>
          </p:nvPr>
        </p:nvSpPr>
        <p:spPr>
          <a:xfrm>
            <a:off x="838200" y="318499"/>
            <a:ext cx="10515600" cy="5858464"/>
          </a:xfrm>
        </p:spPr>
        <p:txBody>
          <a:bodyPr>
            <a:normAutofit lnSpcReduction="10000"/>
          </a:bodyPr>
          <a:lstStyle/>
          <a:p>
            <a:pPr marL="0" indent="0">
              <a:lnSpc>
                <a:spcPct val="150000"/>
              </a:lnSpc>
              <a:buNone/>
            </a:pPr>
            <a:r>
              <a:rPr lang="tr-TR" sz="2200" b="1" dirty="0">
                <a:solidFill>
                  <a:srgbClr val="FF0000"/>
                </a:solidFill>
              </a:rPr>
              <a:t>GÖRÜNTÜLEME</a:t>
            </a:r>
            <a:endParaRPr lang="tr-TR" sz="2200" dirty="0">
              <a:solidFill>
                <a:srgbClr val="FF0000"/>
              </a:solidFill>
            </a:endParaRPr>
          </a:p>
          <a:p>
            <a:pPr lvl="0">
              <a:lnSpc>
                <a:spcPct val="150000"/>
              </a:lnSpc>
            </a:pPr>
            <a:r>
              <a:rPr lang="tr-TR" sz="2200" dirty="0"/>
              <a:t>Altta yatan sebebi bulmak için </a:t>
            </a:r>
            <a:r>
              <a:rPr lang="tr-TR" sz="2200" dirty="0" err="1"/>
              <a:t>abdominal</a:t>
            </a:r>
            <a:r>
              <a:rPr lang="tr-TR" sz="2200" dirty="0"/>
              <a:t>/</a:t>
            </a:r>
            <a:r>
              <a:rPr lang="tr-TR" sz="2200" dirty="0" err="1"/>
              <a:t>pelvik</a:t>
            </a:r>
            <a:r>
              <a:rPr lang="tr-TR" sz="2200" dirty="0"/>
              <a:t> radyografi.</a:t>
            </a:r>
          </a:p>
          <a:p>
            <a:pPr lvl="0">
              <a:lnSpc>
                <a:spcPct val="150000"/>
              </a:lnSpc>
            </a:pPr>
            <a:r>
              <a:rPr lang="tr-TR" sz="2200" dirty="0"/>
              <a:t>Direkt radyografide genişlemiş, dışkı ile dolu kolon kolaylıkla görüntülenir.</a:t>
            </a:r>
          </a:p>
          <a:p>
            <a:pPr lvl="0">
              <a:lnSpc>
                <a:spcPct val="150000"/>
              </a:lnSpc>
            </a:pPr>
            <a:r>
              <a:rPr lang="tr-TR" sz="2200" dirty="0" err="1"/>
              <a:t>Abdominal</a:t>
            </a:r>
            <a:r>
              <a:rPr lang="tr-TR" sz="2200" dirty="0"/>
              <a:t> ultrasonografi ile bağırsak duvarda veya </a:t>
            </a:r>
            <a:r>
              <a:rPr lang="tr-TR" sz="2200" dirty="0" err="1"/>
              <a:t>obstrüktif</a:t>
            </a:r>
            <a:r>
              <a:rPr lang="tr-TR" sz="2200" dirty="0"/>
              <a:t> kitle görüntülenebilir.</a:t>
            </a:r>
          </a:p>
          <a:p>
            <a:pPr marL="0" indent="0">
              <a:lnSpc>
                <a:spcPct val="150000"/>
              </a:lnSpc>
              <a:buNone/>
            </a:pPr>
            <a:r>
              <a:rPr lang="tr-TR" sz="2200" b="1" dirty="0">
                <a:solidFill>
                  <a:srgbClr val="FF0000"/>
                </a:solidFill>
              </a:rPr>
              <a:t>TANI PROSEDÜRLERİ</a:t>
            </a:r>
            <a:endParaRPr lang="tr-TR" sz="2200" dirty="0">
              <a:solidFill>
                <a:srgbClr val="FF0000"/>
              </a:solidFill>
            </a:endParaRPr>
          </a:p>
          <a:p>
            <a:pPr>
              <a:lnSpc>
                <a:spcPct val="150000"/>
              </a:lnSpc>
            </a:pPr>
            <a:r>
              <a:rPr lang="tr-TR" sz="2200" dirty="0"/>
              <a:t>Duvar veya </a:t>
            </a:r>
            <a:r>
              <a:rPr lang="tr-TR" sz="2200" dirty="0" err="1"/>
              <a:t>intraluminal</a:t>
            </a:r>
            <a:r>
              <a:rPr lang="tr-TR" sz="2200" dirty="0"/>
              <a:t> </a:t>
            </a:r>
            <a:r>
              <a:rPr lang="tr-TR" sz="2200" dirty="0" err="1"/>
              <a:t>obstrüktif</a:t>
            </a:r>
            <a:r>
              <a:rPr lang="tr-TR" sz="2200" dirty="0"/>
              <a:t> lezyonları elemek için </a:t>
            </a:r>
            <a:r>
              <a:rPr lang="tr-TR" sz="2200" dirty="0" err="1"/>
              <a:t>kolonoskopi</a:t>
            </a:r>
            <a:r>
              <a:rPr lang="tr-TR" sz="2200" dirty="0"/>
              <a:t> gerekebilir.</a:t>
            </a:r>
          </a:p>
          <a:p>
            <a:pPr marL="0" indent="0">
              <a:lnSpc>
                <a:spcPct val="150000"/>
              </a:lnSpc>
              <a:buNone/>
            </a:pPr>
            <a:r>
              <a:rPr lang="tr-TR" sz="2200" b="1" dirty="0">
                <a:solidFill>
                  <a:srgbClr val="FF0000"/>
                </a:solidFill>
              </a:rPr>
              <a:t>PATOLOJİK BULGULAR</a:t>
            </a:r>
            <a:endParaRPr lang="tr-TR" sz="2200" dirty="0">
              <a:solidFill>
                <a:srgbClr val="FF0000"/>
              </a:solidFill>
            </a:endParaRPr>
          </a:p>
          <a:p>
            <a:pPr lvl="0">
              <a:lnSpc>
                <a:spcPct val="150000"/>
              </a:lnSpc>
            </a:pPr>
            <a:r>
              <a:rPr lang="tr-TR" sz="2200" dirty="0"/>
              <a:t>En ciddi genişleme tipik olarak </a:t>
            </a:r>
            <a:r>
              <a:rPr lang="tr-TR" sz="2200" dirty="0" err="1"/>
              <a:t>transverse</a:t>
            </a:r>
            <a:r>
              <a:rPr lang="tr-TR" sz="2200" dirty="0"/>
              <a:t> ve </a:t>
            </a:r>
            <a:r>
              <a:rPr lang="tr-TR" sz="2200" dirty="0" err="1"/>
              <a:t>descending</a:t>
            </a:r>
            <a:r>
              <a:rPr lang="tr-TR" sz="2200" dirty="0"/>
              <a:t> kolonda gelişir, fakat tüm kolon dahil olabilir.</a:t>
            </a:r>
          </a:p>
          <a:p>
            <a:pPr lvl="0">
              <a:lnSpc>
                <a:spcPct val="150000"/>
              </a:lnSpc>
            </a:pPr>
            <a:r>
              <a:rPr lang="tr-TR" sz="2200" dirty="0" err="1"/>
              <a:t>Megakolon</a:t>
            </a:r>
            <a:r>
              <a:rPr lang="tr-TR" sz="2200" dirty="0"/>
              <a:t> hastalığında kolon histolojik olarak normaldir.</a:t>
            </a:r>
          </a:p>
          <a:p>
            <a:pPr>
              <a:lnSpc>
                <a:spcPct val="150000"/>
              </a:lnSpc>
            </a:pPr>
            <a:endParaRPr lang="en-US" sz="2200" dirty="0"/>
          </a:p>
        </p:txBody>
      </p:sp>
    </p:spTree>
    <p:extLst>
      <p:ext uri="{BB962C8B-B14F-4D97-AF65-F5344CB8AC3E}">
        <p14:creationId xmlns:p14="http://schemas.microsoft.com/office/powerpoint/2010/main" val="17882523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C51B2-52D4-3E41-B419-486308C1E249}"/>
              </a:ext>
            </a:extLst>
          </p:cNvPr>
          <p:cNvSpPr>
            <a:spLocks noGrp="1"/>
          </p:cNvSpPr>
          <p:nvPr>
            <p:ph idx="1"/>
          </p:nvPr>
        </p:nvSpPr>
        <p:spPr>
          <a:xfrm>
            <a:off x="390419" y="400692"/>
            <a:ext cx="11589248" cy="6061753"/>
          </a:xfrm>
        </p:spPr>
        <p:txBody>
          <a:bodyPr>
            <a:normAutofit fontScale="92500" lnSpcReduction="10000"/>
          </a:bodyPr>
          <a:lstStyle/>
          <a:p>
            <a:pPr marL="0" indent="0">
              <a:lnSpc>
                <a:spcPct val="150000"/>
              </a:lnSpc>
              <a:buNone/>
            </a:pPr>
            <a:r>
              <a:rPr lang="tr-TR" sz="2200" b="1" dirty="0">
                <a:solidFill>
                  <a:srgbClr val="FF0000"/>
                </a:solidFill>
              </a:rPr>
              <a:t>UYGUN SAĞLIK BAKIMI</a:t>
            </a:r>
            <a:endParaRPr lang="tr-TR" sz="2200" dirty="0">
              <a:solidFill>
                <a:srgbClr val="FF0000"/>
              </a:solidFill>
            </a:endParaRPr>
          </a:p>
          <a:p>
            <a:pPr lvl="0">
              <a:lnSpc>
                <a:spcPct val="150000"/>
              </a:lnSpc>
            </a:pPr>
            <a:r>
              <a:rPr lang="tr-TR" sz="2200" dirty="0"/>
              <a:t>Ayakta tedavi yapılır; ciddi/</a:t>
            </a:r>
            <a:r>
              <a:rPr lang="tr-TR" sz="2200" dirty="0" err="1"/>
              <a:t>nükslü</a:t>
            </a:r>
            <a:r>
              <a:rPr lang="tr-TR" sz="2200" dirty="0"/>
              <a:t> problemlerde cerrahi müdahale gerekebilir.</a:t>
            </a:r>
          </a:p>
          <a:p>
            <a:pPr lvl="0">
              <a:lnSpc>
                <a:spcPct val="150000"/>
              </a:lnSpc>
            </a:pPr>
            <a:r>
              <a:rPr lang="tr-TR" sz="2200" dirty="0"/>
              <a:t>Medikal sağaltım—normal </a:t>
            </a:r>
            <a:r>
              <a:rPr lang="tr-TR" sz="2200" dirty="0" err="1"/>
              <a:t>hidrasyon</a:t>
            </a:r>
            <a:r>
              <a:rPr lang="tr-TR" sz="2200" dirty="0"/>
              <a:t> sağlanır, ardından anestezi altında ılık su lavmanı ve suda çözünebilir jel ile kolon manuel olarak boşaltılır.  Dışkı, eldivenli parmak veya sünger forsepsi ile nazikçe çıkartılır; </a:t>
            </a:r>
            <a:r>
              <a:rPr lang="tr-TR" sz="2200" dirty="0" err="1"/>
              <a:t>kolonik</a:t>
            </a:r>
            <a:r>
              <a:rPr lang="tr-TR" sz="2200" dirty="0"/>
              <a:t> mukoza </a:t>
            </a:r>
            <a:r>
              <a:rPr lang="tr-TR" sz="2200" dirty="0" err="1"/>
              <a:t>travmatize</a:t>
            </a:r>
            <a:r>
              <a:rPr lang="tr-TR" sz="2200" dirty="0"/>
              <a:t> edilmemelidir.</a:t>
            </a:r>
          </a:p>
          <a:p>
            <a:pPr marL="0" indent="0">
              <a:lnSpc>
                <a:spcPct val="150000"/>
              </a:lnSpc>
              <a:buNone/>
            </a:pPr>
            <a:r>
              <a:rPr lang="tr-TR" sz="2200" b="1" dirty="0">
                <a:solidFill>
                  <a:srgbClr val="FF0000"/>
                </a:solidFill>
              </a:rPr>
              <a:t>HASTA BAKIMI</a:t>
            </a:r>
            <a:endParaRPr lang="tr-TR" sz="2200" dirty="0">
              <a:solidFill>
                <a:srgbClr val="FF0000"/>
              </a:solidFill>
            </a:endParaRPr>
          </a:p>
          <a:p>
            <a:pPr lvl="0">
              <a:lnSpc>
                <a:spcPct val="150000"/>
              </a:lnSpc>
            </a:pPr>
            <a:r>
              <a:rPr lang="tr-TR" sz="2200" dirty="0"/>
              <a:t>Çoğu hastada </a:t>
            </a:r>
            <a:r>
              <a:rPr lang="tr-TR" sz="2200" dirty="0" err="1"/>
              <a:t>hidrasyonu</a:t>
            </a:r>
            <a:r>
              <a:rPr lang="tr-TR" sz="2200" dirty="0"/>
              <a:t> düzeltmek için </a:t>
            </a:r>
            <a:r>
              <a:rPr lang="tr-TR" sz="2200" dirty="0" err="1"/>
              <a:t>parenteral</a:t>
            </a:r>
            <a:r>
              <a:rPr lang="tr-TR" sz="2200" dirty="0"/>
              <a:t> sıvı desteği gerekir.</a:t>
            </a:r>
          </a:p>
          <a:p>
            <a:pPr lvl="0">
              <a:lnSpc>
                <a:spcPct val="150000"/>
              </a:lnSpc>
            </a:pPr>
            <a:r>
              <a:rPr lang="tr-TR" sz="2200" dirty="0"/>
              <a:t>Dengeli elektrolit solüsyonların </a:t>
            </a:r>
            <a:r>
              <a:rPr lang="tr-TR" sz="2200" dirty="0" err="1"/>
              <a:t>intravenöz</a:t>
            </a:r>
            <a:r>
              <a:rPr lang="tr-TR" sz="2200" dirty="0"/>
              <a:t> verilmesi tercih edilir.</a:t>
            </a:r>
          </a:p>
          <a:p>
            <a:pPr marL="0" indent="0">
              <a:lnSpc>
                <a:spcPct val="150000"/>
              </a:lnSpc>
              <a:buNone/>
            </a:pPr>
            <a:r>
              <a:rPr lang="tr-TR" sz="2200" b="1" dirty="0">
                <a:solidFill>
                  <a:srgbClr val="FF0000"/>
                </a:solidFill>
              </a:rPr>
              <a:t>AKTİVİTE</a:t>
            </a:r>
            <a:endParaRPr lang="tr-TR" sz="2200" dirty="0">
              <a:solidFill>
                <a:srgbClr val="FF0000"/>
              </a:solidFill>
            </a:endParaRPr>
          </a:p>
          <a:p>
            <a:pPr lvl="0">
              <a:lnSpc>
                <a:spcPct val="150000"/>
              </a:lnSpc>
            </a:pPr>
            <a:r>
              <a:rPr lang="tr-TR" sz="2200" dirty="0"/>
              <a:t>Egzersiz ve aktivite arttırılmalıdır.</a:t>
            </a:r>
          </a:p>
          <a:p>
            <a:pPr lvl="0">
              <a:lnSpc>
                <a:spcPct val="150000"/>
              </a:lnSpc>
            </a:pPr>
            <a:r>
              <a:rPr lang="tr-TR" sz="2200" dirty="0"/>
              <a:t>Cerrahi müdahale yapıldıysa </a:t>
            </a:r>
            <a:r>
              <a:rPr lang="tr-TR" sz="2200" dirty="0" err="1"/>
              <a:t>postoperatif</a:t>
            </a:r>
            <a:r>
              <a:rPr lang="tr-TR" sz="2200" dirty="0"/>
              <a:t> olarak aktivite kısıtlanmalıdır.</a:t>
            </a:r>
          </a:p>
          <a:p>
            <a:pPr>
              <a:lnSpc>
                <a:spcPct val="150000"/>
              </a:lnSpc>
            </a:pPr>
            <a:endParaRPr lang="en-US" sz="2200" dirty="0"/>
          </a:p>
        </p:txBody>
      </p:sp>
    </p:spTree>
    <p:extLst>
      <p:ext uri="{BB962C8B-B14F-4D97-AF65-F5344CB8AC3E}">
        <p14:creationId xmlns:p14="http://schemas.microsoft.com/office/powerpoint/2010/main" val="983747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E5E778-4C64-FE44-AB6D-D5228D0F2C2B}"/>
              </a:ext>
            </a:extLst>
          </p:cNvPr>
          <p:cNvSpPr>
            <a:spLocks noGrp="1"/>
          </p:cNvSpPr>
          <p:nvPr>
            <p:ph idx="1"/>
          </p:nvPr>
        </p:nvSpPr>
        <p:spPr>
          <a:xfrm>
            <a:off x="164385" y="195209"/>
            <a:ext cx="11856377" cy="6575461"/>
          </a:xfrm>
        </p:spPr>
        <p:txBody>
          <a:bodyPr>
            <a:normAutofit fontScale="92500" lnSpcReduction="10000"/>
          </a:bodyPr>
          <a:lstStyle/>
          <a:p>
            <a:pPr marL="0" indent="0" algn="just">
              <a:lnSpc>
                <a:spcPct val="150000"/>
              </a:lnSpc>
              <a:buNone/>
            </a:pPr>
            <a:r>
              <a:rPr lang="tr-TR" sz="2200" b="1" dirty="0">
                <a:solidFill>
                  <a:srgbClr val="FF0000"/>
                </a:solidFill>
              </a:rPr>
              <a:t>DİYET</a:t>
            </a:r>
            <a:endParaRPr lang="tr-TR" sz="2200" dirty="0">
              <a:solidFill>
                <a:srgbClr val="FF0000"/>
              </a:solidFill>
            </a:endParaRPr>
          </a:p>
          <a:p>
            <a:pPr lvl="0" algn="just">
              <a:lnSpc>
                <a:spcPct val="150000"/>
              </a:lnSpc>
            </a:pPr>
            <a:r>
              <a:rPr lang="tr-TR" sz="2200" dirty="0"/>
              <a:t>Çoğu hastada az kalıntı üreten diyet tercih edilir; dışkı miktarını arttıran lif içeren diyetler durumu kötüye götürebilir veya kronik fekal genişlemenin </a:t>
            </a:r>
            <a:r>
              <a:rPr lang="tr-TR" sz="2200" dirty="0" err="1"/>
              <a:t>nüksüne</a:t>
            </a:r>
            <a:r>
              <a:rPr lang="tr-TR" sz="2200" dirty="0"/>
              <a:t> sebep olabilir.</a:t>
            </a:r>
          </a:p>
          <a:p>
            <a:pPr lvl="0" algn="just">
              <a:lnSpc>
                <a:spcPct val="150000"/>
              </a:lnSpc>
            </a:pPr>
            <a:r>
              <a:rPr lang="tr-TR" sz="2200" dirty="0"/>
              <a:t>Yüksek lif içeren diyet nadiren yararlıdır.</a:t>
            </a:r>
          </a:p>
          <a:p>
            <a:pPr lvl="0" algn="just">
              <a:lnSpc>
                <a:spcPct val="150000"/>
              </a:lnSpc>
            </a:pPr>
            <a:r>
              <a:rPr lang="tr-TR" sz="2200" dirty="0" err="1"/>
              <a:t>Sindirilebilirliği</a:t>
            </a:r>
            <a:r>
              <a:rPr lang="tr-TR" sz="2200" dirty="0"/>
              <a:t> yüksek onarım tipi diyet, lif içeriği zengin besinler (kabak) ile birlikte verilebilir veya </a:t>
            </a:r>
            <a:r>
              <a:rPr lang="tr-TR" sz="2200" dirty="0" err="1"/>
              <a:t>Metamucil</a:t>
            </a:r>
            <a:r>
              <a:rPr lang="tr-TR" sz="2200" dirty="0"/>
              <a:t> gibi mayalanabilir lif içeren ürünler kullanılabilir.</a:t>
            </a:r>
          </a:p>
          <a:p>
            <a:pPr marL="0" indent="0" algn="just">
              <a:lnSpc>
                <a:spcPct val="150000"/>
              </a:lnSpc>
              <a:buNone/>
            </a:pPr>
            <a:r>
              <a:rPr lang="tr-TR" sz="2200" b="1" dirty="0">
                <a:solidFill>
                  <a:srgbClr val="FF0000"/>
                </a:solidFill>
              </a:rPr>
              <a:t>HAYVAN SAHİBİNİ BİLGİLENDİRME</a:t>
            </a:r>
          </a:p>
          <a:p>
            <a:pPr lvl="0" algn="just">
              <a:lnSpc>
                <a:spcPct val="150000"/>
              </a:lnSpc>
            </a:pPr>
            <a:r>
              <a:rPr lang="tr-TR" sz="2200" dirty="0" err="1"/>
              <a:t>İdiyopatik</a:t>
            </a:r>
            <a:r>
              <a:rPr lang="tr-TR" sz="2200" dirty="0"/>
              <a:t> hastalıkta veya ciddi </a:t>
            </a:r>
            <a:r>
              <a:rPr lang="tr-TR" sz="2200" dirty="0" err="1"/>
              <a:t>kolonik</a:t>
            </a:r>
            <a:r>
              <a:rPr lang="tr-TR" sz="2200" dirty="0"/>
              <a:t> hasarda medikal terapi hayat boyu sürmektedir bu durum hayvan sahibi için zorlayıcı olabilir.</a:t>
            </a:r>
          </a:p>
          <a:p>
            <a:pPr lvl="0" algn="just">
              <a:lnSpc>
                <a:spcPct val="150000"/>
              </a:lnSpc>
            </a:pPr>
            <a:r>
              <a:rPr lang="tr-TR" sz="2200" dirty="0"/>
              <a:t>Kedilerde aktivite artırılmasıyla beraber günlük veya gün aşırı sıvı tedavisi </a:t>
            </a:r>
            <a:r>
              <a:rPr lang="tr-TR" sz="2200" dirty="0" err="1"/>
              <a:t>nüksleri</a:t>
            </a:r>
            <a:r>
              <a:rPr lang="tr-TR" sz="2200" dirty="0"/>
              <a:t> </a:t>
            </a:r>
            <a:r>
              <a:rPr lang="tr-TR" sz="2200" dirty="0" err="1"/>
              <a:t>minimalize</a:t>
            </a:r>
            <a:r>
              <a:rPr lang="tr-TR" sz="2200" dirty="0"/>
              <a:t> eder.</a:t>
            </a:r>
          </a:p>
          <a:p>
            <a:pPr lvl="0" algn="just">
              <a:lnSpc>
                <a:spcPct val="150000"/>
              </a:lnSpc>
            </a:pPr>
            <a:r>
              <a:rPr lang="tr-TR" sz="2200" dirty="0" err="1"/>
              <a:t>Megakolonun</a:t>
            </a:r>
            <a:r>
              <a:rPr lang="tr-TR" sz="2200" dirty="0"/>
              <a:t> </a:t>
            </a:r>
            <a:r>
              <a:rPr lang="tr-TR" sz="2200" dirty="0" err="1"/>
              <a:t>nüksü</a:t>
            </a:r>
            <a:r>
              <a:rPr lang="tr-TR" sz="2200" dirty="0"/>
              <a:t> yaygındır.</a:t>
            </a:r>
          </a:p>
          <a:p>
            <a:pPr lvl="0" algn="just">
              <a:lnSpc>
                <a:spcPct val="150000"/>
              </a:lnSpc>
            </a:pPr>
            <a:r>
              <a:rPr lang="tr-TR" sz="2200" dirty="0"/>
              <a:t>Medikal sağaltım başarısız olursa cerrahi müdahale (</a:t>
            </a:r>
            <a:r>
              <a:rPr lang="tr-TR" sz="2200" dirty="0" err="1"/>
              <a:t>subtotal</a:t>
            </a:r>
            <a:r>
              <a:rPr lang="tr-TR" sz="2200" dirty="0"/>
              <a:t> </a:t>
            </a:r>
            <a:r>
              <a:rPr lang="tr-TR" sz="2200" dirty="0" err="1"/>
              <a:t>kolektomi</a:t>
            </a:r>
            <a:r>
              <a:rPr lang="tr-TR" sz="2200" dirty="0"/>
              <a:t>) endikedir.</a:t>
            </a:r>
          </a:p>
          <a:p>
            <a:pPr algn="just">
              <a:lnSpc>
                <a:spcPct val="150000"/>
              </a:lnSpc>
            </a:pPr>
            <a:endParaRPr lang="en-US" sz="2200" dirty="0"/>
          </a:p>
        </p:txBody>
      </p:sp>
    </p:spTree>
    <p:extLst>
      <p:ext uri="{BB962C8B-B14F-4D97-AF65-F5344CB8AC3E}">
        <p14:creationId xmlns:p14="http://schemas.microsoft.com/office/powerpoint/2010/main" val="15654141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0EB9B-0F7F-E84A-B211-BF86B3F8E078}"/>
              </a:ext>
            </a:extLst>
          </p:cNvPr>
          <p:cNvSpPr>
            <a:spLocks noGrp="1"/>
          </p:cNvSpPr>
          <p:nvPr>
            <p:ph idx="1"/>
          </p:nvPr>
        </p:nvSpPr>
        <p:spPr>
          <a:xfrm>
            <a:off x="838200" y="770562"/>
            <a:ext cx="10515600" cy="5406401"/>
          </a:xfrm>
        </p:spPr>
        <p:txBody>
          <a:bodyPr>
            <a:normAutofit/>
          </a:bodyPr>
          <a:lstStyle/>
          <a:p>
            <a:pPr marL="0" indent="0" algn="just">
              <a:lnSpc>
                <a:spcPct val="150000"/>
              </a:lnSpc>
              <a:buNone/>
            </a:pPr>
            <a:r>
              <a:rPr lang="tr-TR" sz="2200" b="1" dirty="0">
                <a:solidFill>
                  <a:srgbClr val="FF0000"/>
                </a:solidFill>
              </a:rPr>
              <a:t>CERRAHİ DEĞERLENDİRME</a:t>
            </a:r>
            <a:endParaRPr lang="tr-TR" sz="2200" dirty="0">
              <a:solidFill>
                <a:srgbClr val="FF0000"/>
              </a:solidFill>
            </a:endParaRPr>
          </a:p>
          <a:p>
            <a:pPr lvl="0" algn="just">
              <a:lnSpc>
                <a:spcPct val="150000"/>
              </a:lnSpc>
            </a:pPr>
            <a:r>
              <a:rPr lang="tr-TR" sz="2200" dirty="0"/>
              <a:t>Obstrüksiyonun altta yatan sebebi cerrahi müdahale gerektirir.</a:t>
            </a:r>
          </a:p>
          <a:p>
            <a:pPr lvl="0" algn="just">
              <a:lnSpc>
                <a:spcPct val="150000"/>
              </a:lnSpc>
            </a:pPr>
            <a:r>
              <a:rPr lang="tr-TR" sz="2200" dirty="0" err="1"/>
              <a:t>Subtotal</a:t>
            </a:r>
            <a:r>
              <a:rPr lang="tr-TR" sz="2200" dirty="0"/>
              <a:t> </a:t>
            </a:r>
            <a:r>
              <a:rPr lang="tr-TR" sz="2200" dirty="0" err="1"/>
              <a:t>kolektomi</a:t>
            </a:r>
            <a:r>
              <a:rPr lang="tr-TR" sz="2200" dirty="0"/>
              <a:t> öncesi lavman/</a:t>
            </a:r>
            <a:r>
              <a:rPr lang="tr-TR" sz="2200" dirty="0" err="1"/>
              <a:t>kolonik</a:t>
            </a:r>
            <a:r>
              <a:rPr lang="tr-TR" sz="2200" dirty="0"/>
              <a:t> boşaltma uygulamasından kaçınılmalıdır.</a:t>
            </a:r>
          </a:p>
          <a:p>
            <a:pPr lvl="0" algn="just">
              <a:lnSpc>
                <a:spcPct val="150000"/>
              </a:lnSpc>
            </a:pPr>
            <a:r>
              <a:rPr lang="tr-TR" sz="2200" dirty="0" err="1"/>
              <a:t>İleorektal</a:t>
            </a:r>
            <a:r>
              <a:rPr lang="tr-TR" sz="2200" dirty="0"/>
              <a:t> veya </a:t>
            </a:r>
            <a:r>
              <a:rPr lang="tr-TR" sz="2200" dirty="0" err="1"/>
              <a:t>kolorektal</a:t>
            </a:r>
            <a:r>
              <a:rPr lang="tr-TR" sz="2200" dirty="0"/>
              <a:t> </a:t>
            </a:r>
            <a:r>
              <a:rPr lang="tr-TR" sz="2200" dirty="0" err="1"/>
              <a:t>anastomoz</a:t>
            </a:r>
            <a:r>
              <a:rPr lang="tr-TR" sz="2200" dirty="0"/>
              <a:t> ile beraber </a:t>
            </a:r>
            <a:r>
              <a:rPr lang="tr-TR" sz="2200" dirty="0" err="1"/>
              <a:t>subtotal</a:t>
            </a:r>
            <a:r>
              <a:rPr lang="tr-TR" sz="2200" dirty="0"/>
              <a:t> </a:t>
            </a:r>
            <a:r>
              <a:rPr lang="tr-TR" sz="2200" dirty="0" err="1"/>
              <a:t>kolektomi</a:t>
            </a:r>
            <a:r>
              <a:rPr lang="tr-TR" sz="2200" dirty="0"/>
              <a:t>—medikal sağaltıma cevap vermeyen </a:t>
            </a:r>
            <a:r>
              <a:rPr lang="tr-TR" sz="2200" dirty="0" err="1"/>
              <a:t>idiyopatik</a:t>
            </a:r>
            <a:r>
              <a:rPr lang="tr-TR" sz="2200" dirty="0"/>
              <a:t> </a:t>
            </a:r>
            <a:r>
              <a:rPr lang="tr-TR" sz="2200" dirty="0" err="1"/>
              <a:t>megakolon</a:t>
            </a:r>
            <a:r>
              <a:rPr lang="tr-TR" sz="2200" dirty="0"/>
              <a:t> hastalığında tercih edilir.</a:t>
            </a:r>
          </a:p>
          <a:p>
            <a:pPr lvl="0" algn="just">
              <a:lnSpc>
                <a:spcPct val="150000"/>
              </a:lnSpc>
            </a:pPr>
            <a:r>
              <a:rPr lang="tr-TR" sz="2200" dirty="0" err="1"/>
              <a:t>Kolonik</a:t>
            </a:r>
            <a:r>
              <a:rPr lang="tr-TR" sz="2200" dirty="0"/>
              <a:t> </a:t>
            </a:r>
            <a:r>
              <a:rPr lang="tr-TR" sz="2200" dirty="0" err="1"/>
              <a:t>motilitede</a:t>
            </a:r>
            <a:r>
              <a:rPr lang="tr-TR" sz="2200" dirty="0"/>
              <a:t> geri dönüşümsüz değişiklikler sonucu gelişen </a:t>
            </a:r>
            <a:r>
              <a:rPr lang="tr-TR" sz="2200" dirty="0" err="1"/>
              <a:t>obstrüktif</a:t>
            </a:r>
            <a:r>
              <a:rPr lang="tr-TR" sz="2200" dirty="0"/>
              <a:t> </a:t>
            </a:r>
            <a:r>
              <a:rPr lang="tr-TR" sz="2200" dirty="0" err="1"/>
              <a:t>megakolon</a:t>
            </a:r>
            <a:r>
              <a:rPr lang="tr-TR" sz="2200" dirty="0"/>
              <a:t> hastalığında </a:t>
            </a:r>
            <a:r>
              <a:rPr lang="tr-TR" sz="2200" dirty="0" err="1"/>
              <a:t>kolektomi</a:t>
            </a:r>
            <a:r>
              <a:rPr lang="tr-TR" sz="2200" dirty="0"/>
              <a:t> gerekebilir.</a:t>
            </a:r>
          </a:p>
          <a:p>
            <a:pPr algn="just">
              <a:lnSpc>
                <a:spcPct val="150000"/>
              </a:lnSpc>
            </a:pPr>
            <a:endParaRPr lang="en-US" sz="2200" dirty="0"/>
          </a:p>
        </p:txBody>
      </p:sp>
    </p:spTree>
    <p:extLst>
      <p:ext uri="{BB962C8B-B14F-4D97-AF65-F5344CB8AC3E}">
        <p14:creationId xmlns:p14="http://schemas.microsoft.com/office/powerpoint/2010/main" val="33792306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EAD6B-DD3C-954D-A018-C24500DC76B4}"/>
              </a:ext>
            </a:extLst>
          </p:cNvPr>
          <p:cNvSpPr>
            <a:spLocks noGrp="1"/>
          </p:cNvSpPr>
          <p:nvPr>
            <p:ph idx="1"/>
          </p:nvPr>
        </p:nvSpPr>
        <p:spPr>
          <a:xfrm>
            <a:off x="838200" y="431516"/>
            <a:ext cx="10515600" cy="5745448"/>
          </a:xfrm>
        </p:spPr>
        <p:txBody>
          <a:bodyPr>
            <a:normAutofit/>
          </a:bodyPr>
          <a:lstStyle/>
          <a:p>
            <a:pPr marL="0" indent="0" algn="just">
              <a:lnSpc>
                <a:spcPct val="150000"/>
              </a:lnSpc>
              <a:buNone/>
            </a:pPr>
            <a:r>
              <a:rPr lang="tr-TR" sz="2200" b="1" dirty="0">
                <a:solidFill>
                  <a:srgbClr val="FF0000"/>
                </a:solidFill>
              </a:rPr>
              <a:t>İLAÇ SEÇİMİ</a:t>
            </a:r>
            <a:endParaRPr lang="tr-TR" sz="2200" dirty="0">
              <a:solidFill>
                <a:srgbClr val="FF0000"/>
              </a:solidFill>
            </a:endParaRPr>
          </a:p>
          <a:p>
            <a:pPr lvl="0" algn="just">
              <a:lnSpc>
                <a:spcPct val="150000"/>
              </a:lnSpc>
            </a:pPr>
            <a:r>
              <a:rPr lang="tr-TR" sz="2200" dirty="0"/>
              <a:t>Sisaprid gibi </a:t>
            </a:r>
            <a:r>
              <a:rPr lang="tr-TR" sz="2200" dirty="0" err="1"/>
              <a:t>prokinetik</a:t>
            </a:r>
            <a:r>
              <a:rPr lang="tr-TR" sz="2200" dirty="0"/>
              <a:t> gastrointestinal ilaçlar hafif olgularda </a:t>
            </a:r>
            <a:r>
              <a:rPr lang="tr-TR" sz="2200" dirty="0" err="1"/>
              <a:t>kolonik</a:t>
            </a:r>
            <a:r>
              <a:rPr lang="tr-TR" sz="2200" dirty="0"/>
              <a:t> motiliteyi artırabilir (köpeklerde 0.3-0.5 mg/kg PO 8-12 saat arayla; kedilerde, 2.5 mg/kedi 8-12 saat arayla). </a:t>
            </a:r>
            <a:r>
              <a:rPr lang="tr-TR" sz="2200" dirty="0" err="1"/>
              <a:t>Metaklopromid</a:t>
            </a:r>
            <a:r>
              <a:rPr lang="tr-TR" sz="2200" dirty="0"/>
              <a:t> </a:t>
            </a:r>
            <a:r>
              <a:rPr lang="tr-TR" sz="2200" dirty="0" err="1"/>
              <a:t>kolonik</a:t>
            </a:r>
            <a:r>
              <a:rPr lang="tr-TR" sz="2200" dirty="0"/>
              <a:t> motiliteyi etkilemez ve </a:t>
            </a:r>
            <a:r>
              <a:rPr lang="tr-TR" sz="2200" dirty="0" err="1"/>
              <a:t>megakolon</a:t>
            </a:r>
            <a:r>
              <a:rPr lang="tr-TR" sz="2200" dirty="0"/>
              <a:t> gelişen kedilerde kullanılmamalıdır.</a:t>
            </a:r>
          </a:p>
          <a:p>
            <a:pPr lvl="0" algn="just">
              <a:lnSpc>
                <a:spcPct val="150000"/>
              </a:lnSpc>
            </a:pPr>
            <a:r>
              <a:rPr lang="tr-TR" sz="2200" dirty="0"/>
              <a:t>Dışkı yumuşatıcıların (</a:t>
            </a:r>
            <a:r>
              <a:rPr lang="tr-TR" sz="2200" dirty="0" err="1"/>
              <a:t>örn</a:t>
            </a:r>
            <a:r>
              <a:rPr lang="tr-TR" sz="2200" dirty="0"/>
              <a:t>. </a:t>
            </a:r>
            <a:r>
              <a:rPr lang="tr-TR" sz="2200" dirty="0" err="1"/>
              <a:t>laktüloz</a:t>
            </a:r>
            <a:r>
              <a:rPr lang="tr-TR" sz="2200" dirty="0"/>
              <a:t>, 1 ml/4.5 kg PO 8-12 saat arayla) işe yarayabilmesi için </a:t>
            </a:r>
            <a:r>
              <a:rPr lang="tr-TR" sz="2200" dirty="0" err="1"/>
              <a:t>sisaprid</a:t>
            </a:r>
            <a:r>
              <a:rPr lang="tr-TR" sz="2200" dirty="0"/>
              <a:t> ve diyet ile beraber kullanılması önerilmektedir.</a:t>
            </a:r>
          </a:p>
          <a:p>
            <a:pPr algn="just">
              <a:lnSpc>
                <a:spcPct val="150000"/>
              </a:lnSpc>
            </a:pPr>
            <a:r>
              <a:rPr lang="tr-TR" sz="2200" dirty="0"/>
              <a:t>Cerrahi müdahale öncesi bakteriyel </a:t>
            </a:r>
            <a:r>
              <a:rPr lang="tr-TR" sz="2200" dirty="0" err="1"/>
              <a:t>sepsis</a:t>
            </a:r>
            <a:r>
              <a:rPr lang="tr-TR" sz="2200" dirty="0"/>
              <a:t> ihtimalini azaltmak için geniş spektrumlu antibiyotikler kullanılabilir </a:t>
            </a:r>
            <a:endParaRPr lang="en-US" sz="2200" dirty="0"/>
          </a:p>
        </p:txBody>
      </p:sp>
    </p:spTree>
    <p:extLst>
      <p:ext uri="{BB962C8B-B14F-4D97-AF65-F5344CB8AC3E}">
        <p14:creationId xmlns:p14="http://schemas.microsoft.com/office/powerpoint/2010/main" val="348715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548E5C-60C0-8A4B-B9F5-29754DCC1B13}"/>
              </a:ext>
            </a:extLst>
          </p:cNvPr>
          <p:cNvSpPr>
            <a:spLocks noGrp="1"/>
          </p:cNvSpPr>
          <p:nvPr>
            <p:ph type="title"/>
          </p:nvPr>
        </p:nvSpPr>
        <p:spPr/>
        <p:txBody>
          <a:bodyPr/>
          <a:lstStyle/>
          <a:p>
            <a:r>
              <a:rPr lang="en-US" b="1" dirty="0">
                <a:solidFill>
                  <a:srgbClr val="FF0000"/>
                </a:solidFill>
              </a:rPr>
              <a:t>Antimicrobials</a:t>
            </a:r>
            <a:endParaRPr lang="en-US" dirty="0"/>
          </a:p>
        </p:txBody>
      </p:sp>
      <p:sp>
        <p:nvSpPr>
          <p:cNvPr id="5" name="Text Placeholder 4">
            <a:extLst>
              <a:ext uri="{FF2B5EF4-FFF2-40B4-BE49-F238E27FC236}">
                <a16:creationId xmlns:a16="http://schemas.microsoft.com/office/drawing/2014/main" id="{02D5EA7C-73AA-C546-AC1D-BC7741CB11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288557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8E4EE-0762-D34D-AEB4-E4569EFA284F}"/>
              </a:ext>
            </a:extLst>
          </p:cNvPr>
          <p:cNvSpPr>
            <a:spLocks noGrp="1"/>
          </p:cNvSpPr>
          <p:nvPr>
            <p:ph idx="1"/>
          </p:nvPr>
        </p:nvSpPr>
        <p:spPr>
          <a:xfrm>
            <a:off x="246580" y="554804"/>
            <a:ext cx="11107220" cy="5815174"/>
          </a:xfrm>
        </p:spPr>
        <p:txBody>
          <a:bodyPr>
            <a:normAutofit lnSpcReduction="10000"/>
          </a:bodyPr>
          <a:lstStyle/>
          <a:p>
            <a:pPr marL="0" indent="0" algn="just">
              <a:lnSpc>
                <a:spcPct val="150000"/>
              </a:lnSpc>
              <a:buNone/>
            </a:pPr>
            <a:r>
              <a:rPr lang="tr-TR" sz="2200" b="1" dirty="0">
                <a:solidFill>
                  <a:srgbClr val="FF0000"/>
                </a:solidFill>
              </a:rPr>
              <a:t>KONTRAENDİKASYONLAR</a:t>
            </a:r>
            <a:endParaRPr lang="tr-TR" sz="2200" dirty="0">
              <a:solidFill>
                <a:srgbClr val="FF0000"/>
              </a:solidFill>
            </a:endParaRPr>
          </a:p>
          <a:p>
            <a:pPr lvl="0" algn="just">
              <a:lnSpc>
                <a:spcPct val="150000"/>
              </a:lnSpc>
            </a:pPr>
            <a:r>
              <a:rPr lang="tr-TR" sz="2200" dirty="0"/>
              <a:t>Sodyum fosfat lavmanı (</a:t>
            </a:r>
            <a:r>
              <a:rPr lang="tr-TR" sz="2200" dirty="0" err="1"/>
              <a:t>örn</a:t>
            </a:r>
            <a:r>
              <a:rPr lang="tr-TR" sz="2200" dirty="0"/>
              <a:t>. </a:t>
            </a:r>
            <a:r>
              <a:rPr lang="tr-TR" sz="2200" dirty="0" err="1"/>
              <a:t>Fleet</a:t>
            </a:r>
            <a:r>
              <a:rPr lang="tr-TR" sz="2200" dirty="0"/>
              <a:t>; C.B </a:t>
            </a:r>
            <a:r>
              <a:rPr lang="tr-TR" sz="2200" dirty="0" err="1"/>
              <a:t>Fleet</a:t>
            </a:r>
            <a:r>
              <a:rPr lang="tr-TR" sz="2200" dirty="0"/>
              <a:t> </a:t>
            </a:r>
            <a:r>
              <a:rPr lang="tr-TR" sz="2200" dirty="0" err="1"/>
              <a:t>Co</a:t>
            </a:r>
            <a:r>
              <a:rPr lang="tr-TR" sz="2200" dirty="0"/>
              <a:t>.) —ciddi </a:t>
            </a:r>
            <a:r>
              <a:rPr lang="tr-TR" sz="2200" dirty="0" err="1"/>
              <a:t>hipokalsemiye</a:t>
            </a:r>
            <a:r>
              <a:rPr lang="tr-TR" sz="2200" dirty="0"/>
              <a:t> neden olabilir.</a:t>
            </a:r>
          </a:p>
          <a:p>
            <a:pPr algn="just">
              <a:lnSpc>
                <a:spcPct val="150000"/>
              </a:lnSpc>
            </a:pPr>
            <a:r>
              <a:rPr lang="tr-TR" sz="2200" dirty="0"/>
              <a:t>Mineral yağ ve beyaz vazelin—tadı olmadığı için ölümcül </a:t>
            </a:r>
            <a:r>
              <a:rPr lang="tr-TR" sz="2200" dirty="0" err="1"/>
              <a:t>lipoid</a:t>
            </a:r>
            <a:r>
              <a:rPr lang="tr-TR" sz="2200" dirty="0"/>
              <a:t> aspirasyon pnömonisi tehlikesi vardır </a:t>
            </a:r>
          </a:p>
          <a:p>
            <a:pPr marL="0" indent="0" algn="just">
              <a:lnSpc>
                <a:spcPct val="150000"/>
              </a:lnSpc>
              <a:buNone/>
            </a:pPr>
            <a:r>
              <a:rPr lang="tr-TR" sz="2200" b="1" dirty="0">
                <a:solidFill>
                  <a:srgbClr val="FF0000"/>
                </a:solidFill>
              </a:rPr>
              <a:t>HASTA İZLEME</a:t>
            </a:r>
            <a:endParaRPr lang="tr-TR" sz="2200" dirty="0">
              <a:solidFill>
                <a:srgbClr val="FF0000"/>
              </a:solidFill>
            </a:endParaRPr>
          </a:p>
          <a:p>
            <a:pPr lvl="0" algn="just">
              <a:lnSpc>
                <a:spcPct val="150000"/>
              </a:lnSpc>
            </a:pPr>
            <a:r>
              <a:rPr lang="tr-TR" sz="2200" dirty="0" err="1"/>
              <a:t>Kolonik</a:t>
            </a:r>
            <a:r>
              <a:rPr lang="tr-TR" sz="2200" dirty="0"/>
              <a:t> rezeksiyon ve </a:t>
            </a:r>
            <a:r>
              <a:rPr lang="tr-TR" sz="2200" dirty="0" err="1"/>
              <a:t>anastomozu</a:t>
            </a:r>
            <a:r>
              <a:rPr lang="tr-TR" sz="2200" dirty="0"/>
              <a:t> takiben—3-5 gün boyunca yapışma ve </a:t>
            </a:r>
            <a:r>
              <a:rPr lang="tr-TR" sz="2200" dirty="0" err="1"/>
              <a:t>peritonitis</a:t>
            </a:r>
            <a:r>
              <a:rPr lang="tr-TR" sz="2200" dirty="0"/>
              <a:t> bulguları yönünden hasta kontrol edilmelidir.</a:t>
            </a:r>
          </a:p>
          <a:p>
            <a:pPr lvl="0" algn="just">
              <a:lnSpc>
                <a:spcPct val="150000"/>
              </a:lnSpc>
            </a:pPr>
            <a:r>
              <a:rPr lang="tr-TR" sz="2200" dirty="0"/>
              <a:t>Klinik olarak kötüye giden hastalarda </a:t>
            </a:r>
            <a:r>
              <a:rPr lang="tr-TR" sz="2200" dirty="0" err="1"/>
              <a:t>anastomotik</a:t>
            </a:r>
            <a:r>
              <a:rPr lang="tr-TR" sz="2200" dirty="0"/>
              <a:t> sızmayı tespit etmek için </a:t>
            </a:r>
            <a:r>
              <a:rPr lang="tr-TR" sz="2200" dirty="0" err="1"/>
              <a:t>abdominosentez</a:t>
            </a:r>
            <a:r>
              <a:rPr lang="tr-TR" sz="2200" dirty="0"/>
              <a:t> ve/veya </a:t>
            </a:r>
            <a:r>
              <a:rPr lang="tr-TR" sz="2200" dirty="0" err="1"/>
              <a:t>peritoneal</a:t>
            </a:r>
            <a:r>
              <a:rPr lang="tr-TR" sz="2200" dirty="0"/>
              <a:t> lavaj gerekebilir.</a:t>
            </a:r>
          </a:p>
          <a:p>
            <a:pPr lvl="0" algn="just">
              <a:lnSpc>
                <a:spcPct val="150000"/>
              </a:lnSpc>
            </a:pPr>
            <a:r>
              <a:rPr lang="tr-TR" sz="2200" dirty="0"/>
              <a:t>Hasta kendi isteğiyle yemeye ve içmeye başlayana kadar sıvı tedavisi devam edilmelidir.</a:t>
            </a:r>
          </a:p>
          <a:p>
            <a:endParaRPr lang="en-US" dirty="0"/>
          </a:p>
        </p:txBody>
      </p:sp>
    </p:spTree>
    <p:extLst>
      <p:ext uri="{BB962C8B-B14F-4D97-AF65-F5344CB8AC3E}">
        <p14:creationId xmlns:p14="http://schemas.microsoft.com/office/powerpoint/2010/main" val="15722780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5045B-0532-254B-AC09-E3123A021E9B}"/>
              </a:ext>
            </a:extLst>
          </p:cNvPr>
          <p:cNvSpPr>
            <a:spLocks noGrp="1"/>
          </p:cNvSpPr>
          <p:nvPr>
            <p:ph idx="1"/>
          </p:nvPr>
        </p:nvSpPr>
        <p:spPr>
          <a:xfrm>
            <a:off x="827926" y="1106434"/>
            <a:ext cx="10515600" cy="4351338"/>
          </a:xfrm>
        </p:spPr>
        <p:txBody>
          <a:bodyPr>
            <a:normAutofit/>
          </a:bodyPr>
          <a:lstStyle/>
          <a:p>
            <a:pPr marL="0" indent="0" algn="just">
              <a:lnSpc>
                <a:spcPct val="150000"/>
              </a:lnSpc>
              <a:buNone/>
            </a:pPr>
            <a:r>
              <a:rPr lang="tr-TR" sz="2200" b="1" dirty="0">
                <a:solidFill>
                  <a:srgbClr val="FF0000"/>
                </a:solidFill>
              </a:rPr>
              <a:t>OLASI KOMPLİKASYONLAR</a:t>
            </a:r>
            <a:endParaRPr lang="tr-TR" sz="2200" dirty="0">
              <a:solidFill>
                <a:srgbClr val="FF0000"/>
              </a:solidFill>
            </a:endParaRPr>
          </a:p>
          <a:p>
            <a:pPr lvl="0" algn="just">
              <a:lnSpc>
                <a:spcPct val="150000"/>
              </a:lnSpc>
            </a:pPr>
            <a:r>
              <a:rPr lang="tr-TR" sz="2200" dirty="0" err="1"/>
              <a:t>Nüks</a:t>
            </a:r>
            <a:r>
              <a:rPr lang="tr-TR" sz="2200" dirty="0"/>
              <a:t> veya hastalığın kalıcı hale gelmesi—en yaygın</a:t>
            </a:r>
          </a:p>
          <a:p>
            <a:pPr lvl="0" algn="just">
              <a:lnSpc>
                <a:spcPct val="150000"/>
              </a:lnSpc>
            </a:pPr>
            <a:r>
              <a:rPr lang="tr-TR" sz="2200" dirty="0" err="1"/>
              <a:t>Peritonitis</a:t>
            </a:r>
            <a:r>
              <a:rPr lang="tr-TR" sz="2200" dirty="0"/>
              <a:t>, inatçı ishal, fekal </a:t>
            </a:r>
            <a:r>
              <a:rPr lang="tr-TR" sz="2200" dirty="0" err="1"/>
              <a:t>inkontinens</a:t>
            </a:r>
            <a:r>
              <a:rPr lang="tr-TR" sz="2200" dirty="0"/>
              <a:t>, daralma ve </a:t>
            </a:r>
            <a:r>
              <a:rPr lang="tr-TR" sz="2200" dirty="0" err="1"/>
              <a:t>obstipasyon</a:t>
            </a:r>
            <a:r>
              <a:rPr lang="tr-TR" sz="2200" dirty="0"/>
              <a:t> </a:t>
            </a:r>
            <a:r>
              <a:rPr lang="tr-TR" sz="2200" dirty="0" err="1"/>
              <a:t>nüksü</a:t>
            </a:r>
            <a:r>
              <a:rPr lang="tr-TR" sz="2200" dirty="0"/>
              <a:t> gibi cerrahi komplikasyonlar gelişebilir.</a:t>
            </a:r>
          </a:p>
          <a:p>
            <a:pPr lvl="0" algn="just">
              <a:lnSpc>
                <a:spcPct val="150000"/>
              </a:lnSpc>
            </a:pPr>
            <a:r>
              <a:rPr lang="tr-TR" sz="2200" dirty="0"/>
              <a:t>Aşırı fekal boşaltım sonucu gelişen kolonun </a:t>
            </a:r>
            <a:r>
              <a:rPr lang="tr-TR" sz="2200" dirty="0" err="1"/>
              <a:t>travmatik</a:t>
            </a:r>
            <a:r>
              <a:rPr lang="tr-TR" sz="2200" dirty="0"/>
              <a:t> </a:t>
            </a:r>
            <a:r>
              <a:rPr lang="tr-TR" sz="2200" dirty="0" err="1"/>
              <a:t>perforasyonu</a:t>
            </a:r>
            <a:r>
              <a:rPr lang="tr-TR" sz="2200" dirty="0"/>
              <a:t>, ciddi bir komplikasyonudur.</a:t>
            </a:r>
          </a:p>
          <a:p>
            <a:pPr algn="just">
              <a:lnSpc>
                <a:spcPct val="150000"/>
              </a:lnSpc>
            </a:pPr>
            <a:endParaRPr lang="en-US" sz="2200" dirty="0"/>
          </a:p>
          <a:p>
            <a:pPr algn="just">
              <a:lnSpc>
                <a:spcPct val="150000"/>
              </a:lnSpc>
            </a:pPr>
            <a:endParaRPr lang="en-US" sz="2200" dirty="0"/>
          </a:p>
        </p:txBody>
      </p:sp>
    </p:spTree>
    <p:extLst>
      <p:ext uri="{BB962C8B-B14F-4D97-AF65-F5344CB8AC3E}">
        <p14:creationId xmlns:p14="http://schemas.microsoft.com/office/powerpoint/2010/main" val="8242738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B6282B-41ED-2A4D-855B-D05AC06B2EA7}"/>
              </a:ext>
            </a:extLst>
          </p:cNvPr>
          <p:cNvSpPr>
            <a:spLocks noGrp="1"/>
          </p:cNvSpPr>
          <p:nvPr>
            <p:ph idx="1"/>
          </p:nvPr>
        </p:nvSpPr>
        <p:spPr>
          <a:xfrm>
            <a:off x="838200" y="678094"/>
            <a:ext cx="10515600" cy="5498869"/>
          </a:xfrm>
        </p:spPr>
        <p:txBody>
          <a:bodyPr>
            <a:normAutofit/>
          </a:bodyPr>
          <a:lstStyle/>
          <a:p>
            <a:pPr marL="0" indent="0" algn="just">
              <a:lnSpc>
                <a:spcPct val="150000"/>
              </a:lnSpc>
              <a:buNone/>
            </a:pPr>
            <a:r>
              <a:rPr lang="tr-TR" sz="2200" b="1" dirty="0">
                <a:solidFill>
                  <a:srgbClr val="FF0000"/>
                </a:solidFill>
              </a:rPr>
              <a:t>BEKLENEN SEYİR VE PROGNOZ</a:t>
            </a:r>
            <a:endParaRPr lang="tr-TR" sz="2200" dirty="0">
              <a:solidFill>
                <a:srgbClr val="FF0000"/>
              </a:solidFill>
            </a:endParaRPr>
          </a:p>
          <a:p>
            <a:pPr lvl="0" algn="just">
              <a:lnSpc>
                <a:spcPct val="150000"/>
              </a:lnSpc>
            </a:pPr>
            <a:r>
              <a:rPr lang="tr-TR" sz="2200" dirty="0"/>
              <a:t>Medikal tedavi uzun vadede işe yaramaz.</a:t>
            </a:r>
          </a:p>
          <a:p>
            <a:pPr lvl="0" algn="just">
              <a:lnSpc>
                <a:spcPct val="150000"/>
              </a:lnSpc>
            </a:pPr>
            <a:r>
              <a:rPr lang="tr-TR" sz="2200" dirty="0"/>
              <a:t>Sisaprid, bazı hastalarda medikal tedavi ile birlikte </a:t>
            </a:r>
            <a:r>
              <a:rPr lang="tr-TR" sz="2200" dirty="0" err="1"/>
              <a:t>prognozu</a:t>
            </a:r>
            <a:r>
              <a:rPr lang="tr-TR" sz="2200" dirty="0"/>
              <a:t> olumlu yönde etkiler fakat ciddi ve uzun süreli olgularda yeterli olmayabilir.</a:t>
            </a:r>
          </a:p>
          <a:p>
            <a:pPr lvl="0" algn="just">
              <a:lnSpc>
                <a:spcPct val="150000"/>
              </a:lnSpc>
            </a:pPr>
            <a:r>
              <a:rPr lang="tr-TR" sz="2200" dirty="0" err="1"/>
              <a:t>Postoperatif</a:t>
            </a:r>
            <a:r>
              <a:rPr lang="tr-TR" sz="2200" dirty="0"/>
              <a:t> ishal—genellikle gelişebilir; tipik olarak 6 hafta içinde çözülür (</a:t>
            </a:r>
            <a:r>
              <a:rPr lang="tr-TR" sz="2200" dirty="0" err="1"/>
              <a:t>idiyopatik</a:t>
            </a:r>
            <a:r>
              <a:rPr lang="tr-TR" sz="2200" dirty="0"/>
              <a:t> </a:t>
            </a:r>
            <a:r>
              <a:rPr lang="tr-TR" sz="2200" dirty="0" err="1"/>
              <a:t>megakolon</a:t>
            </a:r>
            <a:r>
              <a:rPr lang="tr-TR" sz="2200" dirty="0"/>
              <a:t> hastalığına sahip kedilerin %80’ine </a:t>
            </a:r>
            <a:r>
              <a:rPr lang="tr-TR" sz="2200" dirty="0" err="1"/>
              <a:t>subtotal</a:t>
            </a:r>
            <a:r>
              <a:rPr lang="tr-TR" sz="2200" dirty="0"/>
              <a:t> </a:t>
            </a:r>
            <a:r>
              <a:rPr lang="tr-TR" sz="2200" dirty="0" err="1"/>
              <a:t>kolektomi</a:t>
            </a:r>
            <a:r>
              <a:rPr lang="tr-TR" sz="2200" dirty="0"/>
              <a:t> uygulanır) fakat birkaç </a:t>
            </a:r>
            <a:r>
              <a:rPr lang="tr-TR" sz="2200" dirty="0" err="1"/>
              <a:t>ay’da</a:t>
            </a:r>
            <a:r>
              <a:rPr lang="tr-TR" sz="2200" dirty="0"/>
              <a:t> sürebilir; </a:t>
            </a:r>
            <a:r>
              <a:rPr lang="tr-TR" sz="2200" dirty="0" err="1"/>
              <a:t>ileum</a:t>
            </a:r>
            <a:r>
              <a:rPr lang="tr-TR" sz="2200" dirty="0"/>
              <a:t> rezervuar kapasitesini ve su emilimini artırarak adapte olması sonucunda dışkı kıvamı düzelir.</a:t>
            </a:r>
          </a:p>
          <a:p>
            <a:pPr lvl="0" algn="just">
              <a:lnSpc>
                <a:spcPct val="150000"/>
              </a:lnSpc>
            </a:pPr>
            <a:r>
              <a:rPr lang="tr-TR" sz="2200" dirty="0"/>
              <a:t>Kedilerde </a:t>
            </a:r>
            <a:r>
              <a:rPr lang="tr-TR" sz="2200" dirty="0" err="1"/>
              <a:t>subtotal</a:t>
            </a:r>
            <a:r>
              <a:rPr lang="tr-TR" sz="2200" dirty="0"/>
              <a:t> </a:t>
            </a:r>
            <a:r>
              <a:rPr lang="tr-TR" sz="2200" dirty="0" err="1"/>
              <a:t>kolektomi</a:t>
            </a:r>
            <a:r>
              <a:rPr lang="tr-TR" sz="2200" dirty="0"/>
              <a:t> iyi </a:t>
            </a:r>
            <a:r>
              <a:rPr lang="tr-TR" sz="2200" dirty="0" err="1"/>
              <a:t>tolere</a:t>
            </a:r>
            <a:r>
              <a:rPr lang="tr-TR" sz="2200" dirty="0"/>
              <a:t> edilir; </a:t>
            </a:r>
            <a:r>
              <a:rPr lang="tr-TR" sz="2200" dirty="0" err="1"/>
              <a:t>konstipasyon</a:t>
            </a:r>
            <a:r>
              <a:rPr lang="tr-TR" sz="2200" dirty="0"/>
              <a:t> riski tipik olarak düşüktür.</a:t>
            </a:r>
          </a:p>
          <a:p>
            <a:pPr algn="just">
              <a:lnSpc>
                <a:spcPct val="150000"/>
              </a:lnSpc>
            </a:pPr>
            <a:endParaRPr lang="en-US" sz="2200" dirty="0"/>
          </a:p>
        </p:txBody>
      </p:sp>
    </p:spTree>
    <p:extLst>
      <p:ext uri="{BB962C8B-B14F-4D97-AF65-F5344CB8AC3E}">
        <p14:creationId xmlns:p14="http://schemas.microsoft.com/office/powerpoint/2010/main" val="18660979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046A3-361C-0C43-BC1C-4C387AFDCA7C}"/>
              </a:ext>
            </a:extLst>
          </p:cNvPr>
          <p:cNvSpPr>
            <a:spLocks noGrp="1"/>
          </p:cNvSpPr>
          <p:nvPr>
            <p:ph type="ctrTitle"/>
          </p:nvPr>
        </p:nvSpPr>
        <p:spPr>
          <a:xfrm>
            <a:off x="1061662" y="3842534"/>
            <a:ext cx="10013879" cy="1167455"/>
          </a:xfrm>
          <a:ln>
            <a:solidFill>
              <a:schemeClr val="accent1"/>
            </a:solidFill>
          </a:ln>
        </p:spPr>
        <p:txBody>
          <a:bodyPr/>
          <a:lstStyle/>
          <a:p>
            <a:r>
              <a:rPr lang="tr-TR" b="1" dirty="0">
                <a:solidFill>
                  <a:srgbClr val="FF0000"/>
                </a:solidFill>
              </a:rPr>
              <a:t>İLEUS</a:t>
            </a:r>
            <a:endParaRPr lang="en-US" dirty="0">
              <a:solidFill>
                <a:srgbClr val="FF0000"/>
              </a:solidFill>
            </a:endParaRPr>
          </a:p>
        </p:txBody>
      </p:sp>
    </p:spTree>
    <p:extLst>
      <p:ext uri="{BB962C8B-B14F-4D97-AF65-F5344CB8AC3E}">
        <p14:creationId xmlns:p14="http://schemas.microsoft.com/office/powerpoint/2010/main" val="39766916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5816F-0F91-B54B-A7E5-5AA5DF4D09EB}"/>
              </a:ext>
            </a:extLst>
          </p:cNvPr>
          <p:cNvSpPr>
            <a:spLocks noGrp="1"/>
          </p:cNvSpPr>
          <p:nvPr>
            <p:ph idx="1"/>
          </p:nvPr>
        </p:nvSpPr>
        <p:spPr>
          <a:xfrm>
            <a:off x="838200" y="791110"/>
            <a:ext cx="10515600" cy="5385853"/>
          </a:xfrm>
        </p:spPr>
        <p:txBody>
          <a:bodyPr>
            <a:normAutofit lnSpcReduction="10000"/>
          </a:bodyPr>
          <a:lstStyle/>
          <a:p>
            <a:pPr algn="just">
              <a:lnSpc>
                <a:spcPct val="150000"/>
              </a:lnSpc>
            </a:pPr>
            <a:r>
              <a:rPr lang="tr-TR" sz="2200" dirty="0" err="1"/>
              <a:t>Adinamik</a:t>
            </a:r>
            <a:r>
              <a:rPr lang="tr-TR" sz="2200" dirty="0"/>
              <a:t> (</a:t>
            </a:r>
            <a:r>
              <a:rPr lang="tr-TR" sz="2200" dirty="0" err="1"/>
              <a:t>paralitik</a:t>
            </a:r>
            <a:r>
              <a:rPr lang="tr-TR" sz="2200" dirty="0"/>
              <a:t>, fonksiyonel) </a:t>
            </a:r>
            <a:r>
              <a:rPr lang="tr-TR" sz="2200" dirty="0" err="1"/>
              <a:t>ileus</a:t>
            </a:r>
            <a:r>
              <a:rPr lang="tr-TR" sz="2200" dirty="0"/>
              <a:t>, barsak </a:t>
            </a:r>
            <a:r>
              <a:rPr lang="tr-TR" sz="2200" dirty="0" err="1"/>
              <a:t>motilitesinin</a:t>
            </a:r>
            <a:r>
              <a:rPr lang="tr-TR" sz="2200" dirty="0"/>
              <a:t> </a:t>
            </a:r>
            <a:r>
              <a:rPr lang="tr-TR" sz="2200" dirty="0" err="1"/>
              <a:t>inhibisyonundan</a:t>
            </a:r>
            <a:r>
              <a:rPr lang="tr-TR" sz="2200" dirty="0"/>
              <a:t> kaynaklanan geçici ve </a:t>
            </a:r>
            <a:r>
              <a:rPr lang="tr-TR" sz="2200" dirty="0" err="1"/>
              <a:t>reverzibl</a:t>
            </a:r>
            <a:r>
              <a:rPr lang="tr-TR" sz="2200" dirty="0"/>
              <a:t> </a:t>
            </a:r>
            <a:r>
              <a:rPr lang="tr-TR" sz="2200" dirty="0" err="1"/>
              <a:t>intestinal</a:t>
            </a:r>
            <a:r>
              <a:rPr lang="tr-TR" sz="2200" dirty="0"/>
              <a:t> obstrüksiyon (tıkanma) olarak tanımlanır.</a:t>
            </a:r>
          </a:p>
          <a:p>
            <a:pPr algn="just">
              <a:lnSpc>
                <a:spcPct val="150000"/>
              </a:lnSpc>
            </a:pPr>
            <a:r>
              <a:rPr lang="tr-TR" sz="2200" dirty="0"/>
              <a:t>Mide, ince bağırsak veya kalın bağırsakta </a:t>
            </a:r>
            <a:r>
              <a:rPr lang="tr-TR" sz="2200" dirty="0" err="1"/>
              <a:t>peristaltik</a:t>
            </a:r>
            <a:r>
              <a:rPr lang="tr-TR" sz="2200" dirty="0"/>
              <a:t> hareketlerin olmaması sonucu bağırsak içeriği gastrointestinal kanalda ilerleyemez ve ilgili bölgede birikerek fonksiyonel tıkanıklığa neden olur.</a:t>
            </a:r>
          </a:p>
          <a:p>
            <a:pPr algn="just">
              <a:lnSpc>
                <a:spcPct val="150000"/>
              </a:lnSpc>
            </a:pPr>
            <a:r>
              <a:rPr lang="tr-TR" sz="2200" dirty="0" err="1"/>
              <a:t>İleus</a:t>
            </a:r>
            <a:r>
              <a:rPr lang="tr-TR" sz="2200" dirty="0"/>
              <a:t> birincil bir hastalık olmayıp başka bozuklukların sekonder komplikasyonudur.</a:t>
            </a:r>
          </a:p>
          <a:p>
            <a:pPr algn="just">
              <a:lnSpc>
                <a:spcPct val="150000"/>
              </a:lnSpc>
            </a:pPr>
            <a:r>
              <a:rPr lang="tr-TR" sz="2200" dirty="0"/>
              <a:t>Artan sempatik tona bağlı olarak gelişen </a:t>
            </a:r>
            <a:r>
              <a:rPr lang="tr-TR" sz="2200" dirty="0" err="1"/>
              <a:t>intestinal</a:t>
            </a:r>
            <a:r>
              <a:rPr lang="tr-TR" sz="2200" dirty="0"/>
              <a:t> kaslarda elektromekanik ayrışma, </a:t>
            </a:r>
            <a:r>
              <a:rPr lang="tr-TR" sz="2200" dirty="0" err="1"/>
              <a:t>humoral</a:t>
            </a:r>
            <a:r>
              <a:rPr lang="tr-TR" sz="2200" dirty="0"/>
              <a:t> inhibitör faktörlerin (</a:t>
            </a:r>
            <a:r>
              <a:rPr lang="tr-TR" sz="2200" dirty="0" err="1"/>
              <a:t>katekolaminler</a:t>
            </a:r>
            <a:r>
              <a:rPr lang="tr-TR" sz="2200" dirty="0"/>
              <a:t>, </a:t>
            </a:r>
            <a:r>
              <a:rPr lang="tr-TR" sz="2200" dirty="0" err="1"/>
              <a:t>vazopressin</a:t>
            </a:r>
            <a:r>
              <a:rPr lang="tr-TR" sz="2200" dirty="0"/>
              <a:t>, </a:t>
            </a:r>
            <a:r>
              <a:rPr lang="tr-TR" sz="2200" dirty="0" err="1"/>
              <a:t>endojen</a:t>
            </a:r>
            <a:r>
              <a:rPr lang="tr-TR" sz="2200" dirty="0"/>
              <a:t> </a:t>
            </a:r>
            <a:r>
              <a:rPr lang="tr-TR" sz="2200" dirty="0" err="1"/>
              <a:t>opiatlar</a:t>
            </a:r>
            <a:r>
              <a:rPr lang="tr-TR" sz="2200" dirty="0"/>
              <a:t>) salınımı, </a:t>
            </a:r>
            <a:r>
              <a:rPr lang="tr-TR" sz="2200" dirty="0" err="1"/>
              <a:t>prokinetik</a:t>
            </a:r>
            <a:r>
              <a:rPr lang="tr-TR" sz="2200" dirty="0"/>
              <a:t> hormonların (</a:t>
            </a:r>
            <a:r>
              <a:rPr lang="tr-TR" sz="2200" dirty="0" err="1"/>
              <a:t>nörotensin</a:t>
            </a:r>
            <a:r>
              <a:rPr lang="tr-TR" sz="2200" dirty="0"/>
              <a:t>, </a:t>
            </a:r>
            <a:r>
              <a:rPr lang="tr-TR" sz="2200" dirty="0" err="1"/>
              <a:t>motilin</a:t>
            </a:r>
            <a:r>
              <a:rPr lang="tr-TR" sz="2200" dirty="0"/>
              <a:t>) veya </a:t>
            </a:r>
            <a:r>
              <a:rPr lang="tr-TR" sz="2200" dirty="0" err="1"/>
              <a:t>hipokaleminin</a:t>
            </a:r>
            <a:r>
              <a:rPr lang="tr-TR" sz="2200" dirty="0"/>
              <a:t> bozulmuş salınımı nedeniyle sekonder olarak </a:t>
            </a:r>
            <a:r>
              <a:rPr lang="tr-TR" sz="2200" dirty="0" err="1"/>
              <a:t>adinamik</a:t>
            </a:r>
            <a:r>
              <a:rPr lang="tr-TR" sz="2200" dirty="0"/>
              <a:t> </a:t>
            </a:r>
            <a:r>
              <a:rPr lang="tr-TR" sz="2200" dirty="0" err="1"/>
              <a:t>ileus</a:t>
            </a:r>
            <a:r>
              <a:rPr lang="tr-TR" sz="2200" dirty="0"/>
              <a:t> geliştiği düşünülmektedir.</a:t>
            </a:r>
          </a:p>
          <a:p>
            <a:pPr algn="just">
              <a:lnSpc>
                <a:spcPct val="150000"/>
              </a:lnSpc>
            </a:pPr>
            <a:endParaRPr lang="tr-TR" sz="2200" dirty="0"/>
          </a:p>
          <a:p>
            <a:pPr algn="just">
              <a:lnSpc>
                <a:spcPct val="150000"/>
              </a:lnSpc>
            </a:pPr>
            <a:endParaRPr lang="en-US" sz="2200" dirty="0"/>
          </a:p>
        </p:txBody>
      </p:sp>
    </p:spTree>
    <p:extLst>
      <p:ext uri="{BB962C8B-B14F-4D97-AF65-F5344CB8AC3E}">
        <p14:creationId xmlns:p14="http://schemas.microsoft.com/office/powerpoint/2010/main" val="7287069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25793-4A3F-2B49-9749-E33D7F7B043D}"/>
              </a:ext>
            </a:extLst>
          </p:cNvPr>
          <p:cNvSpPr>
            <a:spLocks noGrp="1"/>
          </p:cNvSpPr>
          <p:nvPr>
            <p:ph idx="1"/>
          </p:nvPr>
        </p:nvSpPr>
        <p:spPr>
          <a:xfrm>
            <a:off x="838200" y="750013"/>
            <a:ext cx="10515600" cy="5426950"/>
          </a:xfrm>
        </p:spPr>
        <p:txBody>
          <a:bodyPr>
            <a:normAutofit/>
          </a:bodyPr>
          <a:lstStyle/>
          <a:p>
            <a:pPr lvl="0" algn="just">
              <a:lnSpc>
                <a:spcPct val="150000"/>
              </a:lnSpc>
            </a:pPr>
            <a:r>
              <a:rPr lang="tr-TR" sz="2200" dirty="0" err="1"/>
              <a:t>İntestinal</a:t>
            </a:r>
            <a:r>
              <a:rPr lang="tr-TR" sz="2200" dirty="0"/>
              <a:t> </a:t>
            </a:r>
            <a:r>
              <a:rPr lang="tr-TR" sz="2200" dirty="0" err="1"/>
              <a:t>psödo-obstrüksiyonunsekonder</a:t>
            </a:r>
            <a:r>
              <a:rPr lang="tr-TR" sz="2200" dirty="0"/>
              <a:t> nedenleri; gelişimsel, </a:t>
            </a:r>
            <a:r>
              <a:rPr lang="tr-TR" sz="2200" dirty="0" err="1"/>
              <a:t>enfeksiyöz</a:t>
            </a:r>
            <a:r>
              <a:rPr lang="tr-TR" sz="2200" dirty="0"/>
              <a:t>, inflamatuar, oto-</a:t>
            </a:r>
            <a:r>
              <a:rPr lang="tr-TR" sz="2200" dirty="0" err="1"/>
              <a:t>immün</a:t>
            </a:r>
            <a:r>
              <a:rPr lang="tr-TR" sz="2200" dirty="0"/>
              <a:t>, metabolik, </a:t>
            </a:r>
            <a:r>
              <a:rPr lang="tr-TR" sz="2200" dirty="0" err="1"/>
              <a:t>paraneoplastik</a:t>
            </a:r>
            <a:r>
              <a:rPr lang="tr-TR" sz="2200" dirty="0"/>
              <a:t>, endokrin ve </a:t>
            </a:r>
            <a:r>
              <a:rPr lang="tr-TR" sz="2200" dirty="0" err="1"/>
              <a:t>toksik</a:t>
            </a:r>
            <a:r>
              <a:rPr lang="tr-TR" sz="2200" dirty="0"/>
              <a:t> etiyolojilere alt sınıflara ayrılmıştır.</a:t>
            </a:r>
          </a:p>
          <a:p>
            <a:pPr marL="0" lvl="0" indent="0" algn="just">
              <a:lnSpc>
                <a:spcPct val="150000"/>
              </a:lnSpc>
              <a:buNone/>
            </a:pPr>
            <a:endParaRPr lang="tr-TR" sz="2200" dirty="0"/>
          </a:p>
          <a:p>
            <a:pPr lvl="0" algn="just">
              <a:lnSpc>
                <a:spcPct val="150000"/>
              </a:lnSpc>
            </a:pPr>
            <a:r>
              <a:rPr lang="tr-TR" sz="2200" dirty="0" err="1"/>
              <a:t>Lenfositik</a:t>
            </a:r>
            <a:r>
              <a:rPr lang="tr-TR" sz="2200" dirty="0"/>
              <a:t> </a:t>
            </a:r>
            <a:r>
              <a:rPr lang="tr-TR" sz="2200" dirty="0" err="1"/>
              <a:t>leiomyozit</a:t>
            </a:r>
            <a:r>
              <a:rPr lang="tr-TR" sz="2200" dirty="0"/>
              <a:t> insanlar, köpekler, atlar ve kedilerde tanımlanmış olan, kronik </a:t>
            </a:r>
            <a:r>
              <a:rPr lang="tr-TR" sz="2200" dirty="0" err="1"/>
              <a:t>intestinal</a:t>
            </a:r>
            <a:r>
              <a:rPr lang="tr-TR" sz="2200" dirty="0"/>
              <a:t> </a:t>
            </a:r>
            <a:r>
              <a:rPr lang="tr-TR" sz="2200" dirty="0" err="1"/>
              <a:t>psödo</a:t>
            </a:r>
            <a:r>
              <a:rPr lang="tr-TR" sz="2200" dirty="0"/>
              <a:t>-obstrüksiyonun </a:t>
            </a:r>
            <a:r>
              <a:rPr lang="tr-TR" sz="2200" dirty="0" err="1"/>
              <a:t>visseral</a:t>
            </a:r>
            <a:r>
              <a:rPr lang="tr-TR" sz="2200" dirty="0"/>
              <a:t> </a:t>
            </a:r>
            <a:r>
              <a:rPr lang="tr-TR" sz="2200" dirty="0" err="1"/>
              <a:t>miyopatik</a:t>
            </a:r>
            <a:r>
              <a:rPr lang="tr-TR" sz="2200" dirty="0"/>
              <a:t> bir formudur. </a:t>
            </a:r>
            <a:r>
              <a:rPr lang="tr-TR" sz="2200" dirty="0" err="1"/>
              <a:t>Muskularis</a:t>
            </a:r>
            <a:r>
              <a:rPr lang="tr-TR" sz="2200" dirty="0"/>
              <a:t> </a:t>
            </a:r>
            <a:r>
              <a:rPr lang="tr-TR" sz="2200" dirty="0" err="1"/>
              <a:t>propria’nın</a:t>
            </a:r>
            <a:r>
              <a:rPr lang="tr-TR" sz="2200" dirty="0"/>
              <a:t> </a:t>
            </a:r>
            <a:r>
              <a:rPr lang="tr-TR" sz="2200" dirty="0" err="1"/>
              <a:t>lenfositik</a:t>
            </a:r>
            <a:r>
              <a:rPr lang="tr-TR" sz="2200" dirty="0"/>
              <a:t> </a:t>
            </a:r>
            <a:r>
              <a:rPr lang="tr-TR" sz="2200" dirty="0" err="1"/>
              <a:t>infiltrasyonu</a:t>
            </a:r>
            <a:r>
              <a:rPr lang="tr-TR" sz="2200" dirty="0"/>
              <a:t> olarak tanımlanır ve T-lenfositler tarafından bağırsağın </a:t>
            </a:r>
            <a:r>
              <a:rPr lang="tr-TR" sz="2200" dirty="0" err="1"/>
              <a:t>muskularis</a:t>
            </a:r>
            <a:r>
              <a:rPr lang="tr-TR" sz="2200" dirty="0"/>
              <a:t> propria tabakasının </a:t>
            </a:r>
            <a:r>
              <a:rPr lang="tr-TR" sz="2200" dirty="0" err="1"/>
              <a:t>miyofiberine</a:t>
            </a:r>
            <a:r>
              <a:rPr lang="tr-TR" sz="2200" dirty="0"/>
              <a:t>  oto-</a:t>
            </a:r>
            <a:r>
              <a:rPr lang="tr-TR" sz="2200" dirty="0" err="1"/>
              <a:t>immün</a:t>
            </a:r>
            <a:r>
              <a:rPr lang="tr-TR" sz="2200" dirty="0"/>
              <a:t> yanıtını temsil ettiği düşünülür.</a:t>
            </a:r>
          </a:p>
          <a:p>
            <a:pPr algn="just">
              <a:lnSpc>
                <a:spcPct val="150000"/>
              </a:lnSpc>
            </a:pPr>
            <a:endParaRPr lang="en-US" sz="2200" dirty="0"/>
          </a:p>
        </p:txBody>
      </p:sp>
    </p:spTree>
    <p:extLst>
      <p:ext uri="{BB962C8B-B14F-4D97-AF65-F5344CB8AC3E}">
        <p14:creationId xmlns:p14="http://schemas.microsoft.com/office/powerpoint/2010/main" val="26777795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F0D2-3E61-E249-A609-A3A976494BD1}"/>
              </a:ext>
            </a:extLst>
          </p:cNvPr>
          <p:cNvSpPr>
            <a:spLocks noGrp="1"/>
          </p:cNvSpPr>
          <p:nvPr>
            <p:ph type="title"/>
          </p:nvPr>
        </p:nvSpPr>
        <p:spPr>
          <a:xfrm>
            <a:off x="838200" y="200738"/>
            <a:ext cx="10515600" cy="672565"/>
          </a:xfrm>
          <a:solidFill>
            <a:schemeClr val="bg2"/>
          </a:solidFill>
          <a:ln>
            <a:solidFill>
              <a:schemeClr val="accent1"/>
            </a:solidFill>
          </a:ln>
        </p:spPr>
        <p:txBody>
          <a:bodyPr>
            <a:normAutofit/>
          </a:bodyPr>
          <a:lstStyle/>
          <a:p>
            <a:r>
              <a:rPr lang="tr-TR" sz="2400" b="1" dirty="0">
                <a:solidFill>
                  <a:srgbClr val="0070C0"/>
                </a:solidFill>
              </a:rPr>
              <a:t>SEMPTOMLAR</a:t>
            </a:r>
            <a:endParaRPr lang="en-US" sz="2400" dirty="0">
              <a:solidFill>
                <a:srgbClr val="0070C0"/>
              </a:solidFill>
            </a:endParaRPr>
          </a:p>
        </p:txBody>
      </p:sp>
      <p:sp>
        <p:nvSpPr>
          <p:cNvPr id="3" name="Content Placeholder 2">
            <a:extLst>
              <a:ext uri="{FF2B5EF4-FFF2-40B4-BE49-F238E27FC236}">
                <a16:creationId xmlns:a16="http://schemas.microsoft.com/office/drawing/2014/main" id="{A4554787-7F33-A545-B854-B89D0AFD2786}"/>
              </a:ext>
            </a:extLst>
          </p:cNvPr>
          <p:cNvSpPr>
            <a:spLocks noGrp="1"/>
          </p:cNvSpPr>
          <p:nvPr>
            <p:ph idx="1"/>
          </p:nvPr>
        </p:nvSpPr>
        <p:spPr>
          <a:xfrm>
            <a:off x="838200" y="1047964"/>
            <a:ext cx="10515600" cy="5128999"/>
          </a:xfrm>
          <a:ln>
            <a:solidFill>
              <a:schemeClr val="accent1"/>
            </a:solidFill>
          </a:ln>
        </p:spPr>
        <p:txBody>
          <a:bodyPr>
            <a:normAutofit fontScale="92500" lnSpcReduction="20000"/>
          </a:bodyPr>
          <a:lstStyle/>
          <a:p>
            <a:pPr lvl="0" algn="just">
              <a:lnSpc>
                <a:spcPct val="150000"/>
              </a:lnSpc>
            </a:pPr>
            <a:r>
              <a:rPr lang="tr-TR" sz="2200" dirty="0"/>
              <a:t>Anoreksi  </a:t>
            </a:r>
          </a:p>
          <a:p>
            <a:pPr lvl="0" algn="just">
              <a:lnSpc>
                <a:spcPct val="150000"/>
              </a:lnSpc>
            </a:pPr>
            <a:r>
              <a:rPr lang="tr-TR" sz="2200" dirty="0"/>
              <a:t>Kusma</a:t>
            </a:r>
          </a:p>
          <a:p>
            <a:pPr lvl="0" algn="just">
              <a:lnSpc>
                <a:spcPct val="150000"/>
              </a:lnSpc>
            </a:pPr>
            <a:r>
              <a:rPr lang="tr-TR" sz="2200" dirty="0" err="1"/>
              <a:t>Regürjitasyon</a:t>
            </a:r>
            <a:endParaRPr lang="tr-TR" sz="2200" dirty="0"/>
          </a:p>
          <a:p>
            <a:pPr lvl="0" algn="just">
              <a:lnSpc>
                <a:spcPct val="150000"/>
              </a:lnSpc>
            </a:pPr>
            <a:r>
              <a:rPr lang="tr-TR" sz="2200" dirty="0"/>
              <a:t>Letarji</a:t>
            </a:r>
          </a:p>
          <a:p>
            <a:pPr lvl="0" algn="just">
              <a:lnSpc>
                <a:spcPct val="150000"/>
              </a:lnSpc>
            </a:pPr>
            <a:r>
              <a:rPr lang="tr-TR" sz="2200" dirty="0"/>
              <a:t>İshal</a:t>
            </a:r>
          </a:p>
          <a:p>
            <a:pPr lvl="0" algn="just">
              <a:lnSpc>
                <a:spcPct val="150000"/>
              </a:lnSpc>
            </a:pPr>
            <a:r>
              <a:rPr lang="tr-TR" sz="2200" dirty="0"/>
              <a:t>Kilo kaybı</a:t>
            </a:r>
          </a:p>
          <a:p>
            <a:pPr lvl="0" algn="just">
              <a:lnSpc>
                <a:spcPct val="150000"/>
              </a:lnSpc>
            </a:pPr>
            <a:r>
              <a:rPr lang="tr-TR" sz="2200" dirty="0" err="1"/>
              <a:t>Hipomotil</a:t>
            </a:r>
            <a:r>
              <a:rPr lang="tr-TR" sz="2200" dirty="0"/>
              <a:t> bağırsakta gaz birikmesine bağlı sekonder olarak gelişen hafif </a:t>
            </a:r>
            <a:r>
              <a:rPr lang="tr-TR" sz="2200" dirty="0" err="1"/>
              <a:t>abdominal</a:t>
            </a:r>
            <a:r>
              <a:rPr lang="tr-TR" sz="2200" dirty="0"/>
              <a:t> şişlik veya huzursuzluk. </a:t>
            </a:r>
          </a:p>
          <a:p>
            <a:pPr lvl="0" algn="just">
              <a:lnSpc>
                <a:spcPct val="150000"/>
              </a:lnSpc>
            </a:pPr>
            <a:r>
              <a:rPr lang="tr-TR" sz="2200" dirty="0"/>
              <a:t>2–3 dakika bağırsak seslerinin duyulmaması </a:t>
            </a:r>
            <a:r>
              <a:rPr lang="tr-TR" sz="2200" dirty="0" err="1"/>
              <a:t>ileus’un</a:t>
            </a:r>
            <a:r>
              <a:rPr lang="tr-TR" sz="2200" dirty="0"/>
              <a:t> göstergesi olabilir</a:t>
            </a:r>
          </a:p>
          <a:p>
            <a:pPr lvl="0" algn="just">
              <a:lnSpc>
                <a:spcPct val="150000"/>
              </a:lnSpc>
            </a:pPr>
            <a:r>
              <a:rPr lang="tr-TR" sz="2200" dirty="0"/>
              <a:t>Bağırsak sesleri </a:t>
            </a:r>
            <a:r>
              <a:rPr lang="tr-TR" sz="2200" dirty="0" err="1"/>
              <a:t>hastaligin</a:t>
            </a:r>
            <a:r>
              <a:rPr lang="tr-TR" sz="2200" dirty="0"/>
              <a:t> ilk evresinde arttırılabilir (kısmi hareket kaybı).</a:t>
            </a:r>
          </a:p>
          <a:p>
            <a:pPr algn="just">
              <a:lnSpc>
                <a:spcPct val="150000"/>
              </a:lnSpc>
            </a:pPr>
            <a:endParaRPr lang="en-US" sz="2200" dirty="0"/>
          </a:p>
        </p:txBody>
      </p:sp>
    </p:spTree>
    <p:extLst>
      <p:ext uri="{BB962C8B-B14F-4D97-AF65-F5344CB8AC3E}">
        <p14:creationId xmlns:p14="http://schemas.microsoft.com/office/powerpoint/2010/main" val="38928606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F0D2-3E61-E249-A609-A3A976494BD1}"/>
              </a:ext>
            </a:extLst>
          </p:cNvPr>
          <p:cNvSpPr>
            <a:spLocks noGrp="1"/>
          </p:cNvSpPr>
          <p:nvPr>
            <p:ph type="title"/>
          </p:nvPr>
        </p:nvSpPr>
        <p:spPr>
          <a:xfrm>
            <a:off x="838200" y="200738"/>
            <a:ext cx="10515600" cy="672565"/>
          </a:xfrm>
          <a:solidFill>
            <a:schemeClr val="bg2"/>
          </a:solidFill>
          <a:ln>
            <a:solidFill>
              <a:schemeClr val="accent1"/>
            </a:solidFill>
          </a:ln>
        </p:spPr>
        <p:txBody>
          <a:bodyPr>
            <a:normAutofit/>
          </a:bodyPr>
          <a:lstStyle/>
          <a:p>
            <a:r>
              <a:rPr lang="tr-TR" sz="2400" b="1" dirty="0">
                <a:solidFill>
                  <a:srgbClr val="0070C0"/>
                </a:solidFill>
              </a:rPr>
              <a:t>ETİYOLOJİ &amp; RİSK FAKTÖRLERİ </a:t>
            </a:r>
          </a:p>
        </p:txBody>
      </p:sp>
      <p:sp>
        <p:nvSpPr>
          <p:cNvPr id="3" name="Content Placeholder 2">
            <a:extLst>
              <a:ext uri="{FF2B5EF4-FFF2-40B4-BE49-F238E27FC236}">
                <a16:creationId xmlns:a16="http://schemas.microsoft.com/office/drawing/2014/main" id="{A4554787-7F33-A545-B854-B89D0AFD2786}"/>
              </a:ext>
            </a:extLst>
          </p:cNvPr>
          <p:cNvSpPr>
            <a:spLocks noGrp="1"/>
          </p:cNvSpPr>
          <p:nvPr>
            <p:ph idx="1"/>
          </p:nvPr>
        </p:nvSpPr>
        <p:spPr>
          <a:xfrm>
            <a:off x="838200" y="1047964"/>
            <a:ext cx="10515600" cy="5128999"/>
          </a:xfrm>
          <a:ln>
            <a:solidFill>
              <a:schemeClr val="accent1"/>
            </a:solidFill>
          </a:ln>
        </p:spPr>
        <p:txBody>
          <a:bodyPr>
            <a:normAutofit fontScale="92500"/>
          </a:bodyPr>
          <a:lstStyle/>
          <a:p>
            <a:pPr lvl="0" algn="just">
              <a:lnSpc>
                <a:spcPct val="150000"/>
              </a:lnSpc>
            </a:pPr>
            <a:r>
              <a:rPr lang="tr-TR" sz="2200" dirty="0"/>
              <a:t>Cerrahi (özellikle gastrointestinal cerrahi)</a:t>
            </a:r>
          </a:p>
          <a:p>
            <a:pPr lvl="0" algn="just">
              <a:lnSpc>
                <a:spcPct val="150000"/>
              </a:lnSpc>
            </a:pPr>
            <a:r>
              <a:rPr lang="tr-TR" sz="2200" dirty="0"/>
              <a:t>Elektrolit dengesizliği (</a:t>
            </a:r>
            <a:r>
              <a:rPr lang="tr-TR" sz="2200" dirty="0" err="1"/>
              <a:t>hipokalemi</a:t>
            </a:r>
            <a:r>
              <a:rPr lang="tr-TR" sz="2200" dirty="0"/>
              <a:t>, </a:t>
            </a:r>
            <a:r>
              <a:rPr lang="tr-TR" sz="2200" dirty="0" err="1"/>
              <a:t>hipomagnezemi</a:t>
            </a:r>
            <a:r>
              <a:rPr lang="tr-TR" sz="2200" dirty="0"/>
              <a:t>, </a:t>
            </a:r>
            <a:r>
              <a:rPr lang="tr-TR" sz="2200" dirty="0" err="1"/>
              <a:t>hipokalsemi</a:t>
            </a:r>
            <a:r>
              <a:rPr lang="tr-TR" sz="2200" dirty="0"/>
              <a:t>)</a:t>
            </a:r>
          </a:p>
          <a:p>
            <a:pPr lvl="0" algn="just">
              <a:lnSpc>
                <a:spcPct val="150000"/>
              </a:lnSpc>
            </a:pPr>
            <a:r>
              <a:rPr lang="tr-TR" sz="2200" dirty="0"/>
              <a:t>Bağırsak, </a:t>
            </a:r>
            <a:r>
              <a:rPr lang="tr-TR" sz="2200" dirty="0" err="1"/>
              <a:t>peritoneal</a:t>
            </a:r>
            <a:r>
              <a:rPr lang="tr-TR" sz="2200" dirty="0"/>
              <a:t> </a:t>
            </a:r>
            <a:r>
              <a:rPr lang="tr-TR" sz="2200" dirty="0" err="1"/>
              <a:t>kavite</a:t>
            </a:r>
            <a:r>
              <a:rPr lang="tr-TR" sz="2200" dirty="0"/>
              <a:t>, pankreas veya diğer </a:t>
            </a:r>
            <a:r>
              <a:rPr lang="tr-TR" sz="2200" dirty="0" err="1"/>
              <a:t>abdominal</a:t>
            </a:r>
            <a:r>
              <a:rPr lang="tr-TR" sz="2200" dirty="0"/>
              <a:t> organların akut inflamatuar lezyonları</a:t>
            </a:r>
          </a:p>
          <a:p>
            <a:pPr lvl="0" algn="just">
              <a:lnSpc>
                <a:spcPct val="150000"/>
              </a:lnSpc>
            </a:pPr>
            <a:r>
              <a:rPr lang="tr-TR" sz="2200" dirty="0"/>
              <a:t>Ciddi mekanik obstrüksiyon </a:t>
            </a:r>
          </a:p>
          <a:p>
            <a:pPr lvl="0" algn="just">
              <a:lnSpc>
                <a:spcPct val="150000"/>
              </a:lnSpc>
            </a:pPr>
            <a:r>
              <a:rPr lang="tr-TR" sz="2200" dirty="0" err="1"/>
              <a:t>İntestinal</a:t>
            </a:r>
            <a:r>
              <a:rPr lang="tr-TR" sz="2200" dirty="0"/>
              <a:t> </a:t>
            </a:r>
            <a:r>
              <a:rPr lang="tr-TR" sz="2200" dirty="0" err="1"/>
              <a:t>iskemi</a:t>
            </a:r>
            <a:endParaRPr lang="tr-TR" sz="2200" dirty="0"/>
          </a:p>
          <a:p>
            <a:pPr lvl="0" algn="just">
              <a:lnSpc>
                <a:spcPct val="150000"/>
              </a:lnSpc>
            </a:pPr>
            <a:r>
              <a:rPr lang="tr-TR" sz="2200" dirty="0"/>
              <a:t>Gram negatif </a:t>
            </a:r>
            <a:r>
              <a:rPr lang="tr-TR" sz="2200" dirty="0" err="1"/>
              <a:t>sepsis</a:t>
            </a:r>
            <a:endParaRPr lang="tr-TR" sz="2200" dirty="0"/>
          </a:p>
          <a:p>
            <a:pPr lvl="0" algn="just">
              <a:lnSpc>
                <a:spcPct val="150000"/>
              </a:lnSpc>
            </a:pPr>
            <a:r>
              <a:rPr lang="tr-TR" sz="2200" dirty="0" err="1"/>
              <a:t>Endotoksemi</a:t>
            </a:r>
            <a:r>
              <a:rPr lang="tr-TR" sz="2200" dirty="0"/>
              <a:t> </a:t>
            </a:r>
          </a:p>
          <a:p>
            <a:pPr lvl="0" algn="just">
              <a:lnSpc>
                <a:spcPct val="150000"/>
              </a:lnSpc>
            </a:pPr>
            <a:r>
              <a:rPr lang="tr-TR" sz="2200" dirty="0"/>
              <a:t>Şok </a:t>
            </a:r>
          </a:p>
          <a:p>
            <a:pPr algn="just">
              <a:lnSpc>
                <a:spcPct val="150000"/>
              </a:lnSpc>
            </a:pPr>
            <a:endParaRPr lang="en-US" sz="2200" dirty="0"/>
          </a:p>
        </p:txBody>
      </p:sp>
    </p:spTree>
    <p:extLst>
      <p:ext uri="{BB962C8B-B14F-4D97-AF65-F5344CB8AC3E}">
        <p14:creationId xmlns:p14="http://schemas.microsoft.com/office/powerpoint/2010/main" val="15078481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F0D2-3E61-E249-A609-A3A976494BD1}"/>
              </a:ext>
            </a:extLst>
          </p:cNvPr>
          <p:cNvSpPr>
            <a:spLocks noGrp="1"/>
          </p:cNvSpPr>
          <p:nvPr>
            <p:ph type="title"/>
          </p:nvPr>
        </p:nvSpPr>
        <p:spPr>
          <a:xfrm>
            <a:off x="838200" y="200738"/>
            <a:ext cx="10515600" cy="672565"/>
          </a:xfrm>
          <a:solidFill>
            <a:schemeClr val="bg2"/>
          </a:solidFill>
          <a:ln>
            <a:solidFill>
              <a:schemeClr val="accent1"/>
            </a:solidFill>
          </a:ln>
        </p:spPr>
        <p:txBody>
          <a:bodyPr>
            <a:normAutofit/>
          </a:bodyPr>
          <a:lstStyle/>
          <a:p>
            <a:pPr algn="ctr"/>
            <a:r>
              <a:rPr lang="tr-TR" sz="2400" b="1" dirty="0">
                <a:solidFill>
                  <a:srgbClr val="0070C0"/>
                </a:solidFill>
              </a:rPr>
              <a:t>ETİYOLOJİ &amp; RİSK FAKTÖRLERİ </a:t>
            </a:r>
          </a:p>
        </p:txBody>
      </p:sp>
      <p:sp>
        <p:nvSpPr>
          <p:cNvPr id="3" name="Content Placeholder 2">
            <a:extLst>
              <a:ext uri="{FF2B5EF4-FFF2-40B4-BE49-F238E27FC236}">
                <a16:creationId xmlns:a16="http://schemas.microsoft.com/office/drawing/2014/main" id="{A4554787-7F33-A545-B854-B89D0AFD2786}"/>
              </a:ext>
            </a:extLst>
          </p:cNvPr>
          <p:cNvSpPr>
            <a:spLocks noGrp="1"/>
          </p:cNvSpPr>
          <p:nvPr>
            <p:ph idx="1"/>
          </p:nvPr>
        </p:nvSpPr>
        <p:spPr>
          <a:xfrm>
            <a:off x="838200" y="1047964"/>
            <a:ext cx="10515600" cy="5128999"/>
          </a:xfrm>
          <a:ln>
            <a:solidFill>
              <a:schemeClr val="accent1"/>
            </a:solidFill>
          </a:ln>
        </p:spPr>
        <p:txBody>
          <a:bodyPr>
            <a:normAutofit lnSpcReduction="10000"/>
          </a:bodyPr>
          <a:lstStyle/>
          <a:p>
            <a:pPr lvl="0" algn="just">
              <a:lnSpc>
                <a:spcPct val="150000"/>
              </a:lnSpc>
            </a:pPr>
            <a:r>
              <a:rPr lang="tr-TR" sz="2400" dirty="0" err="1"/>
              <a:t>Retroperitoneal</a:t>
            </a:r>
            <a:r>
              <a:rPr lang="tr-TR" sz="2400" dirty="0"/>
              <a:t> yaralanma</a:t>
            </a:r>
          </a:p>
          <a:p>
            <a:pPr lvl="0" algn="just">
              <a:lnSpc>
                <a:spcPct val="150000"/>
              </a:lnSpc>
            </a:pPr>
            <a:r>
              <a:rPr lang="tr-TR" sz="2400" dirty="0"/>
              <a:t>Üremi   </a:t>
            </a:r>
          </a:p>
          <a:p>
            <a:pPr lvl="0" algn="just">
              <a:lnSpc>
                <a:spcPct val="150000"/>
              </a:lnSpc>
            </a:pPr>
            <a:r>
              <a:rPr lang="tr-TR" sz="2400" dirty="0"/>
              <a:t>Otonom </a:t>
            </a:r>
            <a:r>
              <a:rPr lang="tr-TR" sz="2400" dirty="0" err="1"/>
              <a:t>nöropatiler</a:t>
            </a:r>
            <a:r>
              <a:rPr lang="tr-TR" sz="2400" dirty="0"/>
              <a:t> (</a:t>
            </a:r>
            <a:r>
              <a:rPr lang="tr-TR" sz="2400" dirty="0" err="1"/>
              <a:t>dysautonomia</a:t>
            </a:r>
            <a:r>
              <a:rPr lang="tr-TR" sz="2400" dirty="0"/>
              <a:t>, omurilik yaralanması)</a:t>
            </a:r>
          </a:p>
          <a:p>
            <a:pPr lvl="0" algn="just">
              <a:lnSpc>
                <a:spcPct val="150000"/>
              </a:lnSpc>
            </a:pPr>
            <a:r>
              <a:rPr lang="tr-TR" sz="2400" dirty="0" err="1"/>
              <a:t>Otoimmün</a:t>
            </a:r>
            <a:r>
              <a:rPr lang="tr-TR" sz="2400" dirty="0"/>
              <a:t> ilişkili </a:t>
            </a:r>
            <a:r>
              <a:rPr lang="tr-TR" sz="2400" dirty="0" err="1"/>
              <a:t>visseral</a:t>
            </a:r>
            <a:r>
              <a:rPr lang="tr-TR" sz="2400" dirty="0"/>
              <a:t> </a:t>
            </a:r>
            <a:r>
              <a:rPr lang="tr-TR" sz="2400" dirty="0" err="1"/>
              <a:t>miyopatiler</a:t>
            </a:r>
            <a:r>
              <a:rPr lang="tr-TR" sz="2400" dirty="0"/>
              <a:t> </a:t>
            </a:r>
          </a:p>
          <a:p>
            <a:pPr lvl="0" algn="just">
              <a:lnSpc>
                <a:spcPct val="150000"/>
              </a:lnSpc>
            </a:pPr>
            <a:r>
              <a:rPr lang="tr-TR" sz="2400" dirty="0" err="1"/>
              <a:t>Antikolinerjik</a:t>
            </a:r>
            <a:r>
              <a:rPr lang="tr-TR" sz="2400" dirty="0"/>
              <a:t> ilaçların kullanımı</a:t>
            </a:r>
          </a:p>
          <a:p>
            <a:pPr lvl="0" algn="just">
              <a:lnSpc>
                <a:spcPct val="150000"/>
              </a:lnSpc>
            </a:pPr>
            <a:r>
              <a:rPr lang="tr-TR" sz="2400" dirty="0"/>
              <a:t>Bağırsağın aşırı genişlemesi (</a:t>
            </a:r>
            <a:r>
              <a:rPr lang="tr-TR" sz="2400" dirty="0" err="1"/>
              <a:t>aerofaji</a:t>
            </a:r>
            <a:r>
              <a:rPr lang="tr-TR" sz="2400" dirty="0"/>
              <a:t>) </a:t>
            </a:r>
          </a:p>
          <a:p>
            <a:pPr lvl="0" algn="just">
              <a:lnSpc>
                <a:spcPct val="150000"/>
              </a:lnSpc>
            </a:pPr>
            <a:r>
              <a:rPr lang="tr-TR" sz="2400" dirty="0"/>
              <a:t>Kurşun zehirlenmesi</a:t>
            </a:r>
          </a:p>
          <a:p>
            <a:pPr algn="just">
              <a:lnSpc>
                <a:spcPct val="150000"/>
              </a:lnSpc>
            </a:pPr>
            <a:r>
              <a:rPr lang="tr-TR" sz="2400" dirty="0"/>
              <a:t>Stres (soğuk ve gürültülü)</a:t>
            </a:r>
          </a:p>
          <a:p>
            <a:pPr lvl="0" algn="just">
              <a:lnSpc>
                <a:spcPct val="150000"/>
              </a:lnSpc>
            </a:pPr>
            <a:endParaRPr lang="tr-TR" sz="2400" dirty="0"/>
          </a:p>
        </p:txBody>
      </p:sp>
    </p:spTree>
    <p:extLst>
      <p:ext uri="{BB962C8B-B14F-4D97-AF65-F5344CB8AC3E}">
        <p14:creationId xmlns:p14="http://schemas.microsoft.com/office/powerpoint/2010/main" val="22687029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F0D2-3E61-E249-A609-A3A976494BD1}"/>
              </a:ext>
            </a:extLst>
          </p:cNvPr>
          <p:cNvSpPr>
            <a:spLocks noGrp="1"/>
          </p:cNvSpPr>
          <p:nvPr>
            <p:ph type="title"/>
          </p:nvPr>
        </p:nvSpPr>
        <p:spPr>
          <a:xfrm>
            <a:off x="204626" y="211012"/>
            <a:ext cx="11546441" cy="672565"/>
          </a:xfrm>
          <a:solidFill>
            <a:schemeClr val="bg2"/>
          </a:solidFill>
          <a:ln>
            <a:solidFill>
              <a:schemeClr val="accent1"/>
            </a:solidFill>
          </a:ln>
        </p:spPr>
        <p:txBody>
          <a:bodyPr>
            <a:normAutofit/>
          </a:bodyPr>
          <a:lstStyle/>
          <a:p>
            <a:pPr algn="ctr"/>
            <a:r>
              <a:rPr lang="tr-TR" sz="2400" b="1" dirty="0">
                <a:solidFill>
                  <a:srgbClr val="0070C0"/>
                </a:solidFill>
              </a:rPr>
              <a:t>AYIRICI TANI </a:t>
            </a:r>
          </a:p>
        </p:txBody>
      </p:sp>
      <p:sp>
        <p:nvSpPr>
          <p:cNvPr id="3" name="Content Placeholder 2">
            <a:extLst>
              <a:ext uri="{FF2B5EF4-FFF2-40B4-BE49-F238E27FC236}">
                <a16:creationId xmlns:a16="http://schemas.microsoft.com/office/drawing/2014/main" id="{A4554787-7F33-A545-B854-B89D0AFD2786}"/>
              </a:ext>
            </a:extLst>
          </p:cNvPr>
          <p:cNvSpPr>
            <a:spLocks noGrp="1"/>
          </p:cNvSpPr>
          <p:nvPr>
            <p:ph idx="1"/>
          </p:nvPr>
        </p:nvSpPr>
        <p:spPr>
          <a:xfrm>
            <a:off x="276545" y="1961132"/>
            <a:ext cx="5737261" cy="4645632"/>
          </a:xfrm>
          <a:ln>
            <a:solidFill>
              <a:schemeClr val="accent1"/>
            </a:solidFill>
          </a:ln>
        </p:spPr>
        <p:txBody>
          <a:bodyPr>
            <a:normAutofit/>
          </a:bodyPr>
          <a:lstStyle/>
          <a:p>
            <a:pPr lvl="0" algn="just">
              <a:lnSpc>
                <a:spcPct val="150000"/>
              </a:lnSpc>
            </a:pPr>
            <a:r>
              <a:rPr lang="tr-TR" sz="2000" dirty="0"/>
              <a:t>Bağırsak yabancı cisimler</a:t>
            </a:r>
          </a:p>
          <a:p>
            <a:pPr lvl="0" algn="just">
              <a:lnSpc>
                <a:spcPct val="150000"/>
              </a:lnSpc>
            </a:pPr>
            <a:r>
              <a:rPr lang="tr-TR" sz="2000" dirty="0"/>
              <a:t>İnflamatuar bağırsak hastalığı</a:t>
            </a:r>
          </a:p>
          <a:p>
            <a:pPr lvl="0" algn="just">
              <a:lnSpc>
                <a:spcPct val="150000"/>
              </a:lnSpc>
            </a:pPr>
            <a:r>
              <a:rPr lang="tr-TR" sz="2000" dirty="0" err="1"/>
              <a:t>İnvaginasyon</a:t>
            </a:r>
            <a:r>
              <a:rPr lang="tr-TR" sz="2000" dirty="0"/>
              <a:t> </a:t>
            </a:r>
          </a:p>
          <a:p>
            <a:pPr lvl="0" algn="just">
              <a:lnSpc>
                <a:spcPct val="150000"/>
              </a:lnSpc>
            </a:pPr>
            <a:r>
              <a:rPr lang="tr-TR" sz="2000" dirty="0" err="1"/>
              <a:t>İntramural</a:t>
            </a:r>
            <a:r>
              <a:rPr lang="tr-TR" sz="2000" dirty="0"/>
              <a:t> apse</a:t>
            </a:r>
          </a:p>
          <a:p>
            <a:pPr algn="just">
              <a:lnSpc>
                <a:spcPct val="150000"/>
              </a:lnSpc>
            </a:pPr>
            <a:r>
              <a:rPr lang="en-US" sz="2000" dirty="0" err="1"/>
              <a:t>Sıkışmış</a:t>
            </a:r>
            <a:r>
              <a:rPr lang="en-US" sz="2000" dirty="0"/>
              <a:t> </a:t>
            </a:r>
            <a:r>
              <a:rPr lang="en-US" sz="2000" dirty="0" err="1"/>
              <a:t>veya</a:t>
            </a:r>
            <a:r>
              <a:rPr lang="en-US" sz="2000" dirty="0"/>
              <a:t> </a:t>
            </a:r>
            <a:r>
              <a:rPr lang="en-US" sz="2000" dirty="0" err="1"/>
              <a:t>düğümlenmiş</a:t>
            </a:r>
            <a:r>
              <a:rPr lang="en-US" sz="2000" dirty="0"/>
              <a:t> </a:t>
            </a:r>
            <a:r>
              <a:rPr lang="en-US" sz="2000" dirty="0" err="1"/>
              <a:t>herni</a:t>
            </a:r>
            <a:r>
              <a:rPr lang="en-US" sz="2000" dirty="0"/>
              <a:t> </a:t>
            </a:r>
          </a:p>
          <a:p>
            <a:pPr algn="just">
              <a:lnSpc>
                <a:spcPct val="150000"/>
              </a:lnSpc>
            </a:pPr>
            <a:r>
              <a:rPr lang="en-US" sz="2000" dirty="0"/>
              <a:t>Volvulus</a:t>
            </a:r>
          </a:p>
          <a:p>
            <a:pPr algn="just">
              <a:lnSpc>
                <a:spcPct val="150000"/>
              </a:lnSpc>
            </a:pPr>
            <a:r>
              <a:rPr lang="en-US" sz="2000" dirty="0" err="1"/>
              <a:t>Mezenterik</a:t>
            </a:r>
            <a:r>
              <a:rPr lang="en-US" sz="2000" dirty="0"/>
              <a:t> </a:t>
            </a:r>
            <a:r>
              <a:rPr lang="en-US" sz="2000" dirty="0" err="1"/>
              <a:t>enfarktüs</a:t>
            </a:r>
            <a:endParaRPr lang="en-US" sz="2000" dirty="0"/>
          </a:p>
          <a:p>
            <a:pPr lvl="0" algn="just">
              <a:lnSpc>
                <a:spcPct val="150000"/>
              </a:lnSpc>
            </a:pPr>
            <a:endParaRPr lang="tr-TR" sz="2000" dirty="0"/>
          </a:p>
        </p:txBody>
      </p:sp>
      <p:sp>
        <p:nvSpPr>
          <p:cNvPr id="4" name="Content Placeholder 2">
            <a:extLst>
              <a:ext uri="{FF2B5EF4-FFF2-40B4-BE49-F238E27FC236}">
                <a16:creationId xmlns:a16="http://schemas.microsoft.com/office/drawing/2014/main" id="{53EE7B8F-104D-9042-88F2-987B82F8C7C4}"/>
              </a:ext>
            </a:extLst>
          </p:cNvPr>
          <p:cNvSpPr txBox="1">
            <a:spLocks/>
          </p:cNvSpPr>
          <p:nvPr/>
        </p:nvSpPr>
        <p:spPr>
          <a:xfrm>
            <a:off x="6013806" y="1961132"/>
            <a:ext cx="5737261" cy="4645632"/>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tr-TR" sz="2000" dirty="0"/>
              <a:t>Parazitler</a:t>
            </a:r>
          </a:p>
          <a:p>
            <a:pPr algn="just">
              <a:lnSpc>
                <a:spcPct val="150000"/>
              </a:lnSpc>
            </a:pPr>
            <a:r>
              <a:rPr lang="tr-TR" sz="2000" dirty="0"/>
              <a:t>Yapışıklıklar</a:t>
            </a:r>
          </a:p>
          <a:p>
            <a:pPr algn="just">
              <a:lnSpc>
                <a:spcPct val="150000"/>
              </a:lnSpc>
            </a:pPr>
            <a:r>
              <a:rPr lang="tr-TR" sz="2000" dirty="0" err="1"/>
              <a:t>Postoperatif</a:t>
            </a:r>
            <a:r>
              <a:rPr lang="tr-TR" sz="2000" dirty="0"/>
              <a:t> darlık</a:t>
            </a:r>
          </a:p>
          <a:p>
            <a:pPr algn="just">
              <a:lnSpc>
                <a:spcPct val="150000"/>
              </a:lnSpc>
            </a:pPr>
            <a:r>
              <a:rPr lang="tr-TR" sz="2000" dirty="0"/>
              <a:t>Dışkının sertleşerek bağırsakta uzun sure kalması </a:t>
            </a:r>
          </a:p>
          <a:p>
            <a:pPr algn="just">
              <a:lnSpc>
                <a:spcPct val="150000"/>
              </a:lnSpc>
            </a:pPr>
            <a:r>
              <a:rPr lang="tr-TR" sz="2000" dirty="0" err="1"/>
              <a:t>Konjenital</a:t>
            </a:r>
            <a:r>
              <a:rPr lang="tr-TR" sz="2000" dirty="0"/>
              <a:t> </a:t>
            </a:r>
            <a:r>
              <a:rPr lang="tr-TR" sz="2000" dirty="0" err="1"/>
              <a:t>malformasyon</a:t>
            </a:r>
            <a:endParaRPr lang="tr-TR" sz="2000" dirty="0"/>
          </a:p>
          <a:p>
            <a:pPr algn="just">
              <a:lnSpc>
                <a:spcPct val="150000"/>
              </a:lnSpc>
            </a:pPr>
            <a:r>
              <a:rPr lang="tr-TR" sz="2000" dirty="0"/>
              <a:t>İnflamatuar veya </a:t>
            </a:r>
            <a:r>
              <a:rPr lang="tr-TR" sz="2000" dirty="0" err="1"/>
              <a:t>travmatik</a:t>
            </a:r>
            <a:r>
              <a:rPr lang="tr-TR" sz="2000" dirty="0"/>
              <a:t> lezyonlar </a:t>
            </a:r>
          </a:p>
          <a:p>
            <a:pPr algn="just">
              <a:lnSpc>
                <a:spcPct val="150000"/>
              </a:lnSpc>
            </a:pPr>
            <a:r>
              <a:rPr lang="tr-TR" sz="2000" dirty="0" err="1"/>
              <a:t>Neoplazi</a:t>
            </a:r>
            <a:endParaRPr lang="tr-TR" sz="2000" dirty="0"/>
          </a:p>
        </p:txBody>
      </p:sp>
      <p:sp>
        <p:nvSpPr>
          <p:cNvPr id="5" name="TextBox 4">
            <a:extLst>
              <a:ext uri="{FF2B5EF4-FFF2-40B4-BE49-F238E27FC236}">
                <a16:creationId xmlns:a16="http://schemas.microsoft.com/office/drawing/2014/main" id="{1F338D6E-A7FC-B449-8E80-54DAA5171255}"/>
              </a:ext>
            </a:extLst>
          </p:cNvPr>
          <p:cNvSpPr txBox="1"/>
          <p:nvPr/>
        </p:nvSpPr>
        <p:spPr>
          <a:xfrm>
            <a:off x="2424701" y="1325366"/>
            <a:ext cx="7991355" cy="369332"/>
          </a:xfrm>
          <a:prstGeom prst="rect">
            <a:avLst/>
          </a:prstGeom>
          <a:noFill/>
          <a:ln>
            <a:solidFill>
              <a:schemeClr val="accent1"/>
            </a:solidFill>
          </a:ln>
        </p:spPr>
        <p:txBody>
          <a:bodyPr wrap="none" rtlCol="0">
            <a:spAutoFit/>
          </a:bodyPr>
          <a:lstStyle/>
          <a:p>
            <a:r>
              <a:rPr lang="tr-TR" dirty="0" err="1"/>
              <a:t>Adinamik</a:t>
            </a:r>
            <a:r>
              <a:rPr lang="tr-TR" dirty="0"/>
              <a:t> </a:t>
            </a:r>
            <a:r>
              <a:rPr lang="tr-TR" dirty="0" err="1"/>
              <a:t>ileus</a:t>
            </a:r>
            <a:r>
              <a:rPr lang="tr-TR" dirty="0"/>
              <a:t> mekanik tıkanıklıkların neden olduğu hastalıklardan ayırt edilmelidir </a:t>
            </a:r>
            <a:endParaRPr lang="en-US" dirty="0"/>
          </a:p>
        </p:txBody>
      </p:sp>
    </p:spTree>
    <p:extLst>
      <p:ext uri="{BB962C8B-B14F-4D97-AF65-F5344CB8AC3E}">
        <p14:creationId xmlns:p14="http://schemas.microsoft.com/office/powerpoint/2010/main" val="1379781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12669</TotalTime>
  <Words>10314</Words>
  <Application>Microsoft Office PowerPoint</Application>
  <PresentationFormat>Geniş ekran</PresentationFormat>
  <Paragraphs>678</Paragraphs>
  <Slides>150</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150</vt:i4>
      </vt:variant>
    </vt:vector>
  </HeadingPairs>
  <TitlesOfParts>
    <vt:vector size="154" baseType="lpstr">
      <vt:lpstr>Arial</vt:lpstr>
      <vt:lpstr>Calibri</vt:lpstr>
      <vt:lpstr>Calibri Light</vt:lpstr>
      <vt:lpstr>Office Theme</vt:lpstr>
      <vt:lpstr>Kronik İshallerin Tedavisi ve Yönetimi  </vt:lpstr>
      <vt:lpstr>Dietary Therapy </vt:lpstr>
      <vt:lpstr>PowerPoint Sunusu</vt:lpstr>
      <vt:lpstr>PowerPoint Sunusu</vt:lpstr>
      <vt:lpstr>PowerPoint Sunusu</vt:lpstr>
      <vt:lpstr>PowerPoint Sunusu</vt:lpstr>
      <vt:lpstr>PowerPoint Sunusu</vt:lpstr>
      <vt:lpstr>PowerPoint Sunusu</vt:lpstr>
      <vt:lpstr>Antimicrobials</vt:lpstr>
      <vt:lpstr>Metronidazol</vt:lpstr>
      <vt:lpstr>Tylosin (Tylan)</vt:lpstr>
      <vt:lpstr>Motilite Düzenleyiciler </vt:lpstr>
      <vt:lpstr>PROBIOTIKLER</vt:lpstr>
      <vt:lpstr>PowerPoint Sunusu</vt:lpstr>
      <vt:lpstr>IMMUNOMODULATORY THERAPY </vt:lpstr>
      <vt:lpstr>ORAL CORTICOSTEROIDS </vt:lpstr>
      <vt:lpstr>PowerPoint Sunusu</vt:lpstr>
      <vt:lpstr>Azathioprine </vt:lpstr>
      <vt:lpstr>PowerPoint Sunusu</vt:lpstr>
      <vt:lpstr>Cyclosporine </vt:lpstr>
      <vt:lpstr>MACROLİDE ANTİBİOTİCS </vt:lpstr>
      <vt:lpstr>PowerPoint Sunusu</vt:lpstr>
      <vt:lpstr>PowerPoint Sunusu</vt:lpstr>
      <vt:lpstr>PowerPoint Sunusu</vt:lpstr>
      <vt:lpstr>LİNCOSAMİDES </vt:lpstr>
      <vt:lpstr>PowerPoint Sunusu</vt:lpstr>
      <vt:lpstr>PowerPoint Sunusu</vt:lpstr>
      <vt:lpstr>Fluoroquinolone Antibiotikler</vt:lpstr>
      <vt:lpstr>PowerPoint Sunusu</vt:lpstr>
      <vt:lpstr>PowerPoint Sunusu</vt:lpstr>
      <vt:lpstr>PowerPoint Sunusu</vt:lpstr>
      <vt:lpstr>Tetracyclines </vt:lpstr>
      <vt:lpstr>PowerPoint Sunusu</vt:lpstr>
      <vt:lpstr>AMPİCİLLİN AND AMOXİCİLLİN </vt:lpstr>
      <vt:lpstr>PowerPoint Sunusu</vt:lpstr>
      <vt:lpstr>Chloramphenicol </vt:lpstr>
      <vt:lpstr>PowerPoint Sunusu</vt:lpstr>
      <vt:lpstr>Metronidazole </vt:lpstr>
      <vt:lpstr>PowerPoint Sunusu</vt:lpstr>
      <vt:lpstr>PowerPoint Sunusu</vt:lpstr>
      <vt:lpstr>PowerPoint Sunusu</vt:lpstr>
      <vt:lpstr>Aminoglycosides </vt:lpstr>
      <vt:lpstr>PowerPoint Sunusu</vt:lpstr>
      <vt:lpstr>PowerPoint Sunusu</vt:lpstr>
      <vt:lpstr>PowerPoint Sunusu</vt:lpstr>
      <vt:lpstr>PowerPoint Sunusu</vt:lpstr>
      <vt:lpstr>PowerPoint Sunusu</vt:lpstr>
      <vt:lpstr>PowerPoint Sunusu</vt:lpstr>
      <vt:lpstr>PowerPoint Sunusu</vt:lpstr>
      <vt:lpstr>İRRİTABL BAĞIRSAK SENDROMU </vt:lpstr>
      <vt:lpstr>PowerPoint Sunusu</vt:lpstr>
      <vt:lpstr>SEMPTOMLAR</vt:lpstr>
      <vt:lpstr> TANI </vt:lpstr>
      <vt:lpstr>BENZER BULGULU HASTALIKLAR</vt:lpstr>
      <vt:lpstr>PowerPoint Sunusu</vt:lpstr>
      <vt:lpstr>SAĞALTIM</vt:lpstr>
      <vt:lpstr>MOTİLİTE DÜZENLEYİCİLER</vt:lpstr>
      <vt:lpstr>Antispazmodik-Yatıştırıcı-Anksiyolitik Kombinasyonları</vt:lpstr>
      <vt:lpstr>PowerPoint Sunusu</vt:lpstr>
      <vt:lpstr>PowerPoint Sunusu</vt:lpstr>
      <vt:lpstr>LENFANGİEKTAZİ </vt:lpstr>
      <vt:lpstr>PowerPoint Sunusu</vt:lpstr>
      <vt:lpstr>PowerPoint Sunusu</vt:lpstr>
      <vt:lpstr>SEMPTOMLAR</vt:lpstr>
      <vt:lpstr>ETİYOLOJİ</vt:lpstr>
      <vt:lpstr>PowerPoint Sunusu</vt:lpstr>
      <vt:lpstr>PowerPoint Sunusu</vt:lpstr>
      <vt:lpstr>PowerPoint Sunusu</vt:lpstr>
      <vt:lpstr>GÖRÜNTÜLEME</vt:lpstr>
      <vt:lpstr>TANI PROSEDÜRLERİ</vt:lpstr>
      <vt:lpstr>TEDAVİ</vt:lpstr>
      <vt:lpstr>PowerPoint Sunusu</vt:lpstr>
      <vt:lpstr>İLAÇ SAĞALTIMI</vt:lpstr>
      <vt:lpstr>PowerPoint Sunusu</vt:lpstr>
      <vt:lpstr>PowerPoint Sunusu</vt:lpstr>
      <vt:lpstr>MEGAKOLON </vt:lpstr>
      <vt:lpstr>PowerPoint Sunusu</vt:lpstr>
      <vt:lpstr>PowerPoint Sunusu</vt:lpstr>
      <vt:lpstr>ETİYOLOJİ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İLEUS</vt:lpstr>
      <vt:lpstr>PowerPoint Sunusu</vt:lpstr>
      <vt:lpstr>PowerPoint Sunusu</vt:lpstr>
      <vt:lpstr>SEMPTOMLAR</vt:lpstr>
      <vt:lpstr>ETİYOLOJİ &amp; RİSK FAKTÖRLERİ </vt:lpstr>
      <vt:lpstr>ETİYOLOJİ &amp; RİSK FAKTÖRLERİ </vt:lpstr>
      <vt:lpstr>AYIRICI TANI </vt:lpstr>
      <vt:lpstr>TAM KAN/BİYOKİMYA/İDRAR ANALİZİ</vt:lpstr>
      <vt:lpstr>ULTRASONOGRAFİ</vt:lpstr>
      <vt:lpstr>BIPS (Baryum-Impregnated Polyethylene Spheres)</vt:lpstr>
      <vt:lpstr>ÜST GASTROİNTESTİNAL (GI) SERİSİ</vt:lpstr>
      <vt:lpstr>SAĞALTIM</vt:lpstr>
      <vt:lpstr>İLAÇLAR  </vt:lpstr>
      <vt:lpstr>HASTA İZLEME</vt:lpstr>
      <vt:lpstr>İNKONTİNANS, FEKAL</vt:lpstr>
      <vt:lpstr>SEMPTOMLAR</vt:lpstr>
      <vt:lpstr>FİZİKSEL MUAYENE BULGULARI</vt:lpstr>
      <vt:lpstr>FİZİKSEL MUAYENE BULGULARI</vt:lpstr>
      <vt:lpstr>ETİYOLOJİ</vt:lpstr>
      <vt:lpstr>PowerPoint Sunusu</vt:lpstr>
      <vt:lpstr>AYIRICI TANI </vt:lpstr>
      <vt:lpstr>TAM KAN/BİYOKİMYA/İDRAR ANALİZİ</vt:lpstr>
      <vt:lpstr>GÖRÜNTÜLEME</vt:lpstr>
      <vt:lpstr>DİĞER TANI PROSEDÜRLERİ </vt:lpstr>
      <vt:lpstr>SAĞALTIM</vt:lpstr>
      <vt:lpstr>SAĞALTIM</vt:lpstr>
      <vt:lpstr>İLAÇLAR  </vt:lpstr>
      <vt:lpstr>EKZOKRİN PANKREAS YETMEZLİĞİ</vt:lpstr>
      <vt:lpstr>SIKLIK/YAYGINLIK</vt:lpstr>
      <vt:lpstr>FİZİKSEL MUAYENE BULGULARI</vt:lpstr>
      <vt:lpstr>ETİYOLOJİ</vt:lpstr>
      <vt:lpstr>Ekzokrin Pankreatik Fonksiyon Testleri</vt:lpstr>
      <vt:lpstr>Tripsin-Benzeri İmmunreaktivite (TLI)</vt:lpstr>
      <vt:lpstr>Diğer Ekzokrin Pankreatik Fonksiyon Testleri</vt:lpstr>
      <vt:lpstr>Malassimilatsyon’un Saptanması </vt:lpstr>
      <vt:lpstr>DİYET </vt:lpstr>
      <vt:lpstr>İLAÇ SAĞALTIMI</vt:lpstr>
      <vt:lpstr>İLAÇ SAĞALTIMI</vt:lpstr>
      <vt:lpstr>ALTERNATİF İLAÇLAR</vt:lpstr>
      <vt:lpstr>PANCREATİTİS</vt:lpstr>
      <vt:lpstr>PATOFİZYOLOJİ</vt:lpstr>
      <vt:lpstr>ETİYOLOJİ</vt:lpstr>
      <vt:lpstr>ETKİLENEN SİSTEMLER</vt:lpstr>
      <vt:lpstr>TANI</vt:lpstr>
      <vt:lpstr>CBC/BİYOKİMYA/İDRAR TAHLİLİ</vt:lpstr>
      <vt:lpstr>DIĞER LABORATUAR TESTLERİ</vt:lpstr>
      <vt:lpstr>GÖRÜNTÜLEME</vt:lpstr>
      <vt:lpstr>DİAGNOSTİK İŞLEMELER</vt:lpstr>
      <vt:lpstr>TEDAVİ</vt:lpstr>
      <vt:lpstr>PowerPoint Sunusu</vt:lpstr>
      <vt:lpstr>PowerPoint Sunusu</vt:lpstr>
      <vt:lpstr>DİYET </vt:lpstr>
      <vt:lpstr>CERRAHİ DEĞERLENDİRME</vt:lpstr>
      <vt:lpstr>İLAÇ TEDAVİSİ </vt:lpstr>
      <vt:lpstr>HASTA TAKİBİ </vt:lpstr>
      <vt:lpstr>KARACİĞER HASTALIKLARI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idil bastan</dc:creator>
  <cp:lastModifiedBy>OST</cp:lastModifiedBy>
  <cp:revision>554</cp:revision>
  <dcterms:created xsi:type="dcterms:W3CDTF">2019-09-02T20:37:00Z</dcterms:created>
  <dcterms:modified xsi:type="dcterms:W3CDTF">2019-11-06T07:27:51Z</dcterms:modified>
</cp:coreProperties>
</file>