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06"/>
  </p:notesMasterIdLst>
  <p:sldIdLst>
    <p:sldId id="1082" r:id="rId4"/>
    <p:sldId id="604" r:id="rId5"/>
    <p:sldId id="611" r:id="rId6"/>
    <p:sldId id="1083" r:id="rId7"/>
    <p:sldId id="1084" r:id="rId8"/>
    <p:sldId id="1085" r:id="rId9"/>
    <p:sldId id="1086" r:id="rId10"/>
    <p:sldId id="1087" r:id="rId11"/>
    <p:sldId id="1088" r:id="rId12"/>
    <p:sldId id="1089" r:id="rId13"/>
    <p:sldId id="1090" r:id="rId14"/>
    <p:sldId id="1091" r:id="rId15"/>
    <p:sldId id="1092" r:id="rId16"/>
    <p:sldId id="1093" r:id="rId17"/>
    <p:sldId id="1094" r:id="rId18"/>
    <p:sldId id="1095" r:id="rId19"/>
    <p:sldId id="1096" r:id="rId20"/>
    <p:sldId id="1097" r:id="rId21"/>
    <p:sldId id="1098" r:id="rId22"/>
    <p:sldId id="1099" r:id="rId23"/>
    <p:sldId id="1100" r:id="rId24"/>
    <p:sldId id="1101" r:id="rId25"/>
    <p:sldId id="1102" r:id="rId26"/>
    <p:sldId id="1103" r:id="rId27"/>
    <p:sldId id="1104" r:id="rId28"/>
    <p:sldId id="1105" r:id="rId29"/>
    <p:sldId id="1106" r:id="rId30"/>
    <p:sldId id="1107" r:id="rId31"/>
    <p:sldId id="1108" r:id="rId32"/>
    <p:sldId id="1109" r:id="rId33"/>
    <p:sldId id="1110" r:id="rId34"/>
    <p:sldId id="1111" r:id="rId35"/>
    <p:sldId id="1112" r:id="rId36"/>
    <p:sldId id="1113" r:id="rId37"/>
    <p:sldId id="1114" r:id="rId38"/>
    <p:sldId id="1115" r:id="rId39"/>
    <p:sldId id="1116" r:id="rId40"/>
    <p:sldId id="1117" r:id="rId41"/>
    <p:sldId id="1118" r:id="rId42"/>
    <p:sldId id="1119" r:id="rId43"/>
    <p:sldId id="1120" r:id="rId44"/>
    <p:sldId id="1121" r:id="rId45"/>
    <p:sldId id="1122" r:id="rId46"/>
    <p:sldId id="1123" r:id="rId47"/>
    <p:sldId id="1124" r:id="rId48"/>
    <p:sldId id="1125" r:id="rId49"/>
    <p:sldId id="1126" r:id="rId50"/>
    <p:sldId id="1127" r:id="rId51"/>
    <p:sldId id="1128" r:id="rId52"/>
    <p:sldId id="1129" r:id="rId53"/>
    <p:sldId id="1130" r:id="rId54"/>
    <p:sldId id="1131" r:id="rId55"/>
    <p:sldId id="1132" r:id="rId56"/>
    <p:sldId id="1133" r:id="rId57"/>
    <p:sldId id="1134" r:id="rId58"/>
    <p:sldId id="1135" r:id="rId59"/>
    <p:sldId id="1136" r:id="rId60"/>
    <p:sldId id="1137" r:id="rId61"/>
    <p:sldId id="1138" r:id="rId62"/>
    <p:sldId id="1140" r:id="rId63"/>
    <p:sldId id="1141" r:id="rId64"/>
    <p:sldId id="1142" r:id="rId65"/>
    <p:sldId id="1143" r:id="rId66"/>
    <p:sldId id="1144" r:id="rId67"/>
    <p:sldId id="1145" r:id="rId68"/>
    <p:sldId id="1146" r:id="rId69"/>
    <p:sldId id="1147" r:id="rId70"/>
    <p:sldId id="1148" r:id="rId71"/>
    <p:sldId id="1149" r:id="rId72"/>
    <p:sldId id="1150" r:id="rId73"/>
    <p:sldId id="1151" r:id="rId74"/>
    <p:sldId id="1152" r:id="rId75"/>
    <p:sldId id="1153" r:id="rId76"/>
    <p:sldId id="1154" r:id="rId77"/>
    <p:sldId id="1155" r:id="rId78"/>
    <p:sldId id="1156" r:id="rId79"/>
    <p:sldId id="1157" r:id="rId80"/>
    <p:sldId id="1158" r:id="rId81"/>
    <p:sldId id="1159" r:id="rId82"/>
    <p:sldId id="1160" r:id="rId83"/>
    <p:sldId id="1161" r:id="rId84"/>
    <p:sldId id="1162" r:id="rId85"/>
    <p:sldId id="1163" r:id="rId86"/>
    <p:sldId id="1164" r:id="rId87"/>
    <p:sldId id="1165" r:id="rId88"/>
    <p:sldId id="1166" r:id="rId89"/>
    <p:sldId id="1167" r:id="rId90"/>
    <p:sldId id="1168" r:id="rId91"/>
    <p:sldId id="1169" r:id="rId92"/>
    <p:sldId id="1170" r:id="rId93"/>
    <p:sldId id="1171" r:id="rId94"/>
    <p:sldId id="1172" r:id="rId95"/>
    <p:sldId id="1173" r:id="rId96"/>
    <p:sldId id="1174" r:id="rId97"/>
    <p:sldId id="1175" r:id="rId98"/>
    <p:sldId id="1177" r:id="rId99"/>
    <p:sldId id="1178" r:id="rId100"/>
    <p:sldId id="1179" r:id="rId101"/>
    <p:sldId id="1180" r:id="rId102"/>
    <p:sldId id="1181" r:id="rId103"/>
    <p:sldId id="1182" r:id="rId104"/>
    <p:sldId id="1183" r:id="rId105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0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632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84" Type="http://schemas.openxmlformats.org/officeDocument/2006/relationships/slide" Target="slides/slide81.xml"/><Relationship Id="rId89" Type="http://schemas.openxmlformats.org/officeDocument/2006/relationships/slide" Target="slides/slide86.xml"/><Relationship Id="rId16" Type="http://schemas.openxmlformats.org/officeDocument/2006/relationships/slide" Target="slides/slide13.xml"/><Relationship Id="rId107" Type="http://schemas.openxmlformats.org/officeDocument/2006/relationships/presProps" Target="presProps.xml"/><Relationship Id="rId11" Type="http://schemas.openxmlformats.org/officeDocument/2006/relationships/slide" Target="slides/slide8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74" Type="http://schemas.openxmlformats.org/officeDocument/2006/relationships/slide" Target="slides/slide71.xml"/><Relationship Id="rId79" Type="http://schemas.openxmlformats.org/officeDocument/2006/relationships/slide" Target="slides/slide76.xml"/><Relationship Id="rId102" Type="http://schemas.openxmlformats.org/officeDocument/2006/relationships/slide" Target="slides/slide99.xml"/><Relationship Id="rId5" Type="http://schemas.openxmlformats.org/officeDocument/2006/relationships/slide" Target="slides/slide2.xml"/><Relationship Id="rId90" Type="http://schemas.openxmlformats.org/officeDocument/2006/relationships/slide" Target="slides/slide87.xml"/><Relationship Id="rId95" Type="http://schemas.openxmlformats.org/officeDocument/2006/relationships/slide" Target="slides/slide92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5" Type="http://schemas.openxmlformats.org/officeDocument/2006/relationships/slide" Target="slides/slide82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59" Type="http://schemas.openxmlformats.org/officeDocument/2006/relationships/slide" Target="slides/slide56.xml"/><Relationship Id="rId103" Type="http://schemas.openxmlformats.org/officeDocument/2006/relationships/slide" Target="slides/slide100.xml"/><Relationship Id="rId108" Type="http://schemas.openxmlformats.org/officeDocument/2006/relationships/viewProps" Target="viewProps.xml"/><Relationship Id="rId54" Type="http://schemas.openxmlformats.org/officeDocument/2006/relationships/slide" Target="slides/slide51.xml"/><Relationship Id="rId70" Type="http://schemas.openxmlformats.org/officeDocument/2006/relationships/slide" Target="slides/slide67.xml"/><Relationship Id="rId75" Type="http://schemas.openxmlformats.org/officeDocument/2006/relationships/slide" Target="slides/slide72.xml"/><Relationship Id="rId91" Type="http://schemas.openxmlformats.org/officeDocument/2006/relationships/slide" Target="slides/slide88.xml"/><Relationship Id="rId96" Type="http://schemas.openxmlformats.org/officeDocument/2006/relationships/slide" Target="slides/slide9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6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slide" Target="slides/slide75.xml"/><Relationship Id="rId81" Type="http://schemas.openxmlformats.org/officeDocument/2006/relationships/slide" Target="slides/slide78.xml"/><Relationship Id="rId86" Type="http://schemas.openxmlformats.org/officeDocument/2006/relationships/slide" Target="slides/slide83.xml"/><Relationship Id="rId94" Type="http://schemas.openxmlformats.org/officeDocument/2006/relationships/slide" Target="slides/slide91.xml"/><Relationship Id="rId99" Type="http://schemas.openxmlformats.org/officeDocument/2006/relationships/slide" Target="slides/slide96.xml"/><Relationship Id="rId101" Type="http://schemas.openxmlformats.org/officeDocument/2006/relationships/slide" Target="slides/slide9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109" Type="http://schemas.openxmlformats.org/officeDocument/2006/relationships/theme" Target="theme/theme1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slide" Target="slides/slide73.xml"/><Relationship Id="rId97" Type="http://schemas.openxmlformats.org/officeDocument/2006/relationships/slide" Target="slides/slide94.xml"/><Relationship Id="rId104" Type="http://schemas.openxmlformats.org/officeDocument/2006/relationships/slide" Target="slides/slide10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92" Type="http://schemas.openxmlformats.org/officeDocument/2006/relationships/slide" Target="slides/slide8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4" Type="http://schemas.openxmlformats.org/officeDocument/2006/relationships/slide" Target="slides/slide21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66" Type="http://schemas.openxmlformats.org/officeDocument/2006/relationships/slide" Target="slides/slide63.xml"/><Relationship Id="rId87" Type="http://schemas.openxmlformats.org/officeDocument/2006/relationships/slide" Target="slides/slide84.xml"/><Relationship Id="rId110" Type="http://schemas.openxmlformats.org/officeDocument/2006/relationships/tableStyles" Target="tableStyles.xml"/><Relationship Id="rId61" Type="http://schemas.openxmlformats.org/officeDocument/2006/relationships/slide" Target="slides/slide58.xml"/><Relationship Id="rId82" Type="http://schemas.openxmlformats.org/officeDocument/2006/relationships/slide" Target="slides/slide79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56" Type="http://schemas.openxmlformats.org/officeDocument/2006/relationships/slide" Target="slides/slide53.xml"/><Relationship Id="rId77" Type="http://schemas.openxmlformats.org/officeDocument/2006/relationships/slide" Target="slides/slide74.xml"/><Relationship Id="rId100" Type="http://schemas.openxmlformats.org/officeDocument/2006/relationships/slide" Target="slides/slide97.xml"/><Relationship Id="rId105" Type="http://schemas.openxmlformats.org/officeDocument/2006/relationships/slide" Target="slides/slide102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93" Type="http://schemas.openxmlformats.org/officeDocument/2006/relationships/slide" Target="slides/slide90.xml"/><Relationship Id="rId98" Type="http://schemas.openxmlformats.org/officeDocument/2006/relationships/slide" Target="slides/slide95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22.xml"/><Relationship Id="rId46" Type="http://schemas.openxmlformats.org/officeDocument/2006/relationships/slide" Target="slides/slide43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62" Type="http://schemas.openxmlformats.org/officeDocument/2006/relationships/slide" Target="slides/slide59.xml"/><Relationship Id="rId83" Type="http://schemas.openxmlformats.org/officeDocument/2006/relationships/slide" Target="slides/slide80.xml"/><Relationship Id="rId88" Type="http://schemas.openxmlformats.org/officeDocument/2006/relationships/slide" Target="slides/slide8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2/20/2020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2/20/2020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2/20/2020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2/20/2020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2/20/2020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2/20/2020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2/20/2020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400"/>
            </a:lvl1pPr>
          </a:lstStyle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F7C0EF-15DE-425E-A602-6416008CF6C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457147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6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766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II</a:t>
            </a: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</a:t>
            </a:r>
          </a:p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435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ve Rant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51556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 Eğrisinin Eğimini Belirleyen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 </a:t>
            </a:r>
            <a:r>
              <a:rPr lang="nn-NO" sz="16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</a:t>
            </a:r>
            <a:r>
              <a:rPr lang="nn-NO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X-M)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 oluşturan harcama kalemlerinden yatırım (I), devlet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(G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ve ihracat (X) otonom, yani milli gelirdeki değişmelerden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bağımsızdır.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Öte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yandan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tüketim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(C = C0 +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ithalat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(M = f(Y) =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milli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gelire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bağlıdır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dışa açık ekonomilerde, toplam harcama eğrisinin eğimi, marjinal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eğilimine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(c) ve marjinal ithalat eğilimine (m) bağlı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 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değişmesi tüketicilerin gelirini ve dolaysıyla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eğiliminin değişmesine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olduğundan,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eğrisinin eğiminin değişmesine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619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706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eğiliminin (c) büyümesi,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büyümesine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toplam harcamalar eğrisinin eğiminin büyümesi ise, IS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küçülmesine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oranının (t) büyümesi, toplam harcamalar doğrusunun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eğiminin azalmasına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dolaysıyla IS eğrisinin de eğiminin artarak daha dik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hale gelmesine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Marjinal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ithalat eğiliminin (m) büyümesi tıpkı marjinal vergi oranının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büyümesi gibi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harcama çarpanının küçülmesi ve dolaysıyla da toplam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 doğrusunun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eğiminin azalmasına ve dolaysıyla IS eğrisinin de eğiminin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artarak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daha 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dik hale gelmesine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473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KAYNAKLAR</a:t>
            </a:r>
          </a:p>
          <a:p>
            <a:pPr algn="just">
              <a:lnSpc>
                <a:spcPct val="150000"/>
              </a:lnSpc>
            </a:pP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Rudiger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Dornbush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Stanley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Fischer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Akademi Yayınları,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1998.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Giriş, Ersan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Bocutoğlu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-Metin Berber- Kenan Çelik, Derya Kitabevi, Trabzon,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2006.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Problemleri ve Çözümleri, İlker Parasız, Ezgi Kitabevi,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2005.</a:t>
            </a:r>
          </a:p>
          <a:p>
            <a:pPr algn="just">
              <a:lnSpc>
                <a:spcPct val="150000"/>
              </a:lnSpc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Erdal M. Ünsal, Demir Yayıncılık, 2007.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536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veya doğal kaynaklar, emek faktörü gibi üretimin ana öğesidir. Çünkü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için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mutlaka, arazi ve emek faktörünün bir araya gelmesi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faktörünün bir başka özelliği de orijinal olmasıdır. Arazi,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üretilmiş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faktörü olmayıp doğada daima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Veya Doğal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Kaynakla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«insanın üretim esnasında doğada hazır bulduğu ya da doğanın üretim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kendisine kazandırdığı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tüm yararlı öğeler» anlamına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Öğelerin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başlıcaları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olarak mal ve hizmet üretiminde emeğin üzerine uygulandığı her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çeşit toprak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(özellikle tarım arazileri, fabrika ve işyeri arsaları, yerleşim alanları gibi),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yeraltı zenginlikleri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ormanlar, akarsular, denizler, göller ve güneş enerjisi sayılabilir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347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üretim faktörü olarak arazinin üretimden aldığı pay ya da arazinin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fiyatı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faktöründen belirli bir süre faydalanabilmek için ödenen bedeldir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Yalnız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tarla, bir ev ya da bir fabrika kiraya verildiğinde, sağlanan kira geliri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içinde faiz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gelirinin de olduğunu dikkate almak gerekir. Zira rant,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arazi faktörünün doğadaki ilk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şekliyle, başka bir deyişle orijinal durumu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ile kullanılması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karşılığı ödenen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bedeldir.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anlamda rantı hesaplamak için hiçbir çaba sarf edilmemiş, herhangi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arazinin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kiralanması sonucu elde edilen gelirden, o arazinin üretim yapılacak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hale gelebilmesi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için yapılmış olan yatırımların karşılığı olan faizin çıkarılması gerekir.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şekilde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«çıplak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rant»a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ulaşılır.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29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Azalan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Verimler Kanunu: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ülkede nüfus arttıkça artan nüfusun, üretime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açılmış olan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mevcut topraklar üzerinde üretim yapmak zorunda kalması, aynı toprak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parçası üzerinde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çok kişinin üretimde görev alması sonucunu da doğurmaktadır.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 durum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tarımda çalışanların verimliliğinin düşmesine ve dolaysıyla üretim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maliyetinin yükselmesine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olmaktadır.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nüfus arttıkça azalan verimlerin ortaya çıkmasını engellemek için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yeni arazilerin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üretime açılması gerekmektedir 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703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teorisinin temel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varsayımları: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Nüfus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Artışı ve Daha Az Verimli Toprakların Üretime Açılması: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Toprakların verimlilikleri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değildir. Önceleri en verimli topraklar üretime açılırken,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nüfus artışına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paralel olarak daha az verimli araziler üretime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açılmaktadır.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Piyasada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Tek Fiyat Olması: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Tam rekabet koşullarının cari olduğu piyasada,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her tarımsal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ürünün tek fiyatı vardır. Bu fiyat ise, en verimsiz toprakta üretim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yapan çiftçinin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maliyet fiyatına eşittir (Dinler Z., 2016)..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370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Mutlak</a:t>
            </a:r>
            <a:r>
              <a:rPr lang="de-DE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da </a:t>
            </a:r>
            <a:r>
              <a:rPr lang="de-DE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Kıtlık</a:t>
            </a:r>
            <a:r>
              <a:rPr lang="de-DE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Rantı</a:t>
            </a:r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Mutlak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faktörünün gereksinmelere göre kıt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olmasından kaynaklanmaktadır. Eğer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arazi gereksinmeleri karşılayacak kadar bol olsaydı, arazinin farklı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özelliğinin olmasından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dolayı, sadece diferansiyel rant doğacaktır. Oysa nüfus artışına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paralel olarak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mevcut arazi varlığı gereksinmeleri karşılamak için yetersiz olmaya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başladığı andan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itibaren ise, araziye sahip olanlar, ayrıca kıt olan araziye sahip oldukları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 rant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almaya başlamışlardır. Bu ranta kıtlık ya da mutlak rant adı verilir (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36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286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faktörüne orijinal durumunda kullanılması karşılığı ödenen bedeldir.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Bu bağlamda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rant, arazi sahiplerinin hiçbir çaba göstermeden üretimden aldıkları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payı göstermektedir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Bu nedenle rantın belirlenebilmesi için, arazi parçası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üretilen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ürünün üretiminde diğer faktörlerde (emek, sermaye, girişim)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kullanılmış ise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bu faktörlerin paylarının elde edilen toplam gelirden ayrılması gerekir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 </a:t>
            </a:r>
            <a:r>
              <a:rPr lang="nl-NL" sz="2000" dirty="0">
                <a:latin typeface="Arial" panose="020B0604020202020204" pitchFamily="34" charset="0"/>
                <a:cs typeface="Arial" panose="020B0604020202020204" pitchFamily="34" charset="0"/>
              </a:rPr>
              <a:t>= Gelir - (ücret + kâr + faiz)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768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51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için sadece A arazisine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gereksinim olması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halinde, ürünün piyasa fiyatı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maliyetine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karşılık geleceği için araziye bir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kira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ödenmeyecek 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ya da kısaca </a:t>
            </a:r>
            <a:r>
              <a:rPr lang="es-E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rant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oluşmayacaktır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 Çünkü bütün arazi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işletmecileri eşit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derecede verimli yeni alanları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kullanıma açabilecektir.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Ricardo’ya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göre B arazisinin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kullanılmaya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başlanmasından önce, 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araziler üzerinde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üretim yapmaya karşılık gelen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daha yüksek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birim ürün maliyetlerini içerecek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kadar ürün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fiyatları yükselmiş olmalıdır. Ürün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 yükseldiğinde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arazi işleme B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derecedeki arazilere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yönelmekte ve bu arazilerin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kullanım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için uygun hale geldiğini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vurgular (Dinler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6783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 ve Mikroekonomi Ayrımı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3123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toplam üretim düzeyi, toplam harcama düzeyi,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ekonomideki fiyatlar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genel düzeyi gibi tüm ekonomiyi ilgilendiren konular analiz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ve makro ekonomi kıt ve sınırlı kaynakların tahsisi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odaklanan iki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farklı daldır. Her iki disiplin de belli bazı kaynaklara olan talep ile o kaynakların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arzı konularını 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daha çok bireysel çapta ekonomileri inceler. Örneğin bir ailenin 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 firmanın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sınırlı kaynakları paylaştırırken aldıkları kararlar mikro ekonomidir. Başka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deyişle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mikro ekonomi bireysel pazarları inceleyen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daldır.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daha büyük ölçeklidir. Makro ekonomide ülke veya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global ekonomiye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odaklanılır. Makro ekonomi toplam ekonomik hareketliliğin, büyüme,</a:t>
            </a:r>
          </a:p>
          <a:p>
            <a:pPr algn="just">
              <a:lnSpc>
                <a:spcPct val="150000"/>
              </a:lnSpc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enflasyon ve işsizliğin incelendiği daldır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2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ve Ücret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476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Mikroekonomi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özel pazarları ve ekonomik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segmentleri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inceleyen bilim dalıdır.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davranışları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bireysel iş gücü pazarları ve firmalar teorisi gibi konuları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ise bütün bir ekonominin incelendiği bilim dalıdır. Toplumsal arz-talep,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ulusal gider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enflasyon gibi toplu değişkenleri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inceler.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özel pazarlardaki arz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talep.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tüketici davranışları. Örneğin: tüketici seçim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teorisi.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Bireysel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işgücü pazarları. Örneğin: asgari ücretin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tüketim kaynaklı dışsallıklar.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4978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30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Makro ekonomi aşağıdakilerle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ilgilidir: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Parasal/mali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politikalar. Örneğin, faiz oranlarının ulusal ekonomi üzerindeki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etkisi nedir?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işsizliğin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büyüme.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ticaret ve küreselleşme.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602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650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arasındaki yaşam standardı ve ekonomik büyüme farklılıklarının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nedenleri.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Hükumet borçlanması.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sv-SE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en büyük fark </a:t>
            </a:r>
            <a:r>
              <a:rPr lang="sv-SE" dirty="0" smtClean="0">
                <a:latin typeface="Arial" panose="020B0604020202020204" pitchFamily="34" charset="0"/>
                <a:cs typeface="Arial" panose="020B0604020202020204" pitchFamily="34" charset="0"/>
              </a:rPr>
              <a:t>ölçekleridir.</a:t>
            </a: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 bireysel ekonomi veya firma ekonomisi gibi çok daha küçük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ölçekli iken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makro ekonomi ülkesel ya da global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çaptadır.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ekonomilerdeki değişim makro ekonomileri de etkiler. Bu durumun tam tersi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 geçerlidir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(Dinler Z., 2016)..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713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680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Mikro Ekonomi ile Makro Ekonomi Arasındaki </a:t>
            </a:r>
            <a:r>
              <a:rPr lang="tr-TR" sz="1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ile makro ekonomi arasındaki farkları aşağıdaki şekilde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özetlenebilir: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 küçük ölçekli ekonomik analizlere odaklanırken, makro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 büyük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çapta ekonomilerle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ilgilenir.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Mikro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pazarın er ya da geç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yaratacağı prensibi üzerine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ekonomilerde ise global pazar dengesizlikler (gerileme ya da ani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patlama) içerisinde olabilir.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Makro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ekonomiler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ampirik ve bilimsel veri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ye çok önem verir ve bunun 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üzerine çalışır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 Mikro ekonomiler ise daha çok </a:t>
            </a:r>
            <a:r>
              <a:rPr lang="tr-TR" sz="1700" b="1" dirty="0">
                <a:latin typeface="Arial" panose="020B0604020202020204" pitchFamily="34" charset="0"/>
                <a:cs typeface="Arial" panose="020B0604020202020204" pitchFamily="34" charset="0"/>
              </a:rPr>
              <a:t>teoriye dayalı 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çalışma eğilimindedirler (</a:t>
            </a:r>
            <a:r>
              <a:rPr lang="tr-T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Dinler Z</a:t>
            </a:r>
            <a:r>
              <a:rPr lang="tr-TR" sz="1700" dirty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  <a:endParaRPr lang="tr-TR" sz="17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017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8414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gelir,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belirli bir dönemde (genellikle bir yıl) üretilen nihai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net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değerine (dolaylı vergiler çıktıktan sonra)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ve Milli Gelir Hesaplama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Yöntemleri: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yöntemi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Kesimler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Akımlar: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 en basit şekilde iki kesime ayrılır: Mal ve hizmetleri üreten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kesimi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da üretici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 ve üretilen bu mal ve hizmetleri satın alarak tüketen tüketim kesimi ya 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tüketici kesim.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kesimine öz olarak firmalar (ya da üreticiler ve hatta iş alemi sektörü), tüketim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kesimini 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 (hane halkı) ya da tüketiciler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02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kesimi, tüketim kesiminden üretim faktörleri satın almakta, bunun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üretmiş olduğu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 satmaktadır. Bu iki kesim arasında ikisi reel, ikisi de bu reel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akımın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ifadesi olmak üzere dört akım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(Mal ve Hizmet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firmalar (üretim kesimi), ürettikleri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hizmetleri, ev halkına (tüketim kesimi) satarlar.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 satın aldığı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mal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hizmetlerin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(Harcama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akımda yer alan ve satın aldıkları tüm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karşılığını para olarak öderler. 2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ev halkının satın aldıkları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 miktarlarını (ödemeleri) göstermektedir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(parasal akım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5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 Akım (Üretim Faktörleri Akımı):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Ev halkı, sahip oldukları üretim faktörlerini (ki bu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 bilindiği gibi emek, arazi ve sermaye) firmalara satarlar. 3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akım, ev halkının</a:t>
            </a:r>
          </a:p>
          <a:p>
            <a:pPr algn="just">
              <a:lnSpc>
                <a:spcPct val="150000"/>
              </a:lnSpc>
            </a:pP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firmalara sattıkları üretim faktörlerinin miktarlarını vermektedir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(reel akım).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7714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Akım (Gelir Akımı):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Ev halkı, firmalara sattıkları üretim faktörlerinin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emek, arazi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sermaye) karşılığında ücret, faiz, rant adı altında faktör gelirleri elde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ev halkı aynı zamanda girişimci de olabileceğinden, bu kesimin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girişiminden elde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ettiği karşılık olan kar da ev halkı gelirleri arasında yer almaktadır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parasal akım).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kesiminin harcamaları gelirleri ile sınırlı olduğuna göre 4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gelir akımı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2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harcama akımı birbirine eşit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durumundadır.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akım tablosunda, konuyu en basit şekilde ortaya koyabilmek içim,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faaliyette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alan devlet analiz dışı bırakıldığı gibi, ekonominin dışarıya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satmadığı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dışarıdan mal almadığı ve de ev halkının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etmediği varsayılmıştır. Gerçek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ekonomik hayatta bu akım tablosuna devleti ve dış alemi (ülke dışına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yapılan satışları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ülke dışından yapılan alışları) ve ev halkının tasarruflarını da ilave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 gerekir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41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Üretim Yöntemiyle Milli Gelirin Hesaplanmasında Milli Gelirle İlgili Kavramlar: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gelirin üretim yöntemiyle hesaplanmasında hareket noktası, bir ülkede 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yılda üretilen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parasal değerinin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belirlenmesidir.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akım bir ülkede üretilen mal ve hizmetlerin miktarını vermektedir.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mal ve hizmetlerin fiyatları, üretici kesim tüketici kesim arasındaki mal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hizmet piyasasındaki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oluşmaktadır.</a:t>
            </a:r>
          </a:p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Gayri Safi Yurtiçi Hasıla (GSYİH)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ülkenin sınırları içinde, belirli bir dönemde (genellikle bir yıl) üretilen nihai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üretildikleri yılın piyasa fiyatları cinsinden toplam parasal değerine,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gayrisafi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yurtiçi hasıla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nolu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mal ve hizmet akımında yer alan mal ve hizmetlerin üretildikleri yılın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fiyatları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cinsinden değeri (yani üretilen mal ve hizmetlerin miktarları ile bu mal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fiyatlarının çarpımı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GSYİH’yı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verir.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36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1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 vatandaşlarınca belirli bir dönemde gerçekleştirilen mal ve hizmetin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değerini veren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GSMH’yı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ülkede üretilen mal ve hizmetin değerini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veren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hareketle hesaplayabilmek için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GSYİH’na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ülkelerden getirilen faktör gelirleri (dış alemden gelen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ilave etmek ve o ülkeden diğer ülke vatandaşlarınca götürülen faktör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 (dış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aleme giden faktör gelirleri) çıkarmak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Alemden Gelen Faktör Gelirleri + Dış Aleme Giden Faktör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gelen faktör gelirleri ile dış aleme giden faktör gelirleri arasındaki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farkı kısaca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dış alem net faktör gelirleri (NFG) şeklinde ifade edilirse yukarıdaki formül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GSMH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+ Dış Alem Net Faktör Gelirleri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şeklinde yazılabilir.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403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Emek: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Faydalı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mal ya da hizmet üretmek amacıyla harcanan her türlü insan çabası 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 içine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girer. Bu çaba; fiziki ya da zihni olabileceği gibi, bu çabayı gösteren kişiler vasıflı ya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da vasıfsız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karar verici ya da uygulayıcı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olabilir.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ülkede var olan emek miktarı o ülkedeki tüm nüfusun çalışamayacak yaştaki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yaşlıların ve çocukların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sayısının çıkarılmasıyla elde edilir. Bu şekilde belirlenen emek tanımı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içine, girişimcinin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girişim faaliyeti 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girmektedir.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kavramı ile belirli yaşlar arasında çalışabilecek nüfus içinde başkası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hesabına çalışanları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başka bir deyişle geçimi için gerekli parayı ücret ve maaş gelirlerinden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eden kimseler kastedilmektedir.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bizzat kendisine bağlıdır.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Emeği işçiden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ayrı düşünmek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olanaksızdır.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 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alışverişi sosyal amaçlarla yasal düzenlemelere konu olmuştur.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(Dinler Z., 2016)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039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NFG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pozitif olabileceği gibi negatif de olabilir. Eğer bir ülkede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alemden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gelen faktör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gelirleri» «dış aleme giden faktör </a:t>
            </a:r>
            <a:r>
              <a:rPr lang="tr-T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gelirleri’nden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daha büyükse, NFG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pozitif olur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 Bu durumda söz konusu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GSMH’sı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daha büyük olacaktır.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Safi Yurtiçi Hasıla (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Gayri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safi yurtiçi hasılada üretilen mal ve hizmetlerin üretimi esnasında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kullanılan üretim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faktörlerinden sermaye mallarının uğradığı aşınma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yıpranmanın (amortisman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) göz önüne alınmamış olmasıdır. Gayri safi yurtiçi hasıladan,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yılki aşınma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yıpranma payı çıkarıldığında, net yurtiçi hasıla (NYİH) da denilen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yurtiçi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hasıla (SYİH)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GSYİH – Amortismanlar</a:t>
            </a:r>
          </a:p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Yurtiçi Gelir (YİG)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Safi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yurtiçi hasıladan dolaylı vergiler çıkarıldığında yurtiçi gelir elde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Yurtiçi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Safi Yurtiçi Hasıla – Dolaylı Vergiler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86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Milli Gelir (MG)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GSYİH’dan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amortismanların çıkarılmasıyla, safi yurtiçi hasıla, safi yurtiçi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hasıladan da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vasıtalı vergilerin çıkarılmasıyla yurtiçi gelir elde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GSYİH’den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hareket ederek GSMH’nin elde edilmesinde «dış aleme giden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 gelirleri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» ile «dış alemden gelen faktör gelirleri» arasındaki fark olan «dış alem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net faktör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gelirleri» yurtiçi gelirlerine ilave edildiğinde, ülke vatandaşlarının bir yılda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geliri ifade eden milli gelire erişilir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MG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= Yurtiçi gelir + Dış Alem Net Faktör </a:t>
            </a: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Yöntemiyle Milli Gelirin Hesaplanması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88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üretim ve tüketim kesimine ilave olarak, devlet kesimini ve ülke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dışına yapılan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satışlar (ihracat) ve ülke dışından yapılan alışları (ithalat) göz önüne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almak 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ekonomide belirli bir dönemde yapılan harcamalar, o ekonomideki fertlerin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firmaların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yapacakları tüketim ve yatırım harcamaları ile devletin tüketim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harcamalarından oluşmaktadır.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tüketim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özel yatırım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: devlet harcamalarını göstermektedir 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6681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93140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Milli Gelir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(X) ve İthalat (M),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bir ülkenin başka ülkeye yaptığı ihracat (X), tıpkı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söz konusu ülkede üretilmiş mal ve hizmetleri satın almada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yaptıkları harcamalar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gibi,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GSYİH’ye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edilir. Benzer şekilde bir ülkenin ithalatı (M), o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ülke vatandaşlarının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diğer ülkelerde üretilen mal ve hizmetlere olan harcamalarıdır ve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ithalatın yapıldığı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dahil edildiğinden, ihracatı yapan ülkenin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GSYİH’sinden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GSYİH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(X-M)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2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Harcanabilir Gelir (Harcanabilir Kişisel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kişisel gelir, bir ülkede kişilerin eline geçen ve harcayabilecekleri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gelirlerin toplamını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 daima kişisel gelirden daha küçüktür. Bunun nedeni, kişilerin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elde ettikleri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gelirin bir kısmını devlete dolaysız vergi olarak ödemek zorunda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olmalarıdır.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  <a:r>
              <a:rPr lang="nn-NO" sz="1600" dirty="0">
                <a:latin typeface="Arial" panose="020B0604020202020204" pitchFamily="34" charset="0"/>
                <a:cs typeface="Arial" panose="020B0604020202020204" pitchFamily="34" charset="0"/>
              </a:rPr>
              <a:t>, kurumlar vergisi, veraset ve intikal vergisi vb. gibi gelir üzerinden alınan </a:t>
            </a:r>
            <a:r>
              <a:rPr lang="nn-NO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çıkarıldıktan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 kalan gelir, harcanabilir geliri (bir başka deyişle harcanabilir milli geliri)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ifade eder.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= Kişisel Gelir – Dolaysız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harcanabilir gelirin bir kısmı tüketim harcamalarına ayrılır ve kalan kısmı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O halde bir ekonomide ne kadar tüketim harcaması yapılacağı ve tasarrufun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hangi düzeyde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olacağı, o ekonomideki harcanabilir gelir düzeyine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bağlıdır.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380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96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gelirin bir kısmı tüketim harcamalarına ayrılırken, bir kısmı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edilecektir.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 = Tüketim Harcamaları +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Kişi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Başına Düşen Milli Gelir ve Uluslararası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Kıyaslamalar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ülkenin ulusal parası cinsinden </a:t>
            </a:r>
            <a:r>
              <a:rPr lang="tr-TR" dirty="0" err="1">
                <a:latin typeface="Arial" panose="020B0604020202020204" pitchFamily="34" charset="0"/>
                <a:cs typeface="Arial" panose="020B0604020202020204" pitchFamily="34" charset="0"/>
              </a:rPr>
              <a:t>GSYİH’nın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 söz konusu ülkenin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nüfusuna bölünmesi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ile elde edilen kişi başına GSYİH o ülke insanları için anlamlıdır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Uluslararası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karşılaştırmalarda «kişi başına düşen GSYİH, uluslararası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ödemelerde kabul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gören bir para cinsinden ifade edilir. Bu alanda biri «döviz kuru yaklaşımı»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ve diğeri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«satın alma gücü paritesi yaklaşımı» olmak üzere iki ayrı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uygulama yapılmaktadır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79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Dolaylı ve dolaysız vergi ayırımında ölçü vergilerin yansıma durumu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durumudur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Piyasanın yapısı, mal ve hizmetlerin arz ve talep durumları,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koşullar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verginin yansımasını etkiler. Daha önce yansıyan bir vergi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durumların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değişmesine göre daha sonra yansımayabilir. Verginin tahakkuk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tahsil şekli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verginin alınma süresi ve vergi konusunun düzenli ve sürekli olma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durumunu belirlemektedir.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vasıtasız vergiler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Kurumlar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Emlak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Veraset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İntikal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Motorlu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Taşıtlar Vergisi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46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935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Türk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Vergi sisteminde vasıtalı vergiler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şunlardır: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de-DE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hizmetlerden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>
                <a:latin typeface="Arial" panose="020B0604020202020204" pitchFamily="34" charset="0"/>
                <a:cs typeface="Arial" panose="020B0604020202020204" pitchFamily="34" charset="0"/>
              </a:rPr>
              <a:t>alınan</a:t>
            </a:r>
            <a:r>
              <a:rPr lang="de-DE" sz="15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Dâhilde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Alınan Katma Değer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 Vergi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Alım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Sigorta Muameleleri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Damga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Harçlar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Dış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Ticaretten Alınan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Vergiler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Gümrük 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Akaryakıt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Gümrük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Vergisi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Maktu Vergi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22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Tüketim, Tasarruf ve Yatırım Fonksiyonları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10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arzı iki farklı düzeyde ele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alınmalıdır.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işçinin çeşitli ücretler düzeyinde ne kadar çalışmak istediğini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gösteren işçi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arzıdır.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İkincisi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, bir endüstrideki tüm işçilerin emek arzı, bir başka deyişle piyasa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emek arzıdır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2742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TÜKETİM HARCAMALARI ve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için tüketim harcamaları, aile fertlerinin gereksinim duydukları mal ve hizmetlerin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için yaptıkları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Makroekonomik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anlamda tüketim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ise, bir ekonomideki tüm tüketicilerin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halklarının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belirli bir dönemde gereksinim duydukları mal ve hizmetleri satın almak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amacıyla yaptıkları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Tüketim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ile tüketim fonksiyonu arasındaki ilişkileri ortaya koyabilmek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için, öncelikle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nelere bağlı olduğunu belirtilmelidir.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9908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07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TOPLAM TÜKETİM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tüketim harcamaların, tüketimi etkileyen gelir dışındaki faktörler sabitken, harcanabilir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gelire bağlı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olduğu belirtilmiştir. Harcanabilir gelir 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ile tüketim harcamaları (C) arasındaki ilişki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 (toplam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tüketim fonksiyonu) aşağıdaki gibi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ceteris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paribus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ifade bir ülkede tüketim harcamalarının, o ülkedeki harcanabilir gelire bağlı olduğunu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= f(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) fonksiyonunu, parametrelerini de belirterek, şu şekilde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yazabiliriz: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endParaRPr lang="tr-TR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fonksiyonda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; 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C; tüketim harcamalarını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otonom tüketimi yani, gelirin sıfır olması halinde yapılacak tüketim harcamalarının miktarını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marjinal tüketim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eğilimini, </a:t>
            </a:r>
            <a:r>
              <a:rPr lang="tr-TR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; harcanabilir kişisel geliri ifade eder.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849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6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TASARRUF FONKSİYONU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harcanabilir gelirin tüketim harcamalarına ayrılmayan kısmı olduğuna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göre, harcanabilir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geliri şu şekilde gösterebilmek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C+S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ifade, harcanabilir gelirin, tüketim ve tasarruf fonksiyonlarının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toplamından oluştuğunu gösterir. Buradan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S’yi yalnız bırakarak, tasarruf fonksiyonunu şu şekilde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edebiliriz: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-C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dir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Öte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yandan,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olduğuna göre, C yukarıdaki ifadede yerine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koyulursa;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5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Co+cYd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elde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s-ES" sz="1500" dirty="0">
                <a:latin typeface="Arial" panose="020B0604020202020204" pitchFamily="34" charset="0"/>
                <a:cs typeface="Arial" panose="020B0604020202020204" pitchFamily="34" charset="0"/>
              </a:rPr>
              <a:t>ifadeye göre tasarrufun, harcanabilir gelir ile yine harcanabilir gelire bağlı </a:t>
            </a:r>
            <a:r>
              <a:rPr lang="es-ES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olan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 tüketim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fonksiyonu arasındaki fark olduğu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görülmektedir. Sonuçta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tasarruf da harcanabilir gelire bağlı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037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S=f(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 bu ifadeyi fonksiyonun parametreleri ile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gösterirsek;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So+sYd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So:harcanabilir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sıfırken ne kadar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yapıldığını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marjinal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eğilimini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Yd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:harcanabilir geliri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846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ve 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 belirleyen tüketim harcamaları yanında bir diğer unsurun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harcamaları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olduğu daha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vurgulanmıştır.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ilgili açıklamalarda girişimcinin yatırım yaparken neleri göz önüne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aldığını araştırarak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yatırım fonksiyonu ve yatırım talebi ortaya konulacaktır.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90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ilişkiyi gösterir. 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değişmediği 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822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YATIRIM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algn="just"/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fonksiyonu, bir ülkede yatırım miktarı ile bu miktarı etkileyen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faktörler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ilişkiyi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yatırımı etkileyen, milli gelir dışındaki faktörleri değişmediği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varsayıldığı zamanda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milli gelir ile uyarılmış yatırım arasındaki ilişki veya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fonksiyonu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şu şekilde ifade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edilebilir: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I=f(Y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)=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</a:t>
            </a:r>
            <a:endParaRPr lang="tr-T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fonksiyondaki a marjinal yatırım eğilimini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gösterir. 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ekonomideki yatırımların bir kısmı otonom, bir kısmı uyarılmış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yatırımsa, 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şekilde görüldüğü gibi, iki yatırımın toplamına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 Uyarılmış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otonom yatırımları kapsayan toplam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fonksiyonu; I=I0+aY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ifade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709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0695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 milli gelirinin belirlenmesi, öncelikle devlet faaliyetlerinin olmadığı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ülkenin 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ülkelerle hiçbir ticari ilişkide bulunmadığı basit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modelden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hareketle açıklanacaktır.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modelde kapalı ekonomi varsayımı nedeniyle, «GSYİH = GSMH»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faaliyetlerinin olmaması nedeniyle «milli gelir = kişisel gelir =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gelir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» olur. Diğer yandan bu modelde fiyatlar yanında ücretlerin ve faizlerin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sabit olduğu varsayılmaktadır.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sabit olması, nominal milli gelir ile reel milli gelir arasında fark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 anlamına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gelmektedir. Bu nedenle harcamalardaki değişmeler reel milli gelir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istihdamdaki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değişime 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67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Bir İşçinin Emek Arzı:</a:t>
            </a:r>
          </a:p>
          <a:p>
            <a:pPr algn="just"/>
            <a:endParaRPr lang="tr-TR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Reel Ücret = Nominal Ücret / Fiyat Endeksi</a:t>
            </a:r>
          </a:p>
          <a:p>
            <a:pPr algn="just"/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işçinin emek arzı söz konusu işçinin ücret dışındaki faktörler sabitken, çeşitli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ücret hadlerinde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çalışmaya razı olduğu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sürelerdir.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tek işçinin emek arzı incelendiğinde, bir firmanın arzı gibi, sol aşağıdan sağ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bir yön göstermediği gözlenmektedir 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102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Devlet Faaliyeti Olmayan Kapalı Ekonomide Denge Milli Geliri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bir ekonomide denge milli gelirinin Klasik iktisatçıların öne sürdükleri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gibi tam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milli geliri olmasının şart olmadığını belirtmiştir. Keynes’e göre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geliri, ekonomi tam istihdama erişmeden ve hatta tam istihdamın üzerinde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 olabilecektir.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Denge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gelirinin belirlenmesinde iki farklı yönteme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başvurulmaktadır: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Reel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faktöre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gelir – harcama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</a:p>
          <a:p>
            <a:pPr marL="342900" indent="-342900" algn="just">
              <a:lnSpc>
                <a:spcPct val="150000"/>
              </a:lnSpc>
              <a:buAutoNum type="arabi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Parasal faktörlere dayanan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tasarruf – yatırım modeli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52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TASARRUF VE TASARRUF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FONKSİYONU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Ev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halkı elde ettiği harcanabilir gelirin tümünü harcamaz, bir kısmını çeşitli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nedenlerle tasarruf eder.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gelirin tüketilmeyen kısmı, tasarrufları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oluşturur.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Tasarruf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harcanabilir gelirin tüketim harcamalarına ayrılmayan kısmı olduğuna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göre, önce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tüketim fonksiyonu yardımıyla, tasarruf fonksiyonun elde edilmişini, daha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sonra da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marjinal ve ortalama tasarruf eğilimlerini açıklayalım.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403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Gelir – Harcama Modeline Göre Denge Milli Geliri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Öncelikle planlanan toplam harcama fonksiyonu ile 45° doğrunun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özelliklerini açıklanması gerekmektedir.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 bir ekonomide karar birimlerinin çeşitli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yapmaya hazır oldukları muhtemel harcamaların seyrini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 Dolayısıyla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planlanan toplam harcamalar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gerçekleşen (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-post) değil,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beklenen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ex-ante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 toplam harcama düzeyini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342900" indent="-342900" algn="just">
              <a:lnSpc>
                <a:spcPct val="150000"/>
              </a:lnSpc>
              <a:buAutoNum type="alphaLcPeriod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Planlanan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toplam harcamaların neyi ifade ettiğinin daha iyi anlaşılması için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harcama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kararlarının kimler tarafından alındığı ve toplam harcamaların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nelerden oluştuğunun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açıklığa kavuşturulması 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5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5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alınmaktadır.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4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4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Yatırım mallarına yapılan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8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toplam harcama kararları dört karar birimi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alınmaktadır.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Bu birimler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; tüketiciler (=ev halkları), üreticiler (=firmalar), devlet (=kamu) ve dış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taleptir. Harcamaları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oluşturan harcama kalemleri ise; tüketim harcamaları, yatırım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harcamaları, devletin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yaptığı tüketim ve yatırım harcamaları (devlet harcamaları) ve ihracat ve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ithalat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arasındaki </a:t>
            </a:r>
            <a:r>
              <a:rPr lang="sv-SE" sz="1500" b="1" dirty="0">
                <a:latin typeface="Arial" panose="020B0604020202020204" pitchFamily="34" charset="0"/>
                <a:cs typeface="Arial" panose="020B0604020202020204" pitchFamily="34" charset="0"/>
              </a:rPr>
              <a:t>fark olarak ifade </a:t>
            </a:r>
            <a:r>
              <a:rPr lang="sv-SE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halde planlanan toplam harcama fonksiyonu (E) şu şekilde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it-IT" sz="1500" b="1" dirty="0">
                <a:latin typeface="Arial" panose="020B0604020202020204" pitchFamily="34" charset="0"/>
                <a:cs typeface="Arial" panose="020B0604020202020204" pitchFamily="34" charset="0"/>
              </a:rPr>
              <a:t>= C + I + G + (X – </a:t>
            </a:r>
            <a:r>
              <a:rPr lang="it-IT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M)</a:t>
            </a:r>
            <a:endParaRPr lang="tr-TR" sz="1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Planlanan toplam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Tüketim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I: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Yatırım mallarına yapılan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Devletin tüketim ve yatırım mallarına yaptığı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harcamalar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İhracat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: İthalat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7703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8733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İktisadi analizde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malların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satın alınmasında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borçların geri ödenmesinde genel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olarak kabul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edilen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şey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tanımlanır.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bir ekonomide mal ve hizmetlerin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alım-satımında kullanılan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herkes tarafından kabul gören bir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aracıdır.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servetten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farklıdır. Para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ekonomik hayatın işleyiş ve akışında önemli rol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oynamaktadır.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(alış-veriş) kolaylıkla sağlanabilmesi için, duyulan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ihtiyaç yüzünden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Yani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ekonomik hayatın yarattığı bir varlık olup, ekonomik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yaşamın vazgeçilmez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mübadelenin bugünkü geniş şeklini almasına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imkan veren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vasıtadır.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yüzden bütün ekonomik sistemlerde para kullanılmaktadır.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87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Ekonomik hayatta paranın esasen 3 temel fonksiyonu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bulunmaktadır: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bir değişim (mübadele)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ortak değer ve fiyat ölçüsü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Para bir değer biriktirme aracı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İktisat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politikası aracı olması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877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A. Mal Para: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Tarihi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süreç içinde, mübadelelerde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aracı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kullanılan ilk para «mal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para» niteliğindedir.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Yirminci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yüzyılın başına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kadar süren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bu dönemde önceleri çeşitli mallar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para olarak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kullanılırken, daha sonra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 madenler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(altın, gümüş, platin vs.)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olarak kullanılmaya başlanmıştır.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Gerek </a:t>
            </a:r>
            <a:r>
              <a:rPr lang="nl-NL" dirty="0">
                <a:latin typeface="Arial" panose="020B0604020202020204" pitchFamily="34" charset="0"/>
                <a:cs typeface="Arial" panose="020B0604020202020204" pitchFamily="34" charset="0"/>
              </a:rPr>
              <a:t>herhangi bir malın, gerekse </a:t>
            </a:r>
            <a:r>
              <a:rPr lang="nl-NL" dirty="0" smtClean="0">
                <a:latin typeface="Arial" panose="020B0604020202020204" pitchFamily="34" charset="0"/>
                <a:cs typeface="Arial" panose="020B0604020202020204" pitchFamily="34" charset="0"/>
              </a:rPr>
              <a:t>kıymetli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madenlerin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para olarak kullanılması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halinde,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olarak kullanılan malın ya da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madenin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 kendi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değeri, temsil ettiği para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değerine eşitse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, bu tür paralara mal para denilmektedir.</a:t>
            </a:r>
            <a:endParaRPr lang="tr-TR" sz="16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69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B: Temsili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es-ES" sz="1500" b="1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</a:t>
            </a:r>
            <a:r>
              <a:rPr lang="es-ES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gümüşten yapılmış madeni paraların muhafazası ve taşınmasının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güçlüğünü ortadan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kaldırmak için, bu paralar bankerlere emanet edilerek karşılığında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belgeler (sertifikalar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alınmıştır. Bu sertifikaların temsil ettikleri para yerine geçmek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üzere mübadelelerde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aracı olarak kullanılmaya başlaması sonucu,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ilk temsili para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çıkmıştır. Para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saklama işi, zamanla bankerlerden bankalara doğru akarken, modern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bankalar doğmaya başlamıştır.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Altın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gümüş sertifikalarının en önemli özelliği,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sertifikaları veren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kurumun kasasında, bunların % 100 karşılığının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Banknot</a:t>
            </a:r>
            <a:endParaRPr lang="tr-TR" sz="1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Kağıt Para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Ufaklık Para (Bozuk Para)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903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Piyasa Emek Arzı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arzı, belirli bir piyasada belirli bir dönemde arzı etkileyen ücret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dışındaki faktörler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sabitken çeşitli ücret haddinde çalışılmak istenilen süreleri ifade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eder.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 eğrisinin tek bir işçinin emek arzı gibi tersine esnek olmadığı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Piyasa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emek arzı ücretlerdeki artışla birlikte artar, pozitif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eğimlidir.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Düşük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ücret haddinde yatay bir seyir izledikten sonra pozitif eğim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kazandığı görülmektedir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(Dinler Z., 2016).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4431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478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çıkmıştır.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çıkarıyordu. Çünkü 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zorundaydılar.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sağlanamıyordu.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79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Bugünkü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sistemi, uzun tarihi bir gelişmeden sonra ortaya çıkmıştır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İlkel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arasında mübadele yoktu; fert veya aile, daha ziyade buldukları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ihtiyaçlarını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gideriyorlardı. Sonra malın mal ile değiştirilmesi devri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başladı.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sistemi denilen bu uygulamada para olarak kullanılan malın hakiki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para olarak kullanılan malın, bu mal para olarak kullanılmasa bile bir piyasa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değeri vardır. 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yöntem çok fazla güçlükler ortaya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çıkarıyordu.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Çünkü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insanlar önce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 edecekleri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mala sahip bir insanı bulmak zorundaydılar.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Ayrıca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kendisinin ve trampa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edeceği insanın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sahip olduğu malların hepsi, bölünmeye, kısımlara ayrılmaya uygun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olmadığından, trampa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edilecek mallar arasında, kolaylıkla değer eşitliği de sağlanamıyordu. Bu ise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ayni alışverişi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zorlaştırıyordu.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29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Çeşitleri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47210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Kişiler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çeşitli amaçlarla yaptıkları tasarruflarını, hem nemalandırmak hem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ileride gerektiğinde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harcayabilmek amacıyla, çeşitli tasarruf araçlarına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kanalize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Likiditesi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yüksek, yani kolayca paraya dönüştürülmesi mümkün tasarruf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varlıklarına 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mevduatları, devlet tahvilleri, hazine bonoları, bankaların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fonları vb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örnek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Mübadelelerde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karşı tarafça kabul edilmesinin söz konusu olmadığı, arzu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edildiğinde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çevrilmesi mümkün olan bu varlıklara, para 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mevduatlar vadesinden önce, ancak nemasından (faizinden)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vazgeçilerek paraya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çevrilebilir.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072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Benzerleri: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tahvili ve hazine bonosunu ise, tahvil ya da bononun satın alındığı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bankaya arzulandığı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 satmak (ikinci el piyasası) mümkün olduğu gibi, bankaların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yatırım fonlarındaki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para, belirli sınırlamalarla (likit fonlar hemen, bono ve tahvil fonları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gün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sonra) paraya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çevrilebilmektedir.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 mevduatlarında ise, vadesinden önce hesaptan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çekilmesine müsaade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edilmesi halinde (ki bazı durumlarda müsaade edilmeyebilir) neması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faizi) verilmez.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Görüldüğü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gibi, para benzerleri, kıymet saklama amacıyla muhafaza edilen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kolayca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mübadele aracı olan paraya (kağıt para ya da vadesiz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hesaba çevrilmesi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 olan varlıklardır.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38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Verine Geçenler (Plastik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Paralar)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bankacılık hizmetlerinin gelişmesi, kişilere bankadaki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hesaplarında paraları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olmadan da, alış-veriş yapabilecekleri bir takım kolaylıklar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getirmiştir. Modern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bankacılığın sunduğu bu olanaklar içinde, "plastik para" da denilen "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kredi kartları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« en önemli yeri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Ülkemizde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son yıllarda yaygınlaştın kredi kartları kartlara tanınan kredi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limitleri dâhilinde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kart sahibine mevduat hesabında yeterli para olup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olmamasına bakılmaksızın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alış-veriş yapma olanağı sağlamaktadır. O halde kredi kartı,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kart sahibine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tanınan kısa vadeli (en fazla bir aylık) bir faizsiz kredidir.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844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Gelişmekte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olan ülkelerde yüksek enflasyon oranı ve sanayide dışa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bağımlılık, yabancı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paralara olan ilgiyi artırmaktadır. Eğer ülkede siyasi istikrarsızlık varsa,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halk tasarruflarını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olarak yastık altında saklamayı tercih etmektedir. Siyasi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istikrar olması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halinde ise, tasarruflar döviz tevdiat hesaplarına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şekilde döviz olarak saklanmasının tercih edilme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nedeni,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enflasyona karşı korunmasını sağlaması yanında, her 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paraya çevrilebilme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ulusal para yerine kullanılma avantajından kaynaklanır.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002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İkamesi (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yıllarda başta gelişmekte olan ülkeler olmak üzere, birçok ülkede döviz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sağladığı avantajlar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nedeniyle, güçlü bir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para ikamesi (</a:t>
            </a:r>
            <a:r>
              <a:rPr lang="tr-TR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dolarizasyon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başlamıştır.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döviz piyasasında gerçekleştirilen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liberizasyonla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birlikte Dolar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2002 yılından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itibaren </a:t>
            </a:r>
            <a:r>
              <a:rPr lang="tr-TR" sz="1600" i="1" dirty="0">
                <a:latin typeface="Arial" panose="020B0604020202020204" pitchFamily="34" charset="0"/>
                <a:cs typeface="Arial" panose="020B0604020202020204" pitchFamily="34" charset="0"/>
              </a:rPr>
              <a:t>Euro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ikamesi olma niteliğine erişmiştir.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987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Talebi ve Para Arzı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00474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Neoklasik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de denilen reel faiz teorilerine göre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haddi;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arzı ve yatırım talebinin karşılaştığı sermaye piyasasında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gerçekleşmektedir. Faiz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haddinin para arz ve talebine bağlı olduğunun kabul edildiği parasal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faiz teorilerine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teoriyi ileri sürenlerin adına atfen, </a:t>
            </a:r>
            <a:r>
              <a:rPr lang="tr-TR" sz="14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 faiz teorileri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 denilmektedir.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faizin açıklanmasında parayı analize sokarak, ekonomideki faiz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haddinin para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arz ve talebine bağlı olduğunu savunmaktadır. Klasik ekonomistleri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eleştiren Keynes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Klasiklerin öne sürdüğü gibi tasarruf eden ve bunu kasasında saklayan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bir kimseye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tasarruf yaptı diye karşılık ödenmeyeceğini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belirtir.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tasarrufun faize hak kazanması için kasada tutulmayıp,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ödünç verilmesi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gerekmektedir. Dolaysıyla, faiz tasarruf etmenin değil,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likiditeden vazgeçmenin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bedelidir.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717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Ücret Farklılıkları</a:t>
            </a:r>
          </a:p>
          <a:p>
            <a:pPr algn="just"/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Gerçekte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tüm işçiler için tek ücret haddi söz konusu değildir. Çeşitli meslekler 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hatta </a:t>
            </a:r>
            <a:r>
              <a:rPr lang="tr-TR" sz="2000" dirty="0">
                <a:latin typeface="Arial" panose="020B0604020202020204" pitchFamily="34" charset="0"/>
                <a:cs typeface="Arial" panose="020B0604020202020204" pitchFamily="34" charset="0"/>
              </a:rPr>
              <a:t>aynı meslekte çalışan kimselerin ücretleri arasında farklar vardır (Dinler Z</a:t>
            </a:r>
            <a:r>
              <a:rPr lang="tr-TR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2016).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tr-T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1. İşgücünün Homojen Olmamasından Kaynaklanan Farklar</a:t>
            </a:r>
          </a:p>
          <a:p>
            <a:pPr algn="just"/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2. Para ile Ölçülmeyen Avantajlardan Kaynaklanan Farklar</a:t>
            </a:r>
          </a:p>
          <a:p>
            <a:pPr algn="just"/>
            <a:r>
              <a:rPr lang="tr-TR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3. Emek </a:t>
            </a:r>
            <a:r>
              <a:rPr lang="tr-TR" sz="2000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Farklar</a:t>
            </a:r>
            <a:endParaRPr lang="tr-TR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97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Keynes’e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göre faiz; kişilerin tasarruflarını ellerinde tutmaktan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vazgeçmeleri karşılığında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onlara ödenen bedeldir. Faiz haddi ise, ekonomideki para arz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talebine bağlıdır.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Talebi (Likidite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Tercihi)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talebi, bir ekonomideki ev halkı ve firmaların, belirli bir anda, hemen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harcanabilir durumda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bulundurmak istedikleri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miktarıdır. Ev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halkları ve firmalar Keynes’e göre üç farklı güdüyle para talep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ederler.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güdüler,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muameleler için gerekli parayı yanlarında bulundurma (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muamelat güdüsü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), beklenilmeyen olaylara karşı hazırlıklı olma (ihtiyat güdüsü)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 doğabilecek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karlı işleri kaçırmama (spekülasyon güdüsü)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şeklinde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gruplara ayrılırlar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3877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oplam </a:t>
            </a: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Para Arzı = Kağıt Para + Madeni Para + Kaydi </a:t>
            </a:r>
            <a:r>
              <a:rPr lang="pt-B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endParaRPr lang="tr-TR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T.C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Merkez Bankası para arzını (M1), dar tanım ve geniş tanım (M2 ve M3)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olmak üzere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 grup 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dolaşımdaki para (TL) ve vadesiz mevduatlar toplamına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eşittir.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vadeli mevduat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toplamına 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ise,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Merkez Bankası ve diğer mevduat toplamından (repo ve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piyasaları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fonları ile bankalarca ihraç edilen menkul kıymetler) oluşmaktadır.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3690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arzı içinde, dolaşımdaki paranın miktarı ülkenin gelişmişlik derecesine göre,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% 20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% 40 arasında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çek ya da kredi kartı kullanımı yaygınlaştıkça,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kaydi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para miktarı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artarken, kağıt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paranın, toplam para arzı içindeki payı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ekonomideki para arzının, dolaşımdaki para miktarı ile rezervlerinin toplamı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parasal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tabandan ne kadar fazla olduğu para çoğaltanı da denilen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ölçülmektedir.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çoğaltanı, para arzının parasal tabana oranlanmasıyla elde edilen bir katsayı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ile ifade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52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901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dolaşımda mevcut olan para miktarına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 arzı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her şeyden önce bir hükümet organı olan merkez bankası tarafından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basılan kağıt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parayı ve darphane tarafından basılan madeni parayı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kapsar.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bankası tarafından basılan kağıt para ile darphane tarafından basılan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madeni paranın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toplamına kısaca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nakit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dendiği hesaba katılırsa, itibari paranın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nakdi kapsadığı söylenebilir.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Serveti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oluşturan mali varlıklardan bir diğeri, nakit gibi bir faiz getirisi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olmayan </a:t>
            </a: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vadesiz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mevduattır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. Vadesiz mevduat sahibinin, bankaya ihbarda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bulunmaksızın hesabına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çek yazarak ödeme yapması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mümkündür.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İtibari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para;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nakdi ve vadesiz mevduatı kapsar. Nakit, vadesiz mevduat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benzeri çek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yazılabilir mevduatlardan oluşan paraya, işlemler parası veya kısaca M1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adı verilir: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500" b="1" dirty="0">
                <a:latin typeface="Arial" panose="020B0604020202020204" pitchFamily="34" charset="0"/>
                <a:cs typeface="Arial" panose="020B0604020202020204" pitchFamily="34" charset="0"/>
              </a:rPr>
              <a:t>= Nakit + Vadesiz Mevduat + Diğer Çek Yazılabilir Mevduat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1349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• Türkiye’nin 2002–2012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yılları arasındaki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GSYH’si ve yıl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sonu 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para arzı miktarlarının yer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aldığı grafik,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merkez bankasının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 denetlemek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üzere para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arzını denetim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tuttuğunu göstermektedir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132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harcamalarda derhal kullanılabilen bir mali varlıktır. Modern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%80-%90 gibi çok büyük bir kısmı M1 ile yapılır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mali varlığın mübadele aracına dönüşme kolaylığına ve hızına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likidite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kapsamındaki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varlıklar en likit veya tam likit, vadeli mevduat daha az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likittir.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Vadeli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mevduatı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belirli bir maliyet karşılığında vadesiz mevduata veya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nakde dönüştürmek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mümkündür. Bu nedenle paranın vadeli mevduatı da kapsadığı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edilebilir. Vadesiz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mevduata dönüştürülebilen vadeli mevduat ve benzeri daha az likit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varlıklara </a:t>
            </a:r>
            <a:r>
              <a:rPr lang="tr-TR" sz="16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sz="1600" b="1" i="1" dirty="0">
                <a:latin typeface="Arial" panose="020B0604020202020204" pitchFamily="34" charset="0"/>
                <a:cs typeface="Arial" panose="020B0604020202020204" pitchFamily="34" charset="0"/>
              </a:rPr>
              <a:t>benzerleri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M1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ile para benzerleri toplamı M2 diye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nitelendirilir.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+ Para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Benzerleri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Nakit + Vadesiz Mevduat + Diğer Çek Yazılabilir Mevduat + Vadeli Mevduat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Benzeri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(Daha Az Likit) Varlıklar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449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11.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506990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fiyatlar genel düzeyinin sürekli artması, enflasyon sorununun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sonucudur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. Fiyatlardaki artış, sadece birkaç malda değil, ekonomideki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mallarda ya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en azından ekonomideki malların büyük bir çoğunluğu için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konusu olmalıdır.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enflasyondan söz edilebilmesi için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fiyat artışlarının sürekli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olması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fiyatlar genel düzeyindeki sürekli yükselmedir» diyen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bazı ekonomistlere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göre, fiyatların aynı oranda arttığı bir ülkede, enflasyondan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edilemez. Bazı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ekonomistlere göre ise fiyatlar her yıl aynı oranda artıyorsa,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ülkede 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varlığından söz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edilebilir.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Ancak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söz konusu ülkede enflasyon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önceden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tahmin edilebildiğinden, enflasyonun sakıncalarını ortadan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kaldırabilecek tedbirlerin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alınması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tam tersi veya fiyatlar genel düzeyinin düşmesine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deflasyon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adı verilir.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805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Enflasyonun farklı özelliklerine göre sınıflandırılması: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A- Hız ve Şiddetine Göre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Yüksek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-Açık-Aşırı)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Gizli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(Belirsiz) veya sinsi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Kronik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veya müzmin enflasyon</a:t>
            </a:r>
          </a:p>
          <a:p>
            <a:pPr algn="just">
              <a:lnSpc>
                <a:spcPct val="150000"/>
              </a:lnSpc>
            </a:pP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B-Ortaya Çıkış Nedenlerine Göre Enflasyon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Maliyet enflasyonu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İthalat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 (maliyet etkisi)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7603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Dünyada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görülen en yüksek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hiper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enflasyon, İkinci Dünya Savaşı’nı izleyen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yıllarda Macaristan’da yaşanmıştır. Ülkede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1945 Ağustos ayını izleyen bir yıl içinde aylık enflasyon oranı %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20.000’lere yaklaşmıştır.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Macaristan’da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enflasyonun rekor kırdığı dönemde fiyatlar, her 15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saatte 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ikiye katlanmış ve günlük enflasyon % 207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olmuştur.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Birinci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Dünya Savaşını izleyen yıllarda fiyatların aşırı yükseldiği Almanya’da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günlük enflasyon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% 20,9’a erişmiş ve fiyatlar her 3,7 günde bir ikiye katlanmış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günlük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enflasyon % 20,9 düzeyinde gerçekleşmiştir.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725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7361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045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Durgunluk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içinde enflasyon anlamına gelmektedir. Yüksek enflasyon sırasında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iç piyasanın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boğaza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girmesidir.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dönemde bir tarafta fiyatlar artarken diğer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tarafta yatırımlar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azalmakta, üretim düşmekte ve işsizlik artmaktadır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. Stagflasyon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, maliyet enflasyonunun bir sonucu olarak ortaya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yapılması, faiz oranlarının yükseltilmesi, mal ve hizmet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fiyatlarına yapılan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zamlar, vasıtalı vergi oranlarının artırılması, yüksek oranlı kredi faizleri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tekel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maddelerine yapılan zamlar stagflasyon ortamına yol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açabilmektedirler.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Hammadde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 enerji fiyatlarının yükselişi, ara mallarındaki fiyat artışları,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kredi faizlerinin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yükselmesi ve toplu sözleşmeler nedeniyle girdi maliyetlerindeki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artışlar yatırımları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engelliyor ise yine stagflasyon durumu söz konusu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olabilmektedir.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Stagflasyonda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ekonominin bazı sektörlerinde anormal ölçülerde fiyat artışları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bazı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sektörlerde ise anormal ölçülerde işsizlik ve durgunluk görülmektedir.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2530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 için özlenen bir olay olduğu sanılmamalıdır. Çünkü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deflasyonun 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faiz ve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iskonto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oranlarının yükselmesi ile ekonominin enerjisini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kaybetmesi, fertlerde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teşebbüs arzu ve hevesinin kırılması sonucunda üretimin azalması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yüzden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 işsizlik başladığından, fakirliğin artması gibi iktisadi bünye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üzerinde yaptığı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birtakım olumsuz etkileri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Deflasyonu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gerçekleştirmek yani tedavüldeki para miktarını azaltmak, emisyon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 ile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tedavüldeki para miktarını çoğaltmak kadar kolay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değildir.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artırdıkları para miktarını deflasyonun dışındaki diğer bazı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önlemlere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başvurmak suretiyle de azaltabilirler.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755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09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ülke parasının kanuni kıymetinin devlet tarafından düşürülmesidir.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iş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eğer ülke parası altına bağlı ise her ünite paranın altın miktarını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azaltır. Örnek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: 4 gram altın ihtiva eden para biriminde, altın miktarını 3 grama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indirmekle, eğer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altına bağlı değilse, paranın yabancı paraya olan resmi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düşürmekle yapılır. Hükümetler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ekonominin zorunlu şartları gereği devalüasyon yapacakları gibi,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dengesini sağlamak için de bu yola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başvururlar.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yapılan ülkelerde ithalat zorlaşırken, ihracat kolaylaşır ve böylece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döviz girişi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döviz çıkışına göre hızlanır ve denge tekrar kurulur. Devalüasyon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yoluna gitmenin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amacı; ödemeler dengesinin açıklarının kapatılmasıdır. Ancak zamanının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oranının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isabetle seçilmesi, arz-talep esnekliklerinin devalüasyonun amacına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uygun özellikler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taşıması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gerekir.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7569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Devalüasyonun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ülkede fiyatları arttırmak, enflasyonu yükseltmek, dövizle ödenen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borç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yükünü arttırmak gibi olumsuz yanları vardır. Ancak devalüasyonla birlikte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dış ticaret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üzerinde tasarruf sağlayıcı etkiler oluşur, iç talep ve yabancı sermaye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girişi çoğalır.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Devalüasyon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tersi olan revalüasyon veya para biriminin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hükümetlerce dalgalandırılması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o ülkenin rekabet durumunu derinden etkiler. Merkez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Bankası müdahalelerinin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bu kadar yoğun olduğu ortamlarda hem gerçekçi kurdan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söz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edilemez</a:t>
            </a:r>
            <a:r>
              <a:rPr lang="nl-NL" sz="1600" dirty="0">
                <a:latin typeface="Arial" panose="020B0604020202020204" pitchFamily="34" charset="0"/>
                <a:cs typeface="Arial" panose="020B0604020202020204" pitchFamily="34" charset="0"/>
              </a:rPr>
              <a:t>, hem de ülkenin kredibilitesi </a:t>
            </a:r>
            <a:r>
              <a:rPr lang="nl-NL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azalır.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Örneğin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Türkiye’de 7 Eylül 1946 kararı ile resmi döviz fiyatlarına % 117 zam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yapılmış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böylelikle 128 kuruş olan Doların kıymeti, 280 kuruşa yükseltilmiştir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yine Türkiye’de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4 Ağustos 1958 kararları ile Doların rayici 280 kuruştan 9 Liraya çıkmış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Türk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Lirasının değerinde bu oranda bir düşme olmuştur.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ve İşsizlik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2635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858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 faktörlerinin üretimde görev alması ve dolayısıyla hiç birinin atıl kalmamasına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 kullanım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 da tam istihdam adı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verilir.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ekonomideki tüm üretim faktörlerinin üretime koşulması, bir başka deyişle, hiçbir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faktörün atıl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kalmaması şeklinde tam istihdam olgusuna geniş anlamda tam istihdam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denir.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faktörleri içinde emek faktörü, öteki faktörlerden farklı özelliklere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sahiptir.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işçiye bağlı olduğundan çalışılmayan günlere ait çalışma gücünün biriktirilerek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daha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üretime sokulması 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olmamaktadır.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nedenle işçi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emeğini satamazsa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veya işsiz duruma düşerse, sosyal sorunlar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çıkmaktadır. İşsizliğin boyutlarının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arttığı dönemlerde, başta başbakan olmak üzere bakanlar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iktidar partisine mensup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milletvekilleri, halkın karşısına rahatlıkla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çıkamazlar. Çıkmaya yeltendikleri etraflarını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işsizler sarar ve iş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isterler.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azaltıcı politika izlemedikleri yönünde eleştirilere konuşmaları önlenir.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260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Geniş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istihdam bir ekonomideki tüm üretim faktörlerinin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koşulmasını ve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dar anlamda istihdam ise ekonomide çalışmak istek ve arzusunda olan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tüm yetişkin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insanların iş bulup çalışmalarını ifade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istihdamla geniş istihdam arasında yakın bir ilişki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Dar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anlamda tam istihdam sağlandığında veya çalışmak isteyen herkes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bulduğunda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emek dışındaki üretim faktörleri de büyük ölçüde üretime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katılıyor demektir.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asli asli üretim faktörü olan emek öbür üretim faktörlerinin (arazi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ve sermaye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tamamlayıcıdır.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faktörü üretime katılıyorsa, bu ancak öbür üretim faktörlerinin 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üretime katılmasıyla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mümkün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ekonomide tüm yetişkin nüfusunun iş bulup çalışması yani tam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istihdamın gerçekleşmesi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hiçbir zaman mümkün değildir.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758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739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daima bir miktar işgücü iş değişikliği başta olmak üzere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çeşitli nedenlere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 talep edilen işgücünün niteliklerinin değişmesi nedeniyle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iş bulamamaktadır.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 geçici ya da yapısal işsizlerin varlığı göz önünde tutularak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makul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işsizliğin olduğu bir istihdam düzeyi potansiyel istihdam olarak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kabul edilmektedir.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olarak potansiyel istihdam düzeyinde var olduğu kabul edilen işsizlik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 ülkeden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ülkeye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değişmektedir.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Özetle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bir ülkede potansiyel milli gelir ya da tam istihdam milli geliri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hesaplanırken doğal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oranının varlığı kabul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başka deyişle doğal işsizler dışında çalışmak isteyen herkesin iş bulup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çalışması durumu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potansiyel istihdam olarak kabul edilir.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58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013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EKSİK İSTİHDAM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Eksik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istihdam bir ekonomide tüm üretim faktörlerinin üretimde görev almaması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kısmının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atıl kalması halini ifade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etmektedir.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dar anlamda aldığımızda ise, eksik istihdam ekonomide çalışmak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istediği halde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 bulamayanların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Ekonomide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 mal ve hizmet miktarının erişebileceği üst sınırının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altında olmaktadır.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eksik istihdam halinde ekonomide refah kaybının olduğunu milli gelirin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olması gereken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düzeyin altında gerçekleşeceğini göstermektedir.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815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İSTİHDAM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VE MİLLİ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GELİR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ekonomide erişilen istihdam düzeyi ile milli gelir düzeyi arasında yakın bir ilişki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düzeyi yükseldikçe milli gelir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artar.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üretimde görev alan işgücü miktarını milli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ise bu istihdam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düzeyinde gerçekleştirilen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mal ve hizmetlerin safi miktarlarının parasal değerini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İstihdam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yükseldikçe de milli gelir artmaktadır.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53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İşgücünün Homojen Olmamasından Kaynaklanan 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Beşeri sermaye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İş deneyimi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Birbirleriyle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rekabetçi olmayan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gruplar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işlerin yapılabilmesinin ayrıca özel yetenek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istemesi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ile Ölçülmeyen Avantajlardan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Kişilerin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meslek seçerken sadece ücret değil, bunun yanında mesleğin yorucu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olup olmaması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ve toplumda o mesleğin itibarını da düşünmelerinden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kaynaklanan farklardandır.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Emek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Piyasasında Akışkanlığın Az Olmasından Kaynaklanan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Farklar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Bazen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aynı işe, işgücü akışkanlığının az olması nedeniyle farklı ücret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ödenir.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Akışkanlığın </a:t>
            </a: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az olmasının nedeni, daha çok kişinin yaşadığı yöreye olan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>akışkanlık </a:t>
            </a:r>
            <a:r>
              <a:rPr lang="es-ES" dirty="0" smtClean="0">
                <a:latin typeface="Arial" panose="020B0604020202020204" pitchFamily="34" charset="0"/>
                <a:cs typeface="Arial" panose="020B0604020202020204" pitchFamily="34" charset="0"/>
              </a:rPr>
              <a:t>ya 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da bağlılığıdır (Dinler Z., 2016).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61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İŞSİZLİK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TÜRLERİ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İşsizlik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nedenleri göz önüne alınarak işsizlik türleri,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işsizlik, yapısal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işsizlik, </a:t>
            </a:r>
            <a:r>
              <a:rPr lang="tr-TR" sz="1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konjonktürel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işsizlik ve mevsimlik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işsizlik.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</a:t>
            </a:r>
            <a:r>
              <a:rPr lang="tr-TR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friksiyonel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 işsizlikle yapısal işsizliğin toplamına ‘doğal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işsizlik’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denilmektedir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İşsizliğin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ortaya çıkış nedenlerine göre yapılan bu işsizlik türleri ayrımında söz konusu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olan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işsiz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işsizlik tanımında da vurgulandığı gibi, çalışmak istediği halde iş bulamayan kişidir.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237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İstikrar Politikaları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155741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5507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Ekonomilerde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yaşanan canlanma ve zirve dönemlerini mutlaka bir resesyon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dip dönemi izliyordur. 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kriz döneminde 1929 Dünya Ekonomik Krizi’nde yaşandığı gibi, çok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şiddetli olmasa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bile, birçok kişi işsiz kaldığından dolayı, hükümetlerin bu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ekonomik dalgalanmaların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yoğunluğunu azaltmak için ekonomiye müdahalelerde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bulunması görüşü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özellikle J.M. Keynes’ten bu yana geniş kabul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yandan milli gelir ve istihdamdaki iniş çıkışlar yanında, aynı zamanda aşırı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fiyat dalgalanmalarının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önüne geçebilmek için para ve maliye politikaları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izlenmektedir.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1929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Dünya Ekonomik krizinden sonra, </a:t>
            </a:r>
            <a:r>
              <a:rPr lang="tr-TR" sz="1500" dirty="0" err="1">
                <a:latin typeface="Arial" panose="020B0604020202020204" pitchFamily="34" charset="0"/>
                <a:cs typeface="Arial" panose="020B0604020202020204" pitchFamily="34" charset="0"/>
              </a:rPr>
              <a:t>Keynesyen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 görüşle birlikte itibar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bulunan maliye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politikası 1945-70 yılları arasında başarıyla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uygulanmıştır.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yıllarda ekonomideki istikrarın hükümetlerin izleyecekleri vergi ve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politikalarıyla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sağlanacağı görüşünün büyük kabul görmesine karşın,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1970’lerden sonra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ortaya çıkan stagflasyon krizinin aşılmasında maliye politikasını </a:t>
            </a:r>
            <a:r>
              <a:rPr lang="tr-TR" sz="1500" dirty="0" smtClean="0">
                <a:latin typeface="Arial" panose="020B0604020202020204" pitchFamily="34" charset="0"/>
                <a:cs typeface="Arial" panose="020B0604020202020204" pitchFamily="34" charset="0"/>
              </a:rPr>
              <a:t>tamamlayan hatta </a:t>
            </a:r>
            <a:r>
              <a:rPr lang="tr-TR" sz="1500" dirty="0">
                <a:latin typeface="Arial" panose="020B0604020202020204" pitchFamily="34" charset="0"/>
                <a:cs typeface="Arial" panose="020B0604020202020204" pitchFamily="34" charset="0"/>
              </a:rPr>
              <a:t>tamamlamaktan öte bu politikaya alternatif olabilecek görüşler öne sürülmüştür.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320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devletin belirli bir dönemde -genellikle bir yıl- toplayacağı gelirlerin ve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yapacağı harcamaların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yer aldığı bir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belgedir. Aynı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zamanda hükümet, bütçe ile yapacağı harcamalar ve toplayacağı gelirle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ilgili yasama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organından yetki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alır.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bütçe harcamalarının miktar ve bileşimleri, öte yandan bütçenin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harcama ve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gelirleri ile ilişkili olması nedeniyle bütçe açığı ya da fazlası, maliye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politikasının araçlarını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oluşturmaktadır.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2192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Bütçe Giderleri: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giderleri içinde en büyük payı sırasıyla cari harcamalar, yatırım 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transfer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oluşturmaktadır. 2016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yılı faiz dışı bütçe giderleri içinde, personel giderlerinin payı % 25,2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olarak tahmin edilmiştir.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da devlet bütçesinin dörtte birinin, kamuda çalışan personellere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gittiğini 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 faiz ödemeleri 2015 yılında net bütçe gelirlerinin % 11,7’si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kadar tahmin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edilmiştir.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066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Klasik </a:t>
            </a:r>
            <a:r>
              <a:rPr lang="tr-TR" sz="1400" b="1" dirty="0">
                <a:latin typeface="Arial" panose="020B0604020202020204" pitchFamily="34" charset="0"/>
                <a:cs typeface="Arial" panose="020B0604020202020204" pitchFamily="34" charset="0"/>
              </a:rPr>
              <a:t>İktisatçıların Denk Bütçe </a:t>
            </a:r>
            <a:r>
              <a:rPr lang="tr-TR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Görüşü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Devlet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bütçesinin tıpkı aile bütçesi gibi denk olması görüşü, Klasik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iktisatçılar tarafından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savunulmuş ve 1929 Büyük Ekonomik Krizi’ne kadar kabul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görmüştür.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Klasiklere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göre, devlet bütçesinin açık vermesi halinde, bu açık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borçlanmayla kapatılırsa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, borçlar yıllarla birlikte artacak ve durum, borç alacak kimse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kalmayana kadar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devam ederek, devleti iflasa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sürükleyecektir.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Eğer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bütçe açıkları para arzının artırılması yoluyla kapatılıyorsa, bu uygulama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da enflasyona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olacaktır.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Öte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yandan Klasikler bütçe fazlalarını da bütçe açıkları gibi arzulanmayan bir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durum olarak nitelendirmişlerdir.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Bütçenin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fazla vermesi halinde, hükümetler rahat hareket edecek, bazı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transfer harcamalarını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ve kamu görevlilerinin maaşlarını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artıracaklardır.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savurganlık bütçe giderlerinin yetersiz olduğu dönemlerde, bütçe açığının </a:t>
            </a:r>
            <a:r>
              <a:rPr lang="tr-TR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ortaya çıkmasına </a:t>
            </a:r>
            <a:r>
              <a:rPr lang="tr-TR" sz="1400" dirty="0">
                <a:latin typeface="Arial" panose="020B0604020202020204" pitchFamily="34" charset="0"/>
                <a:cs typeface="Arial" panose="020B0604020202020204" pitchFamily="34" charset="0"/>
              </a:rPr>
              <a:t>neden olacaktır.</a:t>
            </a:r>
            <a:endParaRPr lang="tr-TR" sz="1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585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0" y="1453499"/>
            <a:ext cx="91440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Para ve Maliye Politikası: IS-LM ANALİZİ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402551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Piyasasında Denge: Faiz Oranı, Milli Gelir ve IS 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Eğrisi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eğrisi, mal piyasasında çeşitli faiz oranlarında tasarrufların yatırımlara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eşit olduğu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 düştükçe, yatırımlar arttığından dolayı, yatırım talep eğrisi,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 yukarıdan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 aşağıya azalan bir yönseme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göstermektedir.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Mal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piyasasında çeşitli faiz oranlarında tasarrufların yatırımlara eşit olduğu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gelir düzeylerini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veren IS eğrisinin elde edilmesini açıklamak için yatırım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talep eğrisinden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hareket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edilmektedir.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oranı değiştikçe gelirin nasıl değiştiğini açıklayabilmek için, faiz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oranının düşmesi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durumunda yatırımların artmasının toplam harcamalar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yukarı doğru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kaymasıyla ilişkilendirilir.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44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oranlarındaki değişiklik yatırımlarda değişmeye neden olmakta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yatırımlardaki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değişme, toplam harcamalar eğrisinin kaymasına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düşüşündeki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artış yönünde, faiz artışında azalış yönünde) neden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olurken, milli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gelir değişmektedir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 Faiz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haddindeki değişiklikler sonucu mal piyasasında yatırımların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ve dolaysıyla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milli gelirin değişmesi, ekonomide yapılan bütün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tasarrufların yatırıma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dönüşmesi varsayımına dayanmaktadır. Dolaysıyla, çeşitli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faiz oranlarında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tasarrufları yatırıma eşitleyen gelir düzeylerini ayrı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bir diyagramda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göstermek mümkün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024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ikdörtgen 12"/>
          <p:cNvSpPr/>
          <p:nvPr/>
        </p:nvSpPr>
        <p:spPr>
          <a:xfrm>
            <a:off x="-102239" y="647598"/>
            <a:ext cx="10053405" cy="369332"/>
          </a:xfrm>
          <a:prstGeom prst="rect">
            <a:avLst/>
          </a:prstGeom>
        </p:spPr>
        <p:txBody>
          <a:bodyPr/>
          <a:lstStyle/>
          <a:p>
            <a:pPr lvl="1"/>
            <a:endParaRPr lang="en-US" dirty="0"/>
          </a:p>
        </p:txBody>
      </p:sp>
      <p:sp>
        <p:nvSpPr>
          <p:cNvPr id="4" name="Dikdörtgen 3"/>
          <p:cNvSpPr/>
          <p:nvPr/>
        </p:nvSpPr>
        <p:spPr>
          <a:xfrm>
            <a:off x="313081" y="1265736"/>
            <a:ext cx="8517838" cy="29705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Toplam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 fonksiyonundaki harcama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kalemlerinden;</a:t>
            </a: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tüketim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C0) Otonom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yatırım 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I0) Kamu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harcamalarının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G) İthalatın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artması, </a:t>
            </a:r>
            <a:r>
              <a:rPr lang="tr-TR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topla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İhracatın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(X) artması, toplam harcama fonksiyonunun yukarı kaymasına ve de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IS eğrisinin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sağa kaymasına neden olmaktadır. </a:t>
            </a:r>
            <a:endParaRPr lang="tr-TR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lnSpc>
                <a:spcPct val="200000"/>
              </a:lnSpc>
              <a:buFont typeface="Wingdings" panose="05000000000000000000" pitchFamily="2" charset="2"/>
              <a:buChar char="Ø"/>
            </a:pP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Diğer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yandan; Otonom vergilerin 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T0) Tasarrufların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S0) m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harcamalar eğrisinin aşağıya ve de IS eğrisinin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sola kaymasına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neden olmaktadır.</a:t>
            </a:r>
            <a:endParaRPr lang="tr-TR" sz="15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Dikdörtgen 10"/>
          <p:cNvSpPr/>
          <p:nvPr/>
        </p:nvSpPr>
        <p:spPr>
          <a:xfrm>
            <a:off x="313081" y="702412"/>
            <a:ext cx="8517837" cy="424732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959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12767</TotalTime>
  <Words>8044</Words>
  <Application>Microsoft Office PowerPoint</Application>
  <PresentationFormat>Ekran Gösterisi (4:3)</PresentationFormat>
  <Paragraphs>493</Paragraphs>
  <Slides>102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102</vt:i4>
      </vt:variant>
    </vt:vector>
  </HeadingPairs>
  <TitlesOfParts>
    <vt:vector size="110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832</cp:revision>
  <cp:lastPrinted>2016-10-24T07:53:35Z</cp:lastPrinted>
  <dcterms:created xsi:type="dcterms:W3CDTF">2016-09-18T09:35:24Z</dcterms:created>
  <dcterms:modified xsi:type="dcterms:W3CDTF">2020-02-20T14:17:29Z</dcterms:modified>
</cp:coreProperties>
</file>