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73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8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08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15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34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04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80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10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51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4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64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CDB35-68B9-488B-A06D-255483B1A5F3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D4243-7547-42F3-9AD0-B7C6989F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3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İslamiyetten</a:t>
            </a:r>
            <a:r>
              <a:rPr lang="tr-TR" dirty="0"/>
              <a:t> Önceki Arap Devletleri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58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Arap </a:t>
            </a:r>
            <a:r>
              <a:rPr lang="tr-TR" dirty="0" err="1"/>
              <a:t>Yanmadasında</a:t>
            </a:r>
            <a:r>
              <a:rPr lang="tr-TR" dirty="0"/>
              <a:t> ikamet eden kabilelerin bir bölümü bedevi,</a:t>
            </a:r>
          </a:p>
          <a:p>
            <a:pPr marL="0" indent="0">
              <a:buNone/>
            </a:pPr>
            <a:r>
              <a:rPr lang="tr-TR" dirty="0"/>
              <a:t>diğerleri ise </a:t>
            </a:r>
            <a:r>
              <a:rPr lang="tr-TR" dirty="0" err="1"/>
              <a:t>hadarî</a:t>
            </a:r>
            <a:r>
              <a:rPr lang="tr-TR" dirty="0"/>
              <a:t> olmak üzere ikiye </a:t>
            </a:r>
            <a:r>
              <a:rPr lang="tr-TR" dirty="0" err="1"/>
              <a:t>aynlmaktadırlar</a:t>
            </a:r>
            <a:r>
              <a:rPr lang="tr-TR" dirty="0"/>
              <a:t>. </a:t>
            </a:r>
            <a:r>
              <a:rPr lang="tr-TR" dirty="0" err="1"/>
              <a:t>Hadarîler</a:t>
            </a:r>
            <a:r>
              <a:rPr lang="tr-TR" dirty="0"/>
              <a:t> </a:t>
            </a:r>
            <a:r>
              <a:rPr lang="tr-TR" dirty="0" smtClean="0"/>
              <a:t>şehir </a:t>
            </a:r>
            <a:r>
              <a:rPr lang="tr-TR" dirty="0"/>
              <a:t>ve kasabalarda ikamet eden Araplardır. Bedeviler de göçebe </a:t>
            </a:r>
            <a:r>
              <a:rPr lang="tr-TR" dirty="0" smtClean="0"/>
              <a:t>halde </a:t>
            </a:r>
            <a:r>
              <a:rPr lang="tr-TR" dirty="0"/>
              <a:t>yaşayan kabilelerdir. Güneyde Mekke, </a:t>
            </a:r>
            <a:r>
              <a:rPr lang="tr-TR" dirty="0" err="1"/>
              <a:t>Taif</a:t>
            </a:r>
            <a:r>
              <a:rPr lang="tr-TR" dirty="0"/>
              <a:t>, Medine gibi </a:t>
            </a:r>
            <a:r>
              <a:rPr lang="tr-TR" dirty="0" err="1" smtClean="0"/>
              <a:t>şehirlerbir</a:t>
            </a:r>
            <a:r>
              <a:rPr lang="tr-TR" dirty="0" smtClean="0"/>
              <a:t> </a:t>
            </a:r>
            <a:r>
              <a:rPr lang="tr-TR" dirty="0"/>
              <a:t>tarafa bırakılacak olursa, geri kalan halk genel olarak bedevi </a:t>
            </a:r>
            <a:r>
              <a:rPr lang="tr-TR" dirty="0" smtClean="0"/>
              <a:t>sayılabilir</a:t>
            </a:r>
            <a:r>
              <a:rPr lang="tr-TR" dirty="0"/>
              <a:t>. </a:t>
            </a:r>
            <a:r>
              <a:rPr lang="tr-TR" dirty="0" err="1"/>
              <a:t>Necd</a:t>
            </a:r>
            <a:r>
              <a:rPr lang="tr-TR" dirty="0"/>
              <a:t> çevresi de böyledir. Fakat sahil bölgesi ile Yemen </a:t>
            </a:r>
            <a:r>
              <a:rPr lang="tr-TR" dirty="0" smtClean="0"/>
              <a:t>bölgesinde </a:t>
            </a:r>
            <a:r>
              <a:rPr lang="tr-TR" dirty="0" err="1"/>
              <a:t>hadarî</a:t>
            </a:r>
            <a:r>
              <a:rPr lang="tr-TR" dirty="0"/>
              <a:t> yaşam az çok kurulabilmiştir. Özellikle Yemen, </a:t>
            </a:r>
            <a:r>
              <a:rPr lang="tr-TR" dirty="0" err="1" smtClean="0"/>
              <a:t>Hadramevt</a:t>
            </a:r>
            <a:r>
              <a:rPr lang="tr-TR" dirty="0"/>
              <a:t>, Umman sahillerinde ikamet edenler ticaret ve </a:t>
            </a:r>
            <a:r>
              <a:rPr lang="tr-TR" dirty="0" err="1"/>
              <a:t>tanma</a:t>
            </a:r>
            <a:r>
              <a:rPr lang="tr-TR" dirty="0"/>
              <a:t> </a:t>
            </a:r>
            <a:r>
              <a:rPr lang="tr-TR" dirty="0" smtClean="0"/>
              <a:t>alışıktırlar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1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İslâm öncesinde Arabistan halkı eşraf ve </a:t>
            </a:r>
            <a:r>
              <a:rPr lang="tr-TR" dirty="0" err="1"/>
              <a:t>avâm</a:t>
            </a:r>
            <a:r>
              <a:rPr lang="tr-TR" dirty="0"/>
              <a:t> diye iki sınıfa </a:t>
            </a:r>
            <a:r>
              <a:rPr lang="tr-TR" dirty="0" err="1" smtClean="0"/>
              <a:t>aynlıyordu</a:t>
            </a:r>
            <a:r>
              <a:rPr lang="tr-TR" dirty="0"/>
              <a:t>. Şeyhler, </a:t>
            </a:r>
            <a:r>
              <a:rPr lang="tr-TR" dirty="0" err="1"/>
              <a:t>akyal</a:t>
            </a:r>
            <a:r>
              <a:rPr lang="tr-TR" dirty="0"/>
              <a:t> ve </a:t>
            </a:r>
            <a:r>
              <a:rPr lang="tr-TR" dirty="0" err="1"/>
              <a:t>ezva</a:t>
            </a:r>
            <a:r>
              <a:rPr lang="tr-TR" dirty="0"/>
              <a:t> eşraf sınıfım, geri kalan halk </a:t>
            </a:r>
            <a:r>
              <a:rPr lang="tr-TR" dirty="0" err="1" smtClean="0"/>
              <a:t>iseavâm</a:t>
            </a:r>
            <a:r>
              <a:rPr lang="tr-TR" dirty="0" smtClean="0"/>
              <a:t> </a:t>
            </a:r>
            <a:r>
              <a:rPr lang="tr-TR" dirty="0"/>
              <a:t>kitlesini oluşturuyordu. İslâm döneminde eşraf sınıfının </a:t>
            </a:r>
            <a:r>
              <a:rPr lang="tr-TR" dirty="0" smtClean="0"/>
              <a:t>yerine </a:t>
            </a:r>
            <a:r>
              <a:rPr lang="tr-TR" dirty="0"/>
              <a:t>Şerifler ve </a:t>
            </a:r>
            <a:r>
              <a:rPr lang="tr-TR" dirty="0" err="1"/>
              <a:t>Seyyidler</a:t>
            </a:r>
            <a:r>
              <a:rPr lang="tr-TR" dirty="0"/>
              <a:t> geçmiştir. Hicrî onuncu asra kadar Hz. </a:t>
            </a:r>
            <a:r>
              <a:rPr lang="tr-TR" dirty="0" smtClean="0"/>
              <a:t>Hasan </a:t>
            </a:r>
            <a:r>
              <a:rPr lang="tr-TR" dirty="0"/>
              <a:t>ile Hüseyin'in çocuklan diğer halktan (es-</a:t>
            </a:r>
            <a:r>
              <a:rPr lang="tr-TR" dirty="0" err="1"/>
              <a:t>Seyid</a:t>
            </a:r>
            <a:r>
              <a:rPr lang="tr-TR" dirty="0"/>
              <a:t>, eş-Şerif) </a:t>
            </a:r>
            <a:r>
              <a:rPr lang="tr-TR" dirty="0" smtClean="0"/>
              <a:t>unvanıyla </a:t>
            </a:r>
            <a:r>
              <a:rPr lang="tr-TR" dirty="0" err="1"/>
              <a:t>aynlmışlardır</a:t>
            </a:r>
            <a:r>
              <a:rPr lang="tr-TR" dirty="0"/>
              <a:t>. Fakat hicri 931 tarihinde Mekke emiri Şerif </a:t>
            </a:r>
            <a:r>
              <a:rPr lang="tr-TR" dirty="0" err="1" smtClean="0"/>
              <a:t>Berekât'a</a:t>
            </a:r>
            <a:r>
              <a:rPr lang="tr-TR" dirty="0" smtClean="0"/>
              <a:t> </a:t>
            </a:r>
            <a:r>
              <a:rPr lang="tr-TR" dirty="0"/>
              <a:t>halef olan Şerif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Numa</a:t>
            </a:r>
            <a:r>
              <a:rPr lang="tr-TR" dirty="0"/>
              <a:t> -ki Mısır'da Yavuz Sultan </a:t>
            </a:r>
            <a:r>
              <a:rPr lang="tr-TR" dirty="0" smtClean="0"/>
              <a:t>Selim'le </a:t>
            </a:r>
            <a:r>
              <a:rPr lang="tr-TR" dirty="0"/>
              <a:t>görüşmüştü- zamanında tarihçe gizli kalmış olan bir </a:t>
            </a:r>
            <a:r>
              <a:rPr lang="tr-TR" dirty="0" smtClean="0"/>
              <a:t>sebepten </a:t>
            </a:r>
            <a:r>
              <a:rPr lang="tr-TR" dirty="0"/>
              <a:t>dolayı Hz. Hasan'ın </a:t>
            </a:r>
            <a:r>
              <a:rPr lang="tr-TR" dirty="0" err="1"/>
              <a:t>torunlannın</a:t>
            </a:r>
            <a:r>
              <a:rPr lang="tr-TR" dirty="0"/>
              <a:t> Eşraf-ı </a:t>
            </a:r>
            <a:r>
              <a:rPr lang="tr-TR" dirty="0" err="1"/>
              <a:t>Hasaniye</a:t>
            </a:r>
            <a:r>
              <a:rPr lang="tr-TR" dirty="0"/>
              <a:t> ve Hz. Hüseyin torunlarının </a:t>
            </a:r>
            <a:r>
              <a:rPr lang="tr-TR" dirty="0" err="1"/>
              <a:t>Sâdât</a:t>
            </a:r>
            <a:r>
              <a:rPr lang="tr-TR" dirty="0"/>
              <a:t>-ı Hüseyniye unvanıyla anılmaları </a:t>
            </a:r>
            <a:r>
              <a:rPr lang="tr-TR" dirty="0" smtClean="0"/>
              <a:t>kararlaştırılmıştı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434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Eşraf-ı </a:t>
            </a:r>
            <a:r>
              <a:rPr lang="tr-TR" dirty="0" err="1"/>
              <a:t>Hasaniye'den</a:t>
            </a:r>
            <a:r>
              <a:rPr lang="tr-TR" dirty="0"/>
              <a:t> bazıları Mekke'de, bir kısmı </a:t>
            </a:r>
            <a:r>
              <a:rPr lang="tr-TR" dirty="0" err="1" smtClean="0"/>
              <a:t>Vadiu'l-Fatımaile</a:t>
            </a:r>
            <a:r>
              <a:rPr lang="tr-TR" dirty="0" smtClean="0"/>
              <a:t> </a:t>
            </a:r>
            <a:r>
              <a:rPr lang="tr-TR" dirty="0" err="1"/>
              <a:t>Vadiu'l-Yemûn'da</a:t>
            </a:r>
            <a:r>
              <a:rPr lang="tr-TR" dirty="0"/>
              <a:t> bazıları Arafat dağının arkasındaki </a:t>
            </a:r>
            <a:r>
              <a:rPr lang="tr-TR" dirty="0" err="1" smtClean="0"/>
              <a:t>Hüseyniye'de</a:t>
            </a:r>
            <a:r>
              <a:rPr lang="tr-TR" dirty="0"/>
              <a:t>, bir kısmı da Medine ile </a:t>
            </a:r>
            <a:r>
              <a:rPr lang="tr-TR" dirty="0" err="1"/>
              <a:t>Yenbu'u'l</a:t>
            </a:r>
            <a:r>
              <a:rPr lang="tr-TR" dirty="0"/>
              <a:t>-Bahr ve </a:t>
            </a:r>
            <a:r>
              <a:rPr lang="tr-TR" dirty="0" err="1" smtClean="0"/>
              <a:t>Yenbu'u'n-Nahl'da</a:t>
            </a:r>
            <a:r>
              <a:rPr lang="tr-TR" dirty="0" smtClean="0"/>
              <a:t> ikamet </a:t>
            </a:r>
            <a:r>
              <a:rPr lang="tr-TR" dirty="0"/>
              <a:t>etmekteydiler. </a:t>
            </a:r>
            <a:r>
              <a:rPr lang="tr-TR" dirty="0" err="1"/>
              <a:t>Yenbu'larda</a:t>
            </a:r>
            <a:r>
              <a:rPr lang="tr-TR" dirty="0"/>
              <a:t> ikamet etmekte olan </a:t>
            </a:r>
            <a:r>
              <a:rPr lang="tr-TR" dirty="0" err="1" smtClean="0"/>
              <a:t>Hasaniyye</a:t>
            </a:r>
            <a:r>
              <a:rPr lang="tr-TR" dirty="0" smtClean="0"/>
              <a:t> eşrafı</a:t>
            </a:r>
            <a:r>
              <a:rPr lang="tr-TR" dirty="0"/>
              <a:t>, </a:t>
            </a:r>
            <a:r>
              <a:rPr lang="tr-TR" dirty="0" err="1"/>
              <a:t>Deviyu'l-Heccâr</a:t>
            </a:r>
            <a:r>
              <a:rPr lang="tr-TR" dirty="0"/>
              <a:t> ve </a:t>
            </a:r>
            <a:r>
              <a:rPr lang="tr-TR" dirty="0" err="1"/>
              <a:t>Ayâyişe</a:t>
            </a:r>
            <a:r>
              <a:rPr lang="tr-TR" dirty="0"/>
              <a:t> </a:t>
            </a:r>
            <a:r>
              <a:rPr lang="tr-TR" dirty="0" err="1"/>
              <a:t>admdaki</a:t>
            </a:r>
            <a:r>
              <a:rPr lang="tr-TR" dirty="0"/>
              <a:t> iki gruptur. Fas </a:t>
            </a:r>
            <a:r>
              <a:rPr lang="tr-TR" dirty="0" smtClean="0"/>
              <a:t>sultanlarının atası </a:t>
            </a:r>
            <a:r>
              <a:rPr lang="tr-TR" dirty="0" err="1" smtClean="0"/>
              <a:t>Yenbu'u'l-Nahl'ın</a:t>
            </a:r>
            <a:r>
              <a:rPr lang="tr-TR" dirty="0" smtClean="0"/>
              <a:t> </a:t>
            </a:r>
            <a:r>
              <a:rPr lang="tr-TR" dirty="0"/>
              <a:t>en büyük kasabası olan </a:t>
            </a:r>
            <a:r>
              <a:rPr lang="tr-TR" dirty="0" err="1" smtClean="0"/>
              <a:t>Suveyk'te</a:t>
            </a:r>
            <a:r>
              <a:rPr lang="tr-TR" dirty="0" smtClean="0"/>
              <a:t> ikamet </a:t>
            </a:r>
            <a:r>
              <a:rPr lang="tr-TR" dirty="0"/>
              <a:t>etmekte olan </a:t>
            </a:r>
            <a:r>
              <a:rPr lang="tr-TR" dirty="0" err="1"/>
              <a:t>Ayâyişe</a:t>
            </a:r>
            <a:r>
              <a:rPr lang="tr-TR" dirty="0"/>
              <a:t> fırkasına mensuptur.</a:t>
            </a:r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1077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Hz. Hüseyin'in evlatlarının ileri gelenlerinden Hicaz'da </a:t>
            </a:r>
            <a:r>
              <a:rPr lang="tr-TR" dirty="0" err="1" smtClean="0"/>
              <a:t>ikametedenler</a:t>
            </a:r>
            <a:r>
              <a:rPr lang="tr-TR" dirty="0" smtClean="0"/>
              <a:t> </a:t>
            </a:r>
            <a:r>
              <a:rPr lang="tr-TR" dirty="0"/>
              <a:t>de aynı mahallelerde oturuyorlardı. Bunlardan yalnız </a:t>
            </a:r>
            <a:r>
              <a:rPr lang="tr-TR" dirty="0" smtClean="0"/>
              <a:t>Yen </a:t>
            </a:r>
            <a:r>
              <a:rPr lang="tr-TR" dirty="0" err="1" smtClean="0"/>
              <a:t>bu'u'l</a:t>
            </a:r>
            <a:r>
              <a:rPr lang="tr-TR" dirty="0" smtClean="0"/>
              <a:t>-Bahr'dakiler</a:t>
            </a:r>
            <a:r>
              <a:rPr lang="tr-TR" dirty="0"/>
              <a:t>, </a:t>
            </a:r>
            <a:r>
              <a:rPr lang="tr-TR" dirty="0" err="1"/>
              <a:t>Zuraiyye</a:t>
            </a:r>
            <a:r>
              <a:rPr lang="tr-TR" dirty="0"/>
              <a:t> </a:t>
            </a:r>
            <a:r>
              <a:rPr lang="tr-TR" dirty="0" err="1"/>
              <a:t>admı</a:t>
            </a:r>
            <a:r>
              <a:rPr lang="tr-TR" dirty="0"/>
              <a:t> almışlardır. Diğerleri </a:t>
            </a:r>
            <a:r>
              <a:rPr lang="tr-TR" dirty="0" smtClean="0"/>
              <a:t>genellikle </a:t>
            </a:r>
            <a:r>
              <a:rPr lang="tr-TR" dirty="0" err="1" smtClean="0"/>
              <a:t>Sadat</a:t>
            </a:r>
            <a:r>
              <a:rPr lang="tr-TR" dirty="0" smtClean="0"/>
              <a:t>-ı </a:t>
            </a:r>
            <a:r>
              <a:rPr lang="tr-TR" dirty="0"/>
              <a:t>Hüseyniye adıyla anılmışlardır. </a:t>
            </a:r>
            <a:r>
              <a:rPr lang="tr-TR" dirty="0" err="1"/>
              <a:t>Sadat</a:t>
            </a:r>
            <a:r>
              <a:rPr lang="tr-TR" dirty="0"/>
              <a:t>-ı </a:t>
            </a:r>
            <a:r>
              <a:rPr lang="tr-TR" dirty="0" err="1"/>
              <a:t>Hüseyniye'den</a:t>
            </a:r>
            <a:r>
              <a:rPr lang="tr-TR" dirty="0"/>
              <a:t> </a:t>
            </a:r>
            <a:r>
              <a:rPr lang="tr-TR" dirty="0" smtClean="0"/>
              <a:t>üç grup </a:t>
            </a:r>
            <a:r>
              <a:rPr lang="tr-TR" dirty="0"/>
              <a:t>da Güney Arabistan'a yerleşmiştir. Bunlardan Yemen'de </a:t>
            </a:r>
            <a:r>
              <a:rPr lang="tr-TR" dirty="0" smtClean="0"/>
              <a:t>ikamet </a:t>
            </a:r>
            <a:r>
              <a:rPr lang="tr-TR" dirty="0"/>
              <a:t>eden iki gruptan biri </a:t>
            </a:r>
            <a:r>
              <a:rPr lang="tr-TR" dirty="0" err="1"/>
              <a:t>Sadat</a:t>
            </a:r>
            <a:r>
              <a:rPr lang="tr-TR" dirty="0"/>
              <a:t>-ı </a:t>
            </a:r>
            <a:r>
              <a:rPr lang="tr-TR" dirty="0" err="1"/>
              <a:t>Mürava'a</a:t>
            </a:r>
            <a:r>
              <a:rPr lang="tr-TR" dirty="0"/>
              <a:t>, ikincisi de </a:t>
            </a:r>
            <a:r>
              <a:rPr lang="tr-TR" dirty="0" err="1"/>
              <a:t>Sadat</a:t>
            </a:r>
            <a:r>
              <a:rPr lang="tr-TR" dirty="0"/>
              <a:t>-ı </a:t>
            </a:r>
            <a:r>
              <a:rPr lang="tr-TR" dirty="0" err="1" smtClean="0"/>
              <a:t>Mühadele</a:t>
            </a:r>
            <a:r>
              <a:rPr lang="tr-TR" dirty="0" smtClean="0"/>
              <a:t> </a:t>
            </a:r>
            <a:r>
              <a:rPr lang="tr-TR" dirty="0" err="1"/>
              <a:t>admı</a:t>
            </a:r>
            <a:r>
              <a:rPr lang="tr-TR" dirty="0"/>
              <a:t> almıştır. </a:t>
            </a:r>
            <a:r>
              <a:rPr lang="tr-TR" dirty="0" err="1"/>
              <a:t>Hadramevt'te</a:t>
            </a:r>
            <a:r>
              <a:rPr lang="tr-TR" dirty="0"/>
              <a:t> ikamet eden üçüncü grup </a:t>
            </a:r>
            <a:r>
              <a:rPr lang="tr-TR" dirty="0" smtClean="0"/>
              <a:t>ise </a:t>
            </a:r>
            <a:r>
              <a:rPr lang="tr-TR" dirty="0" err="1" smtClean="0"/>
              <a:t>Sadat</a:t>
            </a:r>
            <a:r>
              <a:rPr lang="tr-TR" dirty="0" smtClean="0"/>
              <a:t>-ı </a:t>
            </a:r>
            <a:r>
              <a:rPr lang="tr-TR" dirty="0" err="1"/>
              <a:t>Aleviyye</a:t>
            </a:r>
            <a:r>
              <a:rPr lang="tr-TR" dirty="0"/>
              <a:t> adıyla anılmıştır. </a:t>
            </a:r>
            <a:r>
              <a:rPr lang="tr-TR" dirty="0" err="1"/>
              <a:t>Sadat</a:t>
            </a:r>
            <a:r>
              <a:rPr lang="tr-TR" dirty="0"/>
              <a:t>-ı </a:t>
            </a:r>
            <a:r>
              <a:rPr lang="tr-TR" dirty="0" err="1"/>
              <a:t>Hüseyniye'den</a:t>
            </a:r>
            <a:r>
              <a:rPr lang="tr-TR" dirty="0"/>
              <a:t> diğer </a:t>
            </a:r>
            <a:r>
              <a:rPr lang="tr-TR" dirty="0" smtClean="0"/>
              <a:t>bir fırka </a:t>
            </a:r>
            <a:r>
              <a:rPr lang="tr-TR" dirty="0"/>
              <a:t>da el-</a:t>
            </a:r>
            <a:r>
              <a:rPr lang="tr-TR" dirty="0" err="1"/>
              <a:t>Ahsâ</a:t>
            </a:r>
            <a:r>
              <a:rPr lang="tr-TR" dirty="0"/>
              <a:t> dolaylarında ikamet etmekteydi. Şerifler ve </a:t>
            </a:r>
            <a:r>
              <a:rPr lang="tr-TR" dirty="0" err="1" smtClean="0"/>
              <a:t>Seyyidler</a:t>
            </a:r>
            <a:r>
              <a:rPr lang="tr-TR" dirty="0" smtClean="0"/>
              <a:t> </a:t>
            </a:r>
            <a:r>
              <a:rPr lang="tr-TR" dirty="0"/>
              <a:t>adı altında Arabistan'ın muhtelif bölgelerine dağılmış olan </a:t>
            </a:r>
            <a:r>
              <a:rPr lang="tr-TR" dirty="0" smtClean="0"/>
              <a:t>insanların </a:t>
            </a:r>
            <a:r>
              <a:rPr lang="tr-TR" dirty="0"/>
              <a:t>nüfusunun tamamı elli bin kadar tahmin edilmektedir.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90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Arap kabileleri daha çok Güney bölgelerde bedevi olarak </a:t>
            </a:r>
            <a:r>
              <a:rPr lang="tr-TR" dirty="0" smtClean="0"/>
              <a:t>yaşamlarını </a:t>
            </a:r>
            <a:r>
              <a:rPr lang="tr-TR" dirty="0"/>
              <a:t>sürdürmektedirler. Bu kabilelerin en önemlileri </a:t>
            </a:r>
            <a:r>
              <a:rPr lang="tr-TR" dirty="0" err="1"/>
              <a:t>Anz</a:t>
            </a:r>
            <a:r>
              <a:rPr lang="tr-TR" dirty="0"/>
              <a:t>, </a:t>
            </a:r>
            <a:r>
              <a:rPr lang="tr-TR" dirty="0" err="1" smtClean="0"/>
              <a:t>Huveytât</a:t>
            </a:r>
            <a:r>
              <a:rPr lang="tr-TR" dirty="0"/>
              <a:t>, </a:t>
            </a:r>
            <a:r>
              <a:rPr lang="tr-TR" dirty="0" err="1"/>
              <a:t>Cuheyne</a:t>
            </a:r>
            <a:r>
              <a:rPr lang="tr-TR" dirty="0"/>
              <a:t>, </a:t>
            </a:r>
            <a:r>
              <a:rPr lang="tr-TR" dirty="0" err="1"/>
              <a:t>Heytem</a:t>
            </a:r>
            <a:r>
              <a:rPr lang="tr-TR" dirty="0"/>
              <a:t>, </a:t>
            </a:r>
            <a:r>
              <a:rPr lang="tr-TR" dirty="0" err="1"/>
              <a:t>Nehâvile</a:t>
            </a:r>
            <a:r>
              <a:rPr lang="tr-TR" dirty="0"/>
              <a:t>, </a:t>
            </a:r>
            <a:r>
              <a:rPr lang="tr-TR" dirty="0" err="1"/>
              <a:t>Harb</a:t>
            </a:r>
            <a:r>
              <a:rPr lang="tr-TR" dirty="0"/>
              <a:t>, </a:t>
            </a:r>
            <a:r>
              <a:rPr lang="tr-TR" dirty="0" err="1"/>
              <a:t>Mutayr</a:t>
            </a:r>
            <a:r>
              <a:rPr lang="tr-TR" dirty="0"/>
              <a:t>, </a:t>
            </a:r>
            <a:r>
              <a:rPr lang="tr-TR" dirty="0" err="1"/>
              <a:t>Benû</a:t>
            </a:r>
            <a:r>
              <a:rPr lang="tr-TR" dirty="0"/>
              <a:t> </a:t>
            </a:r>
            <a:r>
              <a:rPr lang="tr-TR" dirty="0" err="1"/>
              <a:t>Suleym</a:t>
            </a:r>
            <a:r>
              <a:rPr lang="tr-TR" dirty="0"/>
              <a:t>, </a:t>
            </a:r>
            <a:r>
              <a:rPr lang="tr-TR" dirty="0" err="1" smtClean="0"/>
              <a:t>Benû</a:t>
            </a:r>
            <a:r>
              <a:rPr lang="tr-TR" dirty="0" smtClean="0"/>
              <a:t> </a:t>
            </a:r>
            <a:r>
              <a:rPr lang="tr-TR" dirty="0" err="1" smtClean="0"/>
              <a:t>Uteybe</a:t>
            </a:r>
            <a:r>
              <a:rPr lang="tr-TR" dirty="0"/>
              <a:t>, </a:t>
            </a:r>
            <a:r>
              <a:rPr lang="tr-TR" dirty="0" err="1"/>
              <a:t>Huzeyl</a:t>
            </a:r>
            <a:r>
              <a:rPr lang="tr-TR" dirty="0"/>
              <a:t>, </a:t>
            </a:r>
            <a:r>
              <a:rPr lang="tr-TR" dirty="0" err="1"/>
              <a:t>Sakîf</a:t>
            </a:r>
            <a:r>
              <a:rPr lang="tr-TR" dirty="0"/>
              <a:t>, Avdan, </a:t>
            </a:r>
            <a:r>
              <a:rPr lang="tr-TR" dirty="0" err="1"/>
              <a:t>İbnu'l-Hâris</a:t>
            </a:r>
            <a:r>
              <a:rPr lang="tr-TR" dirty="0"/>
              <a:t>, Benî Said, Benî </a:t>
            </a:r>
            <a:r>
              <a:rPr lang="tr-TR" dirty="0" err="1" smtClean="0"/>
              <a:t>Lihyân,Benî</a:t>
            </a:r>
            <a:r>
              <a:rPr lang="tr-TR" dirty="0" smtClean="0"/>
              <a:t> </a:t>
            </a:r>
            <a:r>
              <a:rPr lang="tr-TR" dirty="0" err="1"/>
              <a:t>Cehâdile</a:t>
            </a:r>
            <a:r>
              <a:rPr lang="tr-TR" dirty="0"/>
              <a:t> aşiretleridir.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131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1. </a:t>
            </a:r>
            <a:r>
              <a:rPr lang="tr-TR" dirty="0" err="1"/>
              <a:t>Anz</a:t>
            </a:r>
            <a:r>
              <a:rPr lang="tr-TR" dirty="0"/>
              <a:t> Kabilesine mensup olanlar: Güney Arabistan </a:t>
            </a:r>
            <a:r>
              <a:rPr lang="tr-TR" dirty="0" smtClean="0"/>
              <a:t>kabilelerinin </a:t>
            </a:r>
            <a:r>
              <a:rPr lang="tr-TR" dirty="0"/>
              <a:t>en büyüğü </a:t>
            </a:r>
            <a:r>
              <a:rPr lang="tr-TR" dirty="0" err="1"/>
              <a:t>Anz</a:t>
            </a:r>
            <a:r>
              <a:rPr lang="tr-TR" dirty="0"/>
              <a:t> kabilesidir. Birçok kola ayrılan </a:t>
            </a:r>
            <a:r>
              <a:rPr lang="tr-TR" dirty="0" err="1"/>
              <a:t>Anz</a:t>
            </a:r>
            <a:r>
              <a:rPr lang="tr-TR" dirty="0"/>
              <a:t> kabilesi, </a:t>
            </a:r>
            <a:r>
              <a:rPr lang="tr-TR" dirty="0" smtClean="0"/>
              <a:t>Hicaz </a:t>
            </a:r>
            <a:r>
              <a:rPr lang="tr-TR" dirty="0"/>
              <a:t>bölgesinin kuzeyi ile </a:t>
            </a:r>
            <a:r>
              <a:rPr lang="tr-TR" dirty="0" err="1"/>
              <a:t>Badiyetu'ş</a:t>
            </a:r>
            <a:r>
              <a:rPr lang="tr-TR" dirty="0"/>
              <a:t>-Şam ve </a:t>
            </a:r>
            <a:r>
              <a:rPr lang="tr-TR" dirty="0" err="1"/>
              <a:t>Necd</a:t>
            </a:r>
            <a:r>
              <a:rPr lang="tr-TR" dirty="0"/>
              <a:t> taraflarında </a:t>
            </a:r>
            <a:r>
              <a:rPr lang="tr-TR" dirty="0" smtClean="0"/>
              <a:t>ikamet </a:t>
            </a:r>
            <a:r>
              <a:rPr lang="tr-TR" dirty="0"/>
              <a:t>etmektedir. Nüfuslarının toplamı üç yüz elli bin kadar </a:t>
            </a:r>
            <a:r>
              <a:rPr lang="tr-TR" dirty="0" err="1" smtClean="0"/>
              <a:t>olduğutahmin</a:t>
            </a:r>
            <a:r>
              <a:rPr lang="tr-TR" dirty="0" smtClean="0"/>
              <a:t> </a:t>
            </a:r>
            <a:r>
              <a:rPr lang="tr-TR" dirty="0"/>
              <a:t>edilmektedir. </a:t>
            </a:r>
            <a:r>
              <a:rPr lang="tr-TR" dirty="0" err="1"/>
              <a:t>Anz</a:t>
            </a:r>
            <a:r>
              <a:rPr lang="tr-TR" dirty="0"/>
              <a:t>, Ali evladı, Hasan evladı, </a:t>
            </a:r>
            <a:r>
              <a:rPr lang="tr-TR" dirty="0" err="1"/>
              <a:t>Celâs</a:t>
            </a:r>
            <a:r>
              <a:rPr lang="tr-TR" dirty="0"/>
              <a:t> ve </a:t>
            </a:r>
            <a:r>
              <a:rPr lang="tr-TR" dirty="0" err="1" smtClean="0"/>
              <a:t>Beşşir</a:t>
            </a:r>
            <a:r>
              <a:rPr lang="tr-TR" dirty="0" smtClean="0"/>
              <a:t> adlarıyla </a:t>
            </a:r>
            <a:r>
              <a:rPr lang="tr-TR" dirty="0"/>
              <a:t>dört büyük gruptan oluşmaktadır. Bu gruplardan her </a:t>
            </a:r>
            <a:r>
              <a:rPr lang="tr-TR" dirty="0" smtClean="0"/>
              <a:t>biri de </a:t>
            </a:r>
            <a:r>
              <a:rPr lang="tr-TR" dirty="0"/>
              <a:t>birçok alt kola bölünmüştür. </a:t>
            </a:r>
            <a:r>
              <a:rPr lang="tr-TR" dirty="0" err="1"/>
              <a:t>Alioğullan</a:t>
            </a:r>
            <a:r>
              <a:rPr lang="tr-TR" dirty="0"/>
              <a:t> kabilesi </a:t>
            </a:r>
            <a:r>
              <a:rPr lang="tr-TR" dirty="0" err="1"/>
              <a:t>Zerka'dan</a:t>
            </a:r>
            <a:r>
              <a:rPr lang="tr-TR" dirty="0"/>
              <a:t> </a:t>
            </a:r>
            <a:r>
              <a:rPr lang="tr-TR" dirty="0" smtClean="0"/>
              <a:t>Hayber'e </a:t>
            </a:r>
            <a:r>
              <a:rPr lang="tr-TR" dirty="0"/>
              <a:t>kadar uzanan </a:t>
            </a:r>
            <a:r>
              <a:rPr lang="tr-TR" dirty="0" err="1"/>
              <a:t>hacc</a:t>
            </a:r>
            <a:r>
              <a:rPr lang="tr-TR" dirty="0"/>
              <a:t> yolu üzerinde ikamet ederlerdi. Bunlar </a:t>
            </a:r>
            <a:r>
              <a:rPr lang="tr-TR" dirty="0" err="1" smtClean="0"/>
              <a:t>Meşâdika</a:t>
            </a:r>
            <a:r>
              <a:rPr lang="tr-TR" dirty="0"/>
              <a:t>, </a:t>
            </a:r>
            <a:r>
              <a:rPr lang="tr-TR" dirty="0" err="1"/>
              <a:t>Meşettâ</a:t>
            </a:r>
            <a:r>
              <a:rPr lang="tr-TR" dirty="0"/>
              <a:t>, </a:t>
            </a:r>
            <a:r>
              <a:rPr lang="tr-TR" dirty="0" err="1"/>
              <a:t>Hamâmide</a:t>
            </a:r>
            <a:r>
              <a:rPr lang="tr-TR" dirty="0"/>
              <a:t>, </a:t>
            </a:r>
            <a:r>
              <a:rPr lang="tr-TR" dirty="0" err="1"/>
              <a:t>Cidâleme</a:t>
            </a:r>
            <a:r>
              <a:rPr lang="tr-TR" dirty="0"/>
              <a:t> ve </a:t>
            </a:r>
            <a:r>
              <a:rPr lang="tr-TR" dirty="0" err="1"/>
              <a:t>Tulûh</a:t>
            </a:r>
            <a:r>
              <a:rPr lang="tr-TR" dirty="0"/>
              <a:t> adıyla beş </a:t>
            </a:r>
            <a:r>
              <a:rPr lang="tr-TR" dirty="0" smtClean="0"/>
              <a:t>gruba ayrılmıştır</a:t>
            </a:r>
            <a:r>
              <a:rPr lang="tr-TR" dirty="0"/>
              <a:t>. Her bir grup da birçok alt kola bölünmüştür.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6978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Çeşitli kollardan oluşan </a:t>
            </a:r>
            <a:r>
              <a:rPr lang="tr-TR" dirty="0" err="1"/>
              <a:t>Hasanoğulları</a:t>
            </a:r>
            <a:r>
              <a:rPr lang="tr-TR" dirty="0"/>
              <a:t> </a:t>
            </a:r>
            <a:r>
              <a:rPr lang="tr-TR" dirty="0" err="1"/>
              <a:t>Badiyetu'ş</a:t>
            </a:r>
            <a:r>
              <a:rPr lang="tr-TR" dirty="0"/>
              <a:t>-Şam'da </a:t>
            </a:r>
            <a:r>
              <a:rPr lang="tr-TR" dirty="0" err="1" smtClean="0"/>
              <a:t>ikametederler</a:t>
            </a:r>
            <a:r>
              <a:rPr lang="tr-TR" dirty="0"/>
              <a:t>. </a:t>
            </a:r>
            <a:r>
              <a:rPr lang="tr-TR" dirty="0" err="1"/>
              <a:t>Celâs</a:t>
            </a:r>
            <a:r>
              <a:rPr lang="tr-TR" dirty="0"/>
              <a:t> kabilesi, </a:t>
            </a:r>
            <a:r>
              <a:rPr lang="tr-TR" dirty="0" err="1"/>
              <a:t>Ruvâle</a:t>
            </a:r>
            <a:r>
              <a:rPr lang="tr-TR" dirty="0"/>
              <a:t> ve el-</a:t>
            </a:r>
            <a:r>
              <a:rPr lang="tr-TR" dirty="0" err="1"/>
              <a:t>Mahlef</a:t>
            </a:r>
            <a:r>
              <a:rPr lang="tr-TR" dirty="0"/>
              <a:t> kollarından ve </a:t>
            </a:r>
            <a:r>
              <a:rPr lang="tr-TR" dirty="0" smtClean="0"/>
              <a:t>bunların çeşitli </a:t>
            </a:r>
            <a:r>
              <a:rPr lang="tr-TR" dirty="0"/>
              <a:t>boylarından oluşmuş olup </a:t>
            </a:r>
            <a:r>
              <a:rPr lang="tr-TR" dirty="0" err="1"/>
              <a:t>Cebelu</a:t>
            </a:r>
            <a:r>
              <a:rPr lang="tr-TR" dirty="0"/>
              <a:t> </a:t>
            </a:r>
            <a:r>
              <a:rPr lang="tr-TR" dirty="0" err="1"/>
              <a:t>Şemmer'in</a:t>
            </a:r>
            <a:r>
              <a:rPr lang="tr-TR" dirty="0"/>
              <a:t> </a:t>
            </a:r>
            <a:r>
              <a:rPr lang="tr-TR"/>
              <a:t>arkasındaki </a:t>
            </a:r>
            <a:r>
              <a:rPr lang="tr-TR" smtClean="0"/>
              <a:t>çölde </a:t>
            </a:r>
            <a:r>
              <a:rPr lang="tr-TR" dirty="0"/>
              <a:t>ve özellikle Dicle ve Fırat arasındaki sahada bedevi </a:t>
            </a:r>
            <a:r>
              <a:rPr lang="tr-TR"/>
              <a:t>olarak </a:t>
            </a:r>
            <a:r>
              <a:rPr lang="tr-TR" smtClean="0"/>
              <a:t>dolaşırlardı</a:t>
            </a:r>
            <a:r>
              <a:rPr lang="tr-TR" dirty="0"/>
              <a:t>. Zaman zaman Hayber civarına kadar indikleri de </a:t>
            </a:r>
            <a:r>
              <a:rPr lang="tr-TR" dirty="0" err="1"/>
              <a:t>vakidi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357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540</Words>
  <Application>Microsoft Office PowerPoint</Application>
  <PresentationFormat>Geniş ekran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İslamiyetten Önceki Arap Devletleri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İslamiyetten Önceki Arap Devletleri </dc:title>
  <dc:creator>Mert</dc:creator>
  <cp:lastModifiedBy>Mert</cp:lastModifiedBy>
  <cp:revision>1</cp:revision>
  <dcterms:created xsi:type="dcterms:W3CDTF">2018-01-19T12:09:03Z</dcterms:created>
  <dcterms:modified xsi:type="dcterms:W3CDTF">2018-01-19T12:14:04Z</dcterms:modified>
</cp:coreProperties>
</file>