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51"/>
    <p:restoredTop sz="94648"/>
  </p:normalViewPr>
  <p:slideViewPr>
    <p:cSldViewPr snapToGrid="0" snapToObjects="1">
      <p:cViewPr varScale="1">
        <p:scale>
          <a:sx n="69" d="100"/>
          <a:sy n="69" d="100"/>
        </p:scale>
        <p:origin x="216" y="10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56C4B4-810C-834B-8557-BC63D4C427A5}" type="datetimeFigureOut">
              <a:rPr lang="tr-TR" smtClean="0"/>
              <a:t>23.09.2018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AC8389B-B65F-7A46-BD01-9ECD9D0EE98C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514815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tr-TR" smtClean="0"/>
              <a:t>Ana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Açıklama Yazı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çıklama Yazı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Resmi yer tutucuya sürükleyin veya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Ana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tr-TR" smtClean="0"/>
              <a:t>Ana metin stillerini düzenlemek için tıklayın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B61BEF0D-F0BB-DE4B-95CE-6DB70DBA9567}" type="datetimeFigureOut">
              <a:rPr lang="en-US" dirty="0"/>
              <a:pPr/>
              <a:t>9/23/18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68" r:id="rId10"/>
    <p:sldLayoutId id="2147483663" r:id="rId11"/>
    <p:sldLayoutId id="2147483664" r:id="rId12"/>
    <p:sldLayoutId id="2147483665" r:id="rId13"/>
    <p:sldLayoutId id="2147483666" r:id="rId14"/>
    <p:sldLayoutId id="2147483667" r:id="rId15"/>
    <p:sldLayoutId id="2147483658" r:id="rId16"/>
    <p:sldLayoutId id="2147483659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tiff"/><Relationship Id="rId3" Type="http://schemas.openxmlformats.org/officeDocument/2006/relationships/image" Target="../media/image2.tif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Sağlık bilimleri fakültesi</a:t>
            </a:r>
            <a:endParaRPr lang="tr-TR" dirty="0"/>
          </a:p>
        </p:txBody>
      </p:sp>
      <p:sp>
        <p:nvSpPr>
          <p:cNvPr id="3" name="Alt Konu Başlığı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Hukukun Temel Kavramları </a:t>
            </a:r>
            <a:endParaRPr lang="tr-TR" dirty="0"/>
          </a:p>
        </p:txBody>
      </p:sp>
      <p:pic>
        <p:nvPicPr>
          <p:cNvPr id="5" name="Resim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4212" y="313560"/>
            <a:ext cx="2081671" cy="2081671"/>
          </a:xfrm>
          <a:prstGeom prst="rect">
            <a:avLst/>
          </a:prstGeom>
        </p:spPr>
      </p:pic>
      <p:pic>
        <p:nvPicPr>
          <p:cNvPr id="6" name="Resim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39785" y="313560"/>
            <a:ext cx="2145227" cy="20812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5219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93830"/>
            <a:ext cx="8534400" cy="1507067"/>
          </a:xfrm>
        </p:spPr>
        <p:txBody>
          <a:bodyPr/>
          <a:lstStyle/>
          <a:p>
            <a:r>
              <a:rPr lang="tr-TR" dirty="0" err="1" smtClean="0"/>
              <a:t>vII</a:t>
            </a:r>
            <a:r>
              <a:rPr lang="tr-TR" dirty="0" smtClean="0"/>
              <a:t>. Bölüm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620" y="2551922"/>
            <a:ext cx="8534400" cy="3615267"/>
          </a:xfrm>
        </p:spPr>
        <p:txBody>
          <a:bodyPr/>
          <a:lstStyle/>
          <a:p>
            <a:pPr marL="0" indent="0" defTabSz="914400">
              <a:spcBef>
                <a:spcPts val="0"/>
              </a:spcBef>
              <a:spcAft>
                <a:spcPts val="0"/>
              </a:spcAft>
              <a:buClrTx/>
              <a:buSzTx/>
              <a:buNone/>
            </a:pPr>
            <a:r>
              <a:rPr lang="tr-TR" dirty="0" smtClean="0"/>
              <a:t>HAK HAVRAMI VE TÜRLERİ</a:t>
            </a:r>
          </a:p>
        </p:txBody>
      </p:sp>
    </p:spTree>
    <p:extLst>
      <p:ext uri="{BB962C8B-B14F-4D97-AF65-F5344CB8AC3E}">
        <p14:creationId xmlns:p14="http://schemas.microsoft.com/office/powerpoint/2010/main" val="10710239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75168"/>
            <a:ext cx="8534400" cy="1507067"/>
          </a:xfrm>
        </p:spPr>
        <p:txBody>
          <a:bodyPr/>
          <a:lstStyle/>
          <a:p>
            <a:r>
              <a:rPr lang="tr-TR" dirty="0" smtClean="0"/>
              <a:t>HAK KAVRAMI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589245"/>
            <a:ext cx="8534400" cy="3615267"/>
          </a:xfrm>
        </p:spPr>
        <p:txBody>
          <a:bodyPr/>
          <a:lstStyle/>
          <a:p>
            <a:r>
              <a:rPr lang="tr-TR" dirty="0" smtClean="0"/>
              <a:t>İrade </a:t>
            </a:r>
            <a:r>
              <a:rPr lang="tr-TR" dirty="0"/>
              <a:t>teorisine </a:t>
            </a:r>
            <a:r>
              <a:rPr lang="tr-TR" dirty="0" smtClean="0"/>
              <a:t>göre </a:t>
            </a:r>
            <a:r>
              <a:rPr lang="tr-TR" dirty="0"/>
              <a:t>hak, “hukuk </a:t>
            </a:r>
            <a:r>
              <a:rPr lang="tr-TR" dirty="0" smtClean="0"/>
              <a:t>düzeni </a:t>
            </a:r>
            <a:r>
              <a:rPr lang="tr-TR" dirty="0"/>
              <a:t>tarafından bir </a:t>
            </a:r>
            <a:r>
              <a:rPr lang="tr-TR" dirty="0" smtClean="0"/>
              <a:t>kişi </a:t>
            </a:r>
            <a:r>
              <a:rPr lang="tr-TR" dirty="0"/>
              <a:t>lehine </a:t>
            </a:r>
            <a:r>
              <a:rPr lang="tr-TR" dirty="0" smtClean="0"/>
              <a:t>tanınmış̧ </a:t>
            </a:r>
            <a:r>
              <a:rPr lang="tr-TR" dirty="0"/>
              <a:t>irade </a:t>
            </a:r>
            <a:r>
              <a:rPr lang="tr-TR" dirty="0" smtClean="0"/>
              <a:t>gücü̈ </a:t>
            </a:r>
            <a:r>
              <a:rPr lang="tr-TR" dirty="0"/>
              <a:t>veya </a:t>
            </a:r>
            <a:r>
              <a:rPr lang="tr-TR" dirty="0" smtClean="0"/>
              <a:t>egemenliğidir”. </a:t>
            </a:r>
            <a:endParaRPr lang="tr-TR" dirty="0"/>
          </a:p>
          <a:p>
            <a:r>
              <a:rPr lang="tr-TR" dirty="0"/>
              <a:t>Menfaat teorisine </a:t>
            </a:r>
            <a:r>
              <a:rPr lang="tr-TR" dirty="0" smtClean="0"/>
              <a:t>göre </a:t>
            </a:r>
            <a:r>
              <a:rPr lang="tr-TR" dirty="0"/>
              <a:t>ise hak, “hukuk </a:t>
            </a:r>
            <a:r>
              <a:rPr lang="tr-TR" dirty="0" smtClean="0"/>
              <a:t>düzeni </a:t>
            </a:r>
            <a:r>
              <a:rPr lang="tr-TR" dirty="0"/>
              <a:t>tarafından korunan bir menfaattir”. Hangi menfaatlerin hukuk </a:t>
            </a:r>
            <a:r>
              <a:rPr lang="tr-TR" dirty="0" smtClean="0"/>
              <a:t>düzeni </a:t>
            </a:r>
            <a:r>
              <a:rPr lang="tr-TR" dirty="0"/>
              <a:t>tarafından </a:t>
            </a:r>
            <a:r>
              <a:rPr lang="tr-TR" dirty="0" smtClean="0"/>
              <a:t>korunacağını </a:t>
            </a:r>
            <a:r>
              <a:rPr lang="tr-TR" dirty="0"/>
              <a:t>pozitif hukuk kuralları belirler. </a:t>
            </a:r>
          </a:p>
          <a:p>
            <a:r>
              <a:rPr lang="tr-TR" dirty="0"/>
              <a:t>Karma teoriye </a:t>
            </a:r>
            <a:r>
              <a:rPr lang="tr-TR" dirty="0" smtClean="0"/>
              <a:t>göre </a:t>
            </a:r>
            <a:r>
              <a:rPr lang="tr-TR" dirty="0"/>
              <a:t>ise hak, </a:t>
            </a:r>
            <a:r>
              <a:rPr lang="tr-TR" dirty="0" err="1" smtClean="0"/>
              <a:t>Jellinek</a:t>
            </a:r>
            <a:r>
              <a:rPr lang="tr-TR" dirty="0" smtClean="0"/>
              <a:t> </a:t>
            </a:r>
            <a:r>
              <a:rPr lang="tr-TR" dirty="0"/>
              <a:t>tarafından, “insana sahibi </a:t>
            </a:r>
            <a:r>
              <a:rPr lang="tr-TR" dirty="0" smtClean="0"/>
              <a:t>bulunduğu </a:t>
            </a:r>
            <a:r>
              <a:rPr lang="tr-TR" dirty="0"/>
              <a:t>menfaati korumak </a:t>
            </a:r>
            <a:r>
              <a:rPr lang="tr-TR" dirty="0" smtClean="0"/>
              <a:t>üzere tanınmış̧ </a:t>
            </a:r>
            <a:r>
              <a:rPr lang="tr-TR" dirty="0"/>
              <a:t>olan irade kudretidir” </a:t>
            </a:r>
            <a:r>
              <a:rPr lang="tr-TR" dirty="0"/>
              <a:t>ş</a:t>
            </a:r>
            <a:r>
              <a:rPr lang="tr-TR" dirty="0" smtClean="0"/>
              <a:t>eklinde tanımlanmıştır.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058547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344541"/>
            <a:ext cx="8534400" cy="1507067"/>
          </a:xfrm>
        </p:spPr>
        <p:txBody>
          <a:bodyPr/>
          <a:lstStyle/>
          <a:p>
            <a:r>
              <a:rPr lang="tr-TR" dirty="0" smtClean="0"/>
              <a:t>Hak türleri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15281" y="2104053"/>
            <a:ext cx="8534400" cy="3615267"/>
          </a:xfrm>
        </p:spPr>
        <p:txBody>
          <a:bodyPr/>
          <a:lstStyle/>
          <a:p>
            <a:r>
              <a:rPr lang="tr-TR" dirty="0"/>
              <a:t>Hukuk kurallarının </a:t>
            </a:r>
            <a:r>
              <a:rPr lang="tr-TR" dirty="0" smtClean="0"/>
              <a:t>düzenledikleri ilişkiler </a:t>
            </a:r>
            <a:r>
              <a:rPr lang="tr-TR" dirty="0"/>
              <a:t>bakımından kamu hukuku ve </a:t>
            </a:r>
            <a:r>
              <a:rPr lang="tr-TR" dirty="0" smtClean="0"/>
              <a:t>özel </a:t>
            </a:r>
            <a:r>
              <a:rPr lang="tr-TR" dirty="0"/>
              <a:t>hukuk diye ikiye ayrılması gibi, haklar da kamusal haklar ve </a:t>
            </a:r>
            <a:r>
              <a:rPr lang="tr-TR" dirty="0" smtClean="0"/>
              <a:t>özel </a:t>
            </a:r>
            <a:r>
              <a:rPr lang="tr-TR" dirty="0"/>
              <a:t>haklar olarak ikiye ayrılabilir. 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332822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56508"/>
            <a:ext cx="8534400" cy="1507067"/>
          </a:xfrm>
        </p:spPr>
        <p:txBody>
          <a:bodyPr/>
          <a:lstStyle/>
          <a:p>
            <a:r>
              <a:rPr lang="tr-TR" dirty="0" smtClean="0"/>
              <a:t>Kamusal haklar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234682"/>
            <a:ext cx="8534400" cy="3615267"/>
          </a:xfrm>
        </p:spPr>
        <p:txBody>
          <a:bodyPr/>
          <a:lstStyle/>
          <a:p>
            <a:r>
              <a:rPr lang="tr-TR" dirty="0" smtClean="0"/>
              <a:t>Kişisel Haklar</a:t>
            </a:r>
          </a:p>
          <a:p>
            <a:r>
              <a:rPr lang="tr-TR" dirty="0" smtClean="0"/>
              <a:t>Ekonomik ve Sosyal Haklar</a:t>
            </a:r>
          </a:p>
          <a:p>
            <a:r>
              <a:rPr lang="tr-TR" dirty="0" smtClean="0"/>
              <a:t>Siyasal Haklar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781165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56507"/>
            <a:ext cx="8534400" cy="1507067"/>
          </a:xfrm>
        </p:spPr>
        <p:txBody>
          <a:bodyPr/>
          <a:lstStyle/>
          <a:p>
            <a:r>
              <a:rPr lang="tr-TR" dirty="0" smtClean="0"/>
              <a:t>Özel haklar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65310"/>
            <a:ext cx="8534400" cy="3615267"/>
          </a:xfrm>
        </p:spPr>
        <p:txBody>
          <a:bodyPr/>
          <a:lstStyle/>
          <a:p>
            <a:r>
              <a:rPr lang="tr-TR" dirty="0" smtClean="0"/>
              <a:t>NİTELİKLERİNE GÖRE</a:t>
            </a:r>
          </a:p>
          <a:p>
            <a:r>
              <a:rPr lang="tr-TR" dirty="0" smtClean="0"/>
              <a:t>KONULARINA GÖRE</a:t>
            </a:r>
          </a:p>
          <a:p>
            <a:r>
              <a:rPr lang="tr-TR" dirty="0" smtClean="0"/>
              <a:t>DEVREDİLİP DEVREDİLEMEMELERİNE</a:t>
            </a:r>
          </a:p>
          <a:p>
            <a:r>
              <a:rPr lang="tr-TR" dirty="0" smtClean="0"/>
              <a:t>AMAÇLARINA GÖRE</a:t>
            </a:r>
          </a:p>
          <a:p>
            <a:r>
              <a:rPr lang="tr-TR" dirty="0" smtClean="0"/>
              <a:t>BAĞIMSIZ OLUP OLMAMALARINA GÖRE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1371904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549813"/>
            <a:ext cx="8534400" cy="1507067"/>
          </a:xfrm>
        </p:spPr>
        <p:txBody>
          <a:bodyPr/>
          <a:lstStyle/>
          <a:p>
            <a:r>
              <a:rPr lang="tr-TR" dirty="0" smtClean="0"/>
              <a:t>Niteliklerine göre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626568"/>
            <a:ext cx="8534400" cy="3615267"/>
          </a:xfrm>
        </p:spPr>
        <p:txBody>
          <a:bodyPr/>
          <a:lstStyle/>
          <a:p>
            <a:r>
              <a:rPr lang="tr-TR" dirty="0" smtClean="0"/>
              <a:t>MUTLAK HAKLAR</a:t>
            </a:r>
          </a:p>
          <a:p>
            <a:pPr lvl="1"/>
            <a:r>
              <a:rPr lang="tr-TR" dirty="0" smtClean="0"/>
              <a:t>Mallar Üzerindeki </a:t>
            </a:r>
          </a:p>
          <a:p>
            <a:pPr lvl="1"/>
            <a:r>
              <a:rPr lang="tr-TR" dirty="0" smtClean="0"/>
              <a:t>Kişiler Üzerindeki</a:t>
            </a:r>
          </a:p>
          <a:p>
            <a:r>
              <a:rPr lang="tr-TR" dirty="0" smtClean="0"/>
              <a:t>NİSBİ HAKLAR</a:t>
            </a:r>
          </a:p>
          <a:p>
            <a:pPr lvl="1"/>
            <a:r>
              <a:rPr lang="tr-TR" dirty="0" smtClean="0"/>
              <a:t>Borç İlişkisinden Doğan</a:t>
            </a:r>
          </a:p>
          <a:p>
            <a:pPr lvl="1"/>
            <a:r>
              <a:rPr lang="tr-TR" dirty="0" smtClean="0"/>
              <a:t>Aile İlişkisinden Doğan</a:t>
            </a:r>
          </a:p>
          <a:p>
            <a:pPr lvl="1"/>
            <a:r>
              <a:rPr lang="tr-TR" dirty="0" smtClean="0"/>
              <a:t>Miras İlişkisinden Doğan</a:t>
            </a:r>
          </a:p>
          <a:p>
            <a:pPr lvl="1"/>
            <a:r>
              <a:rPr lang="tr-TR" dirty="0" smtClean="0"/>
              <a:t>Eşya Hukukundan Doğan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689530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96620" y="195251"/>
            <a:ext cx="8534400" cy="1507067"/>
          </a:xfrm>
        </p:spPr>
        <p:txBody>
          <a:bodyPr/>
          <a:lstStyle/>
          <a:p>
            <a:r>
              <a:rPr lang="tr-TR" dirty="0" smtClean="0"/>
              <a:t>Konularına göre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6620" y="2216020"/>
            <a:ext cx="8534400" cy="3615267"/>
          </a:xfrm>
        </p:spPr>
        <p:txBody>
          <a:bodyPr/>
          <a:lstStyle/>
          <a:p>
            <a:r>
              <a:rPr lang="tr-TR" dirty="0" smtClean="0"/>
              <a:t>Malvarlığı hakları </a:t>
            </a:r>
          </a:p>
          <a:p>
            <a:r>
              <a:rPr lang="tr-TR" dirty="0" smtClean="0"/>
              <a:t>Kişilik Hakları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97588184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84212" y="437847"/>
            <a:ext cx="8534400" cy="1507067"/>
          </a:xfrm>
        </p:spPr>
        <p:txBody>
          <a:bodyPr/>
          <a:lstStyle/>
          <a:p>
            <a:r>
              <a:rPr lang="tr-TR" dirty="0" smtClean="0"/>
              <a:t>Amaçlarına göre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84212" y="2346649"/>
            <a:ext cx="8534400" cy="3615267"/>
          </a:xfrm>
        </p:spPr>
        <p:txBody>
          <a:bodyPr/>
          <a:lstStyle/>
          <a:p>
            <a:r>
              <a:rPr lang="tr-TR" dirty="0" smtClean="0"/>
              <a:t>Yenilik Doğuran Haklar</a:t>
            </a:r>
          </a:p>
          <a:p>
            <a:pPr lvl="1"/>
            <a:r>
              <a:rPr lang="tr-TR" dirty="0" smtClean="0"/>
              <a:t>Kurucu Yenilik Doğuran Haklar</a:t>
            </a:r>
          </a:p>
          <a:p>
            <a:pPr lvl="1"/>
            <a:r>
              <a:rPr lang="tr-TR" dirty="0" smtClean="0"/>
              <a:t>Değiştirici Yenilik Doğuran Haklar</a:t>
            </a:r>
          </a:p>
          <a:p>
            <a:pPr lvl="1"/>
            <a:r>
              <a:rPr lang="tr-TR" dirty="0" smtClean="0"/>
              <a:t>Bozucu Yenilik Doğuran Haklar</a:t>
            </a:r>
          </a:p>
          <a:p>
            <a:r>
              <a:rPr lang="tr-TR" dirty="0" smtClean="0"/>
              <a:t>Alelade Haklar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69075"/>
      </p:ext>
    </p:extLst>
  </p:cSld>
  <p:clrMapOvr>
    <a:masterClrMapping/>
  </p:clrMapOvr>
</p:sld>
</file>

<file path=ppt/theme/theme1.xml><?xml version="1.0" encoding="utf-8"?>
<a:theme xmlns:a="http://schemas.openxmlformats.org/drawingml/2006/main" name="Dilim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Dilim</Template>
  <TotalTime>13</TotalTime>
  <Words>184</Words>
  <Application>Microsoft Macintosh PowerPoint</Application>
  <PresentationFormat>Geniş Ekran</PresentationFormat>
  <Paragraphs>38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3" baseType="lpstr">
      <vt:lpstr>Calibri</vt:lpstr>
      <vt:lpstr>Century Gothic</vt:lpstr>
      <vt:lpstr>Wingdings 3</vt:lpstr>
      <vt:lpstr>Dilim</vt:lpstr>
      <vt:lpstr>Sağlık bilimleri fakültesi</vt:lpstr>
      <vt:lpstr>vII. Bölüm</vt:lpstr>
      <vt:lpstr>HAK KAVRAMI</vt:lpstr>
      <vt:lpstr>Hak türleri</vt:lpstr>
      <vt:lpstr>Kamusal haklar</vt:lpstr>
      <vt:lpstr>Özel haklar</vt:lpstr>
      <vt:lpstr>Niteliklerine göre</vt:lpstr>
      <vt:lpstr>Konularına göre</vt:lpstr>
      <vt:lpstr>Amaçlarına göre</vt:lpstr>
    </vt:vector>
  </TitlesOfParts>
  <Company/>
  <LinksUpToDate>false</LinksUpToDate>
  <SharedDoc>false</SharedDoc>
  <HyperlinksChanged>false</HyperlinksChanged>
  <AppVersion>15.0033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Sağlık bilimleri fakültesi</dc:title>
  <dc:creator>Tuğçe ORAL</dc:creator>
  <cp:lastModifiedBy>Tuğçe ORAL</cp:lastModifiedBy>
  <cp:revision>3</cp:revision>
  <dcterms:created xsi:type="dcterms:W3CDTF">2018-09-23T13:56:08Z</dcterms:created>
  <dcterms:modified xsi:type="dcterms:W3CDTF">2018-09-23T14:09:14Z</dcterms:modified>
</cp:coreProperties>
</file>