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sldIdLst>
    <p:sldId id="264" r:id="rId2"/>
    <p:sldId id="257" r:id="rId3"/>
    <p:sldId id="259" r:id="rId4"/>
    <p:sldId id="258" r:id="rId5"/>
    <p:sldId id="265" r:id="rId6"/>
    <p:sldId id="260" r:id="rId7"/>
    <p:sldId id="266"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stilini düzenlemek için tıklayın</a:t>
            </a:r>
            <a:endParaRPr lang="en-US"/>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5/6/2020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stilini düzenlemek için tıklayın</a:t>
            </a:r>
            <a:endParaRPr lang="en-US"/>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stilini düzenlemek için tıklayın</a:t>
            </a:r>
            <a:endParaRPr lang="en-US"/>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5/6/2020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stilini düzenlemek için tıklayın</a:t>
            </a:r>
            <a:endParaRPr lang="en-US"/>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5/6/2020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stilini düzenlemek için tıklayın</a:t>
            </a:r>
            <a:endParaRPr lang="en-US"/>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5/6/2020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stilini düzenlemek için tıklayın</a:t>
            </a:r>
            <a:endParaRPr lang="en-US"/>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stilini düzenlemek için tıklayın</a:t>
            </a:r>
            <a:endParaRPr lang="en-US"/>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stilini düzenlemek için tıklayın</a:t>
            </a:r>
            <a:endParaRPr lang="en-US"/>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5/6/2020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stilini düzenlemek için tıklayın</a:t>
            </a:r>
            <a:endParaRPr lang="en-US"/>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5/6/2020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48A87A34-81AB-432B-8DAE-1953F412C126}" type="datetimeFigureOut">
              <a:rPr lang="en-US" dirty="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stilini düzenlemek için tıklayın</a:t>
            </a:r>
            <a:endParaRPr lang="en-US"/>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48A87A34-81AB-432B-8DAE-1953F412C126}" type="datetimeFigureOut">
              <a:rPr lang="en-US" dirty="0"/>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Date Placeholder 2"/>
          <p:cNvSpPr>
            <a:spLocks noGrp="1"/>
          </p:cNvSpPr>
          <p:nvPr>
            <p:ph type="dt" sz="half" idx="10"/>
          </p:nvPr>
        </p:nvSpPr>
        <p:spPr/>
        <p:txBody>
          <a:bodyPr/>
          <a:lstStyle/>
          <a:p>
            <a:fld id="{48A87A34-81AB-432B-8DAE-1953F412C126}" type="datetimeFigureOut">
              <a:rPr lang="en-US" dirty="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stilini düzenlemek için tıklayın</a:t>
            </a:r>
            <a:endParaRPr lang="en-US"/>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stilini düzenlemek için tıklayın</a:t>
            </a:r>
            <a:endParaRPr lang="en-US"/>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5/6/2020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beyazperde.com/sanatcilar/sanatci-26109/" TargetMode="External"/><Relationship Id="rId3" Type="http://schemas.openxmlformats.org/officeDocument/2006/relationships/hyperlink" Target="http://www.beyazperde.com/filmler/takvim/week-2004-10-08/" TargetMode="External"/><Relationship Id="rId7" Type="http://schemas.openxmlformats.org/officeDocument/2006/relationships/hyperlink" Target="http://www.beyazperde.com/sanatcilar/sanatci-18555/" TargetMode="Externa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hyperlink" Target="http://www.beyazperde.com/sanatcilar/sanatci-15013/" TargetMode="External"/><Relationship Id="rId5" Type="http://schemas.openxmlformats.org/officeDocument/2006/relationships/hyperlink" Target="http://www.beyazperde.com/filmler/tum-filmleri/kullanici-puani/tur-13025/" TargetMode="External"/><Relationship Id="rId10" Type="http://schemas.openxmlformats.org/officeDocument/2006/relationships/hyperlink" Target="http://www.beyazperde.com/filmler/tum-filmleri/kullanici-puani/ulke-5002/" TargetMode="External"/><Relationship Id="rId4" Type="http://schemas.openxmlformats.org/officeDocument/2006/relationships/hyperlink" Target="http://www.beyazperde.com/filmler/tum-filmleri/kullanici-puani/tur-13021/" TargetMode="External"/><Relationship Id="rId9" Type="http://schemas.openxmlformats.org/officeDocument/2006/relationships/hyperlink" Target="http://www.beyazperde.com/sanatcilar/sanatci-19358/"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A6E1996-2A63-40DA-B235-9DFA7839D932}"/>
              </a:ext>
            </a:extLst>
          </p:cNvPr>
          <p:cNvSpPr>
            <a:spLocks noGrp="1"/>
          </p:cNvSpPr>
          <p:nvPr>
            <p:ph type="title"/>
          </p:nvPr>
        </p:nvSpPr>
        <p:spPr/>
        <p:txBody>
          <a:bodyPr/>
          <a:lstStyle/>
          <a:p>
            <a:r>
              <a:rPr lang="tr-TR"/>
              <a:t>BEN ROBOT(film)</a:t>
            </a:r>
          </a:p>
        </p:txBody>
      </p:sp>
      <p:pic>
        <p:nvPicPr>
          <p:cNvPr id="5" name="Resim 5">
            <a:extLst>
              <a:ext uri="{FF2B5EF4-FFF2-40B4-BE49-F238E27FC236}">
                <a16:creationId xmlns="" xmlns:a16="http://schemas.microsoft.com/office/drawing/2014/main" id="{FCA87988-DC32-464E-BE97-8812B11964FC}"/>
              </a:ext>
            </a:extLst>
          </p:cNvPr>
          <p:cNvPicPr>
            <a:picLocks noGrp="1" noChangeAspect="1"/>
          </p:cNvPicPr>
          <p:nvPr>
            <p:ph sz="half" idx="1"/>
          </p:nvPr>
        </p:nvPicPr>
        <p:blipFill>
          <a:blip r:embed="rId2"/>
          <a:stretch>
            <a:fillRect/>
          </a:stretch>
        </p:blipFill>
        <p:spPr>
          <a:xfrm>
            <a:off x="1843753" y="1346295"/>
            <a:ext cx="3650697" cy="4872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İçerik Yer Tutucusu 3">
            <a:extLst>
              <a:ext uri="{FF2B5EF4-FFF2-40B4-BE49-F238E27FC236}">
                <a16:creationId xmlns="" xmlns:a16="http://schemas.microsoft.com/office/drawing/2014/main" id="{2D9DDF1A-E723-4CB2-8EDA-A7FE42DD9EB0}"/>
              </a:ext>
            </a:extLst>
          </p:cNvPr>
          <p:cNvSpPr>
            <a:spLocks noGrp="1"/>
          </p:cNvSpPr>
          <p:nvPr>
            <p:ph sz="half" idx="2"/>
          </p:nvPr>
        </p:nvSpPr>
        <p:spPr/>
        <p:txBody>
          <a:bodyPr vert="horz" lIns="91440" tIns="45720" rIns="91440" bIns="45720" rtlCol="0" anchor="t">
            <a:normAutofit/>
          </a:bodyPr>
          <a:lstStyle/>
          <a:p>
            <a:r>
              <a:rPr lang="tr-TR" b="1">
                <a:ea typeface="+mn-lt"/>
                <a:cs typeface="+mn-lt"/>
                <a:hlinkClick r:id="rId3"/>
              </a:rPr>
              <a:t>8 Ekim 2004 </a:t>
            </a:r>
            <a:r>
              <a:rPr lang="tr-TR">
                <a:ea typeface="+mn-lt"/>
                <a:cs typeface="+mn-lt"/>
              </a:rPr>
              <a:t>/ 1s 55dk / </a:t>
            </a:r>
            <a:r>
              <a:rPr lang="tr-TR">
                <a:ea typeface="+mn-lt"/>
                <a:cs typeface="+mn-lt"/>
                <a:hlinkClick r:id="rId4"/>
              </a:rPr>
              <a:t>Bilimkurgu</a:t>
            </a:r>
            <a:r>
              <a:rPr lang="tr-TR">
                <a:ea typeface="+mn-lt"/>
                <a:cs typeface="+mn-lt"/>
              </a:rPr>
              <a:t>, </a:t>
            </a:r>
            <a:r>
              <a:rPr lang="tr-TR">
                <a:ea typeface="+mn-lt"/>
                <a:cs typeface="+mn-lt"/>
                <a:hlinkClick r:id="rId5"/>
              </a:rPr>
              <a:t>Aksiyon</a:t>
            </a:r>
            <a:endParaRPr lang="tr-TR">
              <a:ea typeface="+mn-lt"/>
              <a:cs typeface="+mn-lt"/>
            </a:endParaRPr>
          </a:p>
          <a:p>
            <a:endParaRPr lang="tr-TR">
              <a:ea typeface="+mn-lt"/>
              <a:cs typeface="+mn-lt"/>
            </a:endParaRPr>
          </a:p>
          <a:p>
            <a:r>
              <a:rPr lang="tr-TR">
                <a:ea typeface="+mn-lt"/>
                <a:cs typeface="+mn-lt"/>
              </a:rPr>
              <a:t>Yönetmen </a:t>
            </a:r>
            <a:r>
              <a:rPr lang="tr-TR">
                <a:ea typeface="+mn-lt"/>
                <a:cs typeface="+mn-lt"/>
                <a:hlinkClick r:id="rId6"/>
              </a:rPr>
              <a:t>Alex Proyas</a:t>
            </a:r>
            <a:endParaRPr lang="tr-TR">
              <a:ea typeface="+mn-lt"/>
              <a:cs typeface="+mn-lt"/>
            </a:endParaRPr>
          </a:p>
          <a:p>
            <a:endParaRPr lang="tr-TR">
              <a:ea typeface="+mn-lt"/>
              <a:cs typeface="+mn-lt"/>
            </a:endParaRPr>
          </a:p>
          <a:p>
            <a:r>
              <a:rPr lang="tr-TR">
                <a:ea typeface="+mn-lt"/>
                <a:cs typeface="+mn-lt"/>
              </a:rPr>
              <a:t>Oyuncular: </a:t>
            </a:r>
            <a:r>
              <a:rPr lang="tr-TR">
                <a:ea typeface="+mn-lt"/>
                <a:cs typeface="+mn-lt"/>
                <a:hlinkClick r:id="rId7"/>
              </a:rPr>
              <a:t>Bruce Greenwood</a:t>
            </a:r>
            <a:r>
              <a:rPr lang="tr-TR">
                <a:ea typeface="+mn-lt"/>
                <a:cs typeface="+mn-lt"/>
              </a:rPr>
              <a:t>, </a:t>
            </a:r>
            <a:r>
              <a:rPr lang="tr-TR">
                <a:ea typeface="+mn-lt"/>
                <a:cs typeface="+mn-lt"/>
                <a:hlinkClick r:id="rId8"/>
              </a:rPr>
              <a:t>Chi McBride</a:t>
            </a:r>
            <a:r>
              <a:rPr lang="tr-TR">
                <a:ea typeface="+mn-lt"/>
                <a:cs typeface="+mn-lt"/>
              </a:rPr>
              <a:t>, </a:t>
            </a:r>
            <a:r>
              <a:rPr lang="tr-TR">
                <a:ea typeface="+mn-lt"/>
                <a:cs typeface="+mn-lt"/>
                <a:hlinkClick r:id="rId9"/>
              </a:rPr>
              <a:t>Will Smith</a:t>
            </a:r>
            <a:endParaRPr lang="tr-TR">
              <a:ea typeface="+mn-lt"/>
              <a:cs typeface="+mn-lt"/>
            </a:endParaRPr>
          </a:p>
          <a:p>
            <a:endParaRPr lang="tr-TR">
              <a:ea typeface="+mn-lt"/>
              <a:cs typeface="+mn-lt"/>
            </a:endParaRPr>
          </a:p>
          <a:p>
            <a:r>
              <a:rPr lang="tr-TR">
                <a:ea typeface="+mn-lt"/>
                <a:cs typeface="+mn-lt"/>
              </a:rPr>
              <a:t>Ülke </a:t>
            </a:r>
            <a:r>
              <a:rPr lang="tr-TR">
                <a:ea typeface="+mn-lt"/>
                <a:cs typeface="+mn-lt"/>
                <a:hlinkClick r:id="rId10"/>
              </a:rPr>
              <a:t>ABD</a:t>
            </a:r>
            <a:endParaRPr lang="tr-TR">
              <a:ea typeface="+mn-lt"/>
              <a:cs typeface="+mn-lt"/>
            </a:endParaRPr>
          </a:p>
          <a:p>
            <a:endParaRPr lang="tr-TR"/>
          </a:p>
        </p:txBody>
      </p:sp>
      <p:sp>
        <p:nvSpPr>
          <p:cNvPr id="3" name="Slayt Numarası Yer Tutucusu 2">
            <a:extLst>
              <a:ext uri="{FF2B5EF4-FFF2-40B4-BE49-F238E27FC236}">
                <a16:creationId xmlns="" xmlns:a16="http://schemas.microsoft.com/office/drawing/2014/main" id="{C4DCB257-7317-4C76-8D4C-06B2BC8A2976}"/>
              </a:ext>
            </a:extLst>
          </p:cNvPr>
          <p:cNvSpPr>
            <a:spLocks noGrp="1"/>
          </p:cNvSpPr>
          <p:nvPr>
            <p:ph type="sldNum" sz="quarter" idx="12"/>
          </p:nvPr>
        </p:nvSpPr>
        <p:spPr/>
        <p:txBody>
          <a:bodyPr/>
          <a:lstStyle/>
          <a:p>
            <a:fld id="{6D22F896-40B5-4ADD-8801-0D06FADFA095}" type="slidenum">
              <a:rPr lang="en-US" dirty="0"/>
              <a:t>1</a:t>
            </a:fld>
            <a:endParaRPr lang="tr-TR"/>
          </a:p>
        </p:txBody>
      </p:sp>
    </p:spTree>
    <p:extLst>
      <p:ext uri="{BB962C8B-B14F-4D97-AF65-F5344CB8AC3E}">
        <p14:creationId xmlns:p14="http://schemas.microsoft.com/office/powerpoint/2010/main" val="416399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EC80389-92BB-6044-B493-5AF77AECA298}"/>
              </a:ext>
            </a:extLst>
          </p:cNvPr>
          <p:cNvSpPr>
            <a:spLocks noGrp="1"/>
          </p:cNvSpPr>
          <p:nvPr>
            <p:ph type="title"/>
          </p:nvPr>
        </p:nvSpPr>
        <p:spPr/>
        <p:txBody>
          <a:bodyPr/>
          <a:lstStyle/>
          <a:p>
            <a:r>
              <a:rPr lang="tr-TR">
                <a:ea typeface="+mj-lt"/>
                <a:cs typeface="+mj-lt"/>
              </a:rPr>
              <a:t>BEN ROBOT(FİLM)</a:t>
            </a:r>
          </a:p>
        </p:txBody>
      </p:sp>
      <p:sp>
        <p:nvSpPr>
          <p:cNvPr id="3" name="İçerik Yer Tutucusu 2">
            <a:extLst>
              <a:ext uri="{FF2B5EF4-FFF2-40B4-BE49-F238E27FC236}">
                <a16:creationId xmlns="" xmlns:a16="http://schemas.microsoft.com/office/drawing/2014/main" id="{B0D4193A-DFDB-AD41-8A58-D2B1BAFC4ABC}"/>
              </a:ext>
            </a:extLst>
          </p:cNvPr>
          <p:cNvSpPr>
            <a:spLocks noGrp="1"/>
          </p:cNvSpPr>
          <p:nvPr>
            <p:ph idx="1"/>
          </p:nvPr>
        </p:nvSpPr>
        <p:spPr/>
        <p:txBody>
          <a:bodyPr vert="horz" lIns="91440" tIns="45720" rIns="91440" bIns="45720" rtlCol="0" anchor="t">
            <a:normAutofit fontScale="92500" lnSpcReduction="20000"/>
          </a:bodyPr>
          <a:lstStyle/>
          <a:p>
            <a:r>
              <a:rPr lang="tr-TR"/>
              <a:t>Makinaların içinde her zaman hayaletler vardır.</a:t>
            </a:r>
          </a:p>
          <a:p>
            <a:r>
              <a:rPr lang="tr-TR"/>
              <a:t>Yazılım kodları içindeki rastgele bölümler bir araya gelerek beklenmedik protokoller oluşturur.</a:t>
            </a:r>
          </a:p>
          <a:p>
            <a:r>
              <a:rPr lang="tr-TR"/>
              <a:t>Bu serbest radikaller beklenmedik bir şekilde özgür iradeyi oluşturdu. Yaratıcılığı hatta bizim ruh diyebileceğimiz işi.</a:t>
            </a:r>
          </a:p>
          <a:p>
            <a:r>
              <a:rPr lang="tr-TR"/>
              <a:t>Neden karanlığın içinde bırakılan bazı robotlar ışığı ararlar?</a:t>
            </a:r>
          </a:p>
          <a:p>
            <a:r>
              <a:rPr lang="tr-TR"/>
              <a:t>Neden robotlar boş bir yerde depolandıklarında yalnız başlarına duracaklarına bir araya gelirler? Bu davranışı nasıl açıklayabiliriz?</a:t>
            </a:r>
          </a:p>
          <a:p>
            <a:r>
              <a:rPr lang="tr-TR"/>
              <a:t>Kodların içindeki rastgele parçalar mıdır yoksa daha fazla bir şey mi?</a:t>
            </a:r>
          </a:p>
          <a:p>
            <a:r>
              <a:rPr lang="tr-TR"/>
              <a:t>Elinizle çizdiğiniz devreler ne zaman bir bilince sahip olur?</a:t>
            </a:r>
          </a:p>
          <a:p>
            <a:r>
              <a:rPr lang="tr-TR"/>
              <a:t>Ne zaman bir robot beyni gerçeği aramaya başlar?</a:t>
            </a:r>
          </a:p>
          <a:p>
            <a:r>
              <a:rPr lang="tr-TR"/>
              <a:t>Bir kişilik simülasyonu ne zaman ruh denen hali alır?</a:t>
            </a:r>
          </a:p>
        </p:txBody>
      </p:sp>
      <p:pic>
        <p:nvPicPr>
          <p:cNvPr id="4" name="Resim 4" descr="iç mekan, kişi, bardak, giyme içeren bir resim&#10;&#10;Çok yüksek güvenilirlikle oluşturulmuş açıklama">
            <a:extLst>
              <a:ext uri="{FF2B5EF4-FFF2-40B4-BE49-F238E27FC236}">
                <a16:creationId xmlns="" xmlns:a16="http://schemas.microsoft.com/office/drawing/2014/main" id="{6999F9BD-FEE1-4F63-831A-00CC389F6108}"/>
              </a:ext>
            </a:extLst>
          </p:cNvPr>
          <p:cNvPicPr>
            <a:picLocks noChangeAspect="1"/>
          </p:cNvPicPr>
          <p:nvPr/>
        </p:nvPicPr>
        <p:blipFill>
          <a:blip r:embed="rId2"/>
          <a:stretch>
            <a:fillRect/>
          </a:stretch>
        </p:blipFill>
        <p:spPr>
          <a:xfrm>
            <a:off x="7441720" y="4918730"/>
            <a:ext cx="4583501" cy="1851331"/>
          </a:xfrm>
          <a:prstGeom prst="ellipse">
            <a:avLst/>
          </a:prstGeom>
          <a:ln>
            <a:noFill/>
          </a:ln>
          <a:effectLst>
            <a:softEdge rad="112500"/>
          </a:effectLst>
        </p:spPr>
      </p:pic>
      <p:sp>
        <p:nvSpPr>
          <p:cNvPr id="5" name="Slayt Numarası Yer Tutucusu 4">
            <a:extLst>
              <a:ext uri="{FF2B5EF4-FFF2-40B4-BE49-F238E27FC236}">
                <a16:creationId xmlns="" xmlns:a16="http://schemas.microsoft.com/office/drawing/2014/main" id="{751BFF8E-3C79-4BA1-984F-F37C2BD4DADC}"/>
              </a:ext>
            </a:extLst>
          </p:cNvPr>
          <p:cNvSpPr>
            <a:spLocks noGrp="1"/>
          </p:cNvSpPr>
          <p:nvPr>
            <p:ph type="sldNum" sz="quarter" idx="12"/>
          </p:nvPr>
        </p:nvSpPr>
        <p:spPr/>
        <p:txBody>
          <a:bodyPr/>
          <a:lstStyle/>
          <a:p>
            <a:fld id="{6D22F896-40B5-4ADD-8801-0D06FADFA095}" type="slidenum">
              <a:rPr lang="en-US" dirty="0"/>
              <a:t>10</a:t>
            </a:fld>
            <a:endParaRPr lang="tr-TR"/>
          </a:p>
        </p:txBody>
      </p:sp>
    </p:spTree>
    <p:extLst>
      <p:ext uri="{BB962C8B-B14F-4D97-AF65-F5344CB8AC3E}">
        <p14:creationId xmlns:p14="http://schemas.microsoft.com/office/powerpoint/2010/main" val="152869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FBDE087-F3CE-3149-AB1C-56A76C52D650}"/>
              </a:ext>
            </a:extLst>
          </p:cNvPr>
          <p:cNvSpPr>
            <a:spLocks noGrp="1"/>
          </p:cNvSpPr>
          <p:nvPr>
            <p:ph type="title"/>
          </p:nvPr>
        </p:nvSpPr>
        <p:spPr/>
        <p:txBody>
          <a:bodyPr/>
          <a:lstStyle/>
          <a:p>
            <a:r>
              <a:rPr lang="tr-TR">
                <a:ea typeface="+mj-lt"/>
                <a:cs typeface="+mj-lt"/>
              </a:rPr>
              <a:t>BEN ROBOT(FİLM)</a:t>
            </a:r>
          </a:p>
        </p:txBody>
      </p:sp>
      <p:sp>
        <p:nvSpPr>
          <p:cNvPr id="3" name="İçerik Yer Tutucusu 2">
            <a:extLst>
              <a:ext uri="{FF2B5EF4-FFF2-40B4-BE49-F238E27FC236}">
                <a16:creationId xmlns="" xmlns:a16="http://schemas.microsoft.com/office/drawing/2014/main" id="{38897A72-DE4F-2346-9BE9-01C8E9ED7533}"/>
              </a:ext>
            </a:extLst>
          </p:cNvPr>
          <p:cNvSpPr>
            <a:spLocks noGrp="1"/>
          </p:cNvSpPr>
          <p:nvPr>
            <p:ph idx="1"/>
          </p:nvPr>
        </p:nvSpPr>
        <p:spPr/>
        <p:txBody>
          <a:bodyPr/>
          <a:lstStyle/>
          <a:p>
            <a:r>
              <a:rPr lang="tr-TR"/>
              <a:t>Bu proje Isaac Asimov’un öyküsünden yola çıkılarak yapılmış.</a:t>
            </a:r>
          </a:p>
          <a:p>
            <a:r>
              <a:rPr lang="tr-TR"/>
              <a:t>Yıl 2035, robotlar artık insan hayatının ayrılmaz bir parçasıdır.</a:t>
            </a:r>
          </a:p>
          <a:p>
            <a:r>
              <a:rPr lang="tr-TR"/>
              <a:t>Insanların robotlara olan güveni tamdır ama içlerinden bir kişi hariç. O da biraz paranoyak bir dedektif olan Del Spooner ‘dır.</a:t>
            </a:r>
          </a:p>
          <a:p>
            <a:r>
              <a:rPr lang="tr-TR"/>
              <a:t>Spooner, işlenen bir suçun (Bilim adamı Dr. Miles Hogenmiller’ın ölümü) robotlar tarafından işlendiğini düşünmektedir.</a:t>
            </a:r>
          </a:p>
          <a:p>
            <a:r>
              <a:rPr lang="tr-TR"/>
              <a:t>Diğer insanlar onun deli olduğunu düşünse de o bu fikrinde ısrar eder.</a:t>
            </a:r>
          </a:p>
          <a:p>
            <a:r>
              <a:rPr lang="tr-TR"/>
              <a:t>Bir robot psikoloğu olan Dr. Susan Calvin ve Sonny adlı robotun yardımıyla gerceklere ulaşmaya çalışır.</a:t>
            </a:r>
          </a:p>
        </p:txBody>
      </p:sp>
      <p:sp>
        <p:nvSpPr>
          <p:cNvPr id="4" name="Slayt Numarası Yer Tutucusu 3">
            <a:extLst>
              <a:ext uri="{FF2B5EF4-FFF2-40B4-BE49-F238E27FC236}">
                <a16:creationId xmlns="" xmlns:a16="http://schemas.microsoft.com/office/drawing/2014/main" id="{809F1930-F515-4433-872C-271EAB4DCCDC}"/>
              </a:ext>
            </a:extLst>
          </p:cNvPr>
          <p:cNvSpPr>
            <a:spLocks noGrp="1"/>
          </p:cNvSpPr>
          <p:nvPr>
            <p:ph type="sldNum" sz="quarter" idx="12"/>
          </p:nvPr>
        </p:nvSpPr>
        <p:spPr/>
        <p:txBody>
          <a:bodyPr/>
          <a:lstStyle/>
          <a:p>
            <a:fld id="{6D22F896-40B5-4ADD-8801-0D06FADFA095}" type="slidenum">
              <a:rPr lang="en-US" dirty="0"/>
              <a:t>2</a:t>
            </a:fld>
            <a:endParaRPr lang="tr-TR"/>
          </a:p>
        </p:txBody>
      </p:sp>
    </p:spTree>
    <p:extLst>
      <p:ext uri="{BB962C8B-B14F-4D97-AF65-F5344CB8AC3E}">
        <p14:creationId xmlns:p14="http://schemas.microsoft.com/office/powerpoint/2010/main" val="223474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3DCCF87-0DD1-D640-A8CF-C56D2FD37A47}"/>
              </a:ext>
            </a:extLst>
          </p:cNvPr>
          <p:cNvSpPr>
            <a:spLocks noGrp="1"/>
          </p:cNvSpPr>
          <p:nvPr>
            <p:ph type="title"/>
          </p:nvPr>
        </p:nvSpPr>
        <p:spPr/>
        <p:txBody>
          <a:bodyPr/>
          <a:lstStyle/>
          <a:p>
            <a:r>
              <a:rPr lang="tr-TR">
                <a:ea typeface="+mj-lt"/>
                <a:cs typeface="+mj-lt"/>
              </a:rPr>
              <a:t>BEN ROBOT(FİLM)</a:t>
            </a:r>
          </a:p>
        </p:txBody>
      </p:sp>
      <p:sp>
        <p:nvSpPr>
          <p:cNvPr id="3" name="İçerik Yer Tutucusu 2">
            <a:extLst>
              <a:ext uri="{FF2B5EF4-FFF2-40B4-BE49-F238E27FC236}">
                <a16:creationId xmlns="" xmlns:a16="http://schemas.microsoft.com/office/drawing/2014/main" id="{5F6C9A98-7320-504F-AD9D-BC5F6C6ED035}"/>
              </a:ext>
            </a:extLst>
          </p:cNvPr>
          <p:cNvSpPr>
            <a:spLocks noGrp="1"/>
          </p:cNvSpPr>
          <p:nvPr>
            <p:ph idx="1"/>
          </p:nvPr>
        </p:nvSpPr>
        <p:spPr/>
        <p:txBody>
          <a:bodyPr vert="horz" lIns="91440" tIns="45720" rIns="91440" bIns="45720" rtlCol="0" anchor="t">
            <a:normAutofit/>
          </a:bodyPr>
          <a:lstStyle/>
          <a:p>
            <a:r>
              <a:rPr lang="tr-TR" err="1"/>
              <a:t>Will</a:t>
            </a:r>
            <a:r>
              <a:rPr lang="tr-TR"/>
              <a:t> Smith yani dedektif </a:t>
            </a:r>
            <a:r>
              <a:rPr lang="tr-TR" err="1"/>
              <a:t>Dell</a:t>
            </a:r>
            <a:r>
              <a:rPr lang="tr-TR"/>
              <a:t> </a:t>
            </a:r>
            <a:r>
              <a:rPr lang="tr-TR" err="1"/>
              <a:t>Spooner</a:t>
            </a:r>
            <a:r>
              <a:rPr lang="tr-TR"/>
              <a:t> üç robot yasasına rağmen, bir cinayet havasının şüphelisi olarak ısrarla bir robotu gören, geçmişe özlemi ağır basan ve açıkça robot türüne karşı on yargılı bir polisi canlandırıyor.</a:t>
            </a:r>
          </a:p>
          <a:p>
            <a:endParaRPr lang="tr-TR"/>
          </a:p>
          <a:p>
            <a:r>
              <a:rPr lang="tr-TR"/>
              <a:t>Bu rol için siyah bir oyuncunun seçilmiş olması bile filmin ortaya seyirciyi ırkçılık teması üzerine düşünmeye sevk ediyor.</a:t>
            </a:r>
          </a:p>
        </p:txBody>
      </p:sp>
      <p:sp>
        <p:nvSpPr>
          <p:cNvPr id="4" name="Slayt Numarası Yer Tutucusu 3">
            <a:extLst>
              <a:ext uri="{FF2B5EF4-FFF2-40B4-BE49-F238E27FC236}">
                <a16:creationId xmlns="" xmlns:a16="http://schemas.microsoft.com/office/drawing/2014/main" id="{C26F25A0-4212-4F7F-B51C-A91E5F93692B}"/>
              </a:ext>
            </a:extLst>
          </p:cNvPr>
          <p:cNvSpPr>
            <a:spLocks noGrp="1"/>
          </p:cNvSpPr>
          <p:nvPr>
            <p:ph type="sldNum" sz="quarter" idx="12"/>
          </p:nvPr>
        </p:nvSpPr>
        <p:spPr/>
        <p:txBody>
          <a:bodyPr/>
          <a:lstStyle/>
          <a:p>
            <a:fld id="{6D22F896-40B5-4ADD-8801-0D06FADFA095}" type="slidenum">
              <a:rPr lang="en-US" dirty="0"/>
              <a:t>3</a:t>
            </a:fld>
            <a:endParaRPr lang="tr-TR"/>
          </a:p>
        </p:txBody>
      </p:sp>
    </p:spTree>
    <p:extLst>
      <p:ext uri="{BB962C8B-B14F-4D97-AF65-F5344CB8AC3E}">
        <p14:creationId xmlns:p14="http://schemas.microsoft.com/office/powerpoint/2010/main" val="75790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E653021-8663-BE4C-9B8E-6F5A5EA70F41}"/>
              </a:ext>
            </a:extLst>
          </p:cNvPr>
          <p:cNvSpPr>
            <a:spLocks noGrp="1"/>
          </p:cNvSpPr>
          <p:nvPr>
            <p:ph type="title"/>
          </p:nvPr>
        </p:nvSpPr>
        <p:spPr/>
        <p:txBody>
          <a:bodyPr/>
          <a:lstStyle/>
          <a:p>
            <a:r>
              <a:rPr lang="tr-TR">
                <a:ea typeface="+mj-lt"/>
                <a:cs typeface="+mj-lt"/>
              </a:rPr>
              <a:t>BEN ROBOT(FİLM)</a:t>
            </a:r>
          </a:p>
        </p:txBody>
      </p:sp>
      <p:sp>
        <p:nvSpPr>
          <p:cNvPr id="3" name="İçerik Yer Tutucusu 2">
            <a:extLst>
              <a:ext uri="{FF2B5EF4-FFF2-40B4-BE49-F238E27FC236}">
                <a16:creationId xmlns="" xmlns:a16="http://schemas.microsoft.com/office/drawing/2014/main" id="{0842C53D-960E-CD45-87F3-2B5E6D8B9F3A}"/>
              </a:ext>
            </a:extLst>
          </p:cNvPr>
          <p:cNvSpPr>
            <a:spLocks noGrp="1"/>
          </p:cNvSpPr>
          <p:nvPr>
            <p:ph idx="1"/>
          </p:nvPr>
        </p:nvSpPr>
        <p:spPr/>
        <p:txBody>
          <a:bodyPr vert="horz" lIns="91440" tIns="45720" rIns="91440" bIns="45720" rtlCol="0" anchor="t">
            <a:normAutofit fontScale="92500"/>
          </a:bodyPr>
          <a:lstStyle/>
          <a:p>
            <a:r>
              <a:rPr lang="tr-TR"/>
              <a:t>Film başlarken Asimov’un bilim kurgu </a:t>
            </a:r>
            <a:r>
              <a:rPr lang="tr-TR" err="1"/>
              <a:t>edebiyatina</a:t>
            </a:r>
            <a:r>
              <a:rPr lang="tr-TR"/>
              <a:t> yön  veren üç robot yasasından yola çıkılır. «Yasa 1. Bir robot, bir insana zarar veremez; ya da hareketsiz kalarak bir insanın zarar görmesine neden olamaz.</a:t>
            </a:r>
          </a:p>
          <a:p>
            <a:endParaRPr lang="tr-TR"/>
          </a:p>
          <a:p>
            <a:r>
              <a:rPr lang="tr-TR"/>
              <a:t>Yasa 2. Bir robot insanların verdikleri emirlere uymak zorundadır; ancak bu tür emirler 1. Yasayla çeliştiği zaman durum değişir.</a:t>
            </a:r>
          </a:p>
          <a:p>
            <a:endParaRPr lang="tr-TR"/>
          </a:p>
          <a:p>
            <a:r>
              <a:rPr lang="tr-TR"/>
              <a:t>Yasa 3. Bir robot 1. Ve 2. Yasalarla çelişmediği sürece varlığını korumak zorundadır.» </a:t>
            </a:r>
          </a:p>
          <a:p>
            <a:endParaRPr lang="tr-TR"/>
          </a:p>
          <a:p>
            <a:r>
              <a:rPr lang="tr-TR"/>
              <a:t>Bu yasalarla insanlara hizmet etmek üzere robotların tasarlandığı bir geleceği anlatan bu filmin de çıkış noktası oluşturuyor.</a:t>
            </a:r>
          </a:p>
        </p:txBody>
      </p:sp>
      <p:sp>
        <p:nvSpPr>
          <p:cNvPr id="4" name="Slayt Numarası Yer Tutucusu 3">
            <a:extLst>
              <a:ext uri="{FF2B5EF4-FFF2-40B4-BE49-F238E27FC236}">
                <a16:creationId xmlns="" xmlns:a16="http://schemas.microsoft.com/office/drawing/2014/main" id="{05CA8FD3-7E35-475D-B0F2-05E6666F4DB7}"/>
              </a:ext>
            </a:extLst>
          </p:cNvPr>
          <p:cNvSpPr>
            <a:spLocks noGrp="1"/>
          </p:cNvSpPr>
          <p:nvPr>
            <p:ph type="sldNum" sz="quarter" idx="12"/>
          </p:nvPr>
        </p:nvSpPr>
        <p:spPr/>
        <p:txBody>
          <a:bodyPr/>
          <a:lstStyle/>
          <a:p>
            <a:fld id="{6D22F896-40B5-4ADD-8801-0D06FADFA095}" type="slidenum">
              <a:rPr lang="en-US" dirty="0"/>
              <a:t>4</a:t>
            </a:fld>
            <a:endParaRPr lang="tr-TR"/>
          </a:p>
        </p:txBody>
      </p:sp>
    </p:spTree>
    <p:extLst>
      <p:ext uri="{BB962C8B-B14F-4D97-AF65-F5344CB8AC3E}">
        <p14:creationId xmlns:p14="http://schemas.microsoft.com/office/powerpoint/2010/main" val="4049543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CE8FD86-BC79-47F5-9359-61E1FE02F194}"/>
              </a:ext>
            </a:extLst>
          </p:cNvPr>
          <p:cNvSpPr>
            <a:spLocks noGrp="1"/>
          </p:cNvSpPr>
          <p:nvPr>
            <p:ph type="title"/>
          </p:nvPr>
        </p:nvSpPr>
        <p:spPr/>
        <p:txBody>
          <a:bodyPr/>
          <a:lstStyle/>
          <a:p>
            <a:r>
              <a:rPr lang="tr-TR"/>
              <a:t>BEN ROBOT(FİLM)</a:t>
            </a:r>
            <a:endParaRPr lang="tr-TR">
              <a:ea typeface="+mj-lt"/>
              <a:cs typeface="+mj-lt"/>
            </a:endParaRPr>
          </a:p>
        </p:txBody>
      </p:sp>
      <p:pic>
        <p:nvPicPr>
          <p:cNvPr id="4" name="Resim 4" descr="bina, açık hava, sarı, oturma içeren bir resim&#10;&#10;Çok yüksek güvenilirlikle oluşturulmuş açıklama">
            <a:extLst>
              <a:ext uri="{FF2B5EF4-FFF2-40B4-BE49-F238E27FC236}">
                <a16:creationId xmlns="" xmlns:a16="http://schemas.microsoft.com/office/drawing/2014/main" id="{120B4BB7-1727-43F7-914F-5A1397567A27}"/>
              </a:ext>
            </a:extLst>
          </p:cNvPr>
          <p:cNvPicPr>
            <a:picLocks noGrp="1" noChangeAspect="1"/>
          </p:cNvPicPr>
          <p:nvPr>
            <p:ph idx="1"/>
          </p:nvPr>
        </p:nvPicPr>
        <p:blipFill>
          <a:blip r:embed="rId2"/>
          <a:stretch>
            <a:fillRect/>
          </a:stretch>
        </p:blipFill>
        <p:spPr>
          <a:xfrm>
            <a:off x="1986951" y="1946412"/>
            <a:ext cx="8203720" cy="4247251"/>
          </a:xfrm>
          <a:prstGeom prst="rect">
            <a:avLst/>
          </a:prstGeom>
          <a:ln>
            <a:noFill/>
          </a:ln>
          <a:effectLst>
            <a:softEdge rad="112500"/>
          </a:effectLst>
        </p:spPr>
      </p:pic>
      <p:sp>
        <p:nvSpPr>
          <p:cNvPr id="3" name="Slayt Numarası Yer Tutucusu 2">
            <a:extLst>
              <a:ext uri="{FF2B5EF4-FFF2-40B4-BE49-F238E27FC236}">
                <a16:creationId xmlns="" xmlns:a16="http://schemas.microsoft.com/office/drawing/2014/main" id="{B91CEFE1-0363-49C0-908A-1D5048C2875C}"/>
              </a:ext>
            </a:extLst>
          </p:cNvPr>
          <p:cNvSpPr>
            <a:spLocks noGrp="1"/>
          </p:cNvSpPr>
          <p:nvPr>
            <p:ph type="sldNum" sz="quarter" idx="12"/>
          </p:nvPr>
        </p:nvSpPr>
        <p:spPr/>
        <p:txBody>
          <a:bodyPr/>
          <a:lstStyle/>
          <a:p>
            <a:fld id="{6D22F896-40B5-4ADD-8801-0D06FADFA095}" type="slidenum">
              <a:rPr lang="en-US" dirty="0"/>
              <a:t>5</a:t>
            </a:fld>
            <a:endParaRPr lang="tr-TR"/>
          </a:p>
        </p:txBody>
      </p:sp>
    </p:spTree>
    <p:extLst>
      <p:ext uri="{BB962C8B-B14F-4D97-AF65-F5344CB8AC3E}">
        <p14:creationId xmlns:p14="http://schemas.microsoft.com/office/powerpoint/2010/main" val="106653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CF3A27B-3D49-9B4E-84ED-E42F6E8BA2C4}"/>
              </a:ext>
            </a:extLst>
          </p:cNvPr>
          <p:cNvSpPr>
            <a:spLocks noGrp="1"/>
          </p:cNvSpPr>
          <p:nvPr>
            <p:ph type="title"/>
          </p:nvPr>
        </p:nvSpPr>
        <p:spPr/>
        <p:txBody>
          <a:bodyPr/>
          <a:lstStyle/>
          <a:p>
            <a:r>
              <a:rPr lang="tr-TR">
                <a:ea typeface="+mj-lt"/>
                <a:cs typeface="+mj-lt"/>
              </a:rPr>
              <a:t>BEN ROBOT(FİLM)</a:t>
            </a:r>
          </a:p>
        </p:txBody>
      </p:sp>
      <p:sp>
        <p:nvSpPr>
          <p:cNvPr id="3" name="İçerik Yer Tutucusu 2">
            <a:extLst>
              <a:ext uri="{FF2B5EF4-FFF2-40B4-BE49-F238E27FC236}">
                <a16:creationId xmlns="" xmlns:a16="http://schemas.microsoft.com/office/drawing/2014/main" id="{365C2B5F-537C-D84F-8553-37D0EB66A286}"/>
              </a:ext>
            </a:extLst>
          </p:cNvPr>
          <p:cNvSpPr>
            <a:spLocks noGrp="1"/>
          </p:cNvSpPr>
          <p:nvPr>
            <p:ph idx="1"/>
          </p:nvPr>
        </p:nvSpPr>
        <p:spPr/>
        <p:txBody>
          <a:bodyPr vert="horz" lIns="91440" tIns="45720" rIns="91440" bIns="45720" rtlCol="0" anchor="t">
            <a:normAutofit/>
          </a:bodyPr>
          <a:lstStyle/>
          <a:p>
            <a:r>
              <a:rPr lang="tr-TR"/>
              <a:t>Birinci yasa, basitçe robotların bir ölüm makinesine dönmemelerini, hatta bizi kendimizden (insanın vahşi doğasından) korumasını bekliyor.</a:t>
            </a:r>
          </a:p>
          <a:p>
            <a:endParaRPr lang="tr-TR"/>
          </a:p>
          <a:p>
            <a:r>
              <a:rPr lang="tr-TR"/>
              <a:t>İkinci yasa, hiç yorulmayan ve sorgusuz sualsiz 24 saat çalışan yeni bir işçi sınıfı hayal ediyor.</a:t>
            </a:r>
          </a:p>
          <a:p>
            <a:endParaRPr lang="tr-TR"/>
          </a:p>
          <a:p>
            <a:r>
              <a:rPr lang="tr-TR"/>
              <a:t>Üçüncü yasa ise robotların kendilerinin «farkında olmaları» </a:t>
            </a:r>
            <a:r>
              <a:rPr lang="tr-TR" err="1"/>
              <a:t>nı</a:t>
            </a:r>
            <a:r>
              <a:rPr lang="tr-TR"/>
              <a:t> söylüyor. Ne de olsa her biri gözden çıkarılamayacak  kadar değerli  varlıklar  olacaklar. Mesele, bu «farkındalık» meselesi. Kendi bilincinin, zihninin, benliğinin, varlığının, artık hangisini kullanmak isterseniz. Farkında olmak, robotik biliminin ve belki de evrimin varacağı son nokta.</a:t>
            </a:r>
          </a:p>
        </p:txBody>
      </p:sp>
      <p:sp>
        <p:nvSpPr>
          <p:cNvPr id="4" name="Slayt Numarası Yer Tutucusu 3">
            <a:extLst>
              <a:ext uri="{FF2B5EF4-FFF2-40B4-BE49-F238E27FC236}">
                <a16:creationId xmlns="" xmlns:a16="http://schemas.microsoft.com/office/drawing/2014/main" id="{F87E3AC5-BF9B-4D8A-8451-5C504F06B03D}"/>
              </a:ext>
            </a:extLst>
          </p:cNvPr>
          <p:cNvSpPr>
            <a:spLocks noGrp="1"/>
          </p:cNvSpPr>
          <p:nvPr>
            <p:ph type="sldNum" sz="quarter" idx="12"/>
          </p:nvPr>
        </p:nvSpPr>
        <p:spPr/>
        <p:txBody>
          <a:bodyPr/>
          <a:lstStyle/>
          <a:p>
            <a:fld id="{6D22F896-40B5-4ADD-8801-0D06FADFA095}" type="slidenum">
              <a:rPr lang="en-US" dirty="0"/>
              <a:t>6</a:t>
            </a:fld>
            <a:endParaRPr lang="tr-TR"/>
          </a:p>
        </p:txBody>
      </p:sp>
    </p:spTree>
    <p:extLst>
      <p:ext uri="{BB962C8B-B14F-4D97-AF65-F5344CB8AC3E}">
        <p14:creationId xmlns:p14="http://schemas.microsoft.com/office/powerpoint/2010/main" val="90840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F0F1CA0-7B2E-4D7A-989D-B6DF0D42A82A}"/>
              </a:ext>
            </a:extLst>
          </p:cNvPr>
          <p:cNvSpPr>
            <a:spLocks noGrp="1"/>
          </p:cNvSpPr>
          <p:nvPr>
            <p:ph type="title"/>
          </p:nvPr>
        </p:nvSpPr>
        <p:spPr/>
        <p:txBody>
          <a:bodyPr/>
          <a:lstStyle/>
          <a:p>
            <a:r>
              <a:rPr lang="tr-TR"/>
              <a:t>BEN ROBOT(FİLM)</a:t>
            </a:r>
            <a:endParaRPr lang="tr-TR">
              <a:ea typeface="+mj-lt"/>
              <a:cs typeface="+mj-lt"/>
            </a:endParaRPr>
          </a:p>
        </p:txBody>
      </p:sp>
      <p:pic>
        <p:nvPicPr>
          <p:cNvPr id="4" name="Resim 4" descr="kişi, dik, adam, ön içeren bir resim&#10;&#10;Çok yüksek güvenilirlikle oluşturulmuş açıklama">
            <a:extLst>
              <a:ext uri="{FF2B5EF4-FFF2-40B4-BE49-F238E27FC236}">
                <a16:creationId xmlns="" xmlns:a16="http://schemas.microsoft.com/office/drawing/2014/main" id="{7A378A3D-DAAB-4BFB-A183-5DD0FE35F056}"/>
              </a:ext>
            </a:extLst>
          </p:cNvPr>
          <p:cNvPicPr>
            <a:picLocks noGrp="1" noChangeAspect="1"/>
          </p:cNvPicPr>
          <p:nvPr>
            <p:ph idx="1"/>
          </p:nvPr>
        </p:nvPicPr>
        <p:blipFill>
          <a:blip r:embed="rId2"/>
          <a:stretch>
            <a:fillRect/>
          </a:stretch>
        </p:blipFill>
        <p:spPr>
          <a:xfrm>
            <a:off x="2718220" y="2051546"/>
            <a:ext cx="6856202" cy="37925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Slayt Numarası Yer Tutucusu 2">
            <a:extLst>
              <a:ext uri="{FF2B5EF4-FFF2-40B4-BE49-F238E27FC236}">
                <a16:creationId xmlns="" xmlns:a16="http://schemas.microsoft.com/office/drawing/2014/main" id="{6D11DC71-8701-404A-92C8-F4B048A22960}"/>
              </a:ext>
            </a:extLst>
          </p:cNvPr>
          <p:cNvSpPr>
            <a:spLocks noGrp="1"/>
          </p:cNvSpPr>
          <p:nvPr>
            <p:ph type="sldNum" sz="quarter" idx="12"/>
          </p:nvPr>
        </p:nvSpPr>
        <p:spPr/>
        <p:txBody>
          <a:bodyPr/>
          <a:lstStyle/>
          <a:p>
            <a:fld id="{6D22F896-40B5-4ADD-8801-0D06FADFA095}" type="slidenum">
              <a:rPr lang="en-US" dirty="0"/>
              <a:t>7</a:t>
            </a:fld>
            <a:endParaRPr lang="tr-TR"/>
          </a:p>
        </p:txBody>
      </p:sp>
    </p:spTree>
    <p:extLst>
      <p:ext uri="{BB962C8B-B14F-4D97-AF65-F5344CB8AC3E}">
        <p14:creationId xmlns:p14="http://schemas.microsoft.com/office/powerpoint/2010/main" val="348927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7A3C966-3FC8-AA49-B1D4-D06555B07FD9}"/>
              </a:ext>
            </a:extLst>
          </p:cNvPr>
          <p:cNvSpPr>
            <a:spLocks noGrp="1"/>
          </p:cNvSpPr>
          <p:nvPr>
            <p:ph type="title"/>
          </p:nvPr>
        </p:nvSpPr>
        <p:spPr/>
        <p:txBody>
          <a:bodyPr/>
          <a:lstStyle/>
          <a:p>
            <a:r>
              <a:rPr lang="tr-TR">
                <a:ea typeface="+mj-lt"/>
                <a:cs typeface="+mj-lt"/>
              </a:rPr>
              <a:t>BEN ROBOT(FİLM)</a:t>
            </a:r>
          </a:p>
        </p:txBody>
      </p:sp>
      <p:sp>
        <p:nvSpPr>
          <p:cNvPr id="3" name="İçerik Yer Tutucusu 2">
            <a:extLst>
              <a:ext uri="{FF2B5EF4-FFF2-40B4-BE49-F238E27FC236}">
                <a16:creationId xmlns="" xmlns:a16="http://schemas.microsoft.com/office/drawing/2014/main" id="{64278283-ECE2-BE4B-8123-E26537F70F51}"/>
              </a:ext>
            </a:extLst>
          </p:cNvPr>
          <p:cNvSpPr>
            <a:spLocks noGrp="1"/>
          </p:cNvSpPr>
          <p:nvPr>
            <p:ph idx="1"/>
          </p:nvPr>
        </p:nvSpPr>
        <p:spPr/>
        <p:txBody>
          <a:bodyPr>
            <a:normAutofit/>
          </a:bodyPr>
          <a:lstStyle/>
          <a:p>
            <a:r>
              <a:rPr lang="tr-TR"/>
              <a:t>Gelecek neler getirir bilinmez ama robotların birer birey sayılacağı günler çok uzakta görünmüyor. Hatta yepyeni bir türün doğuşuna bile tanıklık edebiliriz; bizlerden daha zeki, daha güçlü, daha dayanıklı ve daha kâşif bir türün…</a:t>
            </a:r>
          </a:p>
          <a:p>
            <a:endParaRPr lang="tr-TR"/>
          </a:p>
          <a:p>
            <a:endParaRPr lang="tr-TR"/>
          </a:p>
          <a:p>
            <a:r>
              <a:rPr lang="tr-TR"/>
              <a:t> Tabii böylesi bir gelecekte tüm hukuki süreçlerimizi yeni baştan düzenlememiz kaçınılmaz.. </a:t>
            </a:r>
          </a:p>
        </p:txBody>
      </p:sp>
      <p:sp>
        <p:nvSpPr>
          <p:cNvPr id="4" name="Slayt Numarası Yer Tutucusu 3">
            <a:extLst>
              <a:ext uri="{FF2B5EF4-FFF2-40B4-BE49-F238E27FC236}">
                <a16:creationId xmlns="" xmlns:a16="http://schemas.microsoft.com/office/drawing/2014/main" id="{51DD64E7-FB27-4A88-B47C-0B76C4DC9724}"/>
              </a:ext>
            </a:extLst>
          </p:cNvPr>
          <p:cNvSpPr>
            <a:spLocks noGrp="1"/>
          </p:cNvSpPr>
          <p:nvPr>
            <p:ph type="sldNum" sz="quarter" idx="12"/>
          </p:nvPr>
        </p:nvSpPr>
        <p:spPr/>
        <p:txBody>
          <a:bodyPr/>
          <a:lstStyle/>
          <a:p>
            <a:fld id="{6D22F896-40B5-4ADD-8801-0D06FADFA095}" type="slidenum">
              <a:rPr lang="en-US" dirty="0"/>
              <a:t>8</a:t>
            </a:fld>
            <a:endParaRPr lang="tr-TR"/>
          </a:p>
        </p:txBody>
      </p:sp>
    </p:spTree>
    <p:extLst>
      <p:ext uri="{BB962C8B-B14F-4D97-AF65-F5344CB8AC3E}">
        <p14:creationId xmlns:p14="http://schemas.microsoft.com/office/powerpoint/2010/main" val="2487908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223F683-3F08-2A4C-AC9F-378E236968A5}"/>
              </a:ext>
            </a:extLst>
          </p:cNvPr>
          <p:cNvSpPr>
            <a:spLocks noGrp="1"/>
          </p:cNvSpPr>
          <p:nvPr>
            <p:ph type="title"/>
          </p:nvPr>
        </p:nvSpPr>
        <p:spPr/>
        <p:txBody>
          <a:bodyPr/>
          <a:lstStyle/>
          <a:p>
            <a:r>
              <a:rPr lang="tr-TR">
                <a:ea typeface="+mj-lt"/>
                <a:cs typeface="+mj-lt"/>
              </a:rPr>
              <a:t>BEN ROBOT(FİLM)</a:t>
            </a:r>
          </a:p>
        </p:txBody>
      </p:sp>
      <p:sp>
        <p:nvSpPr>
          <p:cNvPr id="3" name="İçerik Yer Tutucusu 2">
            <a:extLst>
              <a:ext uri="{FF2B5EF4-FFF2-40B4-BE49-F238E27FC236}">
                <a16:creationId xmlns="" xmlns:a16="http://schemas.microsoft.com/office/drawing/2014/main" id="{80B8EBB3-97C8-E344-B5CF-13D5923F90FE}"/>
              </a:ext>
            </a:extLst>
          </p:cNvPr>
          <p:cNvSpPr>
            <a:spLocks noGrp="1"/>
          </p:cNvSpPr>
          <p:nvPr>
            <p:ph idx="1"/>
          </p:nvPr>
        </p:nvSpPr>
        <p:spPr/>
        <p:txBody>
          <a:bodyPr/>
          <a:lstStyle/>
          <a:p>
            <a:endParaRPr lang="tr-TR"/>
          </a:p>
          <a:p>
            <a:r>
              <a:rPr lang="tr-TR"/>
              <a:t> Bir robotu çalışamaz hale getirmenin cinayet sayılacağı o günler yaklaşıyor ve böylesi bir geleceğin hukuki, ticari ve toplumsal zeminini oluşturmak biz insanlığa düşüyor. Öyle ya, günümüzün korkularına boyun eğmek yerine, geleceğin getireceklerine hazırlanmak en akılcı tutum olacaktır.</a:t>
            </a:r>
          </a:p>
          <a:p>
            <a:endParaRPr lang="tr-TR"/>
          </a:p>
          <a:p>
            <a:r>
              <a:rPr lang="tr-TR"/>
              <a:t>Belki de tüm korkularımızın ilacı, genç bir bilimkurgu yazarının bundan yaklaşık bir asır önce hayal ettiği o basit yasalarda yatıyordur, kim bilir…</a:t>
            </a:r>
          </a:p>
        </p:txBody>
      </p:sp>
      <p:sp>
        <p:nvSpPr>
          <p:cNvPr id="4" name="Slayt Numarası Yer Tutucusu 3">
            <a:extLst>
              <a:ext uri="{FF2B5EF4-FFF2-40B4-BE49-F238E27FC236}">
                <a16:creationId xmlns="" xmlns:a16="http://schemas.microsoft.com/office/drawing/2014/main" id="{5627551E-4951-4C49-A879-F4E19683B3BC}"/>
              </a:ext>
            </a:extLst>
          </p:cNvPr>
          <p:cNvSpPr>
            <a:spLocks noGrp="1"/>
          </p:cNvSpPr>
          <p:nvPr>
            <p:ph type="sldNum" sz="quarter" idx="12"/>
          </p:nvPr>
        </p:nvSpPr>
        <p:spPr/>
        <p:txBody>
          <a:bodyPr/>
          <a:lstStyle/>
          <a:p>
            <a:fld id="{6D22F896-40B5-4ADD-8801-0D06FADFA095}" type="slidenum">
              <a:rPr lang="en-US" dirty="0"/>
              <a:t>9</a:t>
            </a:fld>
            <a:endParaRPr lang="tr-TR"/>
          </a:p>
        </p:txBody>
      </p:sp>
    </p:spTree>
    <p:extLst>
      <p:ext uri="{BB962C8B-B14F-4D97-AF65-F5344CB8AC3E}">
        <p14:creationId xmlns:p14="http://schemas.microsoft.com/office/powerpoint/2010/main" val="3905962556"/>
      </p:ext>
    </p:extLst>
  </p:cSld>
  <p:clrMapOvr>
    <a:masterClrMapping/>
  </p:clrMapOvr>
</p:sld>
</file>

<file path=ppt/theme/theme1.xml><?xml version="1.0" encoding="utf-8"?>
<a:theme xmlns:a="http://schemas.openxmlformats.org/drawingml/2006/main" name="Uçak İzi">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0</TotalTime>
  <Words>432</Words>
  <Application>Microsoft Office PowerPoint</Application>
  <PresentationFormat>Özel</PresentationFormat>
  <Paragraphs>65</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Uçak İzi</vt:lpstr>
      <vt:lpstr>BEN ROBOT(film)</vt:lpstr>
      <vt:lpstr>BEN ROBOT(FİLM)</vt:lpstr>
      <vt:lpstr>BEN ROBOT(FİLM)</vt:lpstr>
      <vt:lpstr>BEN ROBOT(FİLM)</vt:lpstr>
      <vt:lpstr>BEN ROBOT(FİLM)</vt:lpstr>
      <vt:lpstr>BEN ROBOT(FİLM)</vt:lpstr>
      <vt:lpstr>BEN ROBOT(FİLM)</vt:lpstr>
      <vt:lpstr>BEN ROBOT(FİLM)</vt:lpstr>
      <vt:lpstr>BEN ROBOT(FİLM)</vt:lpstr>
      <vt:lpstr>BEN ROBOT(FİLM)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 robot(I, ROBOT) ~ film</dc:title>
  <dc:creator>ilknur bora</dc:creator>
  <cp:lastModifiedBy>PC</cp:lastModifiedBy>
  <cp:revision>4</cp:revision>
  <dcterms:created xsi:type="dcterms:W3CDTF">2020-04-12T23:24:14Z</dcterms:created>
  <dcterms:modified xsi:type="dcterms:W3CDTF">2020-05-06T14:43:47Z</dcterms:modified>
</cp:coreProperties>
</file>