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7" r:id="rId1"/>
  </p:sldMasterIdLst>
  <p:notesMasterIdLst>
    <p:notesMasterId r:id="rId38"/>
  </p:notesMasterIdLst>
  <p:sldIdLst>
    <p:sldId id="256" r:id="rId2"/>
    <p:sldId id="334" r:id="rId3"/>
    <p:sldId id="335" r:id="rId4"/>
    <p:sldId id="336" r:id="rId5"/>
    <p:sldId id="337" r:id="rId6"/>
    <p:sldId id="338" r:id="rId7"/>
    <p:sldId id="339" r:id="rId8"/>
    <p:sldId id="349" r:id="rId9"/>
    <p:sldId id="340" r:id="rId10"/>
    <p:sldId id="341" r:id="rId11"/>
    <p:sldId id="342" r:id="rId12"/>
    <p:sldId id="343" r:id="rId13"/>
    <p:sldId id="344" r:id="rId14"/>
    <p:sldId id="345" r:id="rId15"/>
    <p:sldId id="346" r:id="rId16"/>
    <p:sldId id="347" r:id="rId17"/>
    <p:sldId id="348" r:id="rId18"/>
    <p:sldId id="350" r:id="rId19"/>
    <p:sldId id="359" r:id="rId20"/>
    <p:sldId id="352" r:id="rId21"/>
    <p:sldId id="360" r:id="rId22"/>
    <p:sldId id="353" r:id="rId23"/>
    <p:sldId id="354" r:id="rId24"/>
    <p:sldId id="355" r:id="rId25"/>
    <p:sldId id="356" r:id="rId26"/>
    <p:sldId id="357" r:id="rId27"/>
    <p:sldId id="358" r:id="rId28"/>
    <p:sldId id="361" r:id="rId29"/>
    <p:sldId id="362" r:id="rId30"/>
    <p:sldId id="363" r:id="rId31"/>
    <p:sldId id="364" r:id="rId32"/>
    <p:sldId id="366" r:id="rId33"/>
    <p:sldId id="367" r:id="rId34"/>
    <p:sldId id="368" r:id="rId35"/>
    <p:sldId id="369" r:id="rId36"/>
    <p:sldId id="333" r:id="rId37"/>
  </p:sldIdLst>
  <p:sldSz cx="12192000" cy="6858000"/>
  <p:notesSz cx="6858000" cy="9144000"/>
  <p:defaultTextStyle>
    <a:defPPr>
      <a:defRPr lang="tr-TR"/>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varScale="1">
        <p:scale>
          <a:sx n="102" d="100"/>
          <a:sy n="102" d="100"/>
        </p:scale>
        <p:origin x="228"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2844"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Arial" charset="0"/>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Arial" charset="0"/>
              </a:defRPr>
            </a:lvl1pPr>
          </a:lstStyle>
          <a:p>
            <a:pPr>
              <a:defRPr/>
            </a:pPr>
            <a:fld id="{534954C7-1E46-45B8-8A31-E49E8A6031F2}" type="datetimeFigureOut">
              <a:rPr lang="tr-TR"/>
              <a:pPr>
                <a:defRPr/>
              </a:pPr>
              <a:t>28.11.2017</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tr-TR" noProof="0" smtClean="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Arial" charset="0"/>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mn-lt"/>
              </a:defRPr>
            </a:lvl1pPr>
          </a:lstStyle>
          <a:p>
            <a:pPr>
              <a:defRPr/>
            </a:pPr>
            <a:fld id="{0DD264EB-ED7A-4F3B-AD49-E42E57E4D4B9}"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0"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92000" cy="66675"/>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7" name="Resim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90763" y="827088"/>
            <a:ext cx="1528762"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Metin kutusu 14"/>
          <p:cNvSpPr txBox="1">
            <a:spLocks noChangeArrowheads="1"/>
          </p:cNvSpPr>
          <p:nvPr/>
        </p:nvSpPr>
        <p:spPr bwMode="auto">
          <a:xfrm>
            <a:off x="3929063" y="1052513"/>
            <a:ext cx="518953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fontAlgn="base">
              <a:spcBef>
                <a:spcPct val="0"/>
              </a:spcBef>
              <a:spcAft>
                <a:spcPct val="0"/>
              </a:spcAft>
              <a:defRPr>
                <a:solidFill>
                  <a:schemeClr val="tx1"/>
                </a:solidFill>
                <a:latin typeface="Times New Roman" panose="02020603050405020304" pitchFamily="18" charset="0"/>
              </a:defRPr>
            </a:lvl6pPr>
            <a:lvl7pPr marL="2971800" indent="-228600" fontAlgn="base">
              <a:spcBef>
                <a:spcPct val="0"/>
              </a:spcBef>
              <a:spcAft>
                <a:spcPct val="0"/>
              </a:spcAft>
              <a:defRPr>
                <a:solidFill>
                  <a:schemeClr val="tx1"/>
                </a:solidFill>
                <a:latin typeface="Times New Roman" panose="02020603050405020304" pitchFamily="18" charset="0"/>
              </a:defRPr>
            </a:lvl7pPr>
            <a:lvl8pPr marL="3429000" indent="-228600" fontAlgn="base">
              <a:spcBef>
                <a:spcPct val="0"/>
              </a:spcBef>
              <a:spcAft>
                <a:spcPct val="0"/>
              </a:spcAft>
              <a:defRPr>
                <a:solidFill>
                  <a:schemeClr val="tx1"/>
                </a:solidFill>
                <a:latin typeface="Times New Roman" panose="02020603050405020304" pitchFamily="18" charset="0"/>
              </a:defRPr>
            </a:lvl8pPr>
            <a:lvl9pPr marL="3886200" indent="-228600" fontAlgn="base">
              <a:spcBef>
                <a:spcPct val="0"/>
              </a:spcBef>
              <a:spcAft>
                <a:spcPct val="0"/>
              </a:spcAft>
              <a:defRPr>
                <a:solidFill>
                  <a:schemeClr val="tx1"/>
                </a:solidFill>
                <a:latin typeface="Times New Roman" panose="02020603050405020304" pitchFamily="18" charset="0"/>
              </a:defRPr>
            </a:lvl9pPr>
          </a:lstStyle>
          <a:p>
            <a:pPr algn="ctr" eaLnBrk="1" hangingPunct="1"/>
            <a:r>
              <a:rPr lang="tr-TR" altLang="tr-TR" sz="3200">
                <a:solidFill>
                  <a:srgbClr val="204788"/>
                </a:solidFill>
                <a:cs typeface="Times New Roman" panose="02020603050405020304" pitchFamily="18" charset="0"/>
              </a:rPr>
              <a:t>Ankara Üniversitesi</a:t>
            </a:r>
          </a:p>
          <a:p>
            <a:pPr algn="ctr" eaLnBrk="1" hangingPunct="1"/>
            <a:r>
              <a:rPr lang="tr-TR" altLang="tr-TR" sz="3200">
                <a:solidFill>
                  <a:srgbClr val="204788"/>
                </a:solidFill>
                <a:cs typeface="Times New Roman" panose="02020603050405020304" pitchFamily="18" charset="0"/>
              </a:rPr>
              <a:t>Nallıhan Meslek Yüksekokulu</a:t>
            </a:r>
          </a:p>
        </p:txBody>
      </p:sp>
      <p:sp>
        <p:nvSpPr>
          <p:cNvPr id="2" name="Title 1"/>
          <p:cNvSpPr>
            <a:spLocks noGrp="1"/>
          </p:cNvSpPr>
          <p:nvPr>
            <p:ph type="ctrTitle"/>
          </p:nvPr>
        </p:nvSpPr>
        <p:spPr>
          <a:xfrm>
            <a:off x="1097280" y="758952"/>
            <a:ext cx="10058400" cy="3566160"/>
          </a:xfrm>
        </p:spPr>
        <p:txBody>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9" name="Date Placeholder 3"/>
          <p:cNvSpPr>
            <a:spLocks noGrp="1"/>
          </p:cNvSpPr>
          <p:nvPr>
            <p:ph type="dt" sz="half"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F07D1E4F-44A0-40F5-9152-EAAC98D74609}" type="datetime1">
              <a:rPr lang="tr-TR"/>
              <a:pPr>
                <a:defRPr/>
              </a:pPr>
              <a:t>28.11.2017</a:t>
            </a:fld>
            <a:endParaRPr lang="tr-TR"/>
          </a:p>
        </p:txBody>
      </p:sp>
      <p:sp>
        <p:nvSpPr>
          <p:cNvPr id="10" name="Footer Placeholder 4"/>
          <p:cNvSpPr>
            <a:spLocks noGrp="1"/>
          </p:cNvSpPr>
          <p:nvPr>
            <p:ph type="ftr" sz="quarter" idx="11"/>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11"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69025A6D-9892-44CA-ADF1-B740EAF2C0E0}" type="slidenum">
              <a:rPr lang="tr-TR" altLang="tr-TR"/>
              <a:pPr>
                <a:defRPr/>
              </a:pPr>
              <a:t>‹#›</a:t>
            </a:fld>
            <a:endParaRPr lang="tr-TR" altLang="tr-TR"/>
          </a:p>
        </p:txBody>
      </p:sp>
    </p:spTree>
    <p:extLst>
      <p:ext uri="{BB962C8B-B14F-4D97-AF65-F5344CB8AC3E}">
        <p14:creationId xmlns:p14="http://schemas.microsoft.com/office/powerpoint/2010/main" val="2246588821"/>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fld id="{4963D7C4-5FDA-416B-86E6-6E7FFDF7F516}" type="datetime1">
              <a:rPr lang="tr-TR"/>
              <a:pPr>
                <a:defRPr/>
              </a:pPr>
              <a:t>28.11.2017</a:t>
            </a:fld>
            <a:endParaRPr lang="tr-TR"/>
          </a:p>
        </p:txBody>
      </p:sp>
      <p:sp>
        <p:nvSpPr>
          <p:cNvPr id="5" name="Footer Placeholder 4"/>
          <p:cNvSpPr>
            <a:spLocks noGrp="1"/>
          </p:cNvSpPr>
          <p:nvPr>
            <p:ph type="ftr" sz="quarter" idx="11"/>
          </p:nvPr>
        </p:nvSpPr>
        <p:spPr/>
        <p:txBody>
          <a:bodyPr/>
          <a:lstStyle>
            <a:lvl1pPr>
              <a:defRPr/>
            </a:lvl1pPr>
          </a:lstStyle>
          <a:p>
            <a:pPr>
              <a:defRPr/>
            </a:pPr>
            <a:r>
              <a:rPr lang="tr-TR"/>
              <a:t>Dr. Meltem BATURAY</a:t>
            </a:r>
          </a:p>
        </p:txBody>
      </p:sp>
      <p:sp>
        <p:nvSpPr>
          <p:cNvPr id="6" name="Slide Number Placeholder 5"/>
          <p:cNvSpPr>
            <a:spLocks noGrp="1"/>
          </p:cNvSpPr>
          <p:nvPr>
            <p:ph type="sldNum" sz="quarter" idx="12"/>
          </p:nvPr>
        </p:nvSpPr>
        <p:spPr/>
        <p:txBody>
          <a:bodyPr/>
          <a:lstStyle>
            <a:lvl1pPr>
              <a:defRPr/>
            </a:lvl1pPr>
          </a:lstStyle>
          <a:p>
            <a:pPr>
              <a:defRPr/>
            </a:pPr>
            <a:fld id="{6EEF2564-EE41-4F5B-829A-88E9D0B627CA}" type="slidenum">
              <a:rPr lang="tr-TR" altLang="tr-TR"/>
              <a:pPr>
                <a:defRPr/>
              </a:pPr>
              <a:t>‹#›</a:t>
            </a:fld>
            <a:endParaRPr lang="tr-TR" altLang="tr-TR"/>
          </a:p>
        </p:txBody>
      </p:sp>
    </p:spTree>
    <p:extLst>
      <p:ext uri="{BB962C8B-B14F-4D97-AF65-F5344CB8AC3E}">
        <p14:creationId xmlns:p14="http://schemas.microsoft.com/office/powerpoint/2010/main" val="3080131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 name="Date Placeholder 3"/>
          <p:cNvSpPr>
            <a:spLocks noGrp="1"/>
          </p:cNvSpPr>
          <p:nvPr>
            <p:ph type="dt" sz="half" idx="10"/>
          </p:nvPr>
        </p:nvSpPr>
        <p:spPr/>
        <p:txBody>
          <a:bodyPr/>
          <a:lstStyle>
            <a:lvl1pPr>
              <a:defRPr/>
            </a:lvl1pPr>
          </a:lstStyle>
          <a:p>
            <a:pPr>
              <a:defRPr/>
            </a:pPr>
            <a:fld id="{4D75D93F-C2C7-4F1D-95D4-155835929C24}" type="datetime1">
              <a:rPr lang="tr-TR"/>
              <a:pPr>
                <a:defRPr/>
              </a:pPr>
              <a:t>28.11.2017</a:t>
            </a:fld>
            <a:endParaRPr lang="tr-TR"/>
          </a:p>
        </p:txBody>
      </p:sp>
      <p:sp>
        <p:nvSpPr>
          <p:cNvPr id="7" name="Footer Placeholder 4"/>
          <p:cNvSpPr>
            <a:spLocks noGrp="1"/>
          </p:cNvSpPr>
          <p:nvPr>
            <p:ph type="ftr" sz="quarter" idx="11"/>
          </p:nvPr>
        </p:nvSpPr>
        <p:spPr/>
        <p:txBody>
          <a:bodyPr/>
          <a:lstStyle>
            <a:lvl1pPr>
              <a:defRPr/>
            </a:lvl1pPr>
          </a:lstStyle>
          <a:p>
            <a:pPr>
              <a:defRPr/>
            </a:pPr>
            <a:r>
              <a:rPr lang="tr-TR"/>
              <a:t>Dr. Meltem BATURAY</a:t>
            </a:r>
          </a:p>
        </p:txBody>
      </p:sp>
      <p:sp>
        <p:nvSpPr>
          <p:cNvPr id="8" name="Slide Number Placeholder 5"/>
          <p:cNvSpPr>
            <a:spLocks noGrp="1"/>
          </p:cNvSpPr>
          <p:nvPr>
            <p:ph type="sldNum" sz="quarter" idx="12"/>
          </p:nvPr>
        </p:nvSpPr>
        <p:spPr/>
        <p:txBody>
          <a:bodyPr/>
          <a:lstStyle>
            <a:lvl1pPr>
              <a:defRPr/>
            </a:lvl1pPr>
          </a:lstStyle>
          <a:p>
            <a:pPr>
              <a:defRPr/>
            </a:pPr>
            <a:fld id="{D2B0AC5D-B078-4DE4-BAB1-522EF778B1BB}" type="slidenum">
              <a:rPr lang="tr-TR" altLang="tr-TR"/>
              <a:pPr>
                <a:defRPr/>
              </a:pPr>
              <a:t>‹#›</a:t>
            </a:fld>
            <a:endParaRPr lang="tr-TR" altLang="tr-TR"/>
          </a:p>
        </p:txBody>
      </p:sp>
    </p:spTree>
    <p:extLst>
      <p:ext uri="{BB962C8B-B14F-4D97-AF65-F5344CB8AC3E}">
        <p14:creationId xmlns:p14="http://schemas.microsoft.com/office/powerpoint/2010/main" val="2597189294"/>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9"/>
            <a:ext cx="10058400" cy="1125438"/>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1096963" y="1556792"/>
            <a:ext cx="10058400" cy="4670797"/>
          </a:xfrm>
        </p:spPr>
        <p:txBody>
          <a:bodyPr/>
          <a:lstStyle>
            <a:lvl1pPr>
              <a:defRPr sz="2400">
                <a:solidFill>
                  <a:schemeClr val="bg2">
                    <a:lumMod val="25000"/>
                  </a:schemeClr>
                </a:solidFill>
                <a:latin typeface="Times New Roman" panose="02020603050405020304" pitchFamily="18" charset="0"/>
                <a:cs typeface="Times New Roman" panose="02020603050405020304" pitchFamily="18" charset="0"/>
              </a:defRPr>
            </a:lvl1pPr>
            <a:lvl2pPr>
              <a:defRPr sz="2200">
                <a:solidFill>
                  <a:schemeClr val="bg2">
                    <a:lumMod val="25000"/>
                  </a:schemeClr>
                </a:solidFill>
                <a:latin typeface="Times New Roman" panose="02020603050405020304" pitchFamily="18" charset="0"/>
                <a:cs typeface="Times New Roman" panose="02020603050405020304" pitchFamily="18" charset="0"/>
              </a:defRPr>
            </a:lvl2pPr>
            <a:lvl3pPr>
              <a:defRPr sz="2000">
                <a:solidFill>
                  <a:schemeClr val="bg2">
                    <a:lumMod val="25000"/>
                  </a:schemeClr>
                </a:solidFill>
                <a:latin typeface="Times New Roman" panose="02020603050405020304" pitchFamily="18" charset="0"/>
                <a:cs typeface="Times New Roman" panose="02020603050405020304" pitchFamily="18" charset="0"/>
              </a:defRPr>
            </a:lvl3pPr>
            <a:lvl4pPr>
              <a:defRPr sz="1800">
                <a:solidFill>
                  <a:schemeClr val="bg2">
                    <a:lumMod val="25000"/>
                  </a:schemeClr>
                </a:solidFill>
                <a:latin typeface="Times New Roman" panose="02020603050405020304" pitchFamily="18" charset="0"/>
                <a:cs typeface="Times New Roman" panose="02020603050405020304" pitchFamily="18" charset="0"/>
              </a:defRPr>
            </a:lvl4pPr>
            <a:lvl5pPr>
              <a:defRPr sz="1800">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7148038E-E327-489E-83F9-69E877FCA94A}" type="datetime1">
              <a:rPr lang="tr-TR"/>
              <a:pPr>
                <a:defRPr/>
              </a:pPr>
              <a:t>28.11.2017</a:t>
            </a:fld>
            <a:endParaRPr lang="tr-TR"/>
          </a:p>
        </p:txBody>
      </p:sp>
      <p:sp>
        <p:nvSpPr>
          <p:cNvPr id="6" name="Slide Number Placeholder 5"/>
          <p:cNvSpPr>
            <a:spLocks noGrp="1"/>
          </p:cNvSpPr>
          <p:nvPr>
            <p:ph type="sldNum" sz="quarter" idx="12"/>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0D9AD90C-3292-442A-A66B-9C1842AC3F52}" type="slidenum">
              <a:rPr lang="tr-TR" altLang="tr-TR"/>
              <a:pPr>
                <a:defRPr/>
              </a:pPr>
              <a:t>‹#›</a:t>
            </a:fld>
            <a:endParaRPr lang="tr-TR" altLang="tr-TR"/>
          </a:p>
        </p:txBody>
      </p:sp>
    </p:spTree>
    <p:extLst>
      <p:ext uri="{BB962C8B-B14F-4D97-AF65-F5344CB8AC3E}">
        <p14:creationId xmlns:p14="http://schemas.microsoft.com/office/powerpoint/2010/main" val="1111810663"/>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7280" y="758952"/>
            <a:ext cx="10058400" cy="3566160"/>
          </a:xfrm>
        </p:spPr>
        <p:txBody>
          <a:bodyPr anchorCtr="0"/>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7" name="Date Placeholder 3"/>
          <p:cNvSpPr>
            <a:spLocks noGrp="1"/>
          </p:cNvSpPr>
          <p:nvPr>
            <p:ph type="dt" sz="half"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2D11A7D6-6303-48CF-93EA-A8EAF227D5F7}" type="datetime1">
              <a:rPr lang="tr-TR"/>
              <a:pPr>
                <a:defRPr/>
              </a:pPr>
              <a:t>28.11.2017</a:t>
            </a:fld>
            <a:endParaRPr lang="tr-TR"/>
          </a:p>
        </p:txBody>
      </p:sp>
      <p:sp>
        <p:nvSpPr>
          <p:cNvPr id="8" name="Footer Placeholder 4"/>
          <p:cNvSpPr>
            <a:spLocks noGrp="1"/>
          </p:cNvSpPr>
          <p:nvPr>
            <p:ph type="ftr" sz="quarter" idx="11"/>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9"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02D911D6-197B-4602-B583-E852385D02DD}" type="slidenum">
              <a:rPr lang="tr-TR" altLang="tr-TR"/>
              <a:pPr>
                <a:defRPr/>
              </a:pPr>
              <a:t>‹#›</a:t>
            </a:fld>
            <a:endParaRPr lang="tr-TR" altLang="tr-TR"/>
          </a:p>
        </p:txBody>
      </p:sp>
    </p:spTree>
    <p:extLst>
      <p:ext uri="{BB962C8B-B14F-4D97-AF65-F5344CB8AC3E}">
        <p14:creationId xmlns:p14="http://schemas.microsoft.com/office/powerpoint/2010/main" val="1078451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fld id="{A4B5FBE2-3D54-4CBA-A8DF-A6942B800644}" type="datetime1">
              <a:rPr lang="tr-TR"/>
              <a:pPr>
                <a:defRPr/>
              </a:pPr>
              <a:t>28.11.2017</a:t>
            </a:fld>
            <a:endParaRPr lang="tr-TR"/>
          </a:p>
        </p:txBody>
      </p:sp>
      <p:sp>
        <p:nvSpPr>
          <p:cNvPr id="6" name="Footer Placeholder 4"/>
          <p:cNvSpPr>
            <a:spLocks noGrp="1"/>
          </p:cNvSpPr>
          <p:nvPr>
            <p:ph type="ftr" sz="quarter" idx="11"/>
          </p:nvPr>
        </p:nvSpPr>
        <p:spPr/>
        <p:txBody>
          <a:bodyPr/>
          <a:lstStyle>
            <a:lvl1pPr>
              <a:defRPr/>
            </a:lvl1pPr>
          </a:lstStyle>
          <a:p>
            <a:pPr>
              <a:defRPr/>
            </a:pPr>
            <a:r>
              <a:rPr lang="tr-TR"/>
              <a:t>Dr. Meltem BATURAY</a:t>
            </a:r>
          </a:p>
        </p:txBody>
      </p:sp>
      <p:sp>
        <p:nvSpPr>
          <p:cNvPr id="7" name="Slide Number Placeholder 5"/>
          <p:cNvSpPr>
            <a:spLocks noGrp="1"/>
          </p:cNvSpPr>
          <p:nvPr>
            <p:ph type="sldNum" sz="quarter" idx="12"/>
          </p:nvPr>
        </p:nvSpPr>
        <p:spPr/>
        <p:txBody>
          <a:bodyPr/>
          <a:lstStyle>
            <a:lvl1pPr>
              <a:defRPr/>
            </a:lvl1pPr>
          </a:lstStyle>
          <a:p>
            <a:pPr>
              <a:defRPr/>
            </a:pPr>
            <a:fld id="{36D9D295-8366-4E57-8143-FE733F59751C}" type="slidenum">
              <a:rPr lang="tr-TR" altLang="tr-TR"/>
              <a:pPr>
                <a:defRPr/>
              </a:pPr>
              <a:t>‹#›</a:t>
            </a:fld>
            <a:endParaRPr lang="tr-TR" altLang="tr-TR"/>
          </a:p>
        </p:txBody>
      </p:sp>
    </p:spTree>
    <p:extLst>
      <p:ext uri="{BB962C8B-B14F-4D97-AF65-F5344CB8AC3E}">
        <p14:creationId xmlns:p14="http://schemas.microsoft.com/office/powerpoint/2010/main" val="27943478"/>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fld id="{F9F5B39A-B614-4AA2-B8DB-570953E9A8D6}" type="datetime1">
              <a:rPr lang="tr-TR"/>
              <a:pPr>
                <a:defRPr/>
              </a:pPr>
              <a:t>28.11.2017</a:t>
            </a:fld>
            <a:endParaRPr lang="tr-TR"/>
          </a:p>
        </p:txBody>
      </p:sp>
      <p:sp>
        <p:nvSpPr>
          <p:cNvPr id="8" name="Footer Placeholder 4"/>
          <p:cNvSpPr>
            <a:spLocks noGrp="1"/>
          </p:cNvSpPr>
          <p:nvPr>
            <p:ph type="ftr" sz="quarter" idx="11"/>
          </p:nvPr>
        </p:nvSpPr>
        <p:spPr/>
        <p:txBody>
          <a:bodyPr/>
          <a:lstStyle>
            <a:lvl1pPr>
              <a:defRPr/>
            </a:lvl1pPr>
          </a:lstStyle>
          <a:p>
            <a:pPr>
              <a:defRPr/>
            </a:pPr>
            <a:r>
              <a:rPr lang="tr-TR"/>
              <a:t>Dr. Meltem BATURAY</a:t>
            </a:r>
          </a:p>
        </p:txBody>
      </p:sp>
      <p:sp>
        <p:nvSpPr>
          <p:cNvPr id="9" name="Slide Number Placeholder 5"/>
          <p:cNvSpPr>
            <a:spLocks noGrp="1"/>
          </p:cNvSpPr>
          <p:nvPr>
            <p:ph type="sldNum" sz="quarter" idx="12"/>
          </p:nvPr>
        </p:nvSpPr>
        <p:spPr/>
        <p:txBody>
          <a:bodyPr/>
          <a:lstStyle>
            <a:lvl1pPr>
              <a:defRPr/>
            </a:lvl1pPr>
          </a:lstStyle>
          <a:p>
            <a:pPr>
              <a:defRPr/>
            </a:pPr>
            <a:fld id="{57D917FD-B7E8-41B2-BCB4-3BA8AD6E18D0}" type="slidenum">
              <a:rPr lang="tr-TR" altLang="tr-TR"/>
              <a:pPr>
                <a:defRPr/>
              </a:pPr>
              <a:t>‹#›</a:t>
            </a:fld>
            <a:endParaRPr lang="tr-TR" altLang="tr-TR"/>
          </a:p>
        </p:txBody>
      </p:sp>
    </p:spTree>
    <p:extLst>
      <p:ext uri="{BB962C8B-B14F-4D97-AF65-F5344CB8AC3E}">
        <p14:creationId xmlns:p14="http://schemas.microsoft.com/office/powerpoint/2010/main" val="2680148204"/>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fld id="{1867CE6A-36B1-464A-BFDA-A276C8A7188A}" type="datetime1">
              <a:rPr lang="tr-TR"/>
              <a:pPr>
                <a:defRPr/>
              </a:pPr>
              <a:t>28.11.2017</a:t>
            </a:fld>
            <a:endParaRPr lang="tr-TR"/>
          </a:p>
        </p:txBody>
      </p:sp>
      <p:sp>
        <p:nvSpPr>
          <p:cNvPr id="4" name="Footer Placeholder 4"/>
          <p:cNvSpPr>
            <a:spLocks noGrp="1"/>
          </p:cNvSpPr>
          <p:nvPr>
            <p:ph type="ftr" sz="quarter" idx="11"/>
          </p:nvPr>
        </p:nvSpPr>
        <p:spPr/>
        <p:txBody>
          <a:bodyPr/>
          <a:lstStyle>
            <a:lvl1pPr>
              <a:defRPr/>
            </a:lvl1pPr>
          </a:lstStyle>
          <a:p>
            <a:pPr>
              <a:defRPr/>
            </a:pPr>
            <a:r>
              <a:rPr lang="tr-TR"/>
              <a:t>Dr. Meltem BATURAY</a:t>
            </a:r>
          </a:p>
        </p:txBody>
      </p:sp>
      <p:sp>
        <p:nvSpPr>
          <p:cNvPr id="5" name="Slide Number Placeholder 5"/>
          <p:cNvSpPr>
            <a:spLocks noGrp="1"/>
          </p:cNvSpPr>
          <p:nvPr>
            <p:ph type="sldNum" sz="quarter" idx="12"/>
          </p:nvPr>
        </p:nvSpPr>
        <p:spPr/>
        <p:txBody>
          <a:bodyPr/>
          <a:lstStyle>
            <a:lvl1pPr>
              <a:defRPr/>
            </a:lvl1pPr>
          </a:lstStyle>
          <a:p>
            <a:pPr>
              <a:defRPr/>
            </a:pPr>
            <a:fld id="{D38A950B-DB61-4B94-A39B-F34E3EF2E62D}" type="slidenum">
              <a:rPr lang="tr-TR" altLang="tr-TR"/>
              <a:pPr>
                <a:defRPr/>
              </a:pPr>
              <a:t>‹#›</a:t>
            </a:fld>
            <a:endParaRPr lang="tr-TR" altLang="tr-TR"/>
          </a:p>
        </p:txBody>
      </p:sp>
    </p:spTree>
    <p:extLst>
      <p:ext uri="{BB962C8B-B14F-4D97-AF65-F5344CB8AC3E}">
        <p14:creationId xmlns:p14="http://schemas.microsoft.com/office/powerpoint/2010/main" val="1803367321"/>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5"/>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fld id="{C46DE68F-2A43-41E5-AE81-10327DE2F810}" type="datetime1">
              <a:rPr lang="tr-TR"/>
              <a:pPr>
                <a:defRPr/>
              </a:pPr>
              <a:t>28.11.2017</a:t>
            </a:fld>
            <a:endParaRPr lang="tr-TR"/>
          </a:p>
        </p:txBody>
      </p:sp>
      <p:sp>
        <p:nvSpPr>
          <p:cNvPr id="5" name="Footer Placeholder 7"/>
          <p:cNvSpPr>
            <a:spLocks noGrp="1"/>
          </p:cNvSpPr>
          <p:nvPr>
            <p:ph type="ftr" sz="quarter" idx="11"/>
          </p:nvPr>
        </p:nvSpPr>
        <p:spPr/>
        <p:txBody>
          <a:bodyPr/>
          <a:lstStyle>
            <a:lvl1pPr>
              <a:defRPr smtClean="0">
                <a:solidFill>
                  <a:srgbClr val="FFFFFF"/>
                </a:solidFill>
              </a:defRPr>
            </a:lvl1pPr>
          </a:lstStyle>
          <a:p>
            <a:pPr>
              <a:defRPr/>
            </a:pPr>
            <a:r>
              <a:rPr lang="tr-TR"/>
              <a:t>Dr. Meltem BATURAY</a:t>
            </a:r>
          </a:p>
        </p:txBody>
      </p:sp>
      <p:sp>
        <p:nvSpPr>
          <p:cNvPr id="6" name="Slide Number Placeholder 8"/>
          <p:cNvSpPr>
            <a:spLocks noGrp="1"/>
          </p:cNvSpPr>
          <p:nvPr>
            <p:ph type="sldNum" sz="quarter" idx="12"/>
          </p:nvPr>
        </p:nvSpPr>
        <p:spPr/>
        <p:txBody>
          <a:bodyPr/>
          <a:lstStyle>
            <a:lvl1pPr>
              <a:defRPr/>
            </a:lvl1pPr>
          </a:lstStyle>
          <a:p>
            <a:pPr>
              <a:defRPr/>
            </a:pPr>
            <a:fld id="{EE0B1064-7D4A-4C18-8148-1341065ABFF6}" type="slidenum">
              <a:rPr lang="tr-TR" altLang="tr-TR"/>
              <a:pPr>
                <a:defRPr/>
              </a:pPr>
              <a:t>‹#›</a:t>
            </a:fld>
            <a:endParaRPr lang="tr-TR" altLang="tr-TR"/>
          </a:p>
        </p:txBody>
      </p:sp>
    </p:spTree>
    <p:extLst>
      <p:ext uri="{BB962C8B-B14F-4D97-AF65-F5344CB8AC3E}">
        <p14:creationId xmlns:p14="http://schemas.microsoft.com/office/powerpoint/2010/main" val="853250278"/>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0" y="0"/>
            <a:ext cx="4051300"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4040188" y="0"/>
            <a:ext cx="63500"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a:xfrm>
            <a:off x="465138" y="6459538"/>
            <a:ext cx="2619375" cy="365125"/>
          </a:xfrm>
        </p:spPr>
        <p:txBody>
          <a:bodyPr/>
          <a:lstStyle>
            <a:lvl1pPr algn="l">
              <a:defRPr smtClean="0">
                <a:latin typeface="Times New Roman" panose="02020603050405020304" pitchFamily="18" charset="0"/>
                <a:cs typeface="Times New Roman" panose="02020603050405020304" pitchFamily="18" charset="0"/>
              </a:defRPr>
            </a:lvl1pPr>
          </a:lstStyle>
          <a:p>
            <a:pPr>
              <a:defRPr/>
            </a:pPr>
            <a:fld id="{4B4BF5D3-8F36-4304-88CE-7A9BE5CB1ED0}" type="datetime1">
              <a:rPr lang="tr-TR"/>
              <a:pPr>
                <a:defRPr/>
              </a:pPr>
              <a:t>28.11.2017</a:t>
            </a:fld>
            <a:endParaRPr lang="tr-TR"/>
          </a:p>
        </p:txBody>
      </p:sp>
      <p:sp>
        <p:nvSpPr>
          <p:cNvPr id="8" name="Footer Placeholder 5"/>
          <p:cNvSpPr>
            <a:spLocks noGrp="1"/>
          </p:cNvSpPr>
          <p:nvPr>
            <p:ph type="ftr" sz="quarter" idx="11"/>
          </p:nvPr>
        </p:nvSpPr>
        <p:spPr>
          <a:xfrm>
            <a:off x="4800600" y="6459538"/>
            <a:ext cx="4648200" cy="365125"/>
          </a:xfrm>
        </p:spPr>
        <p:txBody>
          <a:bodyPr/>
          <a:lstStyle>
            <a:lvl1pPr algn="l">
              <a:defRPr smtClean="0">
                <a:solidFill>
                  <a:srgbClr val="204788"/>
                </a:solidFill>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9" name="Slide Number Placeholder 6"/>
          <p:cNvSpPr>
            <a:spLocks noGrp="1"/>
          </p:cNvSpPr>
          <p:nvPr>
            <p:ph type="sldNum" sz="quarter" idx="12"/>
          </p:nvPr>
        </p:nvSpPr>
        <p:spPr/>
        <p:txBody>
          <a:bodyPr/>
          <a:lstStyle>
            <a:lvl1pPr>
              <a:defRPr smtClean="0">
                <a:solidFill>
                  <a:srgbClr val="204788"/>
                </a:solidFill>
                <a:latin typeface="Times New Roman" panose="02020603050405020304" pitchFamily="18" charset="0"/>
                <a:cs typeface="Times New Roman" panose="02020603050405020304" pitchFamily="18" charset="0"/>
              </a:defRPr>
            </a:lvl1pPr>
          </a:lstStyle>
          <a:p>
            <a:pPr>
              <a:defRPr/>
            </a:pPr>
            <a:fld id="{EE0F47B4-AF1E-42E0-85C8-07D0E7504722}" type="slidenum">
              <a:rPr lang="tr-TR" altLang="tr-TR"/>
              <a:pPr>
                <a:defRPr/>
              </a:pPr>
              <a:t>‹#›</a:t>
            </a:fld>
            <a:endParaRPr lang="tr-TR" altLang="tr-TR"/>
          </a:p>
        </p:txBody>
      </p:sp>
    </p:spTree>
    <p:extLst>
      <p:ext uri="{BB962C8B-B14F-4D97-AF65-F5344CB8AC3E}">
        <p14:creationId xmlns:p14="http://schemas.microsoft.com/office/powerpoint/2010/main" val="3268188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0" y="4914900"/>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p:txBody>
          <a:bodyPr/>
          <a:lstStyle>
            <a:lvl1pPr>
              <a:defRPr/>
            </a:lvl1pPr>
          </a:lstStyle>
          <a:p>
            <a:pPr>
              <a:defRPr/>
            </a:pPr>
            <a:fld id="{7708F7DB-804B-478E-8D5B-9BFBE246BC92}" type="datetime1">
              <a:rPr lang="tr-TR"/>
              <a:pPr>
                <a:defRPr/>
              </a:pPr>
              <a:t>28.11.2017</a:t>
            </a:fld>
            <a:endParaRPr lang="tr-TR"/>
          </a:p>
        </p:txBody>
      </p:sp>
      <p:sp>
        <p:nvSpPr>
          <p:cNvPr id="8" name="Footer Placeholder 5"/>
          <p:cNvSpPr>
            <a:spLocks noGrp="1"/>
          </p:cNvSpPr>
          <p:nvPr>
            <p:ph type="ftr" sz="quarter" idx="11"/>
          </p:nvPr>
        </p:nvSpPr>
        <p:spPr/>
        <p:txBody>
          <a:bodyPr/>
          <a:lstStyle>
            <a:lvl1pPr>
              <a:defRPr/>
            </a:lvl1pPr>
          </a:lstStyle>
          <a:p>
            <a:pPr>
              <a:defRPr/>
            </a:pPr>
            <a:r>
              <a:rPr lang="tr-TR"/>
              <a:t>Dr. Meltem BATURAY</a:t>
            </a:r>
          </a:p>
        </p:txBody>
      </p:sp>
      <p:sp>
        <p:nvSpPr>
          <p:cNvPr id="9" name="Slide Number Placeholder 6"/>
          <p:cNvSpPr>
            <a:spLocks noGrp="1"/>
          </p:cNvSpPr>
          <p:nvPr>
            <p:ph type="sldNum" sz="quarter" idx="12"/>
          </p:nvPr>
        </p:nvSpPr>
        <p:spPr/>
        <p:txBody>
          <a:bodyPr/>
          <a:lstStyle>
            <a:lvl1pPr>
              <a:defRPr/>
            </a:lvl1pPr>
          </a:lstStyle>
          <a:p>
            <a:pPr>
              <a:defRPr/>
            </a:pPr>
            <a:fld id="{724513CE-2E86-4D48-8F7D-470FE06DCADE}" type="slidenum">
              <a:rPr lang="tr-TR" altLang="tr-TR"/>
              <a:pPr>
                <a:defRPr/>
              </a:pPr>
              <a:t>‹#›</a:t>
            </a:fld>
            <a:endParaRPr lang="tr-TR" altLang="tr-TR"/>
          </a:p>
        </p:txBody>
      </p:sp>
    </p:spTree>
    <p:extLst>
      <p:ext uri="{BB962C8B-B14F-4D97-AF65-F5344CB8AC3E}">
        <p14:creationId xmlns:p14="http://schemas.microsoft.com/office/powerpoint/2010/main" val="1024697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963" y="287339"/>
            <a:ext cx="10058400" cy="981421"/>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1029" name="Text Placeholder 2"/>
          <p:cNvSpPr>
            <a:spLocks noGrp="1"/>
          </p:cNvSpPr>
          <p:nvPr>
            <p:ph type="body" idx="1"/>
          </p:nvPr>
        </p:nvSpPr>
        <p:spPr bwMode="auto">
          <a:xfrm>
            <a:off x="1096963" y="1343701"/>
            <a:ext cx="10058400" cy="452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1096963" y="6459538"/>
            <a:ext cx="2473325" cy="365125"/>
          </a:xfrm>
          <a:prstGeom prst="rect">
            <a:avLst/>
          </a:prstGeom>
        </p:spPr>
        <p:txBody>
          <a:bodyPr vert="horz" lIns="91440" tIns="45720" rIns="91440" bIns="45720" rtlCol="0" anchor="ctr"/>
          <a:lstStyle>
            <a:lvl1pPr algn="l" eaLnBrk="1" fontAlgn="auto" hangingPunct="1">
              <a:spcBef>
                <a:spcPts val="0"/>
              </a:spcBef>
              <a:spcAft>
                <a:spcPts val="0"/>
              </a:spcAft>
              <a:defRPr sz="900" smtClean="0">
                <a:solidFill>
                  <a:srgbClr val="204788"/>
                </a:solidFill>
                <a:latin typeface="Times New Roman" panose="02020603050405020304" pitchFamily="18" charset="0"/>
                <a:cs typeface="Times New Roman" panose="02020603050405020304" pitchFamily="18" charset="0"/>
              </a:defRPr>
            </a:lvl1pPr>
          </a:lstStyle>
          <a:p>
            <a:pPr>
              <a:defRPr/>
            </a:pPr>
            <a:fld id="{D5190670-BAB3-4F86-81FB-9209E0391820}" type="datetime1">
              <a:rPr lang="tr-TR"/>
              <a:pPr>
                <a:defRPr/>
              </a:pPr>
              <a:t>28.11.2017</a:t>
            </a:fld>
            <a:endParaRPr lang="tr-TR"/>
          </a:p>
        </p:txBody>
      </p:sp>
      <p:sp>
        <p:nvSpPr>
          <p:cNvPr id="5" name="Footer Placeholder 4"/>
          <p:cNvSpPr>
            <a:spLocks noGrp="1"/>
          </p:cNvSpPr>
          <p:nvPr>
            <p:ph type="ftr" sz="quarter" idx="3"/>
          </p:nvPr>
        </p:nvSpPr>
        <p:spPr>
          <a:xfrm>
            <a:off x="3686175" y="6459538"/>
            <a:ext cx="4822825" cy="365125"/>
          </a:xfrm>
          <a:prstGeom prst="rect">
            <a:avLst/>
          </a:prstGeom>
        </p:spPr>
        <p:txBody>
          <a:bodyPr vert="horz" lIns="91440" tIns="45720" rIns="91440" bIns="45720" rtlCol="0" anchor="ctr"/>
          <a:lstStyle>
            <a:lvl1pPr algn="ctr" eaLnBrk="1" fontAlgn="auto" hangingPunct="1">
              <a:spcBef>
                <a:spcPts val="0"/>
              </a:spcBef>
              <a:spcAft>
                <a:spcPts val="0"/>
              </a:spcAft>
              <a:defRPr sz="900" cap="all" baseline="0" smtClean="0">
                <a:solidFill>
                  <a:srgbClr val="204788"/>
                </a:solidFill>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6" name="Slide Number Placeholder 5"/>
          <p:cNvSpPr>
            <a:spLocks noGrp="1"/>
          </p:cNvSpPr>
          <p:nvPr>
            <p:ph type="sldNum" sz="quarter" idx="4"/>
          </p:nvPr>
        </p:nvSpPr>
        <p:spPr>
          <a:xfrm>
            <a:off x="9901238" y="6459538"/>
            <a:ext cx="1311275" cy="365125"/>
          </a:xfrm>
          <a:prstGeom prst="rect">
            <a:avLst/>
          </a:prstGeom>
        </p:spPr>
        <p:txBody>
          <a:bodyPr vert="horz" lIns="91440" tIns="45720" rIns="91440" bIns="45720" rtlCol="0" anchor="ctr"/>
          <a:lstStyle>
            <a:lvl1pPr algn="r" eaLnBrk="1" fontAlgn="auto" hangingPunct="1">
              <a:spcBef>
                <a:spcPts val="0"/>
              </a:spcBef>
              <a:spcAft>
                <a:spcPts val="0"/>
              </a:spcAft>
              <a:defRPr sz="1050" smtClean="0">
                <a:solidFill>
                  <a:srgbClr val="204788"/>
                </a:solidFill>
                <a:latin typeface="Times New Roman" panose="02020603050405020304" pitchFamily="18" charset="0"/>
                <a:cs typeface="Times New Roman" panose="02020603050405020304" pitchFamily="18" charset="0"/>
              </a:defRPr>
            </a:lvl1pPr>
          </a:lstStyle>
          <a:p>
            <a:pPr>
              <a:defRPr/>
            </a:pPr>
            <a:fld id="{7A164F21-C042-42E0-8AC8-7DA2A5079631}" type="slidenum">
              <a:rPr lang="tr-TR" altLang="tr-TR"/>
              <a:pPr>
                <a:defRPr/>
              </a:pPr>
              <a:t>‹#›</a:t>
            </a:fld>
            <a:endParaRPr lang="tr-TR" altLang="tr-TR"/>
          </a:p>
        </p:txBody>
      </p:sp>
      <p:cxnSp>
        <p:nvCxnSpPr>
          <p:cNvPr id="10" name="Straight Connector 9"/>
          <p:cNvCxnSpPr/>
          <p:nvPr/>
        </p:nvCxnSpPr>
        <p:spPr>
          <a:xfrm>
            <a:off x="1096963" y="1284962"/>
            <a:ext cx="996632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66" r:id="rId4"/>
    <p:sldLayoutId id="2147483767" r:id="rId5"/>
    <p:sldLayoutId id="2147483768" r:id="rId6"/>
    <p:sldLayoutId id="2147483773" r:id="rId7"/>
    <p:sldLayoutId id="2147483774" r:id="rId8"/>
    <p:sldLayoutId id="2147483775" r:id="rId9"/>
    <p:sldLayoutId id="2147483769" r:id="rId10"/>
    <p:sldLayoutId id="2147483776" r:id="rId11"/>
  </p:sldLayoutIdLst>
  <p:transition spd="med">
    <p:fade/>
  </p:transition>
  <p:timing>
    <p:tnLst>
      <p:par>
        <p:cTn id="1" dur="indefinite" restart="never" nodeType="tmRoot"/>
      </p:par>
    </p:tnLst>
  </p:timing>
  <p:hf hdr="0" dt="0"/>
  <p:txStyles>
    <p:titleStyle>
      <a:lvl1pPr algn="l" rtl="0" fontAlgn="base">
        <a:lnSpc>
          <a:spcPct val="85000"/>
        </a:lnSpc>
        <a:spcBef>
          <a:spcPct val="0"/>
        </a:spcBef>
        <a:spcAft>
          <a:spcPct val="0"/>
        </a:spcAft>
        <a:defRPr sz="3600" kern="1200" spc="-50">
          <a:solidFill>
            <a:srgbClr val="204788"/>
          </a:solidFill>
          <a:latin typeface="Times New Roman" panose="02020603050405020304" pitchFamily="18" charset="0"/>
          <a:ea typeface="+mj-ea"/>
          <a:cs typeface="Times New Roman" panose="02020603050405020304" pitchFamily="18" charset="0"/>
        </a:defRPr>
      </a:lvl1pPr>
      <a:lvl2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2pPr>
      <a:lvl3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3pPr>
      <a:lvl4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4pPr>
      <a:lvl5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5pPr>
      <a:lvl6pPr marL="4572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6pPr>
      <a:lvl7pPr marL="9144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7pPr>
      <a:lvl8pPr marL="13716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8pPr>
      <a:lvl9pPr marL="18288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9pPr>
    </p:titleStyle>
    <p:bodyStyle>
      <a:lvl1pPr marL="90488" indent="-90488" algn="l" rtl="0" fontAlgn="base">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2588" indent="-182563" algn="l" rtl="0" fontAlgn="base">
        <a:lnSpc>
          <a:spcPct val="90000"/>
        </a:lnSpc>
        <a:spcBef>
          <a:spcPts val="200"/>
        </a:spcBef>
        <a:spcAft>
          <a:spcPts val="400"/>
        </a:spcAft>
        <a:buClr>
          <a:schemeClr val="accent1"/>
        </a:buClr>
        <a:buFont typeface="Calibri" panose="020F0502020204030204" pitchFamily="34" charset="0"/>
        <a:buChar char="◦"/>
        <a:defRPr kern="1200">
          <a:solidFill>
            <a:srgbClr val="204788"/>
          </a:solidFill>
          <a:latin typeface="Times New Roman" panose="02020603050405020304" pitchFamily="18" charset="0"/>
          <a:ea typeface="+mn-ea"/>
          <a:cs typeface="Times New Roman" panose="02020603050405020304" pitchFamily="18" charset="0"/>
        </a:defRPr>
      </a:lvl2pPr>
      <a:lvl3pPr marL="566738"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300"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1863"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images.google.com.tr/imgres?imgurl=http://www.bankaciyiz.biz/spaw2/uploads/images/search.jpg&amp;imgrefurl=http://www.bankaciyiz.biz/News-file-categories-op-newindex-catid-5.html&amp;usg=___IuvwTozM-NDXen91FZhjmiH788=&amp;h=323&amp;w=251&amp;sz=13&amp;hl=tr&amp;start=5&amp;itbs=1&amp;tbnid=SgMFgZR4aFOyqM:&amp;tbnh=118&amp;tbnw=92&amp;prev=/images%3Fq%3Dsearch%26hl%3Dtr%26gbv%3D2%26tbs%3Disch:1"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ctrTitle"/>
          </p:nvPr>
        </p:nvSpPr>
        <p:spPr>
          <a:xfrm>
            <a:off x="1919536" y="2780928"/>
            <a:ext cx="8229600" cy="1470025"/>
          </a:xfrm>
        </p:spPr>
        <p:txBody>
          <a:bodyPr>
            <a:normAutofit/>
          </a:bodyPr>
          <a:lstStyle/>
          <a:p>
            <a:pPr fontAlgn="auto">
              <a:spcAft>
                <a:spcPts val="0"/>
              </a:spcAft>
              <a:defRPr/>
            </a:pPr>
            <a:r>
              <a:rPr lang="tr-TR" altLang="tr-TR" dirty="0" smtClean="0"/>
              <a:t> </a:t>
            </a:r>
            <a:r>
              <a:rPr lang="tr-TR" altLang="tr-TR" dirty="0" smtClean="0"/>
              <a:t>Veri Sorgulama Ve Veri Gösterim Pencereleri</a:t>
            </a:r>
            <a:endParaRPr lang="tr-TR" altLang="tr-TR" dirty="0" smtClean="0"/>
          </a:p>
        </p:txBody>
      </p:sp>
      <p:sp>
        <p:nvSpPr>
          <p:cNvPr id="6" name="Alt Başlık 2"/>
          <p:cNvSpPr>
            <a:spLocks noGrp="1"/>
          </p:cNvSpPr>
          <p:nvPr>
            <p:ph type="subTitle" idx="1"/>
          </p:nvPr>
        </p:nvSpPr>
        <p:spPr/>
        <p:txBody>
          <a:bodyPr/>
          <a:lstStyle/>
          <a:p>
            <a:r>
              <a:rPr lang="tr-TR" dirty="0"/>
              <a:t>İnsan Bilgisayar </a:t>
            </a:r>
            <a:r>
              <a:rPr lang="tr-TR" dirty="0" smtClean="0"/>
              <a:t>Etkileşimi</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ÖĞR. GÖR. SALİH ERDURUCAN</a:t>
            </a:r>
            <a:endParaRPr lang="tr-TR" dirty="0">
              <a:latin typeface="Times New Roman" panose="02020603050405020304" pitchFamily="18" charset="0"/>
              <a:cs typeface="Times New Roman" panose="02020603050405020304" pitchFamily="18" charset="0"/>
            </a:endParaRP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ÖNERİLER</a:t>
            </a:r>
            <a:endParaRPr lang="tr-TR" dirty="0"/>
          </a:p>
        </p:txBody>
      </p:sp>
      <p:sp>
        <p:nvSpPr>
          <p:cNvPr id="3" name="İçerik Yer Tutucusu 2"/>
          <p:cNvSpPr>
            <a:spLocks noGrp="1"/>
          </p:cNvSpPr>
          <p:nvPr>
            <p:ph idx="1"/>
          </p:nvPr>
        </p:nvSpPr>
        <p:spPr>
          <a:xfrm>
            <a:off x="1096962" y="1412777"/>
            <a:ext cx="10327629" cy="4968551"/>
          </a:xfrm>
        </p:spPr>
        <p:txBody>
          <a:bodyPr>
            <a:normAutofit lnSpcReduction="10000"/>
          </a:bodyPr>
          <a:lstStyle/>
          <a:p>
            <a:r>
              <a:rPr lang="tr-TR" altLang="tr-TR" dirty="0"/>
              <a:t>Arama alanına anahtar veri girişi için açıklamalar verilmelidir. Bu açıklamalar başlık, alan başlığı ya da mesaj alanında verilebilir. Anahtar sözcük ya da sayısı girerken kullanıcının hangi kurallara uyacağı açık olarak belirtilmelidir. </a:t>
            </a:r>
            <a:r>
              <a:rPr lang="tr-TR" altLang="tr-TR" dirty="0" err="1"/>
              <a:t>Örn</a:t>
            </a:r>
            <a:r>
              <a:rPr lang="tr-TR" altLang="tr-TR" dirty="0"/>
              <a:t>: isim tabanlı bir arama yapılacaksa, önce adı mı yoksa soyadı mı girilecek bunun açıkça belirtilmesi gereklidir.</a:t>
            </a:r>
          </a:p>
          <a:p>
            <a:pPr eaLnBrk="1" hangingPunct="1"/>
            <a:r>
              <a:rPr lang="tr-TR" altLang="tr-TR" dirty="0"/>
              <a:t>Eğer anahtar klavyeden girilecekse geçerlilik kontrol teknikleri uygulanacak (</a:t>
            </a:r>
            <a:r>
              <a:rPr lang="tr-TR" altLang="tr-TR" dirty="0" err="1"/>
              <a:t>örn</a:t>
            </a:r>
            <a:r>
              <a:rPr lang="tr-TR" altLang="tr-TR" dirty="0"/>
              <a:t>. gün/ay/yıl) ve anahtarın hatasız girilmesi sağlanacaktır.</a:t>
            </a:r>
          </a:p>
          <a:p>
            <a:pPr eaLnBrk="1" hangingPunct="1"/>
            <a:r>
              <a:rPr lang="tr-TR" altLang="tr-TR" dirty="0"/>
              <a:t>Anahtar sözcük ya da sayı girişi esnek biçimde tasarlanmalıdır.</a:t>
            </a:r>
          </a:p>
          <a:p>
            <a:pPr eaLnBrk="1" hangingPunct="1"/>
            <a:r>
              <a:rPr lang="tr-TR" altLang="tr-TR" dirty="0"/>
              <a:t>Özellikle küçük ve büyük harf için esneklik sağlanmalıdır.</a:t>
            </a:r>
          </a:p>
          <a:p>
            <a:pPr eaLnBrk="1" hangingPunct="1"/>
            <a:r>
              <a:rPr lang="tr-TR" altLang="tr-TR" dirty="0"/>
              <a:t>Ayrıca kesin anahtar bulunamaz ise, yaklaşık ve benzer sonuçlar öneri olarak kullanıcıya gösterilmelidir.</a:t>
            </a:r>
          </a:p>
          <a:p>
            <a:pPr eaLnBrk="1" hangingPunct="1"/>
            <a:r>
              <a:rPr lang="tr-TR" altLang="tr-TR" dirty="0"/>
              <a:t>Anahtar sözcük ya da sayıların liste yardımıyla arama alanına girilmesi sırasında uygun bir sıralama yöntemi kullanılmalıdır (</a:t>
            </a:r>
            <a:r>
              <a:rPr lang="tr-TR" altLang="tr-TR" dirty="0" err="1"/>
              <a:t>örn</a:t>
            </a:r>
            <a:r>
              <a:rPr lang="tr-TR" altLang="tr-TR" dirty="0"/>
              <a:t>. alfabetik sıra).</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10</a:t>
            </a:fld>
            <a:endParaRPr lang="tr-TR" altLang="tr-TR"/>
          </a:p>
        </p:txBody>
      </p:sp>
    </p:spTree>
    <p:extLst>
      <p:ext uri="{BB962C8B-B14F-4D97-AF65-F5344CB8AC3E}">
        <p14:creationId xmlns:p14="http://schemas.microsoft.com/office/powerpoint/2010/main" val="581186888"/>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ARAMA GİRİŞİ</a:t>
            </a:r>
            <a:endParaRPr lang="tr-TR" dirty="0"/>
          </a:p>
        </p:txBody>
      </p:sp>
      <p:sp>
        <p:nvSpPr>
          <p:cNvPr id="3" name="İçerik Yer Tutucusu 2"/>
          <p:cNvSpPr>
            <a:spLocks noGrp="1"/>
          </p:cNvSpPr>
          <p:nvPr>
            <p:ph idx="1"/>
          </p:nvPr>
        </p:nvSpPr>
        <p:spPr/>
        <p:txBody>
          <a:bodyPr/>
          <a:lstStyle/>
          <a:p>
            <a:r>
              <a:rPr lang="tr-TR" altLang="tr-TR" dirty="0"/>
              <a:t>Aramanın başlatılması için uygun bir yöntem belirlenmelidir. Arama açıkça bir aktivasyon düğmesi ya da otomatik olarak başlatılabilir.</a:t>
            </a:r>
          </a:p>
          <a:p>
            <a:pPr eaLnBrk="1" hangingPunct="1"/>
            <a:r>
              <a:rPr lang="tr-TR" altLang="tr-TR" dirty="0"/>
              <a:t>Arama başlatıldıktan sonra oluşabilecek üç sonuç tipi vardır. </a:t>
            </a:r>
          </a:p>
          <a:p>
            <a:pPr lvl="1" indent="-28575">
              <a:buNone/>
            </a:pPr>
            <a:r>
              <a:rPr lang="tr-TR" altLang="tr-TR" dirty="0"/>
              <a:t>1. istenilen herhangi bir kaydın bulunamamasıdır. </a:t>
            </a:r>
          </a:p>
          <a:p>
            <a:pPr lvl="1" indent="-28575">
              <a:buNone/>
            </a:pPr>
            <a:r>
              <a:rPr lang="tr-TR" altLang="tr-TR" dirty="0"/>
              <a:t>2. yalnız bir kayıt bulunmasıdır. </a:t>
            </a:r>
          </a:p>
          <a:p>
            <a:pPr lvl="1" indent="-28575">
              <a:buNone/>
            </a:pPr>
            <a:r>
              <a:rPr lang="tr-TR" altLang="tr-TR" dirty="0"/>
              <a:t>3. birden çok kayıt bulunmasıdır.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11</a:t>
            </a:fld>
            <a:endParaRPr lang="tr-TR" altLang="tr-TR"/>
          </a:p>
        </p:txBody>
      </p:sp>
      <p:pic>
        <p:nvPicPr>
          <p:cNvPr id="5" name="Picture 3" descr="4.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79576" y="4149080"/>
            <a:ext cx="7242175" cy="112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32174863"/>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KAYDIN BULUNMAMASI</a:t>
            </a:r>
            <a:endParaRPr lang="tr-TR" dirty="0"/>
          </a:p>
        </p:txBody>
      </p:sp>
      <p:sp>
        <p:nvSpPr>
          <p:cNvPr id="3" name="İçerik Yer Tutucusu 2"/>
          <p:cNvSpPr>
            <a:spLocks noGrp="1"/>
          </p:cNvSpPr>
          <p:nvPr>
            <p:ph idx="1"/>
          </p:nvPr>
        </p:nvSpPr>
        <p:spPr/>
        <p:txBody>
          <a:bodyPr/>
          <a:lstStyle/>
          <a:p>
            <a:r>
              <a:rPr lang="tr-TR" altLang="tr-TR" dirty="0"/>
              <a:t>Arama işlemi başarısız ise, </a:t>
            </a:r>
            <a:r>
              <a:rPr lang="tr-TR" altLang="tr-TR" dirty="0" err="1"/>
              <a:t>arayüz</a:t>
            </a:r>
            <a:r>
              <a:rPr lang="tr-TR" altLang="tr-TR" dirty="0"/>
              <a:t> kullanıcıya arama parametrelerinde değişiklik yapma ve sonucunda aradığını bulabilme olanağı tanımalıdır. </a:t>
            </a:r>
            <a:endParaRPr lang="tr-TR" altLang="tr-TR" dirty="0" smtClean="0"/>
          </a:p>
          <a:p>
            <a:r>
              <a:rPr lang="tr-TR" altLang="tr-TR" dirty="0"/>
              <a:t>Kullanıcı genellikle kaydın bulunmasını bekleyecektir. Arama işleminin başarısız olması, ya arama anahtar sözcüğünün ya da sayısının yanlış girilmesi gibi nedenlerle, ya da gerçekten böyle bir kaydın olmamasından kaynaklanır..</a:t>
            </a:r>
          </a:p>
          <a:p>
            <a:endParaRPr lang="tr-TR" altLang="tr-TR" dirty="0"/>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12</a:t>
            </a:fld>
            <a:endParaRPr lang="tr-TR" altLang="tr-TR"/>
          </a:p>
        </p:txBody>
      </p:sp>
      <p:pic>
        <p:nvPicPr>
          <p:cNvPr id="7" name="Picture 8" descr="http://t1.gstatic.com/images?q=tbn:SgMFgZR4aFOyqM:http://www.bankaciyiz.biz/spaw2/uploads/images/search.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8168" y="3717032"/>
            <a:ext cx="1785938"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80255888"/>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Çözüm 1</a:t>
            </a:r>
            <a:endParaRPr lang="tr-TR" dirty="0"/>
          </a:p>
        </p:txBody>
      </p:sp>
      <p:sp>
        <p:nvSpPr>
          <p:cNvPr id="3" name="İçerik Yer Tutucusu 2"/>
          <p:cNvSpPr>
            <a:spLocks noGrp="1"/>
          </p:cNvSpPr>
          <p:nvPr>
            <p:ph idx="1"/>
          </p:nvPr>
        </p:nvSpPr>
        <p:spPr/>
        <p:txBody>
          <a:bodyPr/>
          <a:lstStyle/>
          <a:p>
            <a:pPr marL="742950" lvl="1" indent="-342900">
              <a:buFont typeface="Wingdings" panose="05000000000000000000" pitchFamily="2" charset="2"/>
              <a:buChar char="Ø"/>
              <a:defRPr/>
            </a:pPr>
            <a:r>
              <a:rPr lang="tr-TR" dirty="0"/>
              <a:t>Benzer kayıtlar sunulabilir. </a:t>
            </a:r>
          </a:p>
          <a:p>
            <a:pPr lvl="1" eaLnBrk="1" hangingPunct="1">
              <a:buFont typeface="Wingdings" panose="05000000000000000000" pitchFamily="2" charset="2"/>
              <a:buNone/>
              <a:defRPr/>
            </a:pPr>
            <a:r>
              <a:rPr lang="tr-TR" dirty="0" err="1"/>
              <a:t>Örn</a:t>
            </a:r>
            <a:r>
              <a:rPr lang="tr-TR" dirty="0"/>
              <a:t>: Eğer arama alanına isim yanlış girilmişse benzer isimler görüntülenebilir. Bunun ardından kullanıcının doğru olanı seçmesi daha kolay gerçekleşir.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13</a:t>
            </a:fld>
            <a:endParaRPr lang="tr-TR" altLang="tr-TR"/>
          </a:p>
        </p:txBody>
      </p:sp>
      <p:pic>
        <p:nvPicPr>
          <p:cNvPr id="5" name="Picture 3" descr="5.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47528" y="2852936"/>
            <a:ext cx="7093421" cy="3310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0135399"/>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Çözüm 2</a:t>
            </a:r>
            <a:endParaRPr lang="tr-TR" dirty="0"/>
          </a:p>
        </p:txBody>
      </p:sp>
      <p:sp>
        <p:nvSpPr>
          <p:cNvPr id="3" name="İçerik Yer Tutucusu 2"/>
          <p:cNvSpPr>
            <a:spLocks noGrp="1"/>
          </p:cNvSpPr>
          <p:nvPr>
            <p:ph idx="1"/>
          </p:nvPr>
        </p:nvSpPr>
        <p:spPr/>
        <p:txBody>
          <a:bodyPr/>
          <a:lstStyle/>
          <a:p>
            <a:pPr eaLnBrk="1" hangingPunct="1"/>
            <a:r>
              <a:rPr lang="tr-TR" altLang="tr-TR" dirty="0"/>
              <a:t>Aranan kaydın bulunamadığı bildirilir ve kullanıcıya başka bir anahtar ile arama yapması önerilir</a:t>
            </a:r>
            <a:r>
              <a:rPr lang="tr-TR" altLang="tr-TR" dirty="0" smtClean="0"/>
              <a:t>.</a:t>
            </a:r>
          </a:p>
          <a:p>
            <a:pPr eaLnBrk="1" hangingPunct="1"/>
            <a:r>
              <a:rPr lang="tr-TR" altLang="tr-TR" dirty="0" smtClean="0"/>
              <a:t> </a:t>
            </a:r>
            <a:endParaRPr lang="tr-TR" altLang="tr-TR" dirty="0"/>
          </a:p>
          <a:p>
            <a:pPr marL="0" lvl="1" indent="358775" eaLnBrk="1" hangingPunct="1">
              <a:buFont typeface="Wingdings" panose="05000000000000000000" pitchFamily="2" charset="2"/>
              <a:buChar char="Ø"/>
            </a:pPr>
            <a:r>
              <a:rPr lang="tr-TR" altLang="tr-TR" dirty="0" err="1"/>
              <a:t>Örn</a:t>
            </a:r>
            <a:r>
              <a:rPr lang="tr-TR" altLang="tr-TR" dirty="0"/>
              <a:t>: Öğrenci numarası ile yapılan aramada sonuç alınamamışsa bir kere de isimle arama yapması önerilir. Ya da diğer bir örnek olarak eğer telefon numarası anahtar olarak kullanıldıysa, hatanın nerede olduğunu kestirmek de olanaksız ise isimle arama yapılması önerilebilir.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14</a:t>
            </a:fld>
            <a:endParaRPr lang="tr-TR" altLang="tr-TR"/>
          </a:p>
        </p:txBody>
      </p:sp>
    </p:spTree>
    <p:extLst>
      <p:ext uri="{BB962C8B-B14F-4D97-AF65-F5344CB8AC3E}">
        <p14:creationId xmlns:p14="http://schemas.microsoft.com/office/powerpoint/2010/main" val="3220090351"/>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TEK BİR KAYDIN BULUNMASI</a:t>
            </a:r>
            <a:endParaRPr lang="tr-TR" dirty="0"/>
          </a:p>
        </p:txBody>
      </p:sp>
      <p:sp>
        <p:nvSpPr>
          <p:cNvPr id="3" name="İçerik Yer Tutucusu 2"/>
          <p:cNvSpPr>
            <a:spLocks noGrp="1"/>
          </p:cNvSpPr>
          <p:nvPr>
            <p:ph idx="1"/>
          </p:nvPr>
        </p:nvSpPr>
        <p:spPr/>
        <p:txBody>
          <a:bodyPr/>
          <a:lstStyle/>
          <a:p>
            <a:r>
              <a:rPr lang="tr-TR" altLang="tr-TR" dirty="0"/>
              <a:t>Eğer aranan kayıt bir tane olarak bulunabildiyse, </a:t>
            </a:r>
            <a:r>
              <a:rPr lang="tr-TR" altLang="tr-TR" dirty="0" err="1"/>
              <a:t>arayüz</a:t>
            </a:r>
            <a:r>
              <a:rPr lang="tr-TR" altLang="tr-TR" dirty="0"/>
              <a:t> elde edilen sonucu hemen kullanılabilir bir formda sunmalıdır. Arama sonucunda bulunan kayıt ya üzerinde değişiklikler yapılmasına olanak tanıyan bir form tipinde sunulmalı ya da detayları görmek üzere tasarlanmış bir rapor olarak sunulmalıdır. </a:t>
            </a:r>
          </a:p>
          <a:p>
            <a:r>
              <a:rPr lang="tr-TR" altLang="tr-TR" dirty="0"/>
              <a:t>Arama sonucunda açılan pencere, aramanın amacına uygun bir biçimde tasarlanmalıdır. Arama sonucunun başarılı olup olmadığına ilişkin geri besleme ile birlikte ileriki adımlara nasıl geçileceği bilgisi de verilmelidir. Bu sayede kullanıcı işleme devam ederek kayıt üzerinde değişiklikler yapabilir.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15</a:t>
            </a:fld>
            <a:endParaRPr lang="tr-TR" altLang="tr-TR"/>
          </a:p>
        </p:txBody>
      </p:sp>
    </p:spTree>
    <p:extLst>
      <p:ext uri="{BB962C8B-B14F-4D97-AF65-F5344CB8AC3E}">
        <p14:creationId xmlns:p14="http://schemas.microsoft.com/office/powerpoint/2010/main" val="1239272641"/>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BİRDEN FAZLA KAYDIN BULUNMASI</a:t>
            </a:r>
            <a:endParaRPr lang="tr-TR" dirty="0"/>
          </a:p>
        </p:txBody>
      </p:sp>
      <p:sp>
        <p:nvSpPr>
          <p:cNvPr id="3" name="İçerik Yer Tutucusu 2"/>
          <p:cNvSpPr>
            <a:spLocks noGrp="1"/>
          </p:cNvSpPr>
          <p:nvPr>
            <p:ph idx="1"/>
          </p:nvPr>
        </p:nvSpPr>
        <p:spPr/>
        <p:txBody>
          <a:bodyPr/>
          <a:lstStyle/>
          <a:p>
            <a:r>
              <a:rPr lang="tr-TR" altLang="tr-TR" dirty="0"/>
              <a:t>Arama sonucunda birden çok kayıt bulunursa </a:t>
            </a:r>
            <a:r>
              <a:rPr lang="tr-TR" altLang="tr-TR" dirty="0" err="1"/>
              <a:t>arayüz</a:t>
            </a:r>
            <a:r>
              <a:rPr lang="tr-TR" altLang="tr-TR" dirty="0"/>
              <a:t> kullanıcıyı bu kayıtlar arasından daha da kısaltılmış bir listeden aradığını seçmeye ya da tek kaydı bulmasını sağlamaya (yeni bir parametre daha isteyerek vb.) yöneltmelidir. </a:t>
            </a:r>
          </a:p>
          <a:p>
            <a:r>
              <a:rPr lang="tr-TR" altLang="tr-TR" dirty="0" err="1"/>
              <a:t>Örn</a:t>
            </a:r>
            <a:r>
              <a:rPr lang="tr-TR" altLang="tr-TR" dirty="0"/>
              <a:t>: Kullanıcı soyadı ile arama yapmış ve aynı soyadı sahibi birden çok kişi bulunmuş olduğunu </a:t>
            </a:r>
            <a:r>
              <a:rPr lang="tr-TR" altLang="tr-TR" dirty="0" err="1"/>
              <a:t>farzedelim</a:t>
            </a:r>
            <a:r>
              <a:rPr lang="tr-TR" altLang="tr-TR" dirty="0"/>
              <a:t>. Bu durumda soyadları aynı olan adlar görüntülenebilir ve kullanıcının doğru adı ve soyadı birlikte seçmiş olması sağlanır.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16</a:t>
            </a:fld>
            <a:endParaRPr lang="tr-TR" altLang="tr-TR"/>
          </a:p>
        </p:txBody>
      </p:sp>
    </p:spTree>
    <p:extLst>
      <p:ext uri="{BB962C8B-B14F-4D97-AF65-F5344CB8AC3E}">
        <p14:creationId xmlns:p14="http://schemas.microsoft.com/office/powerpoint/2010/main" val="843193829"/>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2800" dirty="0"/>
              <a:t>VERİ GÖSTERİMİ PENCERELERİ İÇİN TASARIM İLKELERİ</a:t>
            </a:r>
            <a:endParaRPr lang="tr-TR" sz="2800" dirty="0"/>
          </a:p>
        </p:txBody>
      </p:sp>
      <p:sp>
        <p:nvSpPr>
          <p:cNvPr id="3" name="İçerik Yer Tutucusu 2"/>
          <p:cNvSpPr>
            <a:spLocks noGrp="1"/>
          </p:cNvSpPr>
          <p:nvPr>
            <p:ph idx="1"/>
          </p:nvPr>
        </p:nvSpPr>
        <p:spPr>
          <a:xfrm>
            <a:off x="1096963" y="1988840"/>
            <a:ext cx="8527429" cy="4238749"/>
          </a:xfrm>
        </p:spPr>
        <p:txBody>
          <a:bodyPr/>
          <a:lstStyle/>
          <a:p>
            <a:r>
              <a:rPr lang="tr-TR" altLang="tr-TR" dirty="0"/>
              <a:t>Veri gösterimi kavramı, kullanıcının isteği doğrultusunda verilerin ekrana ya da kağıda basılması anlamında kullanılır. Bu gösterim, arama sonunda oluşabileceği gibi rapor istenmesi biçiminde de oluşabilir.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17</a:t>
            </a:fld>
            <a:endParaRPr lang="tr-TR" altLang="tr-TR"/>
          </a:p>
        </p:txBody>
      </p:sp>
    </p:spTree>
    <p:extLst>
      <p:ext uri="{BB962C8B-B14F-4D97-AF65-F5344CB8AC3E}">
        <p14:creationId xmlns:p14="http://schemas.microsoft.com/office/powerpoint/2010/main" val="2257541622"/>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KULLANICININ TALEBİNE UYGUN BİR VERİ GÖSTERİM PENCERESİ OLUŞTURULMASI</a:t>
            </a:r>
            <a:endParaRPr lang="tr-TR" sz="3200" dirty="0"/>
          </a:p>
        </p:txBody>
      </p:sp>
      <p:sp>
        <p:nvSpPr>
          <p:cNvPr id="3" name="İçerik Yer Tutucusu 2"/>
          <p:cNvSpPr>
            <a:spLocks noGrp="1"/>
          </p:cNvSpPr>
          <p:nvPr>
            <p:ph idx="1"/>
          </p:nvPr>
        </p:nvSpPr>
        <p:spPr/>
        <p:txBody>
          <a:bodyPr/>
          <a:lstStyle/>
          <a:p>
            <a:pPr marL="0" indent="0">
              <a:buNone/>
            </a:pPr>
            <a:r>
              <a:rPr lang="tr-TR" altLang="tr-TR" dirty="0"/>
              <a:t>Hangi verilerin nasıl gösterileceğine karar verilirken kullanıcının neden bunu istediğini anlamak gereklidir. </a:t>
            </a:r>
          </a:p>
          <a:p>
            <a:pPr marL="0" indent="0">
              <a:buNone/>
            </a:pPr>
            <a:r>
              <a:rPr lang="tr-TR" altLang="tr-TR" dirty="0"/>
              <a:t>Eğer kullanıcının amacı iyi anlaşılırsa, sadece gerekli olan bilgiler görüntülenebilecek, eldeki tüm bilgilerle ekranın kaplanması gerekmeyecek ve kullanıcı istediği bilgiyi daha kolay, daha kısa zamanda özümseyecektir.</a:t>
            </a:r>
          </a:p>
          <a:p>
            <a:r>
              <a:rPr lang="tr-TR" altLang="tr-TR" dirty="0" err="1"/>
              <a:t>Örn</a:t>
            </a:r>
            <a:r>
              <a:rPr lang="tr-TR" altLang="tr-TR" dirty="0"/>
              <a:t>: Müşteri </a:t>
            </a:r>
            <a:r>
              <a:rPr lang="tr-TR" altLang="tr-TR" dirty="0" err="1"/>
              <a:t>veritabanında</a:t>
            </a:r>
            <a:r>
              <a:rPr lang="tr-TR" altLang="tr-TR" dirty="0"/>
              <a:t> bulunan müşteri bilgileri, isim, telefon numarası, adres, doğum tarihi, kredi kartı bilgisi gibi pek çok bilgiyi içerir. Ancak posta etiketlerinin gönderilmesi sırasında gösterilecek olan ekranda kredi kartı numaralarının da gösterilmesi doğru olmayacaktır. Bu durumda yalnızca isim ve adres bilgileri kullanıcıya görüntülenmelidir.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18</a:t>
            </a:fld>
            <a:endParaRPr lang="tr-TR" altLang="tr-TR"/>
          </a:p>
        </p:txBody>
      </p:sp>
    </p:spTree>
    <p:extLst>
      <p:ext uri="{BB962C8B-B14F-4D97-AF65-F5344CB8AC3E}">
        <p14:creationId xmlns:p14="http://schemas.microsoft.com/office/powerpoint/2010/main" val="308532936"/>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KULLANICININ TALEBİNE UYGUN BİR VERİ GÖSTERİM PENCERESİ OLUŞTURULMASI</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19</a:t>
            </a:fld>
            <a:endParaRPr lang="tr-TR" altLang="tr-TR"/>
          </a:p>
        </p:txBody>
      </p:sp>
      <p:sp>
        <p:nvSpPr>
          <p:cNvPr id="3" name="İçerik Yer Tutucusu 2"/>
          <p:cNvSpPr>
            <a:spLocks noGrp="1"/>
          </p:cNvSpPr>
          <p:nvPr>
            <p:ph idx="1"/>
          </p:nvPr>
        </p:nvSpPr>
        <p:spPr/>
        <p:txBody>
          <a:bodyPr/>
          <a:lstStyle/>
          <a:p>
            <a:r>
              <a:rPr lang="tr-TR" altLang="tr-TR" dirty="0" err="1"/>
              <a:t>Örn</a:t>
            </a:r>
            <a:r>
              <a:rPr lang="tr-TR" altLang="tr-TR" dirty="0"/>
              <a:t>: Müşterilerin kredi raporları için yapılan bir sorgulama sonucunda elde edilen verilerin gösteriminde, sadece isim ve ilgili olan kredi bilgisi yer almalıdır. Diğer bilgilere gerektiği takdirde erişilmesi sağlanmalı, tüm bilgiler ekrana aynı anda sığdırılmaya çalışılmamalıdır. (Kullanıcının sadece bu bilgilere ihtiyacı olduğu ve bu dürtü ile veri sorgulaması yaptığı varsayılmıştır.)</a:t>
            </a:r>
          </a:p>
          <a:p>
            <a:endParaRPr lang="tr-TR" dirty="0"/>
          </a:p>
        </p:txBody>
      </p:sp>
      <p:pic>
        <p:nvPicPr>
          <p:cNvPr id="7" name="Picture 3" descr="6.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55640" y="3482284"/>
            <a:ext cx="5328592" cy="2745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34708792"/>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2800" dirty="0"/>
              <a:t>VERİ SORGULAMA VE VERİ GÖSTERİM PENCERELERİ</a:t>
            </a:r>
            <a:endParaRPr lang="tr-TR" sz="2800" dirty="0"/>
          </a:p>
        </p:txBody>
      </p:sp>
      <p:sp>
        <p:nvSpPr>
          <p:cNvPr id="3" name="İçerik Yer Tutucusu 2"/>
          <p:cNvSpPr>
            <a:spLocks noGrp="1"/>
          </p:cNvSpPr>
          <p:nvPr>
            <p:ph idx="1"/>
          </p:nvPr>
        </p:nvSpPr>
        <p:spPr/>
        <p:txBody>
          <a:bodyPr/>
          <a:lstStyle/>
          <a:p>
            <a:r>
              <a:rPr lang="tr-TR" altLang="tr-TR" dirty="0"/>
              <a:t>Etkin sistemler tasarlanırken, kullanıcıların mevcut bilgileri ve girilecek verileri verimli bir biçimde girmeleri ve bunların da sonrasında yine etkin bir biçimde görmelerinin sağlanması gereklidir.</a:t>
            </a:r>
          </a:p>
          <a:p>
            <a:endParaRPr lang="tr-TR" altLang="tr-TR" b="1" dirty="0"/>
          </a:p>
          <a:p>
            <a:r>
              <a:rPr lang="tr-TR" altLang="tr-TR" b="1" dirty="0"/>
              <a:t>Veri Sorgulama </a:t>
            </a:r>
            <a:r>
              <a:rPr lang="tr-TR" altLang="tr-TR" dirty="0"/>
              <a:t>dosya ya da </a:t>
            </a:r>
            <a:r>
              <a:rPr lang="tr-TR" altLang="tr-TR" dirty="0" err="1"/>
              <a:t>veritabanından</a:t>
            </a:r>
            <a:r>
              <a:rPr lang="tr-TR" altLang="tr-TR" dirty="0"/>
              <a:t> verilerin elde edilmesi işlemine denir. Veri sorgulama pencereleri özel olarak kullanıcının arama değerlerini (alfabetik, nümerik) girmesini sağlayan pencerelerdir.</a:t>
            </a:r>
          </a:p>
          <a:p>
            <a:r>
              <a:rPr lang="tr-TR" altLang="tr-TR" b="1" dirty="0"/>
              <a:t>Veri gösterim </a:t>
            </a:r>
            <a:r>
              <a:rPr lang="tr-TR" altLang="tr-TR" dirty="0"/>
              <a:t>sorgulama sonucunun ya da sonuçlarının özet olarak rapor halinde kullanıcıya sunulması anlamına gelmektedir.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a:t>
            </a:fld>
            <a:endParaRPr lang="tr-TR" altLang="tr-TR"/>
          </a:p>
        </p:txBody>
      </p:sp>
    </p:spTree>
    <p:extLst>
      <p:ext uri="{BB962C8B-B14F-4D97-AF65-F5344CB8AC3E}">
        <p14:creationId xmlns:p14="http://schemas.microsoft.com/office/powerpoint/2010/main" val="1015471351"/>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VERİ GÖSTERİMİ PENCERELERİNİN KULLANILABİLİRLİĞİ</a:t>
            </a:r>
            <a:endParaRPr lang="tr-TR" sz="3200" dirty="0"/>
          </a:p>
        </p:txBody>
      </p:sp>
      <p:sp>
        <p:nvSpPr>
          <p:cNvPr id="3" name="İçerik Yer Tutucusu 2"/>
          <p:cNvSpPr>
            <a:spLocks noGrp="1"/>
          </p:cNvSpPr>
          <p:nvPr>
            <p:ph idx="1"/>
          </p:nvPr>
        </p:nvSpPr>
        <p:spPr>
          <a:xfrm>
            <a:off x="1096963" y="1556793"/>
            <a:ext cx="8383413" cy="3816424"/>
          </a:xfrm>
        </p:spPr>
        <p:txBody>
          <a:bodyPr/>
          <a:lstStyle/>
          <a:p>
            <a:r>
              <a:rPr lang="tr-TR" altLang="tr-TR" dirty="0"/>
              <a:t>Gösterilen verilerin kullanıcının işine yaramasını olabildiğince sağlamak amacıyla temel prensipler oluşturulmuştur. Bu prensiplerin veri gösterim penceresi tasarımında takip edilmesi gösterilen verilerin özümsenmesini kolaylaştırır</a:t>
            </a:r>
            <a:r>
              <a:rPr lang="tr-TR" altLang="tr-TR" dirty="0" smtClean="0"/>
              <a:t>.</a:t>
            </a:r>
            <a:endParaRPr lang="tr-TR" alt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20</a:t>
            </a:fld>
            <a:endParaRPr lang="tr-TR" altLang="tr-TR"/>
          </a:p>
        </p:txBody>
      </p:sp>
    </p:spTree>
    <p:extLst>
      <p:ext uri="{BB962C8B-B14F-4D97-AF65-F5344CB8AC3E}">
        <p14:creationId xmlns:p14="http://schemas.microsoft.com/office/powerpoint/2010/main" val="272867416"/>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VERİ GÖSTERİMİ PENCERELERİNİN KULLANILABİLİRLİĞİ</a:t>
            </a:r>
            <a:endParaRPr lang="tr-TR" sz="3200" dirty="0"/>
          </a:p>
        </p:txBody>
      </p:sp>
      <p:sp>
        <p:nvSpPr>
          <p:cNvPr id="3" name="İçerik Yer Tutucusu 2"/>
          <p:cNvSpPr>
            <a:spLocks noGrp="1"/>
          </p:cNvSpPr>
          <p:nvPr>
            <p:ph idx="1"/>
          </p:nvPr>
        </p:nvSpPr>
        <p:spPr/>
        <p:txBody>
          <a:bodyPr/>
          <a:lstStyle/>
          <a:p>
            <a:pPr eaLnBrk="1" hangingPunct="1">
              <a:buFont typeface="Wingdings" panose="05000000000000000000" pitchFamily="2" charset="2"/>
              <a:buNone/>
            </a:pPr>
            <a:r>
              <a:rPr lang="tr-TR" altLang="tr-TR" dirty="0" smtClean="0"/>
              <a:t>Bu </a:t>
            </a:r>
            <a:r>
              <a:rPr lang="tr-TR" altLang="tr-TR" dirty="0"/>
              <a:t>prensipler </a:t>
            </a:r>
          </a:p>
          <a:p>
            <a:pPr eaLnBrk="1" hangingPunct="1">
              <a:buFont typeface="Wingdings" panose="05000000000000000000" pitchFamily="2" charset="2"/>
              <a:buChar char="Ø"/>
            </a:pPr>
            <a:r>
              <a:rPr lang="tr-TR" altLang="tr-TR" dirty="0"/>
              <a:t>Yeterli yönlendirme bilgisinin bulunması, (başlık vb.) </a:t>
            </a:r>
          </a:p>
          <a:p>
            <a:pPr eaLnBrk="1" hangingPunct="1">
              <a:buFont typeface="Wingdings" panose="05000000000000000000" pitchFamily="2" charset="2"/>
              <a:buChar char="Ø"/>
            </a:pPr>
            <a:r>
              <a:rPr lang="tr-TR" altLang="tr-TR" dirty="0"/>
              <a:t>En çok %25-%30 dolu olan bir ekran oranı </a:t>
            </a:r>
          </a:p>
          <a:p>
            <a:pPr eaLnBrk="1" hangingPunct="1">
              <a:buFont typeface="Wingdings" panose="05000000000000000000" pitchFamily="2" charset="2"/>
              <a:buChar char="Ø"/>
            </a:pPr>
            <a:r>
              <a:rPr lang="tr-TR" altLang="tr-TR" dirty="0"/>
              <a:t>Verilerin bölümler ve bölüm başlıkları ile organize edilmesi</a:t>
            </a:r>
          </a:p>
          <a:p>
            <a:pPr eaLnBrk="1" hangingPunct="1">
              <a:buFont typeface="Wingdings" panose="05000000000000000000" pitchFamily="2" charset="2"/>
              <a:buChar char="Ø"/>
            </a:pPr>
            <a:r>
              <a:rPr lang="tr-TR" altLang="tr-TR" dirty="0"/>
              <a:t>Düşey ve yatay beyaz boşlukların </a:t>
            </a:r>
            <a:r>
              <a:rPr lang="tr-TR" altLang="tr-TR" dirty="0" smtClean="0"/>
              <a:t>bulunması</a:t>
            </a:r>
          </a:p>
          <a:p>
            <a:pPr eaLnBrk="1" hangingPunct="1">
              <a:buFont typeface="Wingdings" panose="05000000000000000000" pitchFamily="2" charset="2"/>
              <a:buChar char="Ø"/>
            </a:pPr>
            <a:r>
              <a:rPr lang="tr-TR" altLang="tr-TR" dirty="0"/>
              <a:t>Bir sonraki adıma nasıl geçileceği konusunda mesaj bölümünde ya da pencere içinde yeterli bilgi bulunması</a:t>
            </a:r>
          </a:p>
          <a:p>
            <a:pPr eaLnBrk="1" hangingPunct="1">
              <a:buFont typeface="Wingdings" panose="05000000000000000000" pitchFamily="2" charset="2"/>
              <a:buChar char="Ø"/>
            </a:pPr>
            <a:r>
              <a:rPr lang="tr-TR" altLang="tr-TR" dirty="0"/>
              <a:t>Uygun bir kaydırma ya da sayfa sayfa atlama (</a:t>
            </a:r>
            <a:r>
              <a:rPr lang="tr-TR" altLang="tr-TR" dirty="0" err="1"/>
              <a:t>scroll-page</a:t>
            </a:r>
            <a:r>
              <a:rPr lang="tr-TR" altLang="tr-TR" dirty="0"/>
              <a:t>) yöntemi</a:t>
            </a:r>
          </a:p>
          <a:p>
            <a:pPr eaLnBrk="1" hangingPunct="1">
              <a:buFont typeface="Wingdings" panose="05000000000000000000" pitchFamily="2" charset="2"/>
              <a:buChar char="Ø"/>
            </a:pPr>
            <a:r>
              <a:rPr lang="tr-TR" altLang="tr-TR" dirty="0"/>
              <a:t>Yazıcıdan çıktı alınabilmesi amacıyla düğmelerin bulunması gerekmektedir.</a:t>
            </a:r>
          </a:p>
          <a:p>
            <a:pPr eaLnBrk="1" hangingPunct="1">
              <a:buFont typeface="Wingdings" panose="05000000000000000000" pitchFamily="2" charset="2"/>
              <a:buChar char="Ø"/>
            </a:pPr>
            <a:endParaRPr lang="tr-TR" altLang="tr-TR" dirty="0"/>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21</a:t>
            </a:fld>
            <a:endParaRPr lang="tr-TR" altLang="tr-TR"/>
          </a:p>
        </p:txBody>
      </p:sp>
    </p:spTree>
    <p:extLst>
      <p:ext uri="{BB962C8B-B14F-4D97-AF65-F5344CB8AC3E}">
        <p14:creationId xmlns:p14="http://schemas.microsoft.com/office/powerpoint/2010/main" val="4001804108"/>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YAZICI ÇIKTILARI İÇİN TASARIM İLKELERİ</a:t>
            </a:r>
            <a:endParaRPr lang="tr-TR" dirty="0"/>
          </a:p>
        </p:txBody>
      </p:sp>
      <p:sp>
        <p:nvSpPr>
          <p:cNvPr id="3" name="İçerik Yer Tutucusu 2"/>
          <p:cNvSpPr>
            <a:spLocks noGrp="1"/>
          </p:cNvSpPr>
          <p:nvPr>
            <p:ph idx="1"/>
          </p:nvPr>
        </p:nvSpPr>
        <p:spPr>
          <a:xfrm>
            <a:off x="1096963" y="1556793"/>
            <a:ext cx="8804275" cy="3888432"/>
          </a:xfrm>
        </p:spPr>
        <p:txBody>
          <a:bodyPr/>
          <a:lstStyle/>
          <a:p>
            <a:r>
              <a:rPr lang="tr-TR" altLang="tr-TR" dirty="0"/>
              <a:t>Kağıt dokümanlar genellikle ekrandaki bilgilerin ekrandan okuma biçiminde anlaşılmasının çok güç olacağı ya da hukuki ve benzeri nedenlerle yazılı kopyaya ihtiyaç duyulduğu zaman kullanılırlar. Yazıcıdan çıkmış bir doküman, verileri açık ve etkin bir biçimde gösterebilecek biçimde tasarlanmalıdır.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22</a:t>
            </a:fld>
            <a:endParaRPr lang="tr-TR" altLang="tr-TR"/>
          </a:p>
        </p:txBody>
      </p:sp>
    </p:spTree>
    <p:extLst>
      <p:ext uri="{BB962C8B-B14F-4D97-AF65-F5344CB8AC3E}">
        <p14:creationId xmlns:p14="http://schemas.microsoft.com/office/powerpoint/2010/main" val="3750306227"/>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NİTELİKLİ RAPOR SAYFASI TASARIM İLKELERİ</a:t>
            </a:r>
            <a:endParaRPr lang="tr-TR" dirty="0"/>
          </a:p>
        </p:txBody>
      </p:sp>
      <p:sp>
        <p:nvSpPr>
          <p:cNvPr id="3" name="İçerik Yer Tutucusu 2"/>
          <p:cNvSpPr>
            <a:spLocks noGrp="1"/>
          </p:cNvSpPr>
          <p:nvPr>
            <p:ph idx="1"/>
          </p:nvPr>
        </p:nvSpPr>
        <p:spPr/>
        <p:txBody>
          <a:bodyPr/>
          <a:lstStyle/>
          <a:p>
            <a:r>
              <a:rPr lang="tr-TR" altLang="tr-TR" dirty="0"/>
              <a:t>Kenarlardan yeterince boşluk bırakılmalı, fotokopi, zımbalama ve iğneleme sonucunda okunamaz olan dokümanlar yaratılmamalıdır.</a:t>
            </a:r>
          </a:p>
          <a:p>
            <a:pPr marL="0" indent="0">
              <a:buNone/>
              <a:defRPr/>
            </a:pPr>
            <a:r>
              <a:rPr lang="tr-TR" dirty="0"/>
              <a:t>Ana başlık, ara sayfa başlıkları ve sütun başlıkları kullanılmalıdır. Ana başlık en az aşağıdakileri içermelidir:</a:t>
            </a:r>
          </a:p>
          <a:p>
            <a:pPr>
              <a:buFont typeface="Wingdings" panose="05000000000000000000" pitchFamily="2" charset="2"/>
              <a:buChar char="Ø"/>
              <a:defRPr/>
            </a:pPr>
            <a:r>
              <a:rPr lang="tr-TR" dirty="0"/>
              <a:t>Firma ya da kurum bilgisi</a:t>
            </a:r>
          </a:p>
          <a:p>
            <a:pPr>
              <a:buFont typeface="Wingdings" panose="05000000000000000000" pitchFamily="2" charset="2"/>
              <a:buChar char="Ø"/>
              <a:defRPr/>
            </a:pPr>
            <a:r>
              <a:rPr lang="tr-TR" dirty="0"/>
              <a:t>Rapor adı (rapor tipi - özet, hata dokümanı vb.)</a:t>
            </a:r>
          </a:p>
          <a:p>
            <a:pPr>
              <a:buFont typeface="Wingdings" panose="05000000000000000000" pitchFamily="2" charset="2"/>
              <a:buChar char="Ø"/>
              <a:defRPr/>
            </a:pPr>
            <a:r>
              <a:rPr lang="tr-TR" dirty="0"/>
              <a:t>Tarih bilgisi (raporun yazım tarihi, raporlanan tarihin başlangıcı bitişi vb.)</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23</a:t>
            </a:fld>
            <a:endParaRPr lang="tr-TR" altLang="tr-TR"/>
          </a:p>
        </p:txBody>
      </p:sp>
    </p:spTree>
    <p:extLst>
      <p:ext uri="{BB962C8B-B14F-4D97-AF65-F5344CB8AC3E}">
        <p14:creationId xmlns:p14="http://schemas.microsoft.com/office/powerpoint/2010/main" val="2720664962"/>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NİTELİKLİ RAPOR SAYFASI TASARIM İLKELERİ</a:t>
            </a:r>
            <a:endParaRPr lang="tr-TR" dirty="0"/>
          </a:p>
        </p:txBody>
      </p:sp>
      <p:sp>
        <p:nvSpPr>
          <p:cNvPr id="3" name="İçerik Yer Tutucusu 2"/>
          <p:cNvSpPr>
            <a:spLocks noGrp="1"/>
          </p:cNvSpPr>
          <p:nvPr>
            <p:ph idx="1"/>
          </p:nvPr>
        </p:nvSpPr>
        <p:spPr/>
        <p:txBody>
          <a:bodyPr/>
          <a:lstStyle/>
          <a:p>
            <a:pPr eaLnBrk="1" hangingPunct="1">
              <a:buFont typeface="Wingdings" panose="05000000000000000000" pitchFamily="2" charset="2"/>
              <a:buNone/>
            </a:pPr>
            <a:r>
              <a:rPr lang="tr-TR" altLang="tr-TR" dirty="0"/>
              <a:t>Sayfa başlıkları aşağıdakileri içermelidir:</a:t>
            </a:r>
          </a:p>
          <a:p>
            <a:pPr eaLnBrk="1" hangingPunct="1">
              <a:buFont typeface="Wingdings" panose="05000000000000000000" pitchFamily="2" charset="2"/>
              <a:buChar char="Ø"/>
            </a:pPr>
            <a:r>
              <a:rPr lang="tr-TR" altLang="tr-TR" dirty="0"/>
              <a:t>Açıklama başlığı ile birlikte sayfa numarası</a:t>
            </a:r>
          </a:p>
          <a:p>
            <a:pPr eaLnBrk="1" hangingPunct="1">
              <a:buFont typeface="Wingdings" panose="05000000000000000000" pitchFamily="2" charset="2"/>
              <a:buNone/>
            </a:pPr>
            <a:endParaRPr lang="tr-TR" altLang="tr-TR" dirty="0"/>
          </a:p>
          <a:p>
            <a:pPr eaLnBrk="1" hangingPunct="1">
              <a:buFont typeface="Wingdings" panose="05000000000000000000" pitchFamily="2" charset="2"/>
              <a:buNone/>
            </a:pPr>
            <a:r>
              <a:rPr lang="tr-TR" altLang="tr-TR" dirty="0"/>
              <a:t>Sütun başlıkları aşağıdakileri içermelidir:</a:t>
            </a:r>
          </a:p>
          <a:p>
            <a:pPr eaLnBrk="1" hangingPunct="1">
              <a:buFont typeface="Wingdings" panose="05000000000000000000" pitchFamily="2" charset="2"/>
              <a:buChar char="Ø"/>
            </a:pPr>
            <a:r>
              <a:rPr lang="tr-TR" altLang="tr-TR" dirty="0"/>
              <a:t>Kısa, özlü ama açıklayıcı başlık sözcüğü </a:t>
            </a:r>
          </a:p>
          <a:p>
            <a:pPr eaLnBrk="1" hangingPunct="1">
              <a:buFont typeface="Wingdings" panose="05000000000000000000" pitchFamily="2" charset="2"/>
              <a:buNone/>
            </a:pPr>
            <a:endParaRPr lang="tr-TR" altLang="tr-TR" dirty="0"/>
          </a:p>
          <a:p>
            <a:pPr eaLnBrk="1" hangingPunct="1">
              <a:buFont typeface="Wingdings" panose="05000000000000000000" pitchFamily="2" charset="2"/>
              <a:buNone/>
            </a:pPr>
            <a:r>
              <a:rPr lang="tr-TR" altLang="tr-TR" dirty="0"/>
              <a:t>Verilen bilginin varsa cinsi (TL, YTL, adet, kg, İP, isim, vergi </a:t>
            </a:r>
            <a:r>
              <a:rPr lang="tr-TR" altLang="tr-TR" dirty="0" err="1"/>
              <a:t>no</a:t>
            </a:r>
            <a:r>
              <a:rPr lang="tr-TR" altLang="tr-TR" dirty="0"/>
              <a:t> vb.)</a:t>
            </a:r>
          </a:p>
          <a:p>
            <a:pPr eaLnBrk="1" hangingPunct="1"/>
            <a:endParaRPr lang="tr-TR" altLang="tr-TR" dirty="0"/>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24</a:t>
            </a:fld>
            <a:endParaRPr lang="tr-TR" altLang="tr-TR"/>
          </a:p>
        </p:txBody>
      </p:sp>
    </p:spTree>
    <p:extLst>
      <p:ext uri="{BB962C8B-B14F-4D97-AF65-F5344CB8AC3E}">
        <p14:creationId xmlns:p14="http://schemas.microsoft.com/office/powerpoint/2010/main" val="716106953"/>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NİTELİKLİ RAPOR SAYFASI TASARIM İLKELERİ</a:t>
            </a:r>
            <a:endParaRPr lang="tr-TR" dirty="0"/>
          </a:p>
        </p:txBody>
      </p:sp>
      <p:sp>
        <p:nvSpPr>
          <p:cNvPr id="3" name="İçerik Yer Tutucusu 2"/>
          <p:cNvSpPr>
            <a:spLocks noGrp="1"/>
          </p:cNvSpPr>
          <p:nvPr>
            <p:ph idx="1"/>
          </p:nvPr>
        </p:nvSpPr>
        <p:spPr/>
        <p:txBody>
          <a:bodyPr/>
          <a:lstStyle/>
          <a:p>
            <a:pPr marL="0" indent="0">
              <a:buNone/>
            </a:pPr>
            <a:r>
              <a:rPr lang="tr-TR" altLang="tr-TR" dirty="0"/>
              <a:t>Raporun, sayfaların ve sütunların en altında açıklayıcı alt bilgi bulunmalıdır. Alt bilgiler aşağıdakileri içermelidir: </a:t>
            </a:r>
          </a:p>
          <a:p>
            <a:pPr>
              <a:buFont typeface="Wingdings" panose="05000000000000000000" pitchFamily="2" charset="2"/>
              <a:buChar char="Ø"/>
            </a:pPr>
            <a:r>
              <a:rPr lang="tr-TR" altLang="tr-TR" dirty="0"/>
              <a:t>Raporun sonunu bildiren işaret, sözcük ya da yazı (Rapor sonu vb.), </a:t>
            </a:r>
          </a:p>
          <a:p>
            <a:pPr>
              <a:buFont typeface="Wingdings" panose="05000000000000000000" pitchFamily="2" charset="2"/>
              <a:buChar char="Ø"/>
            </a:pPr>
            <a:r>
              <a:rPr lang="tr-TR" altLang="tr-TR" dirty="0"/>
              <a:t>Özet, toplam bilgiler, toplam tutar, toplam kullanıcı sayısı, istatistik vb.</a:t>
            </a:r>
          </a:p>
          <a:p>
            <a:pPr>
              <a:buFont typeface="Wingdings" panose="05000000000000000000" pitchFamily="2" charset="2"/>
              <a:buChar char="Ø"/>
            </a:pPr>
            <a:r>
              <a:rPr lang="tr-TR" altLang="tr-TR" dirty="0"/>
              <a:t>Dokümanın diğer sayfalarda devam edip etmediğini belirten sözcük ya da yazı,</a:t>
            </a:r>
          </a:p>
          <a:p>
            <a:pPr>
              <a:buFont typeface="Wingdings" panose="05000000000000000000" pitchFamily="2" charset="2"/>
              <a:buChar char="Ø"/>
            </a:pPr>
            <a:r>
              <a:rPr lang="tr-TR" altLang="tr-TR" dirty="0"/>
              <a:t>Her sütunun eğer toplam bir anlam ifade ediyorsa toplam değeri</a:t>
            </a:r>
            <a:r>
              <a:rPr lang="tr-TR" altLang="tr-TR" dirty="0" smtClean="0"/>
              <a:t>.</a:t>
            </a:r>
          </a:p>
          <a:p>
            <a:pPr eaLnBrk="1" hangingPunct="1">
              <a:buFont typeface="Wingdings" panose="05000000000000000000" pitchFamily="2" charset="2"/>
              <a:buChar char="Ø"/>
            </a:pPr>
            <a:r>
              <a:rPr lang="tr-TR" altLang="tr-TR" dirty="0"/>
              <a:t>Gösterilecek olan kayıtların anlamlı bir biçimde gösterilmesi amacıyla detayları belirleyen açıklamaların verilmesi uygun olabilir. </a:t>
            </a:r>
          </a:p>
          <a:p>
            <a:pPr eaLnBrk="1" hangingPunct="1">
              <a:buFont typeface="Wingdings" panose="05000000000000000000" pitchFamily="2" charset="2"/>
              <a:buChar char="Ø"/>
            </a:pPr>
            <a:r>
              <a:rPr lang="tr-TR" altLang="tr-TR" dirty="0"/>
              <a:t>Sütunları gruplama ve sıralama ile oluşturmalı, dolayısı ile kullanıcının verileri en kolay ve verimli bir biçimde algılaması sağlanmalıdır.</a:t>
            </a:r>
          </a:p>
          <a:p>
            <a:pPr>
              <a:buFont typeface="Wingdings" panose="05000000000000000000" pitchFamily="2" charset="2"/>
              <a:buChar char="Ø"/>
            </a:pPr>
            <a:endParaRPr lang="tr-TR" altLang="tr-TR" dirty="0"/>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25</a:t>
            </a:fld>
            <a:endParaRPr lang="tr-TR" altLang="tr-TR"/>
          </a:p>
        </p:txBody>
      </p:sp>
    </p:spTree>
    <p:extLst>
      <p:ext uri="{BB962C8B-B14F-4D97-AF65-F5344CB8AC3E}">
        <p14:creationId xmlns:p14="http://schemas.microsoft.com/office/powerpoint/2010/main" val="4262080707"/>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SÜTUNLARIN AYARLANMASI</a:t>
            </a:r>
            <a:endParaRPr lang="tr-TR" dirty="0"/>
          </a:p>
        </p:txBody>
      </p:sp>
      <p:sp>
        <p:nvSpPr>
          <p:cNvPr id="3" name="İçerik Yer Tutucusu 2"/>
          <p:cNvSpPr>
            <a:spLocks noGrp="1"/>
          </p:cNvSpPr>
          <p:nvPr>
            <p:ph idx="1"/>
          </p:nvPr>
        </p:nvSpPr>
        <p:spPr>
          <a:xfrm>
            <a:off x="1096963" y="1556792"/>
            <a:ext cx="4494981" cy="4670797"/>
          </a:xfrm>
        </p:spPr>
        <p:txBody>
          <a:bodyPr/>
          <a:lstStyle/>
          <a:p>
            <a:r>
              <a:rPr lang="tr-TR" altLang="tr-TR" dirty="0"/>
              <a:t>Sütunlara yerleştirilecek olan veriler, soldan sağa önem ya da kronoloji sırasına göre dizilmelidir. Bunun ana nedeni </a:t>
            </a:r>
            <a:r>
              <a:rPr lang="tr-TR" altLang="tr-TR" dirty="0" err="1"/>
              <a:t>latin</a:t>
            </a:r>
            <a:r>
              <a:rPr lang="tr-TR" altLang="tr-TR" dirty="0"/>
              <a:t> alfabesinde soldan sağa doğru okuma yönü kullanılmasıdır.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26</a:t>
            </a:fld>
            <a:endParaRPr lang="tr-TR" altLang="tr-TR"/>
          </a:p>
        </p:txBody>
      </p:sp>
      <p:pic>
        <p:nvPicPr>
          <p:cNvPr id="5" name="3 Resim" descr="Blue_forward.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56566" y="4114643"/>
            <a:ext cx="2011760" cy="502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 descr="9.bmp"/>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04640" y="1844824"/>
            <a:ext cx="5289077" cy="3888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69676011"/>
      </p:ext>
    </p:extLst>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SÜTUNLARIN AYARLANMASI</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27</a:t>
            </a:fld>
            <a:endParaRPr lang="tr-TR" altLang="tr-TR"/>
          </a:p>
        </p:txBody>
      </p:sp>
      <p:pic>
        <p:nvPicPr>
          <p:cNvPr id="6" name="Picture 3" descr="10.bmp"/>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27648" y="1700808"/>
            <a:ext cx="5832648" cy="427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19699372"/>
      </p:ext>
    </p:extLst>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GRUPLANDIRMA</a:t>
            </a:r>
            <a:endParaRPr lang="tr-TR" dirty="0"/>
          </a:p>
        </p:txBody>
      </p:sp>
      <p:sp>
        <p:nvSpPr>
          <p:cNvPr id="3" name="İçerik Yer Tutucusu 2"/>
          <p:cNvSpPr>
            <a:spLocks noGrp="1"/>
          </p:cNvSpPr>
          <p:nvPr>
            <p:ph idx="1"/>
          </p:nvPr>
        </p:nvSpPr>
        <p:spPr>
          <a:xfrm>
            <a:off x="1096963" y="1556792"/>
            <a:ext cx="7879357" cy="4670797"/>
          </a:xfrm>
        </p:spPr>
        <p:txBody>
          <a:bodyPr/>
          <a:lstStyle/>
          <a:p>
            <a:r>
              <a:rPr lang="tr-TR" altLang="tr-TR" dirty="0"/>
              <a:t>Gösterilmesi planlanan verilere uygun bir biçimde ekrana veriler gruplandırılmalıdır. Verileri ayırmak için ana grup başlıkları kullanılmalıdır. Bazı durumlarda ana grupları daha küçük alt gruplara da ayırmak gerekebilir. Uygun sözcüklerle adlandırma ise kullanıcıya kolay tanıma ve algılama avantajı sağlayacaktır.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28</a:t>
            </a:fld>
            <a:endParaRPr lang="tr-TR" altLang="tr-TR"/>
          </a:p>
        </p:txBody>
      </p:sp>
    </p:spTree>
    <p:extLst>
      <p:ext uri="{BB962C8B-B14F-4D97-AF65-F5344CB8AC3E}">
        <p14:creationId xmlns:p14="http://schemas.microsoft.com/office/powerpoint/2010/main" val="2909126097"/>
      </p:ext>
    </p:extLst>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SIRALAMA</a:t>
            </a:r>
            <a:endParaRPr lang="tr-TR" dirty="0"/>
          </a:p>
        </p:txBody>
      </p:sp>
      <p:sp>
        <p:nvSpPr>
          <p:cNvPr id="3" name="İçerik Yer Tutucusu 2"/>
          <p:cNvSpPr>
            <a:spLocks noGrp="1"/>
          </p:cNvSpPr>
          <p:nvPr>
            <p:ph idx="1"/>
          </p:nvPr>
        </p:nvSpPr>
        <p:spPr/>
        <p:txBody>
          <a:bodyPr/>
          <a:lstStyle/>
          <a:p>
            <a:pPr eaLnBrk="1" hangingPunct="1"/>
            <a:r>
              <a:rPr lang="tr-TR" altLang="tr-TR" dirty="0"/>
              <a:t>Gruplar ve sütunlar içinde verilerin doğal bir sıra ile sıralanması gereklidir. </a:t>
            </a:r>
          </a:p>
          <a:p>
            <a:pPr eaLnBrk="1" hangingPunct="1"/>
            <a:r>
              <a:rPr lang="tr-TR" altLang="tr-TR" dirty="0"/>
              <a:t>Detaylı bilgi içeren satırlardaki bilgiler kolay okunabilmeleri için iyi organize edilmelidir. </a:t>
            </a:r>
            <a:r>
              <a:rPr lang="tr-TR" altLang="tr-TR" dirty="0" err="1"/>
              <a:t>Örn</a:t>
            </a:r>
            <a:r>
              <a:rPr lang="tr-TR" altLang="tr-TR" dirty="0"/>
              <a:t>: rakamsal veriler gösterilecekse, soldaki sıfırların okunurluğu ters yönde etkilemeleri nedeniyle kullanılmaması daha uygun olacaktır. </a:t>
            </a:r>
          </a:p>
          <a:p>
            <a:r>
              <a:rPr lang="tr-TR" altLang="tr-TR" dirty="0"/>
              <a:t>Virgüllerin ve para sembollerinin (TL, YTL, $, € vs.) tutarlı bir biçimde kullanılması gereklidir. Sütunların sağa ya da sola hizalanması, içerisindeki bilgiye göre belirlenmelidir. Metin bilgileri sola, rakamsal bilgiler sağa hizalanmalıdır. Sabit uzunlukta olması kesin veriler ise ortaya hizalanmalıdır.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29</a:t>
            </a:fld>
            <a:endParaRPr lang="tr-TR" altLang="tr-TR"/>
          </a:p>
        </p:txBody>
      </p:sp>
    </p:spTree>
    <p:extLst>
      <p:ext uri="{BB962C8B-B14F-4D97-AF65-F5344CB8AC3E}">
        <p14:creationId xmlns:p14="http://schemas.microsoft.com/office/powerpoint/2010/main" val="437547582"/>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dirty="0"/>
              <a:t>VERİ SORGULAMA PENCERELERİ İÇİN TASARIM İLKELERİ</a:t>
            </a:r>
          </a:p>
        </p:txBody>
      </p:sp>
      <p:sp>
        <p:nvSpPr>
          <p:cNvPr id="3" name="İçerik Yer Tutucusu 2"/>
          <p:cNvSpPr>
            <a:spLocks noGrp="1"/>
          </p:cNvSpPr>
          <p:nvPr>
            <p:ph idx="1"/>
          </p:nvPr>
        </p:nvSpPr>
        <p:spPr/>
        <p:txBody>
          <a:bodyPr/>
          <a:lstStyle/>
          <a:p>
            <a:r>
              <a:rPr lang="tr-TR" altLang="tr-TR" dirty="0"/>
              <a:t>Veri sorgulama pencereleri tasarım ilkeleri, kul</a:t>
            </a:r>
            <a:r>
              <a:rPr lang="tr-TR" altLang="tr-TR" dirty="0">
                <a:latin typeface="Arial" panose="020B0604020202020204" pitchFamily="34" charset="0"/>
              </a:rPr>
              <a:t>l</a:t>
            </a:r>
            <a:r>
              <a:rPr lang="tr-TR" altLang="tr-TR" dirty="0"/>
              <a:t>anıcının eğer aradığı bilgi varsa, onu etkin ve verimli bir biçimde bulmasını sağlamak amacıyla oluşturulmuşlardır.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a:t>
            </a:fld>
            <a:endParaRPr lang="tr-TR" altLang="tr-TR"/>
          </a:p>
        </p:txBody>
      </p:sp>
    </p:spTree>
    <p:extLst>
      <p:ext uri="{BB962C8B-B14F-4D97-AF65-F5344CB8AC3E}">
        <p14:creationId xmlns:p14="http://schemas.microsoft.com/office/powerpoint/2010/main" val="1178795523"/>
      </p:ext>
    </p:extLst>
  </p:cSld>
  <p:clrMapOvr>
    <a:masterClrMapping/>
  </p:clrMapOvr>
  <p:transition spd="med">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VERİ SORGULAMA PENCERELERİ TASARIMINDA SON KONTROL LİSTESİ</a:t>
            </a:r>
            <a:endParaRPr lang="tr-TR" sz="3200" dirty="0"/>
          </a:p>
        </p:txBody>
      </p:sp>
      <p:sp>
        <p:nvSpPr>
          <p:cNvPr id="3" name="İçerik Yer Tutucusu 2"/>
          <p:cNvSpPr>
            <a:spLocks noGrp="1"/>
          </p:cNvSpPr>
          <p:nvPr>
            <p:ph idx="1"/>
          </p:nvPr>
        </p:nvSpPr>
        <p:spPr>
          <a:xfrm>
            <a:off x="1096962" y="1556792"/>
            <a:ext cx="10543653" cy="4670797"/>
          </a:xfrm>
        </p:spPr>
        <p:txBody>
          <a:bodyPr/>
          <a:lstStyle/>
          <a:p>
            <a:pPr marL="0" indent="0">
              <a:buNone/>
            </a:pPr>
            <a:r>
              <a:rPr lang="tr-TR" altLang="tr-TR" b="1" dirty="0"/>
              <a:t>Genel Pencere Tasarımı</a:t>
            </a:r>
          </a:p>
          <a:p>
            <a:pPr>
              <a:buFont typeface="Wingdings" panose="05000000000000000000" pitchFamily="2" charset="2"/>
              <a:buChar char="Ø"/>
            </a:pPr>
            <a:r>
              <a:rPr lang="tr-TR" altLang="tr-TR" dirty="0"/>
              <a:t> Olması gereken pencere bileşenleri kullanıldı mı? (başlık, mesaj/durum bölümü, komut/aksiyon düğmeleri). Bunlar pencere içinde olması gereken yerlerde mi?</a:t>
            </a:r>
          </a:p>
          <a:p>
            <a:pPr>
              <a:buFont typeface="Wingdings" panose="05000000000000000000" pitchFamily="2" charset="2"/>
              <a:buChar char="Ø"/>
            </a:pPr>
            <a:r>
              <a:rPr lang="tr-TR" altLang="tr-TR" dirty="0"/>
              <a:t> Pencere arka planın tam ortasında mı beliriyor?</a:t>
            </a:r>
          </a:p>
          <a:p>
            <a:pPr>
              <a:buFont typeface="Wingdings" panose="05000000000000000000" pitchFamily="2" charset="2"/>
              <a:buChar char="Ø"/>
            </a:pPr>
            <a:r>
              <a:rPr lang="tr-TR" altLang="tr-TR" dirty="0"/>
              <a:t> Pencere gösterildiği anda imleç ilk alanın içine otomatik olarak ayarlanıyor mu?</a:t>
            </a:r>
          </a:p>
          <a:p>
            <a:pPr marL="0" indent="0">
              <a:buNone/>
            </a:pPr>
            <a:r>
              <a:rPr lang="tr-TR" altLang="tr-TR" b="1" dirty="0"/>
              <a:t>Arama Alanları</a:t>
            </a:r>
          </a:p>
          <a:p>
            <a:pPr>
              <a:buFont typeface="Wingdings" panose="05000000000000000000" pitchFamily="2" charset="2"/>
              <a:buChar char="Ø"/>
            </a:pPr>
            <a:r>
              <a:rPr lang="tr-TR" altLang="tr-TR" dirty="0"/>
              <a:t> Uygun olan anahtar türleri (kullanıcıya ve uygulamaya bakarak), arama alanları olarak seçilebilmiş mi?</a:t>
            </a:r>
          </a:p>
          <a:p>
            <a:pPr>
              <a:buFont typeface="Wingdings" panose="05000000000000000000" pitchFamily="2" charset="2"/>
              <a:buChar char="Ø"/>
            </a:pPr>
            <a:r>
              <a:rPr lang="tr-TR" altLang="tr-TR" dirty="0"/>
              <a:t> Anahtar alanlarda yeterince esnek seçim (şu ya da bu anahtar) sağlanabiliyor mu? (</a:t>
            </a:r>
            <a:r>
              <a:rPr lang="tr-TR" altLang="tr-TR" dirty="0" err="1"/>
              <a:t>Örn</a:t>
            </a:r>
            <a:r>
              <a:rPr lang="tr-TR" altLang="tr-TR" dirty="0"/>
              <a:t>: Kullanıcı vergi numarasını bilmiyorsa sisteme girebiliyor mu?)</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30</a:t>
            </a:fld>
            <a:endParaRPr lang="tr-TR" altLang="tr-TR"/>
          </a:p>
        </p:txBody>
      </p:sp>
    </p:spTree>
    <p:extLst>
      <p:ext uri="{BB962C8B-B14F-4D97-AF65-F5344CB8AC3E}">
        <p14:creationId xmlns:p14="http://schemas.microsoft.com/office/powerpoint/2010/main" val="3670496145"/>
      </p:ext>
    </p:extLst>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VERİ SORGULAMA PENCERELERİ TASARIMINDA SON KONTROL LİSTESİ</a:t>
            </a:r>
            <a:endParaRPr lang="tr-TR" dirty="0"/>
          </a:p>
        </p:txBody>
      </p:sp>
      <p:sp>
        <p:nvSpPr>
          <p:cNvPr id="3" name="İçerik Yer Tutucusu 2"/>
          <p:cNvSpPr>
            <a:spLocks noGrp="1"/>
          </p:cNvSpPr>
          <p:nvPr>
            <p:ph idx="1"/>
          </p:nvPr>
        </p:nvSpPr>
        <p:spPr>
          <a:xfrm>
            <a:off x="1096962" y="1556792"/>
            <a:ext cx="10687669" cy="4670797"/>
          </a:xfrm>
        </p:spPr>
        <p:txBody>
          <a:bodyPr/>
          <a:lstStyle/>
          <a:p>
            <a:pPr marL="0" indent="0">
              <a:buNone/>
            </a:pPr>
            <a:r>
              <a:rPr lang="tr-TR" altLang="tr-TR" b="1" dirty="0"/>
              <a:t>Arama </a:t>
            </a:r>
            <a:r>
              <a:rPr lang="tr-TR" altLang="tr-TR" b="1" dirty="0" smtClean="0"/>
              <a:t>Alanları (devam)</a:t>
            </a:r>
            <a:endParaRPr lang="tr-TR" altLang="tr-TR" b="1" dirty="0"/>
          </a:p>
          <a:p>
            <a:pPr>
              <a:buFont typeface="Wingdings" panose="05000000000000000000" pitchFamily="2" charset="2"/>
              <a:buChar char="Ø"/>
            </a:pPr>
            <a:r>
              <a:rPr lang="tr-TR" altLang="tr-TR" dirty="0"/>
              <a:t> Anahtar alanları uygun alanlar için hem yazılıp hem de listeden seçilebiliyor mu? </a:t>
            </a:r>
          </a:p>
          <a:p>
            <a:pPr>
              <a:buFont typeface="Wingdings" panose="05000000000000000000" pitchFamily="2" charset="2"/>
              <a:buChar char="Ø"/>
            </a:pPr>
            <a:r>
              <a:rPr lang="tr-TR" altLang="tr-TR" dirty="0"/>
              <a:t> Her arama alanının doldurulabilmesi amacıyla yeterince açıklama sağlanmış mı?</a:t>
            </a:r>
          </a:p>
          <a:p>
            <a:pPr>
              <a:buFont typeface="Wingdings" panose="05000000000000000000" pitchFamily="2" charset="2"/>
              <a:buChar char="Ø"/>
            </a:pPr>
            <a:r>
              <a:rPr lang="tr-TR" altLang="tr-TR" dirty="0" smtClean="0"/>
              <a:t>Anahtar </a:t>
            </a:r>
            <a:r>
              <a:rPr lang="tr-TR" altLang="tr-TR" dirty="0"/>
              <a:t>alanları uygun alanlar için hem yazılıp hem de listeden seçilebiliyor mu? </a:t>
            </a:r>
          </a:p>
          <a:p>
            <a:pPr>
              <a:buFont typeface="Wingdings" panose="05000000000000000000" pitchFamily="2" charset="2"/>
              <a:buChar char="Ø"/>
            </a:pPr>
            <a:r>
              <a:rPr lang="tr-TR" altLang="tr-TR" dirty="0"/>
              <a:t> Her arama alanının doldurulabilmesi amacıyla yeterince açıklama sağlanmış mı</a:t>
            </a:r>
            <a:r>
              <a:rPr lang="tr-TR" altLang="tr-TR" dirty="0" smtClean="0"/>
              <a:t>?</a:t>
            </a:r>
          </a:p>
          <a:p>
            <a:pPr>
              <a:buFont typeface="Wingdings" panose="05000000000000000000" pitchFamily="2" charset="2"/>
              <a:buChar char="Ø"/>
            </a:pPr>
            <a:r>
              <a:rPr lang="tr-TR" altLang="tr-TR" dirty="0"/>
              <a:t> Klavyeden doldurulan arama alanları için küçük harf-büyük harf sorunu ortadan kaldırılmış mı?</a:t>
            </a:r>
          </a:p>
          <a:p>
            <a:pPr>
              <a:buFont typeface="Wingdings" panose="05000000000000000000" pitchFamily="2" charset="2"/>
              <a:buChar char="Ø"/>
            </a:pPr>
            <a:r>
              <a:rPr lang="tr-TR" altLang="tr-TR" dirty="0"/>
              <a:t> Anahtar alanının klavyeden girildiği durumlarda, arama başlatılmadan önce alanla ilgili doğrulama işlemi yapılıyor mu?</a:t>
            </a:r>
          </a:p>
          <a:p>
            <a:pPr>
              <a:buFont typeface="Wingdings" panose="05000000000000000000" pitchFamily="2" charset="2"/>
              <a:buChar char="Ø"/>
            </a:pPr>
            <a:endParaRPr lang="tr-TR" alt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31</a:t>
            </a:fld>
            <a:endParaRPr lang="tr-TR" altLang="tr-TR"/>
          </a:p>
        </p:txBody>
      </p:sp>
    </p:spTree>
    <p:extLst>
      <p:ext uri="{BB962C8B-B14F-4D97-AF65-F5344CB8AC3E}">
        <p14:creationId xmlns:p14="http://schemas.microsoft.com/office/powerpoint/2010/main" val="2639087791"/>
      </p:ext>
    </p:extLst>
  </p:cSld>
  <p:clrMapOvr>
    <a:masterClrMapping/>
  </p:clrMapOvr>
  <p:transition spd="med">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VERİ SORGULAMA PENCERELERİ TASARIMINDA SON KONTROL LİSTESİ</a:t>
            </a:r>
            <a:endParaRPr lang="tr-TR" dirty="0"/>
          </a:p>
        </p:txBody>
      </p:sp>
      <p:sp>
        <p:nvSpPr>
          <p:cNvPr id="3" name="İçerik Yer Tutucusu 2"/>
          <p:cNvSpPr>
            <a:spLocks noGrp="1"/>
          </p:cNvSpPr>
          <p:nvPr>
            <p:ph idx="1"/>
          </p:nvPr>
        </p:nvSpPr>
        <p:spPr>
          <a:xfrm>
            <a:off x="1096962" y="1556792"/>
            <a:ext cx="10687669" cy="4670797"/>
          </a:xfrm>
        </p:spPr>
        <p:txBody>
          <a:bodyPr/>
          <a:lstStyle/>
          <a:p>
            <a:pPr marL="0" indent="0">
              <a:buNone/>
            </a:pPr>
            <a:r>
              <a:rPr lang="tr-TR" altLang="tr-TR" b="1" dirty="0"/>
              <a:t>Aramanın Başlatılması</a:t>
            </a:r>
          </a:p>
          <a:p>
            <a:pPr>
              <a:buFont typeface="Wingdings" panose="05000000000000000000" pitchFamily="2" charset="2"/>
              <a:buChar char="Ø"/>
            </a:pPr>
            <a:r>
              <a:rPr lang="tr-TR" altLang="tr-TR" dirty="0"/>
              <a:t>Arama açık olarak mı başlatılıyor? Bir düğme vb. basılacağı belli mi?</a:t>
            </a:r>
          </a:p>
          <a:p>
            <a:pPr marL="0" indent="0">
              <a:buNone/>
              <a:defRPr/>
            </a:pPr>
            <a:r>
              <a:rPr lang="tr-TR" b="1" dirty="0"/>
              <a:t>Aramanın Sonuçları</a:t>
            </a:r>
          </a:p>
          <a:p>
            <a:pPr>
              <a:buFont typeface="Wingdings" panose="05000000000000000000" pitchFamily="2" charset="2"/>
              <a:buChar char="Ø"/>
              <a:defRPr/>
            </a:pPr>
            <a:r>
              <a:rPr lang="tr-TR" dirty="0"/>
              <a:t>Bulunamadı durumunda uygulamanın devam ettirilebilmesi ve aramanın sürdürülebilmesi için yeterli kılavuzlar var mı?</a:t>
            </a:r>
          </a:p>
          <a:p>
            <a:pPr>
              <a:buFont typeface="Wingdings" panose="05000000000000000000" pitchFamily="2" charset="2"/>
              <a:buChar char="Ø"/>
              <a:defRPr/>
            </a:pPr>
            <a:r>
              <a:rPr lang="tr-TR" dirty="0"/>
              <a:t>Birden fazla kayıt bulunduğunda, seçeneklerin daraltılması için yöntemler mevcut mu?</a:t>
            </a:r>
          </a:p>
          <a:p>
            <a:pPr>
              <a:buFont typeface="Wingdings" panose="05000000000000000000" pitchFamily="2" charset="2"/>
              <a:buChar char="Ø"/>
              <a:defRPr/>
            </a:pPr>
            <a:r>
              <a:rPr lang="tr-TR" dirty="0"/>
              <a:t>Tek bir kayıt bulunması durumunda, uygun bir biçimde sonuçlar gösterilebiliyor mu? Gösterim </a:t>
            </a:r>
            <a:r>
              <a:rPr lang="tr-TR" dirty="0" err="1"/>
              <a:t>arayüz</a:t>
            </a:r>
            <a:r>
              <a:rPr lang="tr-TR" dirty="0"/>
              <a:t> tasarım kurallarına uygun olarak mı yapılmış?</a:t>
            </a:r>
          </a:p>
          <a:p>
            <a:pPr>
              <a:buFont typeface="Wingdings" panose="05000000000000000000" pitchFamily="2" charset="2"/>
              <a:buChar char="Ø"/>
            </a:pPr>
            <a:endParaRPr lang="tr-TR" alt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32</a:t>
            </a:fld>
            <a:endParaRPr lang="tr-TR" altLang="tr-TR"/>
          </a:p>
        </p:txBody>
      </p:sp>
    </p:spTree>
    <p:extLst>
      <p:ext uri="{BB962C8B-B14F-4D97-AF65-F5344CB8AC3E}">
        <p14:creationId xmlns:p14="http://schemas.microsoft.com/office/powerpoint/2010/main" val="2897079455"/>
      </p:ext>
    </p:extLst>
  </p:cSld>
  <p:clrMapOvr>
    <a:masterClrMapping/>
  </p:clrMapOvr>
  <p:transition spd="med">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VERİ SORGULAMA PENCERELERİ TASARIMINDA SON KONTROL LİSTESİ</a:t>
            </a:r>
            <a:endParaRPr lang="tr-TR" dirty="0"/>
          </a:p>
        </p:txBody>
      </p:sp>
      <p:sp>
        <p:nvSpPr>
          <p:cNvPr id="3" name="İçerik Yer Tutucusu 2"/>
          <p:cNvSpPr>
            <a:spLocks noGrp="1"/>
          </p:cNvSpPr>
          <p:nvPr>
            <p:ph idx="1"/>
          </p:nvPr>
        </p:nvSpPr>
        <p:spPr>
          <a:xfrm>
            <a:off x="1096962" y="1556792"/>
            <a:ext cx="10687669" cy="4670797"/>
          </a:xfrm>
        </p:spPr>
        <p:txBody>
          <a:bodyPr/>
          <a:lstStyle/>
          <a:p>
            <a:pPr marL="0" indent="0">
              <a:buNone/>
              <a:defRPr/>
            </a:pPr>
            <a:r>
              <a:rPr lang="tr-TR" b="1" dirty="0"/>
              <a:t>Sorgulamadan sonra tek bir kaydın gösterimi;</a:t>
            </a:r>
          </a:p>
          <a:p>
            <a:pPr>
              <a:buFont typeface="Wingdings" panose="05000000000000000000" pitchFamily="2" charset="2"/>
              <a:buChar char="Ø"/>
              <a:defRPr/>
            </a:pPr>
            <a:r>
              <a:rPr lang="tr-TR" dirty="0"/>
              <a:t>Yapılan istek sonucunda gerekli bilgi gösterilebildi mi? </a:t>
            </a:r>
          </a:p>
          <a:p>
            <a:pPr>
              <a:buFont typeface="Wingdings" panose="05000000000000000000" pitchFamily="2" charset="2"/>
              <a:buChar char="Ø"/>
              <a:defRPr/>
            </a:pPr>
            <a:r>
              <a:rPr lang="tr-TR" dirty="0"/>
              <a:t>Gösterilen bilgi kullanıcının kolay anlayabileceği biçimde tasarlandı mı? </a:t>
            </a:r>
          </a:p>
          <a:p>
            <a:pPr>
              <a:buFont typeface="Wingdings" panose="05000000000000000000" pitchFamily="2" charset="2"/>
              <a:buChar char="Ø"/>
              <a:defRPr/>
            </a:pPr>
            <a:r>
              <a:rPr lang="tr-TR" dirty="0" smtClean="0"/>
              <a:t>Gösterilen </a:t>
            </a:r>
            <a:r>
              <a:rPr lang="tr-TR" dirty="0"/>
              <a:t>bilgi aynı zamanda yazıcıdan yazdırılabiliyor mu? </a:t>
            </a:r>
            <a:endParaRPr lang="tr-TR" dirty="0" smtClean="0"/>
          </a:p>
          <a:p>
            <a:pPr eaLnBrk="1" hangingPunct="1">
              <a:buFont typeface="Wingdings" panose="05000000000000000000" pitchFamily="2" charset="2"/>
              <a:buNone/>
            </a:pPr>
            <a:r>
              <a:rPr lang="tr-TR" altLang="tr-TR" b="1" dirty="0"/>
              <a:t>Başlıklar (</a:t>
            </a:r>
            <a:r>
              <a:rPr lang="tr-TR" altLang="tr-TR" b="1" dirty="0" err="1"/>
              <a:t>header</a:t>
            </a:r>
            <a:r>
              <a:rPr lang="tr-TR" altLang="tr-TR" b="1" dirty="0"/>
              <a:t>)</a:t>
            </a:r>
          </a:p>
          <a:p>
            <a:pPr eaLnBrk="1" hangingPunct="1">
              <a:buFont typeface="Wingdings" panose="05000000000000000000" pitchFamily="2" charset="2"/>
              <a:buChar char="Ø"/>
            </a:pPr>
            <a:r>
              <a:rPr lang="tr-TR" altLang="tr-TR" dirty="0"/>
              <a:t>Başlık </a:t>
            </a:r>
            <a:r>
              <a:rPr lang="tr-TR" altLang="tr-TR" dirty="0" err="1"/>
              <a:t>örn</a:t>
            </a:r>
            <a:r>
              <a:rPr lang="tr-TR" altLang="tr-TR" dirty="0"/>
              <a:t> firma ismini, rapor türünü ve tarih bilgisini içeriyor mu?</a:t>
            </a:r>
          </a:p>
          <a:p>
            <a:pPr eaLnBrk="1" hangingPunct="1">
              <a:buFont typeface="Wingdings" panose="05000000000000000000" pitchFamily="2" charset="2"/>
              <a:buChar char="Ø"/>
            </a:pPr>
            <a:r>
              <a:rPr lang="tr-TR" altLang="tr-TR" dirty="0"/>
              <a:t>Sayfa başlığı adı ve sayfa numarası yerleştirilmiş mi?</a:t>
            </a:r>
          </a:p>
          <a:p>
            <a:pPr eaLnBrk="1" hangingPunct="1">
              <a:buFont typeface="Wingdings" panose="05000000000000000000" pitchFamily="2" charset="2"/>
              <a:buChar char="Ø"/>
            </a:pPr>
            <a:r>
              <a:rPr lang="tr-TR" altLang="tr-TR" dirty="0"/>
              <a:t>Sütun başlıkları kısa, tutarlı ve açıklayıcı mı? Birimler doğru ve tutarlı mı?</a:t>
            </a:r>
          </a:p>
          <a:p>
            <a:pPr eaLnBrk="1" hangingPunct="1">
              <a:buFont typeface="Wingdings" panose="05000000000000000000" pitchFamily="2" charset="2"/>
              <a:buChar char="Ø"/>
            </a:pPr>
            <a:r>
              <a:rPr lang="tr-TR" altLang="tr-TR" dirty="0"/>
              <a:t>Sütun başlıkları hizalanmış mı? Hizalama doğru kriterlerle yapılmış mı?</a:t>
            </a:r>
          </a:p>
          <a:p>
            <a:pPr>
              <a:buFont typeface="Wingdings" panose="05000000000000000000" pitchFamily="2" charset="2"/>
              <a:buChar char="Ø"/>
              <a:defRPr/>
            </a:pP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33</a:t>
            </a:fld>
            <a:endParaRPr lang="tr-TR" altLang="tr-TR"/>
          </a:p>
        </p:txBody>
      </p:sp>
    </p:spTree>
    <p:extLst>
      <p:ext uri="{BB962C8B-B14F-4D97-AF65-F5344CB8AC3E}">
        <p14:creationId xmlns:p14="http://schemas.microsoft.com/office/powerpoint/2010/main" val="4050249026"/>
      </p:ext>
    </p:extLst>
  </p:cSld>
  <p:clrMapOvr>
    <a:masterClrMapping/>
  </p:clrMapOvr>
  <p:transition spd="med">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VERİ SORGULAMA PENCERELERİ TASARIMINDA SON KONTROL LİSTESİ</a:t>
            </a:r>
            <a:endParaRPr lang="tr-TR" dirty="0"/>
          </a:p>
        </p:txBody>
      </p:sp>
      <p:sp>
        <p:nvSpPr>
          <p:cNvPr id="3" name="İçerik Yer Tutucusu 2"/>
          <p:cNvSpPr>
            <a:spLocks noGrp="1"/>
          </p:cNvSpPr>
          <p:nvPr>
            <p:ph idx="1"/>
          </p:nvPr>
        </p:nvSpPr>
        <p:spPr>
          <a:xfrm>
            <a:off x="1096962" y="1484784"/>
            <a:ext cx="10687669" cy="4742805"/>
          </a:xfrm>
        </p:spPr>
        <p:txBody>
          <a:bodyPr/>
          <a:lstStyle/>
          <a:p>
            <a:pPr eaLnBrk="1" hangingPunct="1">
              <a:buFont typeface="Wingdings" panose="05000000000000000000" pitchFamily="2" charset="2"/>
              <a:buNone/>
            </a:pPr>
            <a:r>
              <a:rPr lang="tr-TR" altLang="tr-TR" b="1" dirty="0"/>
              <a:t>Başlıklar (</a:t>
            </a:r>
            <a:r>
              <a:rPr lang="tr-TR" altLang="tr-TR" b="1" dirty="0" err="1"/>
              <a:t>header</a:t>
            </a:r>
            <a:r>
              <a:rPr lang="tr-TR" altLang="tr-TR" b="1" dirty="0"/>
              <a:t>)</a:t>
            </a:r>
          </a:p>
          <a:p>
            <a:pPr eaLnBrk="1" hangingPunct="1">
              <a:buFont typeface="Wingdings" panose="05000000000000000000" pitchFamily="2" charset="2"/>
              <a:buChar char="Ø"/>
            </a:pPr>
            <a:r>
              <a:rPr lang="tr-TR" altLang="tr-TR" dirty="0"/>
              <a:t>Başlık </a:t>
            </a:r>
            <a:r>
              <a:rPr lang="tr-TR" altLang="tr-TR" dirty="0" err="1"/>
              <a:t>örn</a:t>
            </a:r>
            <a:r>
              <a:rPr lang="tr-TR" altLang="tr-TR" dirty="0"/>
              <a:t> firma ismini, rapor türünü ve tarih bilgisini içeriyor mu?</a:t>
            </a:r>
          </a:p>
          <a:p>
            <a:pPr eaLnBrk="1" hangingPunct="1">
              <a:buFont typeface="Wingdings" panose="05000000000000000000" pitchFamily="2" charset="2"/>
              <a:buChar char="Ø"/>
            </a:pPr>
            <a:r>
              <a:rPr lang="tr-TR" altLang="tr-TR" dirty="0"/>
              <a:t>Sayfa başlığı adı ve sayfa numarası yerleştirilmiş mi?</a:t>
            </a:r>
          </a:p>
          <a:p>
            <a:pPr eaLnBrk="1" hangingPunct="1">
              <a:buFont typeface="Wingdings" panose="05000000000000000000" pitchFamily="2" charset="2"/>
              <a:buChar char="Ø"/>
            </a:pPr>
            <a:r>
              <a:rPr lang="tr-TR" altLang="tr-TR" dirty="0"/>
              <a:t>Sütun başlıkları kısa, tutarlı ve açıklayıcı mı? Birimler doğru ve tutarlı mı?</a:t>
            </a:r>
          </a:p>
          <a:p>
            <a:pPr eaLnBrk="1" hangingPunct="1">
              <a:buFont typeface="Wingdings" panose="05000000000000000000" pitchFamily="2" charset="2"/>
              <a:buChar char="Ø"/>
            </a:pPr>
            <a:r>
              <a:rPr lang="tr-TR" altLang="tr-TR" dirty="0"/>
              <a:t>Sütun başlıkları hizalanmış mı? Hizalama doğru kriterlerle yapılmış </a:t>
            </a:r>
            <a:r>
              <a:rPr lang="tr-TR" altLang="tr-TR" dirty="0" smtClean="0"/>
              <a:t>mı?</a:t>
            </a:r>
          </a:p>
          <a:p>
            <a:pPr marL="0" indent="0">
              <a:buNone/>
              <a:defRPr/>
            </a:pPr>
            <a:r>
              <a:rPr lang="tr-TR" b="1" dirty="0"/>
              <a:t>Alt Bilgiler (</a:t>
            </a:r>
            <a:r>
              <a:rPr lang="tr-TR" b="1" dirty="0" err="1"/>
              <a:t>footer</a:t>
            </a:r>
            <a:r>
              <a:rPr lang="tr-TR" b="1" dirty="0"/>
              <a:t>)</a:t>
            </a:r>
          </a:p>
          <a:p>
            <a:pPr>
              <a:buFont typeface="Wingdings" panose="05000000000000000000" pitchFamily="2" charset="2"/>
              <a:buChar char="Ø"/>
              <a:defRPr/>
            </a:pPr>
            <a:r>
              <a:rPr lang="tr-TR" dirty="0"/>
              <a:t>Raporun sonunda raporun sonu olduğunu bildiren bir belirteç alt bilgi var mı?</a:t>
            </a:r>
          </a:p>
          <a:p>
            <a:pPr>
              <a:buFont typeface="Wingdings" panose="05000000000000000000" pitchFamily="2" charset="2"/>
              <a:buChar char="Ø"/>
              <a:defRPr/>
            </a:pPr>
            <a:r>
              <a:rPr lang="tr-TR" dirty="0"/>
              <a:t>Her sayfada alt bilgi var mı?</a:t>
            </a:r>
          </a:p>
          <a:p>
            <a:pPr>
              <a:buFont typeface="Wingdings" panose="05000000000000000000" pitchFamily="2" charset="2"/>
              <a:buChar char="Ø"/>
              <a:defRPr/>
            </a:pPr>
            <a:r>
              <a:rPr lang="tr-TR" dirty="0"/>
              <a:t>Gerektiyse sütun alt bilgileri (toplam vb. gösteren) yerleştirilmiş mi?</a:t>
            </a:r>
          </a:p>
          <a:p>
            <a:pPr eaLnBrk="1" hangingPunct="1">
              <a:buFont typeface="Wingdings" panose="05000000000000000000" pitchFamily="2" charset="2"/>
              <a:buChar char="Ø"/>
            </a:pP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34</a:t>
            </a:fld>
            <a:endParaRPr lang="tr-TR" altLang="tr-TR"/>
          </a:p>
        </p:txBody>
      </p:sp>
    </p:spTree>
    <p:extLst>
      <p:ext uri="{BB962C8B-B14F-4D97-AF65-F5344CB8AC3E}">
        <p14:creationId xmlns:p14="http://schemas.microsoft.com/office/powerpoint/2010/main" val="407114972"/>
      </p:ext>
    </p:extLst>
  </p:cSld>
  <p:clrMapOvr>
    <a:masterClrMapping/>
  </p:clrMapOvr>
  <p:transition spd="med">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VERİ SORGULAMA PENCERELERİ TASARIMINDA SON KONTROL LİSTESİ</a:t>
            </a:r>
            <a:endParaRPr lang="tr-TR" dirty="0"/>
          </a:p>
        </p:txBody>
      </p:sp>
      <p:sp>
        <p:nvSpPr>
          <p:cNvPr id="3" name="İçerik Yer Tutucusu 2"/>
          <p:cNvSpPr>
            <a:spLocks noGrp="1"/>
          </p:cNvSpPr>
          <p:nvPr>
            <p:ph idx="1"/>
          </p:nvPr>
        </p:nvSpPr>
        <p:spPr>
          <a:xfrm>
            <a:off x="1096962" y="1484784"/>
            <a:ext cx="10687669" cy="4742805"/>
          </a:xfrm>
        </p:spPr>
        <p:txBody>
          <a:bodyPr/>
          <a:lstStyle/>
          <a:p>
            <a:pPr marL="0" indent="0">
              <a:buNone/>
              <a:defRPr/>
            </a:pPr>
            <a:r>
              <a:rPr lang="tr-TR" b="1" dirty="0"/>
              <a:t>Detay Satırları</a:t>
            </a:r>
          </a:p>
          <a:p>
            <a:pPr>
              <a:buFont typeface="Wingdings" panose="05000000000000000000" pitchFamily="2" charset="2"/>
              <a:buChar char="Ø"/>
              <a:defRPr/>
            </a:pPr>
            <a:r>
              <a:rPr lang="tr-TR" dirty="0"/>
              <a:t>Detaylı açıklama metni kolay okunur bir biçimde hazırlanmış mı?</a:t>
            </a:r>
          </a:p>
          <a:p>
            <a:pPr>
              <a:buFont typeface="Wingdings" panose="05000000000000000000" pitchFamily="2" charset="2"/>
              <a:buChar char="Ø"/>
              <a:defRPr/>
            </a:pPr>
            <a:r>
              <a:rPr lang="tr-TR" dirty="0"/>
              <a:t>Buradaki bilgi kullanıcıya/okuyucuya iletilen mesaja/bilgiye göre gruplanmış, sıralanmış ve organize edilmiş mi</a:t>
            </a:r>
            <a:r>
              <a:rPr lang="tr-TR" dirty="0" smtClean="0"/>
              <a:t>?</a:t>
            </a:r>
          </a:p>
          <a:p>
            <a:pPr marL="0" indent="0">
              <a:buNone/>
              <a:defRPr/>
            </a:pPr>
            <a:r>
              <a:rPr lang="tr-TR" b="1" dirty="0" err="1"/>
              <a:t>Navigasyon</a:t>
            </a:r>
            <a:r>
              <a:rPr lang="tr-TR" b="1" dirty="0"/>
              <a:t> / Aksiyon</a:t>
            </a:r>
          </a:p>
          <a:p>
            <a:pPr>
              <a:buFont typeface="Wingdings" panose="05000000000000000000" pitchFamily="2" charset="2"/>
              <a:buChar char="Ø"/>
              <a:defRPr/>
            </a:pPr>
            <a:r>
              <a:rPr lang="tr-TR" dirty="0"/>
              <a:t>Sayfalar arasında ileri ya da geri biçiminde bir </a:t>
            </a:r>
            <a:r>
              <a:rPr lang="tr-TR" dirty="0" err="1"/>
              <a:t>navigasyon</a:t>
            </a:r>
            <a:r>
              <a:rPr lang="tr-TR" dirty="0"/>
              <a:t> yapısı tanımlanmış mı?</a:t>
            </a:r>
          </a:p>
          <a:p>
            <a:pPr>
              <a:buFont typeface="Wingdings" panose="05000000000000000000" pitchFamily="2" charset="2"/>
              <a:buChar char="Ø"/>
              <a:defRPr/>
            </a:pPr>
            <a:r>
              <a:rPr lang="tr-TR" dirty="0"/>
              <a:t>Tek sayfa ya da birden çok sayfanın yazıcıdan çıktısının alınabilmesi için gerekli olan yapı hazır mı? Yazıcıdan çıkan çıktı ekrandaki ile aynı/tutarlı mı?</a:t>
            </a:r>
          </a:p>
          <a:p>
            <a:pPr>
              <a:buFont typeface="Wingdings" panose="05000000000000000000" pitchFamily="2" charset="2"/>
              <a:buChar char="Ø"/>
              <a:defRPr/>
            </a:pPr>
            <a:r>
              <a:rPr lang="tr-TR" dirty="0"/>
              <a:t>Raporun yazıcından çıktısı alınırken geri besleme veriliyor mu?</a:t>
            </a:r>
          </a:p>
          <a:p>
            <a:pPr>
              <a:buFont typeface="Wingdings" panose="05000000000000000000" pitchFamily="2" charset="2"/>
              <a:buChar char="Ø"/>
              <a:defRPr/>
            </a:pP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35</a:t>
            </a:fld>
            <a:endParaRPr lang="tr-TR" altLang="tr-TR"/>
          </a:p>
        </p:txBody>
      </p:sp>
    </p:spTree>
    <p:extLst>
      <p:ext uri="{BB962C8B-B14F-4D97-AF65-F5344CB8AC3E}">
        <p14:creationId xmlns:p14="http://schemas.microsoft.com/office/powerpoint/2010/main" val="4123036701"/>
      </p:ext>
    </p:extLst>
  </p:cSld>
  <p:clrMapOvr>
    <a:masterClrMapping/>
  </p:clrMapOvr>
  <p:transition spd="med">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1055440" y="620688"/>
            <a:ext cx="9155360" cy="796950"/>
          </a:xfrm>
          <a:prstGeom prst="rect">
            <a:avLst/>
          </a:prstGeom>
        </p:spPr>
        <p:txBody>
          <a:bodyPr bIns="91440" anchor="b">
            <a:normAutofit/>
          </a:bodyPr>
          <a:lstStyle/>
          <a:p>
            <a:pPr eaLnBrk="1" fontAlgn="auto" hangingPunct="1">
              <a:spcBef>
                <a:spcPts val="0"/>
              </a:spcBef>
              <a:spcAft>
                <a:spcPts val="0"/>
              </a:spcAft>
              <a:defRPr/>
            </a:pPr>
            <a:r>
              <a:rPr lang="tr-TR" sz="3200" b="1" smtClean="0">
                <a:solidFill>
                  <a:schemeClr val="tx2"/>
                </a:solidFill>
                <a:latin typeface="+mj-lt"/>
                <a:ea typeface="+mj-ea"/>
                <a:cs typeface="+mj-cs"/>
              </a:rPr>
              <a:t>Kaynaklar</a:t>
            </a:r>
            <a:endParaRPr lang="tr-TR" sz="3200" b="1" dirty="0">
              <a:solidFill>
                <a:schemeClr val="tx2"/>
              </a:solidFill>
              <a:latin typeface="+mj-lt"/>
              <a:ea typeface="+mj-ea"/>
              <a:cs typeface="+mj-cs"/>
            </a:endParaRPr>
          </a:p>
        </p:txBody>
      </p:sp>
      <p:sp>
        <p:nvSpPr>
          <p:cNvPr id="34819" name="2 İçerik Yer Tutucusu"/>
          <p:cNvSpPr>
            <a:spLocks noGrp="1"/>
          </p:cNvSpPr>
          <p:nvPr>
            <p:ph idx="1"/>
          </p:nvPr>
        </p:nvSpPr>
        <p:spPr>
          <a:xfrm>
            <a:off x="911424" y="1417638"/>
            <a:ext cx="10513168" cy="4608512"/>
          </a:xfrm>
        </p:spPr>
        <p:txBody>
          <a:bodyPr rtlCol="0">
            <a:normAutofit/>
          </a:bodyPr>
          <a:lstStyle/>
          <a:p>
            <a:pPr marL="91440" indent="-91440" fontAlgn="auto">
              <a:buFont typeface="Wingdings" panose="05000000000000000000" pitchFamily="2" charset="2"/>
              <a:buChar char="Ø"/>
              <a:defRPr/>
            </a:pPr>
            <a:r>
              <a:rPr lang="tr-TR" altLang="tr-TR" sz="1600" dirty="0" err="1"/>
              <a:t>Baturay</a:t>
            </a:r>
            <a:r>
              <a:rPr lang="tr-TR" altLang="tr-TR" sz="1600" dirty="0"/>
              <a:t> M. H. (2014). İnsan Bilgisayar Etkileşim Ders Notları </a:t>
            </a:r>
            <a:endParaRPr lang="tr-TR" altLang="tr-TR" sz="1500" dirty="0" smtClean="0">
              <a:ea typeface="Verdana" panose="020B0604030504040204" pitchFamily="34" charset="0"/>
            </a:endParaRPr>
          </a:p>
          <a:p>
            <a:pPr marL="91440" indent="-91440" fontAlgn="auto">
              <a:buFont typeface="Wingdings" panose="05000000000000000000" pitchFamily="2" charset="2"/>
              <a:buChar char="Ø"/>
              <a:defRPr/>
            </a:pPr>
            <a:r>
              <a:rPr lang="en-US" altLang="tr-TR" sz="1500" dirty="0" smtClean="0">
                <a:ea typeface="Verdana" panose="020B0604030504040204" pitchFamily="34" charset="0"/>
              </a:rPr>
              <a:t>A</a:t>
            </a:r>
            <a:r>
              <a:rPr lang="en-US" altLang="tr-TR" sz="1500" dirty="0">
                <a:ea typeface="Verdana" panose="020B0604030504040204" pitchFamily="34" charset="0"/>
              </a:rPr>
              <a:t>. Dix, J. Finlay, G. </a:t>
            </a:r>
            <a:r>
              <a:rPr lang="en-US" altLang="tr-TR" sz="1500" dirty="0" err="1">
                <a:ea typeface="Verdana" panose="020B0604030504040204" pitchFamily="34" charset="0"/>
              </a:rPr>
              <a:t>Abowd</a:t>
            </a:r>
            <a:r>
              <a:rPr lang="en-US" altLang="tr-TR" sz="1500" dirty="0">
                <a:ea typeface="Verdana" panose="020B0604030504040204" pitchFamily="34" charset="0"/>
              </a:rPr>
              <a:t> and R. Beale (1993). Human-Computer Interaction. Prentice Hall.</a:t>
            </a:r>
            <a:endParaRPr lang="tr-TR" altLang="tr-TR" sz="1500" dirty="0">
              <a:ea typeface="Verdana" panose="020B0604030504040204" pitchFamily="34" charset="0"/>
            </a:endParaRPr>
          </a:p>
          <a:p>
            <a:pPr marL="91440" indent="-91440" fontAlgn="auto">
              <a:buFont typeface="Wingdings" panose="05000000000000000000" pitchFamily="2" charset="2"/>
              <a:buChar char="Ø"/>
              <a:defRPr/>
            </a:pPr>
            <a:r>
              <a:rPr lang="tr-TR" altLang="tr-TR" sz="1500" dirty="0" err="1">
                <a:ea typeface="Verdana" panose="020B0604030504040204" pitchFamily="34" charset="0"/>
              </a:rPr>
              <a:t>Andrews</a:t>
            </a:r>
            <a:r>
              <a:rPr lang="tr-TR" altLang="tr-TR" sz="1500" dirty="0">
                <a:ea typeface="Verdana" panose="020B0604030504040204" pitchFamily="34" charset="0"/>
              </a:rPr>
              <a:t>, K. (2009). Human-</a:t>
            </a:r>
            <a:r>
              <a:rPr lang="tr-TR" altLang="tr-TR" sz="1500" dirty="0" err="1">
                <a:ea typeface="Verdana" panose="020B0604030504040204" pitchFamily="34" charset="0"/>
              </a:rPr>
              <a:t>Computer</a:t>
            </a:r>
            <a:r>
              <a:rPr lang="tr-TR" altLang="tr-TR" sz="1500" dirty="0">
                <a:ea typeface="Verdana" panose="020B0604030504040204" pitchFamily="34" charset="0"/>
              </a:rPr>
              <a:t> </a:t>
            </a:r>
            <a:r>
              <a:rPr lang="tr-TR" altLang="tr-TR" sz="1500" dirty="0" err="1">
                <a:ea typeface="Verdana" panose="020B0604030504040204" pitchFamily="34" charset="0"/>
              </a:rPr>
              <a:t>Interaction</a:t>
            </a:r>
            <a:r>
              <a:rPr lang="tr-TR" altLang="tr-TR" sz="1500" dirty="0">
                <a:ea typeface="Verdana" panose="020B0604030504040204" pitchFamily="34" charset="0"/>
              </a:rPr>
              <a:t>. </a:t>
            </a:r>
            <a:r>
              <a:rPr lang="tr-TR" altLang="tr-TR" sz="1500" dirty="0" err="1">
                <a:ea typeface="Verdana" panose="020B0604030504040204" pitchFamily="34" charset="0"/>
              </a:rPr>
              <a:t>Lecture</a:t>
            </a:r>
            <a:r>
              <a:rPr lang="tr-TR" altLang="tr-TR" sz="1500" dirty="0">
                <a:ea typeface="Verdana" panose="020B0604030504040204" pitchFamily="34" charset="0"/>
              </a:rPr>
              <a:t> </a:t>
            </a:r>
            <a:r>
              <a:rPr lang="tr-TR" altLang="tr-TR" sz="1500" dirty="0" err="1">
                <a:ea typeface="Verdana" panose="020B0604030504040204" pitchFamily="34" charset="0"/>
              </a:rPr>
              <a:t>Notes</a:t>
            </a:r>
            <a:r>
              <a:rPr lang="tr-TR" altLang="tr-TR" sz="1500" dirty="0">
                <a:ea typeface="Verdana" panose="020B0604030504040204" pitchFamily="34" charset="0"/>
              </a:rPr>
              <a:t>.</a:t>
            </a:r>
          </a:p>
          <a:p>
            <a:pPr marL="91440" indent="-91440" fontAlgn="auto">
              <a:buFont typeface="Wingdings" panose="05000000000000000000" pitchFamily="2" charset="2"/>
              <a:buChar char="Ø"/>
              <a:defRPr/>
            </a:pPr>
            <a:r>
              <a:rPr lang="tr-TR" altLang="tr-TR" sz="1500" dirty="0" smtClean="0">
                <a:ea typeface="Verdana" panose="020B0604030504040204" pitchFamily="34" charset="0"/>
              </a:rPr>
              <a:t>Miller</a:t>
            </a:r>
            <a:r>
              <a:rPr lang="tr-TR" altLang="tr-TR" sz="1500" dirty="0">
                <a:ea typeface="Verdana" panose="020B0604030504040204" pitchFamily="34" charset="0"/>
              </a:rPr>
              <a:t>, G. A. (1956). </a:t>
            </a:r>
            <a:r>
              <a:rPr lang="tr-TR" altLang="tr-TR" sz="1500" dirty="0" err="1">
                <a:ea typeface="Verdana" panose="020B0604030504040204" pitchFamily="34" charset="0"/>
              </a:rPr>
              <a:t>The</a:t>
            </a:r>
            <a:r>
              <a:rPr lang="tr-TR" altLang="tr-TR" sz="1500" dirty="0">
                <a:ea typeface="Verdana" panose="020B0604030504040204" pitchFamily="34" charset="0"/>
              </a:rPr>
              <a:t> </a:t>
            </a:r>
            <a:r>
              <a:rPr lang="tr-TR" altLang="tr-TR" sz="1500" dirty="0" err="1">
                <a:ea typeface="Verdana" panose="020B0604030504040204" pitchFamily="34" charset="0"/>
              </a:rPr>
              <a:t>magical</a:t>
            </a:r>
            <a:r>
              <a:rPr lang="tr-TR" altLang="tr-TR" sz="1500" dirty="0">
                <a:ea typeface="Verdana" panose="020B0604030504040204" pitchFamily="34" charset="0"/>
              </a:rPr>
              <a:t> </a:t>
            </a:r>
            <a:r>
              <a:rPr lang="tr-TR" altLang="tr-TR" sz="1500" dirty="0" err="1">
                <a:ea typeface="Verdana" panose="020B0604030504040204" pitchFamily="34" charset="0"/>
              </a:rPr>
              <a:t>number</a:t>
            </a:r>
            <a:r>
              <a:rPr lang="tr-TR" altLang="tr-TR" sz="1500" dirty="0">
                <a:ea typeface="Verdana" panose="020B0604030504040204" pitchFamily="34" charset="0"/>
              </a:rPr>
              <a:t> seven, </a:t>
            </a:r>
            <a:r>
              <a:rPr lang="tr-TR" altLang="tr-TR" sz="1500" dirty="0" err="1">
                <a:ea typeface="Verdana" panose="020B0604030504040204" pitchFamily="34" charset="0"/>
              </a:rPr>
              <a:t>plus</a:t>
            </a:r>
            <a:r>
              <a:rPr lang="tr-TR" altLang="tr-TR" sz="1500" dirty="0">
                <a:ea typeface="Verdana" panose="020B0604030504040204" pitchFamily="34" charset="0"/>
              </a:rPr>
              <a:t> </a:t>
            </a:r>
            <a:r>
              <a:rPr lang="tr-TR" altLang="tr-TR" sz="1500" dirty="0" err="1">
                <a:ea typeface="Verdana" panose="020B0604030504040204" pitchFamily="34" charset="0"/>
              </a:rPr>
              <a:t>or</a:t>
            </a:r>
            <a:r>
              <a:rPr lang="tr-TR" altLang="tr-TR" sz="1500" dirty="0">
                <a:ea typeface="Verdana" panose="020B0604030504040204" pitchFamily="34" charset="0"/>
              </a:rPr>
              <a:t> </a:t>
            </a:r>
            <a:r>
              <a:rPr lang="tr-TR" altLang="tr-TR" sz="1500" dirty="0" err="1">
                <a:ea typeface="Verdana" panose="020B0604030504040204" pitchFamily="34" charset="0"/>
              </a:rPr>
              <a:t>minus</a:t>
            </a:r>
            <a:r>
              <a:rPr lang="tr-TR" altLang="tr-TR" sz="1500" dirty="0">
                <a:ea typeface="Verdana" panose="020B0604030504040204" pitchFamily="34" charset="0"/>
              </a:rPr>
              <a:t> </a:t>
            </a:r>
            <a:r>
              <a:rPr lang="tr-TR" altLang="tr-TR" sz="1500" dirty="0" err="1">
                <a:ea typeface="Verdana" panose="020B0604030504040204" pitchFamily="34" charset="0"/>
              </a:rPr>
              <a:t>two</a:t>
            </a:r>
            <a:r>
              <a:rPr lang="tr-TR" altLang="tr-TR" sz="1500" dirty="0">
                <a:ea typeface="Verdana" panose="020B0604030504040204" pitchFamily="34" charset="0"/>
              </a:rPr>
              <a:t>: </a:t>
            </a:r>
            <a:r>
              <a:rPr lang="tr-TR" altLang="tr-TR" sz="1500" dirty="0" err="1">
                <a:ea typeface="Verdana" panose="020B0604030504040204" pitchFamily="34" charset="0"/>
              </a:rPr>
              <a:t>some</a:t>
            </a:r>
            <a:r>
              <a:rPr lang="tr-TR" altLang="tr-TR" sz="1500" dirty="0">
                <a:ea typeface="Verdana" panose="020B0604030504040204" pitchFamily="34" charset="0"/>
              </a:rPr>
              <a:t> </a:t>
            </a:r>
            <a:r>
              <a:rPr lang="tr-TR" altLang="tr-TR" sz="1500" dirty="0" err="1">
                <a:ea typeface="Verdana" panose="020B0604030504040204" pitchFamily="34" charset="0"/>
              </a:rPr>
              <a:t>limits</a:t>
            </a:r>
            <a:r>
              <a:rPr lang="tr-TR" altLang="tr-TR" sz="1500" dirty="0">
                <a:ea typeface="Verdana" panose="020B0604030504040204" pitchFamily="34" charset="0"/>
              </a:rPr>
              <a:t> on </a:t>
            </a:r>
            <a:r>
              <a:rPr lang="tr-TR" altLang="tr-TR" sz="1500" dirty="0" err="1">
                <a:ea typeface="Verdana" panose="020B0604030504040204" pitchFamily="34" charset="0"/>
              </a:rPr>
              <a:t>our</a:t>
            </a:r>
            <a:r>
              <a:rPr lang="tr-TR" altLang="tr-TR" sz="1500" dirty="0">
                <a:ea typeface="Verdana" panose="020B0604030504040204" pitchFamily="34" charset="0"/>
              </a:rPr>
              <a:t> </a:t>
            </a:r>
            <a:r>
              <a:rPr lang="tr-TR" altLang="tr-TR" sz="1500" dirty="0" err="1">
                <a:ea typeface="Verdana" panose="020B0604030504040204" pitchFamily="34" charset="0"/>
              </a:rPr>
              <a:t>capacity</a:t>
            </a:r>
            <a:r>
              <a:rPr lang="tr-TR" altLang="tr-TR" sz="1500" dirty="0">
                <a:ea typeface="Verdana" panose="020B0604030504040204" pitchFamily="34" charset="0"/>
              </a:rPr>
              <a:t> </a:t>
            </a:r>
            <a:r>
              <a:rPr lang="tr-TR" altLang="tr-TR" sz="1500" dirty="0" err="1">
                <a:ea typeface="Verdana" panose="020B0604030504040204" pitchFamily="34" charset="0"/>
              </a:rPr>
              <a:t>to</a:t>
            </a:r>
            <a:r>
              <a:rPr lang="tr-TR" altLang="tr-TR" sz="1500" dirty="0">
                <a:ea typeface="Verdana" panose="020B0604030504040204" pitchFamily="34" charset="0"/>
              </a:rPr>
              <a:t> </a:t>
            </a:r>
            <a:r>
              <a:rPr lang="tr-TR" altLang="tr-TR" sz="1500" dirty="0" err="1">
                <a:ea typeface="Verdana" panose="020B0604030504040204" pitchFamily="34" charset="0"/>
              </a:rPr>
              <a:t>process</a:t>
            </a:r>
            <a:r>
              <a:rPr lang="tr-TR" altLang="tr-TR" sz="1500" dirty="0">
                <a:ea typeface="Verdana" panose="020B0604030504040204" pitchFamily="34" charset="0"/>
              </a:rPr>
              <a:t> </a:t>
            </a:r>
            <a:r>
              <a:rPr lang="tr-TR" altLang="tr-TR" sz="1500" dirty="0" err="1">
                <a:ea typeface="Verdana" panose="020B0604030504040204" pitchFamily="34" charset="0"/>
              </a:rPr>
              <a:t>indormation</a:t>
            </a:r>
            <a:r>
              <a:rPr lang="tr-TR" altLang="tr-TR" sz="1500" dirty="0">
                <a:ea typeface="Verdana" panose="020B0604030504040204" pitchFamily="34" charset="0"/>
              </a:rPr>
              <a:t>. </a:t>
            </a:r>
            <a:r>
              <a:rPr lang="tr-TR" altLang="tr-TR" sz="1500" i="1" dirty="0" err="1">
                <a:ea typeface="Verdana" panose="020B0604030504040204" pitchFamily="34" charset="0"/>
              </a:rPr>
              <a:t>Psychological</a:t>
            </a:r>
            <a:r>
              <a:rPr lang="tr-TR" altLang="tr-TR" sz="1500" i="1" dirty="0">
                <a:ea typeface="Verdana" panose="020B0604030504040204" pitchFamily="34" charset="0"/>
              </a:rPr>
              <a:t> </a:t>
            </a:r>
            <a:r>
              <a:rPr lang="tr-TR" altLang="tr-TR" sz="1500" i="1" dirty="0" err="1">
                <a:ea typeface="Verdana" panose="020B0604030504040204" pitchFamily="34" charset="0"/>
              </a:rPr>
              <a:t>Review</a:t>
            </a:r>
            <a:r>
              <a:rPr lang="tr-TR" altLang="tr-TR" sz="1500" i="1" dirty="0">
                <a:ea typeface="Verdana" panose="020B0604030504040204" pitchFamily="34" charset="0"/>
              </a:rPr>
              <a:t>, 63</a:t>
            </a:r>
            <a:r>
              <a:rPr lang="tr-TR" altLang="tr-TR" sz="1500" dirty="0">
                <a:ea typeface="Verdana" panose="020B0604030504040204" pitchFamily="34" charset="0"/>
              </a:rPr>
              <a:t>(2):81-97.</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Muter</a:t>
            </a:r>
            <a:r>
              <a:rPr lang="tr-TR" altLang="tr-TR" sz="1500" dirty="0">
                <a:ea typeface="Verdana" panose="020B0604030504040204" pitchFamily="34" charset="0"/>
              </a:rPr>
              <a:t>, P., </a:t>
            </a:r>
            <a:r>
              <a:rPr lang="tr-TR" altLang="tr-TR" sz="1500" dirty="0" err="1">
                <a:ea typeface="Verdana" panose="020B0604030504040204" pitchFamily="34" charset="0"/>
              </a:rPr>
              <a:t>Latremouille</a:t>
            </a:r>
            <a:r>
              <a:rPr lang="tr-TR" altLang="tr-TR" sz="1500" dirty="0">
                <a:ea typeface="Verdana" panose="020B0604030504040204" pitchFamily="34" charset="0"/>
              </a:rPr>
              <a:t>, S. A., </a:t>
            </a:r>
            <a:r>
              <a:rPr lang="tr-TR" altLang="tr-TR" sz="1500" dirty="0" err="1">
                <a:ea typeface="Verdana" panose="020B0604030504040204" pitchFamily="34" charset="0"/>
              </a:rPr>
              <a:t>Treurniet</a:t>
            </a:r>
            <a:r>
              <a:rPr lang="tr-TR" altLang="tr-TR" sz="1500" dirty="0">
                <a:ea typeface="Verdana" panose="020B0604030504040204" pitchFamily="34" charset="0"/>
              </a:rPr>
              <a:t>, W. C. &amp; </a:t>
            </a:r>
            <a:r>
              <a:rPr lang="tr-TR" altLang="tr-TR" sz="1500" dirty="0" err="1">
                <a:ea typeface="Verdana" panose="020B0604030504040204" pitchFamily="34" charset="0"/>
              </a:rPr>
              <a:t>Beam</a:t>
            </a:r>
            <a:r>
              <a:rPr lang="tr-TR" altLang="tr-TR" sz="1500" dirty="0">
                <a:ea typeface="Verdana" panose="020B0604030504040204" pitchFamily="34" charset="0"/>
              </a:rPr>
              <a:t>, P. (1982). </a:t>
            </a:r>
            <a:r>
              <a:rPr lang="tr-TR" altLang="tr-TR" sz="1500" dirty="0" err="1">
                <a:ea typeface="Verdana" panose="020B0604030504040204" pitchFamily="34" charset="0"/>
              </a:rPr>
              <a:t>Extended</a:t>
            </a:r>
            <a:r>
              <a:rPr lang="tr-TR" altLang="tr-TR" sz="1500" dirty="0">
                <a:ea typeface="Verdana" panose="020B0604030504040204" pitchFamily="34" charset="0"/>
              </a:rPr>
              <a:t> </a:t>
            </a:r>
            <a:r>
              <a:rPr lang="tr-TR" altLang="tr-TR" sz="1500" dirty="0" err="1">
                <a:ea typeface="Verdana" panose="020B0604030504040204" pitchFamily="34" charset="0"/>
              </a:rPr>
              <a:t>reading</a:t>
            </a:r>
            <a:r>
              <a:rPr lang="tr-TR" altLang="tr-TR" sz="1500" dirty="0">
                <a:ea typeface="Verdana" panose="020B0604030504040204" pitchFamily="34" charset="0"/>
              </a:rPr>
              <a:t> of </a:t>
            </a:r>
            <a:r>
              <a:rPr lang="tr-TR" altLang="tr-TR" sz="1500" dirty="0" err="1">
                <a:ea typeface="Verdana" panose="020B0604030504040204" pitchFamily="34" charset="0"/>
              </a:rPr>
              <a:t>continuous</a:t>
            </a:r>
            <a:r>
              <a:rPr lang="tr-TR" altLang="tr-TR" sz="1500" dirty="0">
                <a:ea typeface="Verdana" panose="020B0604030504040204" pitchFamily="34" charset="0"/>
              </a:rPr>
              <a:t> </a:t>
            </a:r>
            <a:r>
              <a:rPr lang="tr-TR" altLang="tr-TR" sz="1500" dirty="0" err="1">
                <a:ea typeface="Verdana" panose="020B0604030504040204" pitchFamily="34" charset="0"/>
              </a:rPr>
              <a:t>text</a:t>
            </a:r>
            <a:r>
              <a:rPr lang="tr-TR" altLang="tr-TR" sz="1500" dirty="0">
                <a:ea typeface="Verdana" panose="020B0604030504040204" pitchFamily="34" charset="0"/>
              </a:rPr>
              <a:t> on </a:t>
            </a:r>
            <a:r>
              <a:rPr lang="tr-TR" altLang="tr-TR" sz="1500" dirty="0" err="1">
                <a:ea typeface="Verdana" panose="020B0604030504040204" pitchFamily="34" charset="0"/>
              </a:rPr>
              <a:t>television</a:t>
            </a:r>
            <a:r>
              <a:rPr lang="tr-TR" altLang="tr-TR" sz="1500" dirty="0">
                <a:ea typeface="Verdana" panose="020B0604030504040204" pitchFamily="34" charset="0"/>
              </a:rPr>
              <a:t> </a:t>
            </a:r>
            <a:r>
              <a:rPr lang="tr-TR" altLang="tr-TR" sz="1500" dirty="0" err="1">
                <a:ea typeface="Verdana" panose="020B0604030504040204" pitchFamily="34" charset="0"/>
              </a:rPr>
              <a:t>screens</a:t>
            </a:r>
            <a:r>
              <a:rPr lang="tr-TR" altLang="tr-TR" sz="1500" dirty="0">
                <a:ea typeface="Verdana" panose="020B0604030504040204" pitchFamily="34" charset="0"/>
              </a:rPr>
              <a:t>. Human </a:t>
            </a:r>
            <a:r>
              <a:rPr lang="tr-TR" altLang="tr-TR" sz="1500" dirty="0" err="1">
                <a:ea typeface="Verdana" panose="020B0604030504040204" pitchFamily="34" charset="0"/>
              </a:rPr>
              <a:t>Factors</a:t>
            </a:r>
            <a:r>
              <a:rPr lang="tr-TR" altLang="tr-TR" sz="1500" dirty="0">
                <a:ea typeface="Verdana" panose="020B0604030504040204" pitchFamily="34" charset="0"/>
              </a:rPr>
              <a:t>, </a:t>
            </a:r>
            <a:r>
              <a:rPr lang="tr-TR" altLang="tr-TR" sz="1500" dirty="0" err="1">
                <a:ea typeface="Verdana" panose="020B0604030504040204" pitchFamily="34" charset="0"/>
              </a:rPr>
              <a:t>Vol</a:t>
            </a:r>
            <a:r>
              <a:rPr lang="tr-TR" altLang="tr-TR" sz="1500" dirty="0">
                <a:ea typeface="Verdana" panose="020B0604030504040204" pitchFamily="34" charset="0"/>
              </a:rPr>
              <a:t>. 24, No. 5, </a:t>
            </a:r>
            <a:r>
              <a:rPr lang="tr-TR" altLang="tr-TR" sz="1500" dirty="0" err="1">
                <a:ea typeface="Verdana" panose="020B0604030504040204" pitchFamily="34" charset="0"/>
              </a:rPr>
              <a:t>pp</a:t>
            </a:r>
            <a:r>
              <a:rPr lang="tr-TR" altLang="tr-TR" sz="1500" dirty="0">
                <a:ea typeface="Verdana" panose="020B0604030504040204" pitchFamily="34" charset="0"/>
              </a:rPr>
              <a:t>. 501--508. </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Schriver</a:t>
            </a:r>
            <a:r>
              <a:rPr lang="tr-TR" altLang="tr-TR" sz="1500" dirty="0">
                <a:ea typeface="Verdana" panose="020B0604030504040204" pitchFamily="34" charset="0"/>
              </a:rPr>
              <a:t>, K. A. (1997). Dynamics in </a:t>
            </a:r>
            <a:r>
              <a:rPr lang="tr-TR" altLang="tr-TR" sz="1500" dirty="0" err="1">
                <a:ea typeface="Verdana" panose="020B0604030504040204" pitchFamily="34" charset="0"/>
              </a:rPr>
              <a:t>Document</a:t>
            </a:r>
            <a:r>
              <a:rPr lang="tr-TR" altLang="tr-TR" sz="1500" dirty="0">
                <a:ea typeface="Verdana" panose="020B0604030504040204" pitchFamily="34" charset="0"/>
              </a:rPr>
              <a:t> Design. </a:t>
            </a:r>
            <a:r>
              <a:rPr lang="tr-TR" altLang="tr-TR" sz="1500" dirty="0" err="1">
                <a:ea typeface="Verdana" panose="020B0604030504040204" pitchFamily="34" charset="0"/>
              </a:rPr>
              <a:t>Wiley</a:t>
            </a:r>
            <a:r>
              <a:rPr lang="tr-TR" altLang="tr-TR" sz="1500" dirty="0">
                <a:ea typeface="Verdana" panose="020B0604030504040204" pitchFamily="34" charset="0"/>
              </a:rPr>
              <a:t>. ISBN 0471306363</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Tinker</a:t>
            </a:r>
            <a:r>
              <a:rPr lang="tr-TR" altLang="tr-TR" sz="1500" dirty="0">
                <a:ea typeface="Verdana" panose="020B0604030504040204" pitchFamily="34" charset="0"/>
              </a:rPr>
              <a:t>, M. A. (1965). </a:t>
            </a:r>
            <a:r>
              <a:rPr lang="tr-TR" altLang="tr-TR" sz="1500" dirty="0" err="1">
                <a:ea typeface="Verdana" panose="020B0604030504040204" pitchFamily="34" charset="0"/>
              </a:rPr>
              <a:t>Bases</a:t>
            </a:r>
            <a:r>
              <a:rPr lang="tr-TR" altLang="tr-TR" sz="1500" dirty="0">
                <a:ea typeface="Verdana" panose="020B0604030504040204" pitchFamily="34" charset="0"/>
              </a:rPr>
              <a:t> </a:t>
            </a:r>
            <a:r>
              <a:rPr lang="tr-TR" altLang="tr-TR" sz="1500" dirty="0" err="1">
                <a:ea typeface="Verdana" panose="020B0604030504040204" pitchFamily="34" charset="0"/>
              </a:rPr>
              <a:t>for</a:t>
            </a:r>
            <a:r>
              <a:rPr lang="tr-TR" altLang="tr-TR" sz="1500" dirty="0">
                <a:ea typeface="Verdana" panose="020B0604030504040204" pitchFamily="34" charset="0"/>
              </a:rPr>
              <a:t> </a:t>
            </a:r>
            <a:r>
              <a:rPr lang="tr-TR" altLang="tr-TR" sz="1500" dirty="0" err="1">
                <a:ea typeface="Verdana" panose="020B0604030504040204" pitchFamily="34" charset="0"/>
              </a:rPr>
              <a:t>Effective</a:t>
            </a:r>
            <a:r>
              <a:rPr lang="tr-TR" altLang="tr-TR" sz="1500" dirty="0">
                <a:ea typeface="Verdana" panose="020B0604030504040204" pitchFamily="34" charset="0"/>
              </a:rPr>
              <a:t> Reading. </a:t>
            </a:r>
            <a:r>
              <a:rPr lang="tr-TR" altLang="tr-TR" sz="1500" dirty="0" err="1">
                <a:ea typeface="Verdana" panose="020B0604030504040204" pitchFamily="34" charset="0"/>
              </a:rPr>
              <a:t>University</a:t>
            </a:r>
            <a:r>
              <a:rPr lang="tr-TR" altLang="tr-TR" sz="1500" dirty="0">
                <a:ea typeface="Verdana" panose="020B0604030504040204" pitchFamily="34" charset="0"/>
              </a:rPr>
              <a:t> of Minnesota </a:t>
            </a:r>
            <a:r>
              <a:rPr lang="tr-TR" altLang="tr-TR" sz="1500" dirty="0" err="1">
                <a:ea typeface="Verdana" panose="020B0604030504040204" pitchFamily="34" charset="0"/>
              </a:rPr>
              <a:t>Press</a:t>
            </a:r>
            <a:r>
              <a:rPr lang="tr-TR" altLang="tr-TR" sz="1500" dirty="0">
                <a:ea typeface="Verdana" panose="020B0604030504040204" pitchFamily="34" charset="0"/>
              </a:rPr>
              <a:t>, </a:t>
            </a:r>
            <a:r>
              <a:rPr lang="tr-TR" altLang="tr-TR" sz="1500" dirty="0" err="1">
                <a:ea typeface="Verdana" panose="020B0604030504040204" pitchFamily="34" charset="0"/>
              </a:rPr>
              <a:t>Milwaukee</a:t>
            </a:r>
            <a:r>
              <a:rPr lang="tr-TR" altLang="tr-TR" sz="1500" dirty="0">
                <a:ea typeface="Verdana" panose="020B0604030504040204" pitchFamily="34" charset="0"/>
              </a:rPr>
              <a:t>.</a:t>
            </a:r>
          </a:p>
          <a:p>
            <a:pPr marL="91440" indent="-91440" fontAlgn="auto">
              <a:buFont typeface="Wingdings" panose="05000000000000000000" pitchFamily="2" charset="2"/>
              <a:buChar char="Ø"/>
              <a:defRPr/>
            </a:pPr>
            <a:endParaRPr lang="tr-TR" altLang="tr-TR" sz="1500" dirty="0">
              <a:ea typeface="Verdana" panose="020B0604030504040204" pitchFamily="34" charset="0"/>
            </a:endParaRPr>
          </a:p>
        </p:txBody>
      </p:sp>
      <p:sp>
        <p:nvSpPr>
          <p:cNvPr id="4"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fld id="{5706E2B7-DC80-4411-872F-313FB090E4C8}" type="slidenum">
              <a:rPr lang="tr-TR" altLang="tr-TR">
                <a:solidFill>
                  <a:srgbClr val="FFFFFF"/>
                </a:solidFill>
                <a:latin typeface="Franklin Gothic Book" pitchFamily="34" charset="0"/>
              </a:rPr>
              <a:pPr eaLnBrk="1" hangingPunct="1">
                <a:defRPr/>
              </a:pPr>
              <a:t>36</a:t>
            </a:fld>
            <a:endParaRPr lang="tr-TR" altLang="tr-TR">
              <a:solidFill>
                <a:srgbClr val="FFFFFF"/>
              </a:solidFill>
              <a:latin typeface="Franklin Gothic Book" pitchFamily="34" charset="0"/>
            </a:endParaRP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ARAMA ALANI TASARIMI</a:t>
            </a:r>
            <a:endParaRPr lang="tr-TR" dirty="0"/>
          </a:p>
        </p:txBody>
      </p:sp>
      <p:sp>
        <p:nvSpPr>
          <p:cNvPr id="3" name="İçerik Yer Tutucusu 2"/>
          <p:cNvSpPr>
            <a:spLocks noGrp="1"/>
          </p:cNvSpPr>
          <p:nvPr>
            <p:ph idx="1"/>
          </p:nvPr>
        </p:nvSpPr>
        <p:spPr/>
        <p:txBody>
          <a:bodyPr/>
          <a:lstStyle/>
          <a:p>
            <a:pPr marL="0" indent="0">
              <a:buNone/>
            </a:pPr>
            <a:r>
              <a:rPr lang="tr-TR" altLang="tr-TR" dirty="0"/>
              <a:t>Kullanıcıya elinde olan bilgilere dayanarak farklı seçeneklerle arama olanağı sunulmalıdır. </a:t>
            </a:r>
          </a:p>
          <a:p>
            <a:pPr marL="0" indent="0">
              <a:buNone/>
            </a:pPr>
            <a:r>
              <a:rPr lang="tr-TR" altLang="tr-TR" dirty="0"/>
              <a:t>Bu arama, "arama </a:t>
            </a:r>
            <a:r>
              <a:rPr lang="tr-TR" altLang="tr-TR" dirty="0" err="1"/>
              <a:t>alanları"na</a:t>
            </a:r>
            <a:r>
              <a:rPr lang="tr-TR" altLang="tr-TR" dirty="0"/>
              <a:t> veri girişi ile yapılır. Arama alanları arama sözcüklerinin ya da sayılarının girildiği veri giriş alanlarıdır. </a:t>
            </a:r>
          </a:p>
          <a:p>
            <a:r>
              <a:rPr lang="tr-TR" altLang="tr-TR" dirty="0"/>
              <a:t>Bir uygulamada bu alanların seçimi, arama yapacak olan kullanıcının elindeki, ya da elinde olabilecek olan verilere göre belirlenmelidir (otopark kayıtlarına plaka numarası ile erişilmesi ya da soyadı ile erişilmesi gibi).</a:t>
            </a:r>
          </a:p>
          <a:p>
            <a:pPr marL="0" indent="3175">
              <a:tabLst>
                <a:tab pos="0" algn="l"/>
              </a:tabLst>
            </a:pPr>
            <a:r>
              <a:rPr lang="tr-TR" altLang="tr-TR" dirty="0"/>
              <a:t>Bir tasarımcı, sorgulama yapan kullanıcının aradığı veriye en etkin biçimde ulaşabilmesini sağlamak için gerekli arama alanlarını </a:t>
            </a:r>
            <a:r>
              <a:rPr lang="tr-TR" altLang="tr-TR" dirty="0" err="1"/>
              <a:t>arayüz</a:t>
            </a:r>
            <a:r>
              <a:rPr lang="tr-TR" altLang="tr-TR" dirty="0"/>
              <a:t> tasarım ilkelerine uygun olarak hazırlamalıdır. </a:t>
            </a:r>
          </a:p>
          <a:p>
            <a:pPr marL="0" indent="3175">
              <a:tabLst>
                <a:tab pos="0" algn="l"/>
              </a:tabLst>
            </a:pPr>
            <a:r>
              <a:rPr lang="tr-TR" altLang="tr-TR" dirty="0"/>
              <a:t>İdeal durumda arama yapıldığında </a:t>
            </a:r>
            <a:r>
              <a:rPr lang="tr-TR" altLang="tr-TR" dirty="0" err="1"/>
              <a:t>veritabanındaki</a:t>
            </a:r>
            <a:r>
              <a:rPr lang="tr-TR" altLang="tr-TR" dirty="0"/>
              <a:t> istenen verinin hemen kullanıcıya gösterilmesi beklenir.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4</a:t>
            </a:fld>
            <a:endParaRPr lang="tr-TR" altLang="tr-TR"/>
          </a:p>
        </p:txBody>
      </p:sp>
    </p:spTree>
    <p:extLst>
      <p:ext uri="{BB962C8B-B14F-4D97-AF65-F5344CB8AC3E}">
        <p14:creationId xmlns:p14="http://schemas.microsoft.com/office/powerpoint/2010/main" val="2136172991"/>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ARAMA ALANI TASARIMI</a:t>
            </a:r>
            <a:endParaRPr lang="tr-TR" dirty="0"/>
          </a:p>
        </p:txBody>
      </p:sp>
      <p:sp>
        <p:nvSpPr>
          <p:cNvPr id="3" name="İçerik Yer Tutucusu 2"/>
          <p:cNvSpPr>
            <a:spLocks noGrp="1"/>
          </p:cNvSpPr>
          <p:nvPr>
            <p:ph idx="1"/>
          </p:nvPr>
        </p:nvSpPr>
        <p:spPr/>
        <p:txBody>
          <a:bodyPr/>
          <a:lstStyle/>
          <a:p>
            <a:pPr marL="0" indent="0">
              <a:buNone/>
            </a:pPr>
            <a:r>
              <a:rPr lang="tr-TR" altLang="tr-TR" dirty="0"/>
              <a:t>Ancak kullanıcının girdiği arama kelimeleri, kimi zaman birden fazla sonuca ulaşabilir ya da hiçbir sonuca ulaşmayabilir. </a:t>
            </a:r>
            <a:endParaRPr lang="tr-TR" altLang="tr-TR" dirty="0">
              <a:latin typeface="Arial" panose="020B0604020202020204" pitchFamily="34" charset="0"/>
            </a:endParaRPr>
          </a:p>
          <a:p>
            <a:pPr marL="450850" lvl="1" indent="6350">
              <a:buNone/>
            </a:pPr>
            <a:r>
              <a:rPr lang="tr-TR" altLang="tr-TR" dirty="0" err="1"/>
              <a:t>Örn</a:t>
            </a:r>
            <a:r>
              <a:rPr lang="tr-TR" altLang="tr-TR" dirty="0">
                <a:latin typeface="Arial" panose="020B0604020202020204" pitchFamily="34" charset="0"/>
              </a:rPr>
              <a:t>:</a:t>
            </a:r>
            <a:r>
              <a:rPr lang="tr-TR" altLang="tr-TR" dirty="0"/>
              <a:t> Yılmaz soyadlı bir müşteri arandığında birden çok müşteri kaydı bulunacaktır. Bu durum oluştuğunda, sistemin istenilen kaydın bulunmasına dek aramayı derinleştirmeye yönelik seçenekler sunması gereklidir.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5</a:t>
            </a:fld>
            <a:endParaRPr lang="tr-TR" altLang="tr-TR"/>
          </a:p>
        </p:txBody>
      </p:sp>
      <p:pic>
        <p:nvPicPr>
          <p:cNvPr id="5" name="Picture 3" descr="1.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24648" y="3429000"/>
            <a:ext cx="5603030" cy="2602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32560068"/>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ARAMA ALANI TASARIMI</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6</a:t>
            </a:fld>
            <a:endParaRPr lang="tr-TR" altLang="tr-TR"/>
          </a:p>
        </p:txBody>
      </p:sp>
      <p:pic>
        <p:nvPicPr>
          <p:cNvPr id="6" name="Picture 3" descr="2.bmp"/>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99456" y="1628800"/>
            <a:ext cx="8609318" cy="3798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11344010"/>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ÖNERİLER</a:t>
            </a:r>
            <a:endParaRPr lang="tr-TR" dirty="0"/>
          </a:p>
        </p:txBody>
      </p:sp>
      <p:sp>
        <p:nvSpPr>
          <p:cNvPr id="3" name="İçerik Yer Tutucusu 2"/>
          <p:cNvSpPr>
            <a:spLocks noGrp="1"/>
          </p:cNvSpPr>
          <p:nvPr>
            <p:ph idx="1"/>
          </p:nvPr>
        </p:nvSpPr>
        <p:spPr/>
        <p:txBody>
          <a:bodyPr/>
          <a:lstStyle/>
          <a:p>
            <a:r>
              <a:rPr lang="tr-TR" altLang="tr-TR" dirty="0"/>
              <a:t>Arama alanlarının hangileri olduğuna karar vermeden önce, bu konuda kullanıcıların görüşleri alınmalıdır. Kullanıcıların eğer başka arama yaptığı bir yöntem varsa, görüş alınmasına ek olarak mevcut sistemde nasıl arama yaptıklarının da izlenmesi yararlı olacaktır.</a:t>
            </a:r>
          </a:p>
          <a:p>
            <a:pPr eaLnBrk="1" hangingPunct="1"/>
            <a:r>
              <a:rPr lang="tr-TR" altLang="tr-TR" dirty="0"/>
              <a:t>Bazı durumlarda bir kutucuğa metin girişi, menüden aynı metnin seçilmesinden daha kısa bile sürebilir. </a:t>
            </a:r>
          </a:p>
          <a:p>
            <a:pPr eaLnBrk="1" hangingPunct="1"/>
            <a:r>
              <a:rPr lang="tr-TR" altLang="tr-TR" dirty="0"/>
              <a:t>Öte yandan metin girişi her zaman hataların yapılmasına da açıktır.</a:t>
            </a:r>
          </a:p>
          <a:p>
            <a:r>
              <a:rPr lang="tr-TR" altLang="tr-TR" dirty="0"/>
              <a:t>Liste biçiminde oluşturulmuş menüden istenen seçeneğin seçilmesi bu hataları ortadan kaldıracaktır, ancak çok sayıda seçenek olduğunda menü uzun olacak ve oldukça uzun bir süre menüdeki istenen seçenek aranacaktır. Bu sorunun çözümünde akıllı listeler kullanılır. Akıllı listeler listeden bir seçeneğin seçimini hızlandırır.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7</a:t>
            </a:fld>
            <a:endParaRPr lang="tr-TR" altLang="tr-TR"/>
          </a:p>
        </p:txBody>
      </p:sp>
    </p:spTree>
    <p:extLst>
      <p:ext uri="{BB962C8B-B14F-4D97-AF65-F5344CB8AC3E}">
        <p14:creationId xmlns:p14="http://schemas.microsoft.com/office/powerpoint/2010/main" val="2490469339"/>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ÖNERİLER</a:t>
            </a:r>
            <a:endParaRPr lang="tr-TR" dirty="0"/>
          </a:p>
        </p:txBody>
      </p:sp>
      <p:sp>
        <p:nvSpPr>
          <p:cNvPr id="3" name="İçerik Yer Tutucusu 2"/>
          <p:cNvSpPr>
            <a:spLocks noGrp="1"/>
          </p:cNvSpPr>
          <p:nvPr>
            <p:ph idx="1"/>
          </p:nvPr>
        </p:nvSpPr>
        <p:spPr/>
        <p:txBody>
          <a:bodyPr/>
          <a:lstStyle/>
          <a:p>
            <a:r>
              <a:rPr lang="tr-TR" altLang="tr-TR" dirty="0" smtClean="0"/>
              <a:t>Liste </a:t>
            </a:r>
            <a:r>
              <a:rPr lang="tr-TR" altLang="tr-TR" dirty="0"/>
              <a:t>biçiminde oluşturulmuş menüden istenen seçeneğin seçilmesi bu hataları ortadan kaldıracaktır, ancak çok sayıda seçenek olduğunda menü uzun olacak ve oldukça uzun bir süre menüdeki istenen seçenek aranacaktır. Bu sorunun çözümünde akıllı listeler kullanılır. Akıllı listeler listeden bir seçeneğin seçimini hızlandırır.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8</a:t>
            </a:fld>
            <a:endParaRPr lang="tr-TR" altLang="tr-TR"/>
          </a:p>
        </p:txBody>
      </p:sp>
      <p:pic>
        <p:nvPicPr>
          <p:cNvPr id="5" name="3 Resim" descr="resim7.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63752" y="3140968"/>
            <a:ext cx="4392488" cy="3060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0578926"/>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ÖNERİLER</a:t>
            </a:r>
            <a:endParaRPr lang="tr-TR" dirty="0"/>
          </a:p>
        </p:txBody>
      </p:sp>
      <p:sp>
        <p:nvSpPr>
          <p:cNvPr id="3" name="İçerik Yer Tutucusu 2"/>
          <p:cNvSpPr>
            <a:spLocks noGrp="1"/>
          </p:cNvSpPr>
          <p:nvPr>
            <p:ph idx="1"/>
          </p:nvPr>
        </p:nvSpPr>
        <p:spPr/>
        <p:txBody>
          <a:bodyPr/>
          <a:lstStyle/>
          <a:p>
            <a:pPr eaLnBrk="1" hangingPunct="1"/>
            <a:r>
              <a:rPr lang="tr-TR" altLang="tr-TR" dirty="0"/>
              <a:t>Benzer şekilde </a:t>
            </a:r>
            <a:r>
              <a:rPr lang="tr-TR" altLang="tr-TR" dirty="0">
                <a:latin typeface="Arial" panose="020B0604020202020204" pitchFamily="34" charset="0"/>
              </a:rPr>
              <a:t>bazı </a:t>
            </a:r>
            <a:r>
              <a:rPr lang="tr-TR" altLang="tr-TR" dirty="0"/>
              <a:t>kutular kullanıcıya ister metin girişi yapmasını, isterse seçenekleri menüden görmesini sağlar.</a:t>
            </a:r>
          </a:p>
          <a:p>
            <a:pPr eaLnBrk="1" hangingPunct="1"/>
            <a:r>
              <a:rPr lang="tr-TR" altLang="tr-TR" dirty="0"/>
              <a:t>Kullanıcının doğrudan erişimi olan anahtar sözcük ya da sayıların öncelikle kullanımına yönelmelidir. </a:t>
            </a:r>
            <a:r>
              <a:rPr lang="tr-TR" altLang="tr-TR" dirty="0" err="1"/>
              <a:t>Örn</a:t>
            </a:r>
            <a:r>
              <a:rPr lang="tr-TR" altLang="tr-TR" dirty="0"/>
              <a:t>: öğrenci kimlik </a:t>
            </a:r>
            <a:r>
              <a:rPr lang="tr-TR" altLang="tr-TR" dirty="0" smtClean="0"/>
              <a:t>numarası</a:t>
            </a:r>
          </a:p>
          <a:p>
            <a:pPr eaLnBrk="1" hangingPunct="1"/>
            <a:r>
              <a:rPr lang="tr-TR" altLang="tr-TR" dirty="0"/>
              <a:t>Her öğrenciye ait sadece bir tane olması bakımından ideal bir anahtar olan öğrenci numarası, öğrenci tarafından hatırlanmayabilir.</a:t>
            </a:r>
          </a:p>
          <a:p>
            <a:pPr eaLnBrk="1" hangingPunct="1"/>
            <a:r>
              <a:rPr lang="tr-TR" altLang="tr-TR" dirty="0"/>
              <a:t>Dolayısı ile kullanıcının doğrudan erişimi yine sağlanmamış olur. Bu nedenle, veri sorgulama ekranı alternatif bir anahtar için arama alanı sağlamalıdır, adı ya da soyadı gibi.</a:t>
            </a:r>
          </a:p>
          <a:p>
            <a:pPr eaLnBrk="1" hangingPunct="1"/>
            <a:endParaRPr lang="tr-TR" altLang="tr-TR" dirty="0"/>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9</a:t>
            </a:fld>
            <a:endParaRPr lang="tr-TR" altLang="tr-TR"/>
          </a:p>
        </p:txBody>
      </p:sp>
    </p:spTree>
    <p:extLst>
      <p:ext uri="{BB962C8B-B14F-4D97-AF65-F5344CB8AC3E}">
        <p14:creationId xmlns:p14="http://schemas.microsoft.com/office/powerpoint/2010/main" val="418268318"/>
      </p:ext>
    </p:extLst>
  </p:cSld>
  <p:clrMapOvr>
    <a:masterClrMapping/>
  </p:clrMapOvr>
  <p:transition spd="med">
    <p:fade/>
  </p:transition>
</p:sld>
</file>

<file path=ppt/theme/theme1.xml><?xml version="1.0" encoding="utf-8"?>
<a:theme xmlns:a="http://schemas.openxmlformats.org/drawingml/2006/main" name="AnkaraÜniversitesiDersNotları">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ü sunu">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AnkaraÜniversitesiDersNotları" id="{9E825308-4EB3-49EC-AD25-7462D971D255}" vid="{42FCA507-37DD-4061-A7BC-1184FE1F6E29}"/>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AnkaraÜniversitesiDersNotları</Template>
  <TotalTime>976</TotalTime>
  <Words>2499</Words>
  <Application>Microsoft Office PowerPoint</Application>
  <PresentationFormat>Geniş ekran</PresentationFormat>
  <Paragraphs>207</Paragraphs>
  <Slides>36</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36</vt:i4>
      </vt:variant>
    </vt:vector>
  </HeadingPairs>
  <TitlesOfParts>
    <vt:vector size="43" baseType="lpstr">
      <vt:lpstr>Arial</vt:lpstr>
      <vt:lpstr>Calibri</vt:lpstr>
      <vt:lpstr>Franklin Gothic Book</vt:lpstr>
      <vt:lpstr>Times New Roman</vt:lpstr>
      <vt:lpstr>Verdana</vt:lpstr>
      <vt:lpstr>Wingdings</vt:lpstr>
      <vt:lpstr>AnkaraÜniversitesiDersNotları</vt:lpstr>
      <vt:lpstr> Veri Sorgulama Ve Veri Gösterim Pencereleri</vt:lpstr>
      <vt:lpstr>VERİ SORGULAMA VE VERİ GÖSTERİM PENCERELERİ</vt:lpstr>
      <vt:lpstr>VERİ SORGULAMA PENCERELERİ İÇİN TASARIM İLKELERİ</vt:lpstr>
      <vt:lpstr>ARAMA ALANI TASARIMI</vt:lpstr>
      <vt:lpstr>ARAMA ALANI TASARIMI</vt:lpstr>
      <vt:lpstr>ARAMA ALANI TASARIMI</vt:lpstr>
      <vt:lpstr>ÖNERİLER</vt:lpstr>
      <vt:lpstr>ÖNERİLER</vt:lpstr>
      <vt:lpstr>ÖNERİLER</vt:lpstr>
      <vt:lpstr>ÖNERİLER</vt:lpstr>
      <vt:lpstr>ARAMA GİRİŞİ</vt:lpstr>
      <vt:lpstr>KAYDIN BULUNMAMASI</vt:lpstr>
      <vt:lpstr>Çözüm 1</vt:lpstr>
      <vt:lpstr>Çözüm 2</vt:lpstr>
      <vt:lpstr>TEK BİR KAYDIN BULUNMASI</vt:lpstr>
      <vt:lpstr>BİRDEN FAZLA KAYDIN BULUNMASI</vt:lpstr>
      <vt:lpstr>VERİ GÖSTERİMİ PENCERELERİ İÇİN TASARIM İLKELERİ</vt:lpstr>
      <vt:lpstr>KULLANICININ TALEBİNE UYGUN BİR VERİ GÖSTERİM PENCERESİ OLUŞTURULMASI</vt:lpstr>
      <vt:lpstr>KULLANICININ TALEBİNE UYGUN BİR VERİ GÖSTERİM PENCERESİ OLUŞTURULMASI</vt:lpstr>
      <vt:lpstr>VERİ GÖSTERİMİ PENCERELERİNİN KULLANILABİLİRLİĞİ</vt:lpstr>
      <vt:lpstr>VERİ GÖSTERİMİ PENCERELERİNİN KULLANILABİLİRLİĞİ</vt:lpstr>
      <vt:lpstr>YAZICI ÇIKTILARI İÇİN TASARIM İLKELERİ</vt:lpstr>
      <vt:lpstr>NİTELİKLİ RAPOR SAYFASI TASARIM İLKELERİ</vt:lpstr>
      <vt:lpstr>NİTELİKLİ RAPOR SAYFASI TASARIM İLKELERİ</vt:lpstr>
      <vt:lpstr>NİTELİKLİ RAPOR SAYFASI TASARIM İLKELERİ</vt:lpstr>
      <vt:lpstr>SÜTUNLARIN AYARLANMASI</vt:lpstr>
      <vt:lpstr>SÜTUNLARIN AYARLANMASI</vt:lpstr>
      <vt:lpstr>GRUPLANDIRMA</vt:lpstr>
      <vt:lpstr>SIRALAMA</vt:lpstr>
      <vt:lpstr>VERİ SORGULAMA PENCERELERİ TASARIMINDA SON KONTROL LİSTESİ</vt:lpstr>
      <vt:lpstr>VERİ SORGULAMA PENCERELERİ TASARIMINDA SON KONTROL LİSTESİ</vt:lpstr>
      <vt:lpstr>VERİ SORGULAMA PENCERELERİ TASARIMINDA SON KONTROL LİSTESİ</vt:lpstr>
      <vt:lpstr>VERİ SORGULAMA PENCERELERİ TASARIMINDA SON KONTROL LİSTESİ</vt:lpstr>
      <vt:lpstr>VERİ SORGULAMA PENCERELERİ TASARIMINDA SON KONTROL LİSTESİ</vt:lpstr>
      <vt:lpstr>VERİ SORGULAMA PENCERELERİ TASARIMINDA SON KONTROL LİSTESİ</vt:lpstr>
      <vt:lpstr>PowerPoint Sunusu</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KULLANICI MERKEZLİ TASARIM</dc:title>
  <dc:creator>COMPUTER</dc:creator>
  <cp:lastModifiedBy>Windows Kullanıcısı</cp:lastModifiedBy>
  <cp:revision>172</cp:revision>
  <dcterms:created xsi:type="dcterms:W3CDTF">2010-03-18T21:19:52Z</dcterms:created>
  <dcterms:modified xsi:type="dcterms:W3CDTF">2017-11-28T12:12:52Z</dcterms:modified>
</cp:coreProperties>
</file>