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27" r:id="rId4"/>
    <p:sldId id="328" r:id="rId5"/>
    <p:sldId id="329" r:id="rId6"/>
    <p:sldId id="330" r:id="rId7"/>
    <p:sldId id="331" r:id="rId8"/>
    <p:sldId id="332" r:id="rId9"/>
    <p:sldId id="333" r:id="rId10"/>
    <p:sldId id="334" r:id="rId11"/>
    <p:sldId id="335" r:id="rId12"/>
    <p:sldId id="336" r:id="rId13"/>
    <p:sldId id="337" r:id="rId14"/>
    <p:sldId id="338"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91" d="100"/>
          <a:sy n="91" d="100"/>
        </p:scale>
        <p:origin x="551" y="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040F58-E0A3-4F3A-8615-393F7ECAF160}"/>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CE09291-C5BD-4C5E-A38C-21C24C7481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9532298-5B80-47C6-8DAA-BC181B33C95F}"/>
              </a:ext>
            </a:extLst>
          </p:cNvPr>
          <p:cNvSpPr>
            <a:spLocks noGrp="1"/>
          </p:cNvSpPr>
          <p:nvPr>
            <p:ph type="dt" sz="half" idx="10"/>
          </p:nvPr>
        </p:nvSpPr>
        <p:spPr/>
        <p:txBody>
          <a:bodyPr/>
          <a:lstStyle/>
          <a:p>
            <a:fld id="{2B77F285-2E53-489C-8CD4-6CE8463447AD}" type="datetimeFigureOut">
              <a:rPr lang="tr-TR" smtClean="0"/>
              <a:t>20.03.2020</a:t>
            </a:fld>
            <a:endParaRPr lang="tr-TR"/>
          </a:p>
        </p:txBody>
      </p:sp>
      <p:sp>
        <p:nvSpPr>
          <p:cNvPr id="5" name="Alt Bilgi Yer Tutucusu 4">
            <a:extLst>
              <a:ext uri="{FF2B5EF4-FFF2-40B4-BE49-F238E27FC236}">
                <a16:creationId xmlns:a16="http://schemas.microsoft.com/office/drawing/2014/main" id="{187A4D40-9EBB-48DD-8A0F-D2629168311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ED37270-37E1-4D8F-B066-2D8F225E3844}"/>
              </a:ext>
            </a:extLst>
          </p:cNvPr>
          <p:cNvSpPr>
            <a:spLocks noGrp="1"/>
          </p:cNvSpPr>
          <p:nvPr>
            <p:ph type="sldNum" sz="quarter" idx="12"/>
          </p:nvPr>
        </p:nvSpPr>
        <p:spPr/>
        <p:txBody>
          <a:bodyPr/>
          <a:lstStyle/>
          <a:p>
            <a:fld id="{BAAE9A5E-7561-4A06-B3D9-4865C8C50068}" type="slidenum">
              <a:rPr lang="tr-TR" smtClean="0"/>
              <a:t>‹#›</a:t>
            </a:fld>
            <a:endParaRPr lang="tr-TR"/>
          </a:p>
        </p:txBody>
      </p:sp>
    </p:spTree>
    <p:extLst>
      <p:ext uri="{BB962C8B-B14F-4D97-AF65-F5344CB8AC3E}">
        <p14:creationId xmlns:p14="http://schemas.microsoft.com/office/powerpoint/2010/main" val="1276698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7957D4-9CA8-4037-83B9-1F517C5C8E18}"/>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3F3AB48-619D-4695-8095-6D7AF4AA4C95}"/>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707717B-D87E-4F0A-99CC-8880DC378860}"/>
              </a:ext>
            </a:extLst>
          </p:cNvPr>
          <p:cNvSpPr>
            <a:spLocks noGrp="1"/>
          </p:cNvSpPr>
          <p:nvPr>
            <p:ph type="dt" sz="half" idx="10"/>
          </p:nvPr>
        </p:nvSpPr>
        <p:spPr/>
        <p:txBody>
          <a:bodyPr/>
          <a:lstStyle/>
          <a:p>
            <a:fld id="{2B77F285-2E53-489C-8CD4-6CE8463447AD}" type="datetimeFigureOut">
              <a:rPr lang="tr-TR" smtClean="0"/>
              <a:t>20.03.2020</a:t>
            </a:fld>
            <a:endParaRPr lang="tr-TR"/>
          </a:p>
        </p:txBody>
      </p:sp>
      <p:sp>
        <p:nvSpPr>
          <p:cNvPr id="5" name="Alt Bilgi Yer Tutucusu 4">
            <a:extLst>
              <a:ext uri="{FF2B5EF4-FFF2-40B4-BE49-F238E27FC236}">
                <a16:creationId xmlns:a16="http://schemas.microsoft.com/office/drawing/2014/main" id="{924E2939-78BE-47CE-B23E-4D559D00CB1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0003B17-7D0A-4E6A-80C4-B1C86757AE55}"/>
              </a:ext>
            </a:extLst>
          </p:cNvPr>
          <p:cNvSpPr>
            <a:spLocks noGrp="1"/>
          </p:cNvSpPr>
          <p:nvPr>
            <p:ph type="sldNum" sz="quarter" idx="12"/>
          </p:nvPr>
        </p:nvSpPr>
        <p:spPr/>
        <p:txBody>
          <a:bodyPr/>
          <a:lstStyle/>
          <a:p>
            <a:fld id="{BAAE9A5E-7561-4A06-B3D9-4865C8C50068}" type="slidenum">
              <a:rPr lang="tr-TR" smtClean="0"/>
              <a:t>‹#›</a:t>
            </a:fld>
            <a:endParaRPr lang="tr-TR"/>
          </a:p>
        </p:txBody>
      </p:sp>
    </p:spTree>
    <p:extLst>
      <p:ext uri="{BB962C8B-B14F-4D97-AF65-F5344CB8AC3E}">
        <p14:creationId xmlns:p14="http://schemas.microsoft.com/office/powerpoint/2010/main" val="3679476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EE6A52D-059D-4D10-B4D1-93EF2CC5EEF8}"/>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06C55BB-227F-4B3B-BC2C-C18787C4AD3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25B9F750-20A0-424F-B8DC-F4BAE80F8749}"/>
              </a:ext>
            </a:extLst>
          </p:cNvPr>
          <p:cNvSpPr>
            <a:spLocks noGrp="1"/>
          </p:cNvSpPr>
          <p:nvPr>
            <p:ph type="dt" sz="half" idx="10"/>
          </p:nvPr>
        </p:nvSpPr>
        <p:spPr/>
        <p:txBody>
          <a:bodyPr/>
          <a:lstStyle/>
          <a:p>
            <a:fld id="{2B77F285-2E53-489C-8CD4-6CE8463447AD}" type="datetimeFigureOut">
              <a:rPr lang="tr-TR" smtClean="0"/>
              <a:t>20.03.2020</a:t>
            </a:fld>
            <a:endParaRPr lang="tr-TR"/>
          </a:p>
        </p:txBody>
      </p:sp>
      <p:sp>
        <p:nvSpPr>
          <p:cNvPr id="5" name="Alt Bilgi Yer Tutucusu 4">
            <a:extLst>
              <a:ext uri="{FF2B5EF4-FFF2-40B4-BE49-F238E27FC236}">
                <a16:creationId xmlns:a16="http://schemas.microsoft.com/office/drawing/2014/main" id="{B633E09D-04E6-462C-B187-677F88C32F7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1766796-90F2-415D-932A-47679EFE0748}"/>
              </a:ext>
            </a:extLst>
          </p:cNvPr>
          <p:cNvSpPr>
            <a:spLocks noGrp="1"/>
          </p:cNvSpPr>
          <p:nvPr>
            <p:ph type="sldNum" sz="quarter" idx="12"/>
          </p:nvPr>
        </p:nvSpPr>
        <p:spPr/>
        <p:txBody>
          <a:bodyPr/>
          <a:lstStyle/>
          <a:p>
            <a:fld id="{BAAE9A5E-7561-4A06-B3D9-4865C8C50068}" type="slidenum">
              <a:rPr lang="tr-TR" smtClean="0"/>
              <a:t>‹#›</a:t>
            </a:fld>
            <a:endParaRPr lang="tr-TR"/>
          </a:p>
        </p:txBody>
      </p:sp>
    </p:spTree>
    <p:extLst>
      <p:ext uri="{BB962C8B-B14F-4D97-AF65-F5344CB8AC3E}">
        <p14:creationId xmlns:p14="http://schemas.microsoft.com/office/powerpoint/2010/main" val="744498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2264A9D-D819-45AE-BF19-EA6424CEFDCE}"/>
              </a:ext>
            </a:extLst>
          </p:cNvPr>
          <p:cNvSpPr>
            <a:spLocks noGrp="1"/>
          </p:cNvSpPr>
          <p:nvPr>
            <p:ph type="ctrTitle"/>
          </p:nvPr>
        </p:nvSpPr>
        <p:spPr>
          <a:xfrm>
            <a:off x="1524000" y="1122363"/>
            <a:ext cx="9144000" cy="2387600"/>
          </a:xfrm>
        </p:spPr>
        <p:txBody>
          <a:bodyPr anchor="b"/>
          <a:lstStyle>
            <a:lvl1pPr algn="ctr">
              <a:defRPr sz="6000">
                <a:latin typeface="Arial Narrow" panose="020B0606020202030204" pitchFamily="34" charset="0"/>
              </a:defRPr>
            </a:lvl1pPr>
          </a:lstStyle>
          <a:p>
            <a:r>
              <a:rPr lang="tr-TR" dirty="0"/>
              <a:t>Asıl başlık stilini düzenlemek için tıklayın</a:t>
            </a:r>
          </a:p>
        </p:txBody>
      </p:sp>
      <p:sp>
        <p:nvSpPr>
          <p:cNvPr id="3" name="Alt Başlık 2">
            <a:extLst>
              <a:ext uri="{FF2B5EF4-FFF2-40B4-BE49-F238E27FC236}">
                <a16:creationId xmlns:a16="http://schemas.microsoft.com/office/drawing/2014/main" id="{88D1AAD0-F1ED-47B6-89C1-32025BFD3931}"/>
              </a:ext>
            </a:extLst>
          </p:cNvPr>
          <p:cNvSpPr>
            <a:spLocks noGrp="1"/>
          </p:cNvSpPr>
          <p:nvPr>
            <p:ph type="subTitle" idx="1"/>
          </p:nvPr>
        </p:nvSpPr>
        <p:spPr>
          <a:xfrm>
            <a:off x="1524000" y="3602037"/>
            <a:ext cx="9144000" cy="1655763"/>
          </a:xfrm>
        </p:spPr>
        <p:txBody>
          <a:bodyPr/>
          <a:lstStyle>
            <a:lvl1pPr marL="0" indent="0" algn="ctr">
              <a:buNone/>
              <a:defRPr sz="2400">
                <a:latin typeface="Arial Narrow" panose="020B0606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tr-TR" dirty="0"/>
              <a:t>Asıl alt başlık stilini düzenlemek için tıklayın</a:t>
            </a:r>
          </a:p>
        </p:txBody>
      </p:sp>
      <p:sp>
        <p:nvSpPr>
          <p:cNvPr id="4" name="Veri Yer Tutucusu 3">
            <a:extLst>
              <a:ext uri="{FF2B5EF4-FFF2-40B4-BE49-F238E27FC236}">
                <a16:creationId xmlns:a16="http://schemas.microsoft.com/office/drawing/2014/main" id="{34D65474-0DA9-4C97-BE48-286A894C6555}"/>
              </a:ext>
            </a:extLst>
          </p:cNvPr>
          <p:cNvSpPr>
            <a:spLocks noGrp="1"/>
          </p:cNvSpPr>
          <p:nvPr>
            <p:ph type="dt" sz="half" idx="10"/>
          </p:nvPr>
        </p:nvSpPr>
        <p:spPr>
          <a:xfrm>
            <a:off x="170688" y="6356349"/>
            <a:ext cx="3608832" cy="501651"/>
          </a:xfrm>
        </p:spPr>
        <p:txBody>
          <a:bodyPr/>
          <a:lstStyle/>
          <a:p>
            <a:fld id="{5F043787-D3DC-45D5-B56C-69A6C1B79726}" type="datetimeFigureOut">
              <a:rPr lang="tr-TR" smtClean="0"/>
              <a:t>20.03.2020</a:t>
            </a:fld>
            <a:endParaRPr lang="tr-TR" dirty="0"/>
          </a:p>
        </p:txBody>
      </p:sp>
      <p:sp>
        <p:nvSpPr>
          <p:cNvPr id="5" name="Alt Bilgi Yer Tutucusu 4">
            <a:extLst>
              <a:ext uri="{FF2B5EF4-FFF2-40B4-BE49-F238E27FC236}">
                <a16:creationId xmlns:a16="http://schemas.microsoft.com/office/drawing/2014/main" id="{EB0C7BFE-FDD2-44B8-97F7-3CA9DAE3D3A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1C5C3DC-27E7-4D40-A1AD-ED9B70F5529B}"/>
              </a:ext>
            </a:extLst>
          </p:cNvPr>
          <p:cNvSpPr>
            <a:spLocks noGrp="1"/>
          </p:cNvSpPr>
          <p:nvPr>
            <p:ph type="sldNum" sz="quarter" idx="12"/>
          </p:nvPr>
        </p:nvSpPr>
        <p:spPr/>
        <p:txBody>
          <a:bodyPr/>
          <a:lstStyle/>
          <a:p>
            <a:fld id="{04D6254B-239C-4179-BDCB-5F38BC1EE8FF}" type="slidenum">
              <a:rPr lang="tr-TR" smtClean="0"/>
              <a:t>‹#›</a:t>
            </a:fld>
            <a:endParaRPr lang="tr-TR"/>
          </a:p>
        </p:txBody>
      </p:sp>
    </p:spTree>
    <p:extLst>
      <p:ext uri="{BB962C8B-B14F-4D97-AF65-F5344CB8AC3E}">
        <p14:creationId xmlns:p14="http://schemas.microsoft.com/office/powerpoint/2010/main" val="403518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D11CC40-CAE0-41B0-BDE2-587B11D6FE89}"/>
              </a:ext>
            </a:extLst>
          </p:cNvPr>
          <p:cNvSpPr>
            <a:spLocks noGrp="1"/>
          </p:cNvSpPr>
          <p:nvPr>
            <p:ph type="title"/>
          </p:nvPr>
        </p:nvSpPr>
        <p:spPr/>
        <p:txBody>
          <a:bodyPr/>
          <a:lstStyle>
            <a:lvl1pPr>
              <a:defRPr>
                <a:latin typeface="Arial Narrow" panose="020B0606020202030204" pitchFamily="34" charset="0"/>
              </a:defRPr>
            </a:lvl1pPr>
          </a:lstStyle>
          <a:p>
            <a:r>
              <a:rPr lang="tr-TR" dirty="0"/>
              <a:t>Asıl başlık stilini düzenlemek için tıklayın</a:t>
            </a:r>
          </a:p>
        </p:txBody>
      </p:sp>
      <p:sp>
        <p:nvSpPr>
          <p:cNvPr id="3" name="İçerik Yer Tutucusu 2">
            <a:extLst>
              <a:ext uri="{FF2B5EF4-FFF2-40B4-BE49-F238E27FC236}">
                <a16:creationId xmlns:a16="http://schemas.microsoft.com/office/drawing/2014/main" id="{8E30AF11-960F-4E28-B408-2525A20D21C0}"/>
              </a:ext>
            </a:extLst>
          </p:cNvPr>
          <p:cNvSpPr>
            <a:spLocks noGrp="1"/>
          </p:cNvSpPr>
          <p:nvPr>
            <p:ph idx="1"/>
          </p:nvPr>
        </p:nvSpPr>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a:extLst>
              <a:ext uri="{FF2B5EF4-FFF2-40B4-BE49-F238E27FC236}">
                <a16:creationId xmlns:a16="http://schemas.microsoft.com/office/drawing/2014/main" id="{3C3D99E6-66D3-42A2-864F-C89EAA89DBAC}"/>
              </a:ext>
            </a:extLst>
          </p:cNvPr>
          <p:cNvSpPr>
            <a:spLocks noGrp="1"/>
          </p:cNvSpPr>
          <p:nvPr>
            <p:ph type="dt" sz="half" idx="10"/>
          </p:nvPr>
        </p:nvSpPr>
        <p:spPr/>
        <p:txBody>
          <a:bodyPr/>
          <a:lstStyle/>
          <a:p>
            <a:fld id="{5F043787-D3DC-45D5-B56C-69A6C1B79726}" type="datetimeFigureOut">
              <a:rPr lang="tr-TR" smtClean="0"/>
              <a:t>20.03.2020</a:t>
            </a:fld>
            <a:endParaRPr lang="tr-TR"/>
          </a:p>
        </p:txBody>
      </p:sp>
      <p:sp>
        <p:nvSpPr>
          <p:cNvPr id="5" name="Alt Bilgi Yer Tutucusu 4">
            <a:extLst>
              <a:ext uri="{FF2B5EF4-FFF2-40B4-BE49-F238E27FC236}">
                <a16:creationId xmlns:a16="http://schemas.microsoft.com/office/drawing/2014/main" id="{13833D4C-760D-4B1E-B043-4AACA37BA4D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C615A37-EC09-4873-9CC6-6A12BCFFDDA0}"/>
              </a:ext>
            </a:extLst>
          </p:cNvPr>
          <p:cNvSpPr>
            <a:spLocks noGrp="1"/>
          </p:cNvSpPr>
          <p:nvPr>
            <p:ph type="sldNum" sz="quarter" idx="12"/>
          </p:nvPr>
        </p:nvSpPr>
        <p:spPr/>
        <p:txBody>
          <a:bodyPr/>
          <a:lstStyle/>
          <a:p>
            <a:fld id="{04D6254B-239C-4179-BDCB-5F38BC1EE8FF}" type="slidenum">
              <a:rPr lang="tr-TR" smtClean="0"/>
              <a:t>‹#›</a:t>
            </a:fld>
            <a:endParaRPr lang="tr-TR"/>
          </a:p>
        </p:txBody>
      </p:sp>
    </p:spTree>
    <p:extLst>
      <p:ext uri="{BB962C8B-B14F-4D97-AF65-F5344CB8AC3E}">
        <p14:creationId xmlns:p14="http://schemas.microsoft.com/office/powerpoint/2010/main" val="1074907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EF237B8-C798-49B0-A96F-08C599281E65}"/>
              </a:ext>
            </a:extLst>
          </p:cNvPr>
          <p:cNvSpPr>
            <a:spLocks noGrp="1"/>
          </p:cNvSpPr>
          <p:nvPr>
            <p:ph type="title"/>
          </p:nvPr>
        </p:nvSpPr>
        <p:spPr>
          <a:xfrm>
            <a:off x="831851" y="1709740"/>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7DE8AF3-69B9-4207-8E7D-F0006EE085C7}"/>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47599162-9BE6-4100-A039-46682AB0D79E}"/>
              </a:ext>
            </a:extLst>
          </p:cNvPr>
          <p:cNvSpPr>
            <a:spLocks noGrp="1"/>
          </p:cNvSpPr>
          <p:nvPr>
            <p:ph type="dt" sz="half" idx="10"/>
          </p:nvPr>
        </p:nvSpPr>
        <p:spPr/>
        <p:txBody>
          <a:bodyPr/>
          <a:lstStyle/>
          <a:p>
            <a:fld id="{5F043787-D3DC-45D5-B56C-69A6C1B79726}" type="datetimeFigureOut">
              <a:rPr lang="tr-TR" smtClean="0"/>
              <a:t>20.03.2020</a:t>
            </a:fld>
            <a:endParaRPr lang="tr-TR"/>
          </a:p>
        </p:txBody>
      </p:sp>
      <p:sp>
        <p:nvSpPr>
          <p:cNvPr id="5" name="Alt Bilgi Yer Tutucusu 4">
            <a:extLst>
              <a:ext uri="{FF2B5EF4-FFF2-40B4-BE49-F238E27FC236}">
                <a16:creationId xmlns:a16="http://schemas.microsoft.com/office/drawing/2014/main" id="{1E547DC3-B52C-468A-8748-E24A87AE981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1581B56-268E-4688-8FF1-825FA0401781}"/>
              </a:ext>
            </a:extLst>
          </p:cNvPr>
          <p:cNvSpPr>
            <a:spLocks noGrp="1"/>
          </p:cNvSpPr>
          <p:nvPr>
            <p:ph type="sldNum" sz="quarter" idx="12"/>
          </p:nvPr>
        </p:nvSpPr>
        <p:spPr/>
        <p:txBody>
          <a:bodyPr/>
          <a:lstStyle/>
          <a:p>
            <a:fld id="{04D6254B-239C-4179-BDCB-5F38BC1EE8FF}" type="slidenum">
              <a:rPr lang="tr-TR" smtClean="0"/>
              <a:t>‹#›</a:t>
            </a:fld>
            <a:endParaRPr lang="tr-TR"/>
          </a:p>
        </p:txBody>
      </p:sp>
    </p:spTree>
    <p:extLst>
      <p:ext uri="{BB962C8B-B14F-4D97-AF65-F5344CB8AC3E}">
        <p14:creationId xmlns:p14="http://schemas.microsoft.com/office/powerpoint/2010/main" val="535966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225E835-D3C7-409A-9D78-7B2A74A7810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E73A97E-B4BF-4848-891A-B77588D5AECB}"/>
              </a:ext>
            </a:extLst>
          </p:cNvPr>
          <p:cNvSpPr>
            <a:spLocks noGrp="1"/>
          </p:cNvSpPr>
          <p:nvPr>
            <p:ph sz="half" idx="1"/>
          </p:nvPr>
        </p:nvSpPr>
        <p:spPr>
          <a:xfrm>
            <a:off x="838200" y="1825625"/>
            <a:ext cx="5181600" cy="4351339"/>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E45BACB-1B02-4072-9916-03D0C4654EAB}"/>
              </a:ext>
            </a:extLst>
          </p:cNvPr>
          <p:cNvSpPr>
            <a:spLocks noGrp="1"/>
          </p:cNvSpPr>
          <p:nvPr>
            <p:ph sz="half" idx="2"/>
          </p:nvPr>
        </p:nvSpPr>
        <p:spPr>
          <a:xfrm>
            <a:off x="6172200" y="1825625"/>
            <a:ext cx="5181600" cy="4351339"/>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F13A6C3-D624-4B3E-B14F-6EF7326F355D}"/>
              </a:ext>
            </a:extLst>
          </p:cNvPr>
          <p:cNvSpPr>
            <a:spLocks noGrp="1"/>
          </p:cNvSpPr>
          <p:nvPr>
            <p:ph type="dt" sz="half" idx="10"/>
          </p:nvPr>
        </p:nvSpPr>
        <p:spPr/>
        <p:txBody>
          <a:bodyPr/>
          <a:lstStyle/>
          <a:p>
            <a:fld id="{5F043787-D3DC-45D5-B56C-69A6C1B79726}" type="datetimeFigureOut">
              <a:rPr lang="tr-TR" smtClean="0"/>
              <a:t>20.03.2020</a:t>
            </a:fld>
            <a:endParaRPr lang="tr-TR"/>
          </a:p>
        </p:txBody>
      </p:sp>
      <p:sp>
        <p:nvSpPr>
          <p:cNvPr id="6" name="Alt Bilgi Yer Tutucusu 5">
            <a:extLst>
              <a:ext uri="{FF2B5EF4-FFF2-40B4-BE49-F238E27FC236}">
                <a16:creationId xmlns:a16="http://schemas.microsoft.com/office/drawing/2014/main" id="{4164F79D-D81F-4172-92F3-B3B962BE330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3184BF1-5428-48D7-B046-37B94D9BFD26}"/>
              </a:ext>
            </a:extLst>
          </p:cNvPr>
          <p:cNvSpPr>
            <a:spLocks noGrp="1"/>
          </p:cNvSpPr>
          <p:nvPr>
            <p:ph type="sldNum" sz="quarter" idx="12"/>
          </p:nvPr>
        </p:nvSpPr>
        <p:spPr/>
        <p:txBody>
          <a:bodyPr/>
          <a:lstStyle/>
          <a:p>
            <a:fld id="{04D6254B-239C-4179-BDCB-5F38BC1EE8FF}" type="slidenum">
              <a:rPr lang="tr-TR" smtClean="0"/>
              <a:t>‹#›</a:t>
            </a:fld>
            <a:endParaRPr lang="tr-TR"/>
          </a:p>
        </p:txBody>
      </p:sp>
    </p:spTree>
    <p:extLst>
      <p:ext uri="{BB962C8B-B14F-4D97-AF65-F5344CB8AC3E}">
        <p14:creationId xmlns:p14="http://schemas.microsoft.com/office/powerpoint/2010/main" val="2666342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DE9240F-01C2-43DD-8C43-2F9C67E8FAE5}"/>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D14AA1F-F543-4696-AC0F-29C6305D075F}"/>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D503519E-8AC3-4E8D-9C77-DC9D8411E795}"/>
              </a:ext>
            </a:extLst>
          </p:cNvPr>
          <p:cNvSpPr>
            <a:spLocks noGrp="1"/>
          </p:cNvSpPr>
          <p:nvPr>
            <p:ph sz="half" idx="2"/>
          </p:nvPr>
        </p:nvSpPr>
        <p:spPr>
          <a:xfrm>
            <a:off x="839789"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F86F2D06-AAAD-4264-90AC-FA2835418873}"/>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93BC6858-DEDF-4205-A6FF-99035B2AD8C8}"/>
              </a:ext>
            </a:extLst>
          </p:cNvPr>
          <p:cNvSpPr>
            <a:spLocks noGrp="1"/>
          </p:cNvSpPr>
          <p:nvPr>
            <p:ph sz="quarter" idx="4"/>
          </p:nvPr>
        </p:nvSpPr>
        <p:spPr>
          <a:xfrm>
            <a:off x="6172201"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5698ECF-7B1D-4227-ABAC-7C08E4B72637}"/>
              </a:ext>
            </a:extLst>
          </p:cNvPr>
          <p:cNvSpPr>
            <a:spLocks noGrp="1"/>
          </p:cNvSpPr>
          <p:nvPr>
            <p:ph type="dt" sz="half" idx="10"/>
          </p:nvPr>
        </p:nvSpPr>
        <p:spPr/>
        <p:txBody>
          <a:bodyPr/>
          <a:lstStyle/>
          <a:p>
            <a:fld id="{5F043787-D3DC-45D5-B56C-69A6C1B79726}" type="datetimeFigureOut">
              <a:rPr lang="tr-TR" smtClean="0"/>
              <a:t>20.03.2020</a:t>
            </a:fld>
            <a:endParaRPr lang="tr-TR"/>
          </a:p>
        </p:txBody>
      </p:sp>
      <p:sp>
        <p:nvSpPr>
          <p:cNvPr id="8" name="Alt Bilgi Yer Tutucusu 7">
            <a:extLst>
              <a:ext uri="{FF2B5EF4-FFF2-40B4-BE49-F238E27FC236}">
                <a16:creationId xmlns:a16="http://schemas.microsoft.com/office/drawing/2014/main" id="{D80D7CB6-5662-4EE3-B5D8-DABE03C973A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88E877FE-CA9F-445C-B075-0F3309DBFD30}"/>
              </a:ext>
            </a:extLst>
          </p:cNvPr>
          <p:cNvSpPr>
            <a:spLocks noGrp="1"/>
          </p:cNvSpPr>
          <p:nvPr>
            <p:ph type="sldNum" sz="quarter" idx="12"/>
          </p:nvPr>
        </p:nvSpPr>
        <p:spPr/>
        <p:txBody>
          <a:bodyPr/>
          <a:lstStyle/>
          <a:p>
            <a:fld id="{04D6254B-239C-4179-BDCB-5F38BC1EE8FF}" type="slidenum">
              <a:rPr lang="tr-TR" smtClean="0"/>
              <a:t>‹#›</a:t>
            </a:fld>
            <a:endParaRPr lang="tr-TR"/>
          </a:p>
        </p:txBody>
      </p:sp>
    </p:spTree>
    <p:extLst>
      <p:ext uri="{BB962C8B-B14F-4D97-AF65-F5344CB8AC3E}">
        <p14:creationId xmlns:p14="http://schemas.microsoft.com/office/powerpoint/2010/main" val="637229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00A1217-29C1-45EB-A86C-B6844F8606A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3C013C42-8744-4AF4-8FC9-B0315D561750}"/>
              </a:ext>
            </a:extLst>
          </p:cNvPr>
          <p:cNvSpPr>
            <a:spLocks noGrp="1"/>
          </p:cNvSpPr>
          <p:nvPr>
            <p:ph type="dt" sz="half" idx="10"/>
          </p:nvPr>
        </p:nvSpPr>
        <p:spPr/>
        <p:txBody>
          <a:bodyPr/>
          <a:lstStyle/>
          <a:p>
            <a:fld id="{5F043787-D3DC-45D5-B56C-69A6C1B79726}" type="datetimeFigureOut">
              <a:rPr lang="tr-TR" smtClean="0"/>
              <a:t>20.03.2020</a:t>
            </a:fld>
            <a:endParaRPr lang="tr-TR"/>
          </a:p>
        </p:txBody>
      </p:sp>
      <p:sp>
        <p:nvSpPr>
          <p:cNvPr id="4" name="Alt Bilgi Yer Tutucusu 3">
            <a:extLst>
              <a:ext uri="{FF2B5EF4-FFF2-40B4-BE49-F238E27FC236}">
                <a16:creationId xmlns:a16="http://schemas.microsoft.com/office/drawing/2014/main" id="{69D5888A-24C3-498A-B996-A6A4E718085B}"/>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D858527-E137-444A-8CA1-1A54B34436B1}"/>
              </a:ext>
            </a:extLst>
          </p:cNvPr>
          <p:cNvSpPr>
            <a:spLocks noGrp="1"/>
          </p:cNvSpPr>
          <p:nvPr>
            <p:ph type="sldNum" sz="quarter" idx="12"/>
          </p:nvPr>
        </p:nvSpPr>
        <p:spPr/>
        <p:txBody>
          <a:bodyPr/>
          <a:lstStyle/>
          <a:p>
            <a:fld id="{04D6254B-239C-4179-BDCB-5F38BC1EE8FF}" type="slidenum">
              <a:rPr lang="tr-TR" smtClean="0"/>
              <a:t>‹#›</a:t>
            </a:fld>
            <a:endParaRPr lang="tr-TR"/>
          </a:p>
        </p:txBody>
      </p:sp>
    </p:spTree>
    <p:extLst>
      <p:ext uri="{BB962C8B-B14F-4D97-AF65-F5344CB8AC3E}">
        <p14:creationId xmlns:p14="http://schemas.microsoft.com/office/powerpoint/2010/main" val="3022002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EC98172-7152-47DE-BBA7-F427EEDE4478}"/>
              </a:ext>
            </a:extLst>
          </p:cNvPr>
          <p:cNvSpPr>
            <a:spLocks noGrp="1"/>
          </p:cNvSpPr>
          <p:nvPr>
            <p:ph type="dt" sz="half" idx="10"/>
          </p:nvPr>
        </p:nvSpPr>
        <p:spPr/>
        <p:txBody>
          <a:bodyPr/>
          <a:lstStyle/>
          <a:p>
            <a:fld id="{5F043787-D3DC-45D5-B56C-69A6C1B79726}" type="datetimeFigureOut">
              <a:rPr lang="tr-TR" smtClean="0"/>
              <a:t>20.03.2020</a:t>
            </a:fld>
            <a:endParaRPr lang="tr-TR"/>
          </a:p>
        </p:txBody>
      </p:sp>
      <p:sp>
        <p:nvSpPr>
          <p:cNvPr id="3" name="Alt Bilgi Yer Tutucusu 2">
            <a:extLst>
              <a:ext uri="{FF2B5EF4-FFF2-40B4-BE49-F238E27FC236}">
                <a16:creationId xmlns:a16="http://schemas.microsoft.com/office/drawing/2014/main" id="{860BF8DA-3140-4BF2-BEDA-591557259F8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302DA4D-1E34-4779-93F9-9E72EB33DED0}"/>
              </a:ext>
            </a:extLst>
          </p:cNvPr>
          <p:cNvSpPr>
            <a:spLocks noGrp="1"/>
          </p:cNvSpPr>
          <p:nvPr>
            <p:ph type="sldNum" sz="quarter" idx="12"/>
          </p:nvPr>
        </p:nvSpPr>
        <p:spPr/>
        <p:txBody>
          <a:bodyPr/>
          <a:lstStyle/>
          <a:p>
            <a:fld id="{04D6254B-239C-4179-BDCB-5F38BC1EE8FF}" type="slidenum">
              <a:rPr lang="tr-TR" smtClean="0"/>
              <a:t>‹#›</a:t>
            </a:fld>
            <a:endParaRPr lang="tr-TR"/>
          </a:p>
        </p:txBody>
      </p:sp>
    </p:spTree>
    <p:extLst>
      <p:ext uri="{BB962C8B-B14F-4D97-AF65-F5344CB8AC3E}">
        <p14:creationId xmlns:p14="http://schemas.microsoft.com/office/powerpoint/2010/main" val="2133856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F38C296-400C-40E6-BED3-10BBB510123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4D1C3549-D8D0-421F-84CA-3E6C33CDFF53}"/>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0C8127D-D4BE-45F5-8F7C-B7B7F2689144}"/>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840E5112-67CC-4938-9CDE-B962724A3840}"/>
              </a:ext>
            </a:extLst>
          </p:cNvPr>
          <p:cNvSpPr>
            <a:spLocks noGrp="1"/>
          </p:cNvSpPr>
          <p:nvPr>
            <p:ph type="dt" sz="half" idx="10"/>
          </p:nvPr>
        </p:nvSpPr>
        <p:spPr/>
        <p:txBody>
          <a:bodyPr/>
          <a:lstStyle/>
          <a:p>
            <a:fld id="{5F043787-D3DC-45D5-B56C-69A6C1B79726}" type="datetimeFigureOut">
              <a:rPr lang="tr-TR" smtClean="0"/>
              <a:t>20.03.2020</a:t>
            </a:fld>
            <a:endParaRPr lang="tr-TR"/>
          </a:p>
        </p:txBody>
      </p:sp>
      <p:sp>
        <p:nvSpPr>
          <p:cNvPr id="6" name="Alt Bilgi Yer Tutucusu 5">
            <a:extLst>
              <a:ext uri="{FF2B5EF4-FFF2-40B4-BE49-F238E27FC236}">
                <a16:creationId xmlns:a16="http://schemas.microsoft.com/office/drawing/2014/main" id="{49D5E3B8-5F05-4EAA-92CE-ACC462DEF32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6C66F1E-6676-4321-9C34-7C698602DCA8}"/>
              </a:ext>
            </a:extLst>
          </p:cNvPr>
          <p:cNvSpPr>
            <a:spLocks noGrp="1"/>
          </p:cNvSpPr>
          <p:nvPr>
            <p:ph type="sldNum" sz="quarter" idx="12"/>
          </p:nvPr>
        </p:nvSpPr>
        <p:spPr/>
        <p:txBody>
          <a:bodyPr/>
          <a:lstStyle/>
          <a:p>
            <a:fld id="{04D6254B-239C-4179-BDCB-5F38BC1EE8FF}" type="slidenum">
              <a:rPr lang="tr-TR" smtClean="0"/>
              <a:t>‹#›</a:t>
            </a:fld>
            <a:endParaRPr lang="tr-TR"/>
          </a:p>
        </p:txBody>
      </p:sp>
    </p:spTree>
    <p:extLst>
      <p:ext uri="{BB962C8B-B14F-4D97-AF65-F5344CB8AC3E}">
        <p14:creationId xmlns:p14="http://schemas.microsoft.com/office/powerpoint/2010/main" val="584552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2C8292-0D3D-4FCF-B123-72C44C03A89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E086618-759B-4020-8802-858257D2EC0F}"/>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7F15D82-CA29-4910-8ABA-2FCFA49A8947}"/>
              </a:ext>
            </a:extLst>
          </p:cNvPr>
          <p:cNvSpPr>
            <a:spLocks noGrp="1"/>
          </p:cNvSpPr>
          <p:nvPr>
            <p:ph type="dt" sz="half" idx="10"/>
          </p:nvPr>
        </p:nvSpPr>
        <p:spPr/>
        <p:txBody>
          <a:bodyPr/>
          <a:lstStyle/>
          <a:p>
            <a:fld id="{2B77F285-2E53-489C-8CD4-6CE8463447AD}" type="datetimeFigureOut">
              <a:rPr lang="tr-TR" smtClean="0"/>
              <a:t>20.03.2020</a:t>
            </a:fld>
            <a:endParaRPr lang="tr-TR"/>
          </a:p>
        </p:txBody>
      </p:sp>
      <p:sp>
        <p:nvSpPr>
          <p:cNvPr id="5" name="Alt Bilgi Yer Tutucusu 4">
            <a:extLst>
              <a:ext uri="{FF2B5EF4-FFF2-40B4-BE49-F238E27FC236}">
                <a16:creationId xmlns:a16="http://schemas.microsoft.com/office/drawing/2014/main" id="{8FF18074-7B3B-4CE4-B72F-400D85E2F19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74FC3E1-D0C6-4C03-AE7B-016D00AE7FDF}"/>
              </a:ext>
            </a:extLst>
          </p:cNvPr>
          <p:cNvSpPr>
            <a:spLocks noGrp="1"/>
          </p:cNvSpPr>
          <p:nvPr>
            <p:ph type="sldNum" sz="quarter" idx="12"/>
          </p:nvPr>
        </p:nvSpPr>
        <p:spPr/>
        <p:txBody>
          <a:bodyPr/>
          <a:lstStyle/>
          <a:p>
            <a:fld id="{BAAE9A5E-7561-4A06-B3D9-4865C8C50068}" type="slidenum">
              <a:rPr lang="tr-TR" smtClean="0"/>
              <a:t>‹#›</a:t>
            </a:fld>
            <a:endParaRPr lang="tr-TR"/>
          </a:p>
        </p:txBody>
      </p:sp>
    </p:spTree>
    <p:extLst>
      <p:ext uri="{BB962C8B-B14F-4D97-AF65-F5344CB8AC3E}">
        <p14:creationId xmlns:p14="http://schemas.microsoft.com/office/powerpoint/2010/main" val="3127067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D6D0AB1-123A-4513-972B-FA6A28E6A93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04C5AF0-273F-4E04-9339-028E08F0F4F9}"/>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tr-TR"/>
          </a:p>
        </p:txBody>
      </p:sp>
      <p:sp>
        <p:nvSpPr>
          <p:cNvPr id="4" name="Metin Yer Tutucusu 3">
            <a:extLst>
              <a:ext uri="{FF2B5EF4-FFF2-40B4-BE49-F238E27FC236}">
                <a16:creationId xmlns:a16="http://schemas.microsoft.com/office/drawing/2014/main" id="{82DF2DDA-E580-4A85-9E0E-EA18E6256614}"/>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5C140E2C-AC47-478D-8F66-D7DB1ED008A8}"/>
              </a:ext>
            </a:extLst>
          </p:cNvPr>
          <p:cNvSpPr>
            <a:spLocks noGrp="1"/>
          </p:cNvSpPr>
          <p:nvPr>
            <p:ph type="dt" sz="half" idx="10"/>
          </p:nvPr>
        </p:nvSpPr>
        <p:spPr/>
        <p:txBody>
          <a:bodyPr/>
          <a:lstStyle/>
          <a:p>
            <a:fld id="{5F043787-D3DC-45D5-B56C-69A6C1B79726}" type="datetimeFigureOut">
              <a:rPr lang="tr-TR" smtClean="0"/>
              <a:t>20.03.2020</a:t>
            </a:fld>
            <a:endParaRPr lang="tr-TR"/>
          </a:p>
        </p:txBody>
      </p:sp>
      <p:sp>
        <p:nvSpPr>
          <p:cNvPr id="6" name="Alt Bilgi Yer Tutucusu 5">
            <a:extLst>
              <a:ext uri="{FF2B5EF4-FFF2-40B4-BE49-F238E27FC236}">
                <a16:creationId xmlns:a16="http://schemas.microsoft.com/office/drawing/2014/main" id="{1B11A06A-21D1-4672-A325-A18812DE083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498F75B-8BEE-476B-8D29-0FA368E01B2D}"/>
              </a:ext>
            </a:extLst>
          </p:cNvPr>
          <p:cNvSpPr>
            <a:spLocks noGrp="1"/>
          </p:cNvSpPr>
          <p:nvPr>
            <p:ph type="sldNum" sz="quarter" idx="12"/>
          </p:nvPr>
        </p:nvSpPr>
        <p:spPr/>
        <p:txBody>
          <a:bodyPr/>
          <a:lstStyle/>
          <a:p>
            <a:fld id="{04D6254B-239C-4179-BDCB-5F38BC1EE8FF}" type="slidenum">
              <a:rPr lang="tr-TR" smtClean="0"/>
              <a:t>‹#›</a:t>
            </a:fld>
            <a:endParaRPr lang="tr-TR"/>
          </a:p>
        </p:txBody>
      </p:sp>
    </p:spTree>
    <p:extLst>
      <p:ext uri="{BB962C8B-B14F-4D97-AF65-F5344CB8AC3E}">
        <p14:creationId xmlns:p14="http://schemas.microsoft.com/office/powerpoint/2010/main" val="21726035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2685E31-988A-4896-92C5-D3293FAB8BE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3FDDD99-6BCD-4387-A499-16AF9618F006}"/>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B53373B-4F25-46DC-B0AE-D0537E7E13B5}"/>
              </a:ext>
            </a:extLst>
          </p:cNvPr>
          <p:cNvSpPr>
            <a:spLocks noGrp="1"/>
          </p:cNvSpPr>
          <p:nvPr>
            <p:ph type="dt" sz="half" idx="10"/>
          </p:nvPr>
        </p:nvSpPr>
        <p:spPr/>
        <p:txBody>
          <a:bodyPr/>
          <a:lstStyle/>
          <a:p>
            <a:fld id="{5F043787-D3DC-45D5-B56C-69A6C1B79726}" type="datetimeFigureOut">
              <a:rPr lang="tr-TR" smtClean="0"/>
              <a:t>20.03.2020</a:t>
            </a:fld>
            <a:endParaRPr lang="tr-TR"/>
          </a:p>
        </p:txBody>
      </p:sp>
      <p:sp>
        <p:nvSpPr>
          <p:cNvPr id="5" name="Alt Bilgi Yer Tutucusu 4">
            <a:extLst>
              <a:ext uri="{FF2B5EF4-FFF2-40B4-BE49-F238E27FC236}">
                <a16:creationId xmlns:a16="http://schemas.microsoft.com/office/drawing/2014/main" id="{215FF239-C211-47E7-9150-C8563A9414F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96DB4F3-C935-4808-B44F-66C94CB27C76}"/>
              </a:ext>
            </a:extLst>
          </p:cNvPr>
          <p:cNvSpPr>
            <a:spLocks noGrp="1"/>
          </p:cNvSpPr>
          <p:nvPr>
            <p:ph type="sldNum" sz="quarter" idx="12"/>
          </p:nvPr>
        </p:nvSpPr>
        <p:spPr/>
        <p:txBody>
          <a:bodyPr/>
          <a:lstStyle/>
          <a:p>
            <a:fld id="{04D6254B-239C-4179-BDCB-5F38BC1EE8FF}" type="slidenum">
              <a:rPr lang="tr-TR" smtClean="0"/>
              <a:t>‹#›</a:t>
            </a:fld>
            <a:endParaRPr lang="tr-TR"/>
          </a:p>
        </p:txBody>
      </p:sp>
    </p:spTree>
    <p:extLst>
      <p:ext uri="{BB962C8B-B14F-4D97-AF65-F5344CB8AC3E}">
        <p14:creationId xmlns:p14="http://schemas.microsoft.com/office/powerpoint/2010/main" val="1250633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037D731-6812-4DD8-94B3-81AA9051708D}"/>
              </a:ext>
            </a:extLst>
          </p:cNvPr>
          <p:cNvSpPr>
            <a:spLocks noGrp="1"/>
          </p:cNvSpPr>
          <p:nvPr>
            <p:ph type="title" orient="vert"/>
          </p:nvPr>
        </p:nvSpPr>
        <p:spPr>
          <a:xfrm>
            <a:off x="8724901" y="365126"/>
            <a:ext cx="2628900" cy="5811839"/>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37A5DAE-48A5-480C-80B8-8499814C56F2}"/>
              </a:ext>
            </a:extLst>
          </p:cNvPr>
          <p:cNvSpPr>
            <a:spLocks noGrp="1"/>
          </p:cNvSpPr>
          <p:nvPr>
            <p:ph type="body" orient="vert" idx="1"/>
          </p:nvPr>
        </p:nvSpPr>
        <p:spPr>
          <a:xfrm>
            <a:off x="838201" y="365126"/>
            <a:ext cx="7734300" cy="5811839"/>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0893A56-D276-402F-8D96-526B19D073C7}"/>
              </a:ext>
            </a:extLst>
          </p:cNvPr>
          <p:cNvSpPr>
            <a:spLocks noGrp="1"/>
          </p:cNvSpPr>
          <p:nvPr>
            <p:ph type="dt" sz="half" idx="10"/>
          </p:nvPr>
        </p:nvSpPr>
        <p:spPr/>
        <p:txBody>
          <a:bodyPr/>
          <a:lstStyle/>
          <a:p>
            <a:fld id="{5F043787-D3DC-45D5-B56C-69A6C1B79726}" type="datetimeFigureOut">
              <a:rPr lang="tr-TR" smtClean="0"/>
              <a:t>20.03.2020</a:t>
            </a:fld>
            <a:endParaRPr lang="tr-TR"/>
          </a:p>
        </p:txBody>
      </p:sp>
      <p:sp>
        <p:nvSpPr>
          <p:cNvPr id="5" name="Alt Bilgi Yer Tutucusu 4">
            <a:extLst>
              <a:ext uri="{FF2B5EF4-FFF2-40B4-BE49-F238E27FC236}">
                <a16:creationId xmlns:a16="http://schemas.microsoft.com/office/drawing/2014/main" id="{668EF595-501B-4B32-982B-B7603ED5AA4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5E530EA-1E8D-462B-9941-6D5508E6B50E}"/>
              </a:ext>
            </a:extLst>
          </p:cNvPr>
          <p:cNvSpPr>
            <a:spLocks noGrp="1"/>
          </p:cNvSpPr>
          <p:nvPr>
            <p:ph type="sldNum" sz="quarter" idx="12"/>
          </p:nvPr>
        </p:nvSpPr>
        <p:spPr/>
        <p:txBody>
          <a:bodyPr/>
          <a:lstStyle/>
          <a:p>
            <a:fld id="{04D6254B-239C-4179-BDCB-5F38BC1EE8FF}" type="slidenum">
              <a:rPr lang="tr-TR" smtClean="0"/>
              <a:t>‹#›</a:t>
            </a:fld>
            <a:endParaRPr lang="tr-TR"/>
          </a:p>
        </p:txBody>
      </p:sp>
    </p:spTree>
    <p:extLst>
      <p:ext uri="{BB962C8B-B14F-4D97-AF65-F5344CB8AC3E}">
        <p14:creationId xmlns:p14="http://schemas.microsoft.com/office/powerpoint/2010/main" val="115258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CDA5EB-3A62-419B-93ED-15B91A86628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8325894D-F233-42C0-8764-54179855FD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4937511-D9A2-4D17-B8D6-8A2C0B67BE99}"/>
              </a:ext>
            </a:extLst>
          </p:cNvPr>
          <p:cNvSpPr>
            <a:spLocks noGrp="1"/>
          </p:cNvSpPr>
          <p:nvPr>
            <p:ph type="dt" sz="half" idx="10"/>
          </p:nvPr>
        </p:nvSpPr>
        <p:spPr/>
        <p:txBody>
          <a:bodyPr/>
          <a:lstStyle/>
          <a:p>
            <a:fld id="{2B77F285-2E53-489C-8CD4-6CE8463447AD}" type="datetimeFigureOut">
              <a:rPr lang="tr-TR" smtClean="0"/>
              <a:t>20.03.2020</a:t>
            </a:fld>
            <a:endParaRPr lang="tr-TR"/>
          </a:p>
        </p:txBody>
      </p:sp>
      <p:sp>
        <p:nvSpPr>
          <p:cNvPr id="5" name="Alt Bilgi Yer Tutucusu 4">
            <a:extLst>
              <a:ext uri="{FF2B5EF4-FFF2-40B4-BE49-F238E27FC236}">
                <a16:creationId xmlns:a16="http://schemas.microsoft.com/office/drawing/2014/main" id="{37A964FC-C1FC-4723-B7FF-3208F2216E4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FE72690-4690-43BE-83B5-E6B8EF8EE838}"/>
              </a:ext>
            </a:extLst>
          </p:cNvPr>
          <p:cNvSpPr>
            <a:spLocks noGrp="1"/>
          </p:cNvSpPr>
          <p:nvPr>
            <p:ph type="sldNum" sz="quarter" idx="12"/>
          </p:nvPr>
        </p:nvSpPr>
        <p:spPr/>
        <p:txBody>
          <a:bodyPr/>
          <a:lstStyle/>
          <a:p>
            <a:fld id="{BAAE9A5E-7561-4A06-B3D9-4865C8C50068}" type="slidenum">
              <a:rPr lang="tr-TR" smtClean="0"/>
              <a:t>‹#›</a:t>
            </a:fld>
            <a:endParaRPr lang="tr-TR"/>
          </a:p>
        </p:txBody>
      </p:sp>
    </p:spTree>
    <p:extLst>
      <p:ext uri="{BB962C8B-B14F-4D97-AF65-F5344CB8AC3E}">
        <p14:creationId xmlns:p14="http://schemas.microsoft.com/office/powerpoint/2010/main" val="3357101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27A699-AC68-4CED-B83B-D748910A9C5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57A6AE6B-EEB0-4EC4-A0F8-626A770767D6}"/>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5E7365B-C102-4EB6-9554-166BC538A0C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0ABDDF4-B748-4DF3-9F4F-7A637EB6D468}"/>
              </a:ext>
            </a:extLst>
          </p:cNvPr>
          <p:cNvSpPr>
            <a:spLocks noGrp="1"/>
          </p:cNvSpPr>
          <p:nvPr>
            <p:ph type="dt" sz="half" idx="10"/>
          </p:nvPr>
        </p:nvSpPr>
        <p:spPr/>
        <p:txBody>
          <a:bodyPr/>
          <a:lstStyle/>
          <a:p>
            <a:fld id="{2B77F285-2E53-489C-8CD4-6CE8463447AD}" type="datetimeFigureOut">
              <a:rPr lang="tr-TR" smtClean="0"/>
              <a:t>20.03.2020</a:t>
            </a:fld>
            <a:endParaRPr lang="tr-TR"/>
          </a:p>
        </p:txBody>
      </p:sp>
      <p:sp>
        <p:nvSpPr>
          <p:cNvPr id="6" name="Alt Bilgi Yer Tutucusu 5">
            <a:extLst>
              <a:ext uri="{FF2B5EF4-FFF2-40B4-BE49-F238E27FC236}">
                <a16:creationId xmlns:a16="http://schemas.microsoft.com/office/drawing/2014/main" id="{B60D03FE-18D4-4ABC-9F15-4487B88436E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B8F6E3A-460F-4413-ABCE-A8B1900A7C23}"/>
              </a:ext>
            </a:extLst>
          </p:cNvPr>
          <p:cNvSpPr>
            <a:spLocks noGrp="1"/>
          </p:cNvSpPr>
          <p:nvPr>
            <p:ph type="sldNum" sz="quarter" idx="12"/>
          </p:nvPr>
        </p:nvSpPr>
        <p:spPr/>
        <p:txBody>
          <a:bodyPr/>
          <a:lstStyle/>
          <a:p>
            <a:fld id="{BAAE9A5E-7561-4A06-B3D9-4865C8C50068}" type="slidenum">
              <a:rPr lang="tr-TR" smtClean="0"/>
              <a:t>‹#›</a:t>
            </a:fld>
            <a:endParaRPr lang="tr-TR"/>
          </a:p>
        </p:txBody>
      </p:sp>
    </p:spTree>
    <p:extLst>
      <p:ext uri="{BB962C8B-B14F-4D97-AF65-F5344CB8AC3E}">
        <p14:creationId xmlns:p14="http://schemas.microsoft.com/office/powerpoint/2010/main" val="2285267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F56CA4-02CC-4D11-9D3A-C2F7570017C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E8A8568-8804-4366-A0FD-F51C27EA3D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C05E8C2D-1B7A-43BF-ADB0-464DBADEC099}"/>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AC058AAA-365A-415D-AF4F-7AFFF60848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03C7C7EC-F3A0-4754-B0E4-6317A76C006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306C5D1-9F21-4E8C-8D5A-CC3D9474D5A4}"/>
              </a:ext>
            </a:extLst>
          </p:cNvPr>
          <p:cNvSpPr>
            <a:spLocks noGrp="1"/>
          </p:cNvSpPr>
          <p:nvPr>
            <p:ph type="dt" sz="half" idx="10"/>
          </p:nvPr>
        </p:nvSpPr>
        <p:spPr/>
        <p:txBody>
          <a:bodyPr/>
          <a:lstStyle/>
          <a:p>
            <a:fld id="{2B77F285-2E53-489C-8CD4-6CE8463447AD}" type="datetimeFigureOut">
              <a:rPr lang="tr-TR" smtClean="0"/>
              <a:t>20.03.2020</a:t>
            </a:fld>
            <a:endParaRPr lang="tr-TR"/>
          </a:p>
        </p:txBody>
      </p:sp>
      <p:sp>
        <p:nvSpPr>
          <p:cNvPr id="8" name="Alt Bilgi Yer Tutucusu 7">
            <a:extLst>
              <a:ext uri="{FF2B5EF4-FFF2-40B4-BE49-F238E27FC236}">
                <a16:creationId xmlns:a16="http://schemas.microsoft.com/office/drawing/2014/main" id="{AC958E53-1227-4F1A-8F09-80C16879BFD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7243C47-DD0A-4446-80FD-D81333645416}"/>
              </a:ext>
            </a:extLst>
          </p:cNvPr>
          <p:cNvSpPr>
            <a:spLocks noGrp="1"/>
          </p:cNvSpPr>
          <p:nvPr>
            <p:ph type="sldNum" sz="quarter" idx="12"/>
          </p:nvPr>
        </p:nvSpPr>
        <p:spPr/>
        <p:txBody>
          <a:bodyPr/>
          <a:lstStyle/>
          <a:p>
            <a:fld id="{BAAE9A5E-7561-4A06-B3D9-4865C8C50068}" type="slidenum">
              <a:rPr lang="tr-TR" smtClean="0"/>
              <a:t>‹#›</a:t>
            </a:fld>
            <a:endParaRPr lang="tr-TR"/>
          </a:p>
        </p:txBody>
      </p:sp>
    </p:spTree>
    <p:extLst>
      <p:ext uri="{BB962C8B-B14F-4D97-AF65-F5344CB8AC3E}">
        <p14:creationId xmlns:p14="http://schemas.microsoft.com/office/powerpoint/2010/main" val="1073587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ADF314-8CCD-4CD7-9C66-C631AFA8ADB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CF9695E-785D-409C-AAFC-C694416D55B3}"/>
              </a:ext>
            </a:extLst>
          </p:cNvPr>
          <p:cNvSpPr>
            <a:spLocks noGrp="1"/>
          </p:cNvSpPr>
          <p:nvPr>
            <p:ph type="dt" sz="half" idx="10"/>
          </p:nvPr>
        </p:nvSpPr>
        <p:spPr/>
        <p:txBody>
          <a:bodyPr/>
          <a:lstStyle/>
          <a:p>
            <a:fld id="{2B77F285-2E53-489C-8CD4-6CE8463447AD}" type="datetimeFigureOut">
              <a:rPr lang="tr-TR" smtClean="0"/>
              <a:t>20.03.2020</a:t>
            </a:fld>
            <a:endParaRPr lang="tr-TR"/>
          </a:p>
        </p:txBody>
      </p:sp>
      <p:sp>
        <p:nvSpPr>
          <p:cNvPr id="4" name="Alt Bilgi Yer Tutucusu 3">
            <a:extLst>
              <a:ext uri="{FF2B5EF4-FFF2-40B4-BE49-F238E27FC236}">
                <a16:creationId xmlns:a16="http://schemas.microsoft.com/office/drawing/2014/main" id="{158A0CC5-1C56-4279-BFE7-D781EBF13332}"/>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457B2F9-C507-4A83-B5C2-32B751DBF1B3}"/>
              </a:ext>
            </a:extLst>
          </p:cNvPr>
          <p:cNvSpPr>
            <a:spLocks noGrp="1"/>
          </p:cNvSpPr>
          <p:nvPr>
            <p:ph type="sldNum" sz="quarter" idx="12"/>
          </p:nvPr>
        </p:nvSpPr>
        <p:spPr/>
        <p:txBody>
          <a:bodyPr/>
          <a:lstStyle/>
          <a:p>
            <a:fld id="{BAAE9A5E-7561-4A06-B3D9-4865C8C50068}" type="slidenum">
              <a:rPr lang="tr-TR" smtClean="0"/>
              <a:t>‹#›</a:t>
            </a:fld>
            <a:endParaRPr lang="tr-TR"/>
          </a:p>
        </p:txBody>
      </p:sp>
    </p:spTree>
    <p:extLst>
      <p:ext uri="{BB962C8B-B14F-4D97-AF65-F5344CB8AC3E}">
        <p14:creationId xmlns:p14="http://schemas.microsoft.com/office/powerpoint/2010/main" val="614862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0CDC4E30-6D12-4723-A100-EDB697C5EF5D}"/>
              </a:ext>
            </a:extLst>
          </p:cNvPr>
          <p:cNvSpPr>
            <a:spLocks noGrp="1"/>
          </p:cNvSpPr>
          <p:nvPr>
            <p:ph type="dt" sz="half" idx="10"/>
          </p:nvPr>
        </p:nvSpPr>
        <p:spPr/>
        <p:txBody>
          <a:bodyPr/>
          <a:lstStyle/>
          <a:p>
            <a:fld id="{2B77F285-2E53-489C-8CD4-6CE8463447AD}" type="datetimeFigureOut">
              <a:rPr lang="tr-TR" smtClean="0"/>
              <a:t>20.03.2020</a:t>
            </a:fld>
            <a:endParaRPr lang="tr-TR"/>
          </a:p>
        </p:txBody>
      </p:sp>
      <p:sp>
        <p:nvSpPr>
          <p:cNvPr id="3" name="Alt Bilgi Yer Tutucusu 2">
            <a:extLst>
              <a:ext uri="{FF2B5EF4-FFF2-40B4-BE49-F238E27FC236}">
                <a16:creationId xmlns:a16="http://schemas.microsoft.com/office/drawing/2014/main" id="{C939D59D-79A0-4AB4-A15A-3F9716B54CBF}"/>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1783CCA7-5C36-4BE9-B97B-0D317D2F7316}"/>
              </a:ext>
            </a:extLst>
          </p:cNvPr>
          <p:cNvSpPr>
            <a:spLocks noGrp="1"/>
          </p:cNvSpPr>
          <p:nvPr>
            <p:ph type="sldNum" sz="quarter" idx="12"/>
          </p:nvPr>
        </p:nvSpPr>
        <p:spPr/>
        <p:txBody>
          <a:bodyPr/>
          <a:lstStyle/>
          <a:p>
            <a:fld id="{BAAE9A5E-7561-4A06-B3D9-4865C8C50068}" type="slidenum">
              <a:rPr lang="tr-TR" smtClean="0"/>
              <a:t>‹#›</a:t>
            </a:fld>
            <a:endParaRPr lang="tr-TR"/>
          </a:p>
        </p:txBody>
      </p:sp>
    </p:spTree>
    <p:extLst>
      <p:ext uri="{BB962C8B-B14F-4D97-AF65-F5344CB8AC3E}">
        <p14:creationId xmlns:p14="http://schemas.microsoft.com/office/powerpoint/2010/main" val="2214799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4649F4-0D42-4F09-9D13-AABDC8775FAA}"/>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4D606AF7-33FD-4DC2-A108-FB5005E0D4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916B4140-07A3-4903-8175-95AF0A26BE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0CED24D-4BD1-4695-926D-4C3BE76A6ABA}"/>
              </a:ext>
            </a:extLst>
          </p:cNvPr>
          <p:cNvSpPr>
            <a:spLocks noGrp="1"/>
          </p:cNvSpPr>
          <p:nvPr>
            <p:ph type="dt" sz="half" idx="10"/>
          </p:nvPr>
        </p:nvSpPr>
        <p:spPr/>
        <p:txBody>
          <a:bodyPr/>
          <a:lstStyle/>
          <a:p>
            <a:fld id="{2B77F285-2E53-489C-8CD4-6CE8463447AD}" type="datetimeFigureOut">
              <a:rPr lang="tr-TR" smtClean="0"/>
              <a:t>20.03.2020</a:t>
            </a:fld>
            <a:endParaRPr lang="tr-TR"/>
          </a:p>
        </p:txBody>
      </p:sp>
      <p:sp>
        <p:nvSpPr>
          <p:cNvPr id="6" name="Alt Bilgi Yer Tutucusu 5">
            <a:extLst>
              <a:ext uri="{FF2B5EF4-FFF2-40B4-BE49-F238E27FC236}">
                <a16:creationId xmlns:a16="http://schemas.microsoft.com/office/drawing/2014/main" id="{3D7F8792-BAAF-4023-9947-7F4F2729401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B06EAC4-2B35-492B-9D85-A3518FCEA5F7}"/>
              </a:ext>
            </a:extLst>
          </p:cNvPr>
          <p:cNvSpPr>
            <a:spLocks noGrp="1"/>
          </p:cNvSpPr>
          <p:nvPr>
            <p:ph type="sldNum" sz="quarter" idx="12"/>
          </p:nvPr>
        </p:nvSpPr>
        <p:spPr/>
        <p:txBody>
          <a:bodyPr/>
          <a:lstStyle/>
          <a:p>
            <a:fld id="{BAAE9A5E-7561-4A06-B3D9-4865C8C50068}" type="slidenum">
              <a:rPr lang="tr-TR" smtClean="0"/>
              <a:t>‹#›</a:t>
            </a:fld>
            <a:endParaRPr lang="tr-TR"/>
          </a:p>
        </p:txBody>
      </p:sp>
    </p:spTree>
    <p:extLst>
      <p:ext uri="{BB962C8B-B14F-4D97-AF65-F5344CB8AC3E}">
        <p14:creationId xmlns:p14="http://schemas.microsoft.com/office/powerpoint/2010/main" val="1700072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B910C2-2EC6-4C2A-94BA-240DCD25927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560B76ED-CD26-4C00-836A-5DF14A0D57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ACFB8ABC-66DD-49DE-B137-C04DD4CFC5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5680BD0-B7FB-4A39-8147-2CD5EC5F6B24}"/>
              </a:ext>
            </a:extLst>
          </p:cNvPr>
          <p:cNvSpPr>
            <a:spLocks noGrp="1"/>
          </p:cNvSpPr>
          <p:nvPr>
            <p:ph type="dt" sz="half" idx="10"/>
          </p:nvPr>
        </p:nvSpPr>
        <p:spPr/>
        <p:txBody>
          <a:bodyPr/>
          <a:lstStyle/>
          <a:p>
            <a:fld id="{2B77F285-2E53-489C-8CD4-6CE8463447AD}" type="datetimeFigureOut">
              <a:rPr lang="tr-TR" smtClean="0"/>
              <a:t>20.03.2020</a:t>
            </a:fld>
            <a:endParaRPr lang="tr-TR"/>
          </a:p>
        </p:txBody>
      </p:sp>
      <p:sp>
        <p:nvSpPr>
          <p:cNvPr id="6" name="Alt Bilgi Yer Tutucusu 5">
            <a:extLst>
              <a:ext uri="{FF2B5EF4-FFF2-40B4-BE49-F238E27FC236}">
                <a16:creationId xmlns:a16="http://schemas.microsoft.com/office/drawing/2014/main" id="{E811F1B0-D4E3-4810-AD4D-6E56C34E926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E6BE3D0-19FE-4875-ABD1-D5C7A7680A6B}"/>
              </a:ext>
            </a:extLst>
          </p:cNvPr>
          <p:cNvSpPr>
            <a:spLocks noGrp="1"/>
          </p:cNvSpPr>
          <p:nvPr>
            <p:ph type="sldNum" sz="quarter" idx="12"/>
          </p:nvPr>
        </p:nvSpPr>
        <p:spPr/>
        <p:txBody>
          <a:bodyPr/>
          <a:lstStyle/>
          <a:p>
            <a:fld id="{BAAE9A5E-7561-4A06-B3D9-4865C8C50068}" type="slidenum">
              <a:rPr lang="tr-TR" smtClean="0"/>
              <a:t>‹#›</a:t>
            </a:fld>
            <a:endParaRPr lang="tr-TR"/>
          </a:p>
        </p:txBody>
      </p:sp>
    </p:spTree>
    <p:extLst>
      <p:ext uri="{BB962C8B-B14F-4D97-AF65-F5344CB8AC3E}">
        <p14:creationId xmlns:p14="http://schemas.microsoft.com/office/powerpoint/2010/main" val="178369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36C9418-0112-4152-AC56-008E3E51E8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A2F78E2-05FA-472B-9632-CACF88B90C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EEC173A-3C8D-4A5F-B802-27B260EFB1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77F285-2E53-489C-8CD4-6CE8463447AD}" type="datetimeFigureOut">
              <a:rPr lang="tr-TR" smtClean="0"/>
              <a:t>20.03.2020</a:t>
            </a:fld>
            <a:endParaRPr lang="tr-TR"/>
          </a:p>
        </p:txBody>
      </p:sp>
      <p:sp>
        <p:nvSpPr>
          <p:cNvPr id="5" name="Alt Bilgi Yer Tutucusu 4">
            <a:extLst>
              <a:ext uri="{FF2B5EF4-FFF2-40B4-BE49-F238E27FC236}">
                <a16:creationId xmlns:a16="http://schemas.microsoft.com/office/drawing/2014/main" id="{E98E649E-B5D3-4149-8D25-38072971A0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11589572-0BDA-4ECA-8B89-89DB86E4C9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E9A5E-7561-4A06-B3D9-4865C8C50068}" type="slidenum">
              <a:rPr lang="tr-TR" smtClean="0"/>
              <a:t>‹#›</a:t>
            </a:fld>
            <a:endParaRPr lang="tr-TR"/>
          </a:p>
        </p:txBody>
      </p:sp>
    </p:spTree>
    <p:extLst>
      <p:ext uri="{BB962C8B-B14F-4D97-AF65-F5344CB8AC3E}">
        <p14:creationId xmlns:p14="http://schemas.microsoft.com/office/powerpoint/2010/main" val="1847115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29EBC2A-07B6-4F74-AD10-DDCB2BA07D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4407877-54E0-4E79-9C20-32748DD7EAF0}"/>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39B1BD2-97FD-44B6-A80D-412DE2E28F0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043787-D3DC-45D5-B56C-69A6C1B79726}" type="datetimeFigureOut">
              <a:rPr lang="tr-TR" smtClean="0"/>
              <a:t>20.03.2020</a:t>
            </a:fld>
            <a:endParaRPr lang="tr-TR"/>
          </a:p>
        </p:txBody>
      </p:sp>
      <p:sp>
        <p:nvSpPr>
          <p:cNvPr id="5" name="Alt Bilgi Yer Tutucusu 4">
            <a:extLst>
              <a:ext uri="{FF2B5EF4-FFF2-40B4-BE49-F238E27FC236}">
                <a16:creationId xmlns:a16="http://schemas.microsoft.com/office/drawing/2014/main" id="{94745648-D515-4A68-B35A-6CA3EC5A836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A55DE232-494C-40A8-A8C1-ECC30BB9ADD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D6254B-239C-4179-BDCB-5F38BC1EE8FF}" type="slidenum">
              <a:rPr lang="tr-TR" smtClean="0"/>
              <a:t>‹#›</a:t>
            </a:fld>
            <a:endParaRPr lang="tr-TR"/>
          </a:p>
        </p:txBody>
      </p:sp>
    </p:spTree>
    <p:extLst>
      <p:ext uri="{BB962C8B-B14F-4D97-AF65-F5344CB8AC3E}">
        <p14:creationId xmlns:p14="http://schemas.microsoft.com/office/powerpoint/2010/main" val="1605839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8B554F-0E63-4395-95F5-F56D1F9D8A91}"/>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84CEE4B1-1F06-4BB7-BD70-0A35CC652FF5}"/>
              </a:ext>
            </a:extLst>
          </p:cNvPr>
          <p:cNvSpPr>
            <a:spLocks noGrp="1"/>
          </p:cNvSpPr>
          <p:nvPr>
            <p:ph type="subTitle" idx="1"/>
          </p:nvPr>
        </p:nvSpPr>
        <p:spPr/>
        <p:txBody>
          <a:bodyPr/>
          <a:lstStyle/>
          <a:p>
            <a:endParaRPr lang="tr-TR"/>
          </a:p>
        </p:txBody>
      </p:sp>
    </p:spTree>
    <p:extLst>
      <p:ext uri="{BB962C8B-B14F-4D97-AF65-F5344CB8AC3E}">
        <p14:creationId xmlns:p14="http://schemas.microsoft.com/office/powerpoint/2010/main" val="1760085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D289536-22FB-4383-8FAA-66D1A7A724CE}"/>
              </a:ext>
            </a:extLst>
          </p:cNvPr>
          <p:cNvSpPr>
            <a:spLocks noGrp="1"/>
          </p:cNvSpPr>
          <p:nvPr>
            <p:ph type="title"/>
          </p:nvPr>
        </p:nvSpPr>
        <p:spPr>
          <a:xfrm>
            <a:off x="1007435" y="77920"/>
            <a:ext cx="10515600" cy="1325563"/>
          </a:xfrm>
        </p:spPr>
        <p:txBody>
          <a:bodyPr/>
          <a:lstStyle/>
          <a:p>
            <a:r>
              <a:rPr lang="en-US" b="1" dirty="0"/>
              <a:t>APPEASEMENT</a:t>
            </a:r>
            <a:endParaRPr lang="tr-TR" dirty="0"/>
          </a:p>
        </p:txBody>
      </p:sp>
      <p:sp>
        <p:nvSpPr>
          <p:cNvPr id="3" name="İçerik Yer Tutucusu 2">
            <a:extLst>
              <a:ext uri="{FF2B5EF4-FFF2-40B4-BE49-F238E27FC236}">
                <a16:creationId xmlns:a16="http://schemas.microsoft.com/office/drawing/2014/main" id="{BCAF22CE-EB2E-45B7-98FA-8E354A9AAFD9}"/>
              </a:ext>
            </a:extLst>
          </p:cNvPr>
          <p:cNvSpPr>
            <a:spLocks noGrp="1"/>
          </p:cNvSpPr>
          <p:nvPr>
            <p:ph idx="1"/>
          </p:nvPr>
        </p:nvSpPr>
        <p:spPr>
          <a:xfrm>
            <a:off x="838200" y="1124746"/>
            <a:ext cx="10250355" cy="1920213"/>
          </a:xfrm>
        </p:spPr>
        <p:txBody>
          <a:bodyPr>
            <a:normAutofit fontScale="85000" lnSpcReduction="20000"/>
          </a:bodyPr>
          <a:lstStyle/>
          <a:p>
            <a:r>
              <a:rPr lang="en-US" dirty="0"/>
              <a:t>They will engage in the same interactions when greeting people, especially after a period of separation or when there is any uncertainty about the interaction.  </a:t>
            </a:r>
          </a:p>
          <a:p>
            <a:r>
              <a:rPr lang="en-US" dirty="0"/>
              <a:t>Tactile appeasement </a:t>
            </a:r>
            <a:r>
              <a:rPr lang="en-US" dirty="0" err="1"/>
              <a:t>behaviours</a:t>
            </a:r>
            <a:r>
              <a:rPr lang="en-US" dirty="0"/>
              <a:t> involve exchanging muscle tension information which informs dogs of whether the other animal is relaxed or tense. </a:t>
            </a:r>
            <a:endParaRPr lang="tr-TR" dirty="0"/>
          </a:p>
          <a:p>
            <a:r>
              <a:rPr lang="en-US" dirty="0"/>
              <a:t>Dogs will use tactile appeasement with people when they lean against either their owners or a stranger, or sit with their paws or head resting on the person’s feet or lap. </a:t>
            </a:r>
            <a:endParaRPr lang="tr-TR" dirty="0"/>
          </a:p>
        </p:txBody>
      </p:sp>
      <p:pic>
        <p:nvPicPr>
          <p:cNvPr id="4" name="Resim 3">
            <a:extLst>
              <a:ext uri="{FF2B5EF4-FFF2-40B4-BE49-F238E27FC236}">
                <a16:creationId xmlns:a16="http://schemas.microsoft.com/office/drawing/2014/main" id="{66E8D054-5579-4F67-86FF-5983C46F33B1}"/>
              </a:ext>
            </a:extLst>
          </p:cNvPr>
          <p:cNvPicPr>
            <a:picLocks noChangeAspect="1"/>
          </p:cNvPicPr>
          <p:nvPr/>
        </p:nvPicPr>
        <p:blipFill rotWithShape="1">
          <a:blip r:embed="rId2"/>
          <a:srcRect l="14563" t="47200" r="16925" b="8001"/>
          <a:stretch/>
        </p:blipFill>
        <p:spPr>
          <a:xfrm>
            <a:off x="623392" y="3044958"/>
            <a:ext cx="8352928" cy="3072341"/>
          </a:xfrm>
          <a:prstGeom prst="rect">
            <a:avLst/>
          </a:prstGeom>
        </p:spPr>
      </p:pic>
    </p:spTree>
    <p:extLst>
      <p:ext uri="{BB962C8B-B14F-4D97-AF65-F5344CB8AC3E}">
        <p14:creationId xmlns:p14="http://schemas.microsoft.com/office/powerpoint/2010/main" val="1891768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0AA56C7-3552-40D6-B0D0-2C62946DA92C}"/>
              </a:ext>
            </a:extLst>
          </p:cNvPr>
          <p:cNvSpPr>
            <a:spLocks noGrp="1"/>
          </p:cNvSpPr>
          <p:nvPr>
            <p:ph type="title"/>
          </p:nvPr>
        </p:nvSpPr>
        <p:spPr/>
        <p:txBody>
          <a:bodyPr/>
          <a:lstStyle/>
          <a:p>
            <a:r>
              <a:rPr lang="en-US" b="1" dirty="0"/>
              <a:t>APPEASEMENT</a:t>
            </a:r>
            <a:endParaRPr lang="tr-TR" dirty="0"/>
          </a:p>
        </p:txBody>
      </p:sp>
      <p:sp>
        <p:nvSpPr>
          <p:cNvPr id="3" name="İçerik Yer Tutucusu 2">
            <a:extLst>
              <a:ext uri="{FF2B5EF4-FFF2-40B4-BE49-F238E27FC236}">
                <a16:creationId xmlns:a16="http://schemas.microsoft.com/office/drawing/2014/main" id="{1CADE991-47F2-4594-9D3A-AA8C63C94C0F}"/>
              </a:ext>
            </a:extLst>
          </p:cNvPr>
          <p:cNvSpPr>
            <a:spLocks noGrp="1"/>
          </p:cNvSpPr>
          <p:nvPr>
            <p:ph idx="1"/>
          </p:nvPr>
        </p:nvSpPr>
        <p:spPr>
          <a:xfrm>
            <a:off x="838200" y="1825626"/>
            <a:ext cx="6793971" cy="4099652"/>
          </a:xfrm>
        </p:spPr>
        <p:txBody>
          <a:bodyPr>
            <a:normAutofit fontScale="92500" lnSpcReduction="20000"/>
          </a:bodyPr>
          <a:lstStyle/>
          <a:p>
            <a:r>
              <a:rPr lang="en-US" dirty="0"/>
              <a:t>Appeasement may be mediated through </a:t>
            </a:r>
            <a:r>
              <a:rPr lang="en-US" dirty="0" err="1"/>
              <a:t>behavioural</a:t>
            </a:r>
            <a:r>
              <a:rPr lang="en-US" dirty="0"/>
              <a:t> responses, such as offering a toy. </a:t>
            </a:r>
            <a:endParaRPr lang="tr-TR" dirty="0"/>
          </a:p>
          <a:p>
            <a:r>
              <a:rPr lang="en-US" dirty="0"/>
              <a:t>The toy is indicative of a positive emotional encounter and offers information to the other party that there is an intention that is positive.</a:t>
            </a:r>
            <a:endParaRPr lang="tr-TR" dirty="0"/>
          </a:p>
          <a:p>
            <a:r>
              <a:rPr lang="en-US" dirty="0"/>
              <a:t>Offering a toy can help to reduce tension in socially difficult situations. </a:t>
            </a:r>
            <a:endParaRPr lang="tr-TR" dirty="0"/>
          </a:p>
          <a:p>
            <a:r>
              <a:rPr lang="en-US" dirty="0"/>
              <a:t>As with any </a:t>
            </a:r>
            <a:r>
              <a:rPr lang="en-US" dirty="0" err="1"/>
              <a:t>behavioural</a:t>
            </a:r>
            <a:r>
              <a:rPr lang="en-US" dirty="0"/>
              <a:t> response it is important to interpret it within the context in which it occurs and in association with the accompanying body language. It is only by doing so that appeasement related toy offering can be distinguished from entirely positively motivated play. </a:t>
            </a:r>
          </a:p>
          <a:p>
            <a:pPr marL="0" indent="0">
              <a:buNone/>
            </a:pPr>
            <a:endParaRPr lang="en-US" dirty="0"/>
          </a:p>
        </p:txBody>
      </p:sp>
      <p:pic>
        <p:nvPicPr>
          <p:cNvPr id="4" name="Resim 3">
            <a:extLst>
              <a:ext uri="{FF2B5EF4-FFF2-40B4-BE49-F238E27FC236}">
                <a16:creationId xmlns:a16="http://schemas.microsoft.com/office/drawing/2014/main" id="{CCE7E2D0-F1D9-444B-A6C5-E20D4A31656A}"/>
              </a:ext>
            </a:extLst>
          </p:cNvPr>
          <p:cNvPicPr>
            <a:picLocks noChangeAspect="1"/>
          </p:cNvPicPr>
          <p:nvPr/>
        </p:nvPicPr>
        <p:blipFill rotWithShape="1">
          <a:blip r:embed="rId2"/>
          <a:srcRect l="14961" t="19955" r="53539" b="12847"/>
          <a:stretch/>
        </p:blipFill>
        <p:spPr>
          <a:xfrm>
            <a:off x="8112224" y="1412776"/>
            <a:ext cx="3840427" cy="4608512"/>
          </a:xfrm>
          <a:prstGeom prst="rect">
            <a:avLst/>
          </a:prstGeom>
        </p:spPr>
      </p:pic>
    </p:spTree>
    <p:extLst>
      <p:ext uri="{BB962C8B-B14F-4D97-AF65-F5344CB8AC3E}">
        <p14:creationId xmlns:p14="http://schemas.microsoft.com/office/powerpoint/2010/main" val="3278903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6CEA895-1266-426A-91DE-14D4CD51AAC5}"/>
              </a:ext>
            </a:extLst>
          </p:cNvPr>
          <p:cNvSpPr>
            <a:spLocks noGrp="1"/>
          </p:cNvSpPr>
          <p:nvPr>
            <p:ph type="title"/>
          </p:nvPr>
        </p:nvSpPr>
        <p:spPr/>
        <p:txBody>
          <a:bodyPr/>
          <a:lstStyle/>
          <a:p>
            <a:r>
              <a:rPr lang="en-US" b="1" dirty="0"/>
              <a:t>APPEASEMENT</a:t>
            </a:r>
            <a:endParaRPr lang="tr-TR" dirty="0"/>
          </a:p>
        </p:txBody>
      </p:sp>
      <p:sp>
        <p:nvSpPr>
          <p:cNvPr id="3" name="İçerik Yer Tutucusu 2">
            <a:extLst>
              <a:ext uri="{FF2B5EF4-FFF2-40B4-BE49-F238E27FC236}">
                <a16:creationId xmlns:a16="http://schemas.microsoft.com/office/drawing/2014/main" id="{E373E101-015B-4ED9-A6CA-26F83176AE61}"/>
              </a:ext>
            </a:extLst>
          </p:cNvPr>
          <p:cNvSpPr>
            <a:spLocks noGrp="1"/>
          </p:cNvSpPr>
          <p:nvPr>
            <p:ph idx="1"/>
          </p:nvPr>
        </p:nvSpPr>
        <p:spPr>
          <a:xfrm>
            <a:off x="838200" y="1825626"/>
            <a:ext cx="6025885" cy="3907631"/>
          </a:xfrm>
        </p:spPr>
        <p:txBody>
          <a:bodyPr>
            <a:normAutofit fontScale="92500"/>
          </a:bodyPr>
          <a:lstStyle/>
          <a:p>
            <a:r>
              <a:rPr lang="en-US" dirty="0"/>
              <a:t>If a situation leads to an entirely negative emotional response the dog is most likely to select avoidance or repulsion which both aim to terminate the interaction with the stimulus or situation.  </a:t>
            </a:r>
            <a:endParaRPr lang="tr-TR" dirty="0"/>
          </a:p>
          <a:p>
            <a:r>
              <a:rPr lang="en-US" dirty="0"/>
              <a:t>In situations where there is something for the dog to gain then it makes more sense to try and gather further information on the situation either actively, through appeasement, or passively, through inhibition.   </a:t>
            </a:r>
            <a:endParaRPr lang="tr-TR" dirty="0"/>
          </a:p>
        </p:txBody>
      </p:sp>
      <p:pic>
        <p:nvPicPr>
          <p:cNvPr id="4" name="Resim 3">
            <a:extLst>
              <a:ext uri="{FF2B5EF4-FFF2-40B4-BE49-F238E27FC236}">
                <a16:creationId xmlns:a16="http://schemas.microsoft.com/office/drawing/2014/main" id="{B1A8FC12-9B6B-436C-8DDA-085642B9765F}"/>
              </a:ext>
            </a:extLst>
          </p:cNvPr>
          <p:cNvPicPr>
            <a:picLocks noChangeAspect="1"/>
          </p:cNvPicPr>
          <p:nvPr/>
        </p:nvPicPr>
        <p:blipFill rotWithShape="1">
          <a:blip r:embed="rId2"/>
          <a:srcRect l="46849" t="31800" r="13776" b="15001"/>
          <a:stretch/>
        </p:blipFill>
        <p:spPr>
          <a:xfrm>
            <a:off x="7152118" y="1800722"/>
            <a:ext cx="4800533" cy="3648405"/>
          </a:xfrm>
          <a:prstGeom prst="rect">
            <a:avLst/>
          </a:prstGeom>
        </p:spPr>
      </p:pic>
    </p:spTree>
    <p:extLst>
      <p:ext uri="{BB962C8B-B14F-4D97-AF65-F5344CB8AC3E}">
        <p14:creationId xmlns:p14="http://schemas.microsoft.com/office/powerpoint/2010/main" val="2855731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706FDFC-7399-4276-B62C-E834D7FC9D71}"/>
              </a:ext>
            </a:extLst>
          </p:cNvPr>
          <p:cNvSpPr>
            <a:spLocks noGrp="1"/>
          </p:cNvSpPr>
          <p:nvPr>
            <p:ph type="title"/>
          </p:nvPr>
        </p:nvSpPr>
        <p:spPr/>
        <p:txBody>
          <a:bodyPr/>
          <a:lstStyle/>
          <a:p>
            <a:r>
              <a:rPr lang="en-US" b="1" dirty="0"/>
              <a:t>APPEASEMENT</a:t>
            </a:r>
            <a:endParaRPr lang="tr-TR" dirty="0"/>
          </a:p>
        </p:txBody>
      </p:sp>
      <p:sp>
        <p:nvSpPr>
          <p:cNvPr id="3" name="İçerik Yer Tutucusu 2">
            <a:extLst>
              <a:ext uri="{FF2B5EF4-FFF2-40B4-BE49-F238E27FC236}">
                <a16:creationId xmlns:a16="http://schemas.microsoft.com/office/drawing/2014/main" id="{FD97F8FC-AB00-48B2-9F1A-26C7EA9AC0F0}"/>
              </a:ext>
            </a:extLst>
          </p:cNvPr>
          <p:cNvSpPr>
            <a:spLocks noGrp="1"/>
          </p:cNvSpPr>
          <p:nvPr>
            <p:ph idx="1"/>
          </p:nvPr>
        </p:nvSpPr>
        <p:spPr>
          <a:xfrm>
            <a:off x="838200" y="1825626"/>
            <a:ext cx="7754077" cy="4195663"/>
          </a:xfrm>
        </p:spPr>
        <p:txBody>
          <a:bodyPr>
            <a:normAutofit/>
          </a:bodyPr>
          <a:lstStyle/>
          <a:p>
            <a:r>
              <a:rPr lang="en-US" dirty="0"/>
              <a:t>It is important to remember that all of these </a:t>
            </a:r>
            <a:r>
              <a:rPr lang="en-US" dirty="0" err="1"/>
              <a:t>behavioural</a:t>
            </a:r>
            <a:r>
              <a:rPr lang="en-US" dirty="0"/>
              <a:t> responses are perfectly normal when they occur in response to an emotional motivation that is justified by the context. </a:t>
            </a:r>
            <a:endParaRPr lang="tr-TR" dirty="0"/>
          </a:p>
          <a:p>
            <a:r>
              <a:rPr lang="en-US" dirty="0"/>
              <a:t>It is only when the emotion is not justified or is excessive that associated </a:t>
            </a:r>
            <a:r>
              <a:rPr lang="en-US" dirty="0" err="1"/>
              <a:t>behavioural</a:t>
            </a:r>
            <a:r>
              <a:rPr lang="en-US" dirty="0"/>
              <a:t> responses are problematic. </a:t>
            </a:r>
            <a:endParaRPr lang="tr-TR" dirty="0"/>
          </a:p>
          <a:p>
            <a:r>
              <a:rPr lang="en-US" dirty="0"/>
              <a:t>Human understanding of normal canine</a:t>
            </a:r>
            <a:r>
              <a:rPr lang="tr-TR" dirty="0"/>
              <a:t>/</a:t>
            </a:r>
            <a:r>
              <a:rPr lang="tr-TR" dirty="0" err="1"/>
              <a:t>feline</a:t>
            </a:r>
            <a:r>
              <a:rPr lang="tr-TR" dirty="0"/>
              <a:t> </a:t>
            </a:r>
            <a:r>
              <a:rPr lang="en-US" dirty="0" err="1"/>
              <a:t>behaviour</a:t>
            </a:r>
            <a:r>
              <a:rPr lang="en-US" dirty="0"/>
              <a:t> and normal emotional responses is crucial if misunderstanding are to be avoided. </a:t>
            </a:r>
            <a:endParaRPr lang="tr-TR" dirty="0"/>
          </a:p>
        </p:txBody>
      </p:sp>
      <p:pic>
        <p:nvPicPr>
          <p:cNvPr id="4" name="Resim 3">
            <a:extLst>
              <a:ext uri="{FF2B5EF4-FFF2-40B4-BE49-F238E27FC236}">
                <a16:creationId xmlns:a16="http://schemas.microsoft.com/office/drawing/2014/main" id="{583E4DD4-4691-4F60-A0EA-150BD00D5DEB}"/>
              </a:ext>
            </a:extLst>
          </p:cNvPr>
          <p:cNvPicPr>
            <a:picLocks noChangeAspect="1"/>
          </p:cNvPicPr>
          <p:nvPr/>
        </p:nvPicPr>
        <p:blipFill rotWithShape="1">
          <a:blip r:embed="rId2"/>
          <a:srcRect l="10625" t="29000" r="59450" b="9820"/>
          <a:stretch/>
        </p:blipFill>
        <p:spPr>
          <a:xfrm>
            <a:off x="8543595" y="1508787"/>
            <a:ext cx="3648405" cy="4195663"/>
          </a:xfrm>
          <a:prstGeom prst="rect">
            <a:avLst/>
          </a:prstGeom>
        </p:spPr>
      </p:pic>
    </p:spTree>
    <p:extLst>
      <p:ext uri="{BB962C8B-B14F-4D97-AF65-F5344CB8AC3E}">
        <p14:creationId xmlns:p14="http://schemas.microsoft.com/office/powerpoint/2010/main" val="869554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94932C-C284-4FD5-AE78-BD3890EE7F38}"/>
              </a:ext>
            </a:extLst>
          </p:cNvPr>
          <p:cNvSpPr>
            <a:spLocks noGrp="1"/>
          </p:cNvSpPr>
          <p:nvPr>
            <p:ph type="title"/>
          </p:nvPr>
        </p:nvSpPr>
        <p:spPr/>
        <p:txBody>
          <a:bodyPr/>
          <a:lstStyle/>
          <a:p>
            <a:r>
              <a:rPr lang="tr-TR" b="1" dirty="0"/>
              <a:t>BEHAVIOURAL RESPONSES </a:t>
            </a:r>
          </a:p>
        </p:txBody>
      </p:sp>
      <p:sp>
        <p:nvSpPr>
          <p:cNvPr id="3" name="İçerik Yer Tutucusu 2">
            <a:extLst>
              <a:ext uri="{FF2B5EF4-FFF2-40B4-BE49-F238E27FC236}">
                <a16:creationId xmlns:a16="http://schemas.microsoft.com/office/drawing/2014/main" id="{4A43B973-97D8-4E3D-AA27-29418D5B3B2E}"/>
              </a:ext>
            </a:extLst>
          </p:cNvPr>
          <p:cNvSpPr>
            <a:spLocks noGrp="1"/>
          </p:cNvSpPr>
          <p:nvPr>
            <p:ph idx="1"/>
          </p:nvPr>
        </p:nvSpPr>
        <p:spPr/>
        <p:txBody>
          <a:bodyPr/>
          <a:lstStyle/>
          <a:p>
            <a:r>
              <a:rPr lang="en-US" dirty="0" err="1"/>
              <a:t>Behavioural</a:t>
            </a:r>
            <a:r>
              <a:rPr lang="en-US" dirty="0"/>
              <a:t> responses are a result of a complex interplay between many different factors including the emotional motivation of the animal and its previous learning experience.</a:t>
            </a:r>
            <a:endParaRPr lang="tr-TR" dirty="0"/>
          </a:p>
          <a:p>
            <a:r>
              <a:rPr lang="en-US" dirty="0"/>
              <a:t>In response to any given situation </a:t>
            </a:r>
            <a:r>
              <a:rPr lang="tr-TR" dirty="0" err="1"/>
              <a:t>one</a:t>
            </a:r>
            <a:r>
              <a:rPr lang="tr-TR" dirty="0"/>
              <a:t> </a:t>
            </a:r>
            <a:r>
              <a:rPr lang="en-US" dirty="0"/>
              <a:t>can show a number of responses</a:t>
            </a:r>
            <a:r>
              <a:rPr lang="tr-TR" dirty="0"/>
              <a:t>:</a:t>
            </a:r>
          </a:p>
          <a:p>
            <a:pPr marL="609585" indent="-609585">
              <a:buFont typeface="+mj-lt"/>
              <a:buAutoNum type="arabicPeriod"/>
            </a:pPr>
            <a:r>
              <a:rPr lang="tr-TR" dirty="0" err="1"/>
              <a:t>Avoidance</a:t>
            </a:r>
            <a:endParaRPr lang="tr-TR" dirty="0"/>
          </a:p>
          <a:p>
            <a:pPr marL="609585" indent="-609585">
              <a:buFont typeface="+mj-lt"/>
              <a:buAutoNum type="arabicPeriod"/>
            </a:pPr>
            <a:r>
              <a:rPr lang="tr-TR" dirty="0" err="1"/>
              <a:t>Repulsion</a:t>
            </a:r>
            <a:endParaRPr lang="tr-TR" dirty="0"/>
          </a:p>
          <a:p>
            <a:pPr marL="609585" indent="-609585">
              <a:buFont typeface="+mj-lt"/>
              <a:buAutoNum type="arabicPeriod"/>
            </a:pPr>
            <a:r>
              <a:rPr lang="tr-TR" dirty="0" err="1"/>
              <a:t>Inhibition</a:t>
            </a:r>
            <a:endParaRPr lang="tr-TR" dirty="0"/>
          </a:p>
          <a:p>
            <a:pPr marL="609585" indent="-609585">
              <a:buFont typeface="+mj-lt"/>
              <a:buAutoNum type="arabicPeriod"/>
            </a:pPr>
            <a:r>
              <a:rPr lang="tr-TR" dirty="0" err="1"/>
              <a:t>Appeasement</a:t>
            </a:r>
            <a:endParaRPr lang="tr-TR" dirty="0"/>
          </a:p>
        </p:txBody>
      </p:sp>
      <p:pic>
        <p:nvPicPr>
          <p:cNvPr id="4" name="Resim 3">
            <a:extLst>
              <a:ext uri="{FF2B5EF4-FFF2-40B4-BE49-F238E27FC236}">
                <a16:creationId xmlns:a16="http://schemas.microsoft.com/office/drawing/2014/main" id="{C303D929-6F19-4035-952E-0972F69FD3F9}"/>
              </a:ext>
            </a:extLst>
          </p:cNvPr>
          <p:cNvPicPr>
            <a:picLocks noChangeAspect="1"/>
          </p:cNvPicPr>
          <p:nvPr/>
        </p:nvPicPr>
        <p:blipFill>
          <a:blip r:embed="rId2"/>
          <a:stretch>
            <a:fillRect/>
          </a:stretch>
        </p:blipFill>
        <p:spPr>
          <a:xfrm>
            <a:off x="5231905" y="3621022"/>
            <a:ext cx="3492500" cy="2324100"/>
          </a:xfrm>
          <a:prstGeom prst="rect">
            <a:avLst/>
          </a:prstGeom>
        </p:spPr>
      </p:pic>
    </p:spTree>
    <p:extLst>
      <p:ext uri="{BB962C8B-B14F-4D97-AF65-F5344CB8AC3E}">
        <p14:creationId xmlns:p14="http://schemas.microsoft.com/office/powerpoint/2010/main" val="3564735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0FEE9AA-4EE4-450E-A593-C1EEDDC39E91}"/>
              </a:ext>
            </a:extLst>
          </p:cNvPr>
          <p:cNvSpPr>
            <a:spLocks noGrp="1"/>
          </p:cNvSpPr>
          <p:nvPr>
            <p:ph type="title"/>
          </p:nvPr>
        </p:nvSpPr>
        <p:spPr/>
        <p:txBody>
          <a:bodyPr>
            <a:normAutofit/>
          </a:bodyPr>
          <a:lstStyle/>
          <a:p>
            <a:r>
              <a:rPr lang="en-US" b="1" dirty="0"/>
              <a:t>AVOIDANCE </a:t>
            </a:r>
            <a:br>
              <a:rPr lang="en-US" b="1" dirty="0"/>
            </a:br>
            <a:endParaRPr lang="tr-TR" b="1" dirty="0"/>
          </a:p>
        </p:txBody>
      </p:sp>
      <p:sp>
        <p:nvSpPr>
          <p:cNvPr id="3" name="İçerik Yer Tutucusu 2">
            <a:extLst>
              <a:ext uri="{FF2B5EF4-FFF2-40B4-BE49-F238E27FC236}">
                <a16:creationId xmlns:a16="http://schemas.microsoft.com/office/drawing/2014/main" id="{88C02A91-5B52-413B-A8E5-9162CA4AD2AA}"/>
              </a:ext>
            </a:extLst>
          </p:cNvPr>
          <p:cNvSpPr>
            <a:spLocks noGrp="1"/>
          </p:cNvSpPr>
          <p:nvPr>
            <p:ph idx="1"/>
          </p:nvPr>
        </p:nvSpPr>
        <p:spPr>
          <a:xfrm>
            <a:off x="838200" y="1220755"/>
            <a:ext cx="6601949" cy="4896543"/>
          </a:xfrm>
        </p:spPr>
        <p:txBody>
          <a:bodyPr>
            <a:normAutofit fontScale="92500" lnSpcReduction="20000"/>
          </a:bodyPr>
          <a:lstStyle/>
          <a:p>
            <a:r>
              <a:rPr lang="tr-TR" dirty="0"/>
              <a:t>A</a:t>
            </a:r>
            <a:r>
              <a:rPr lang="en-US" dirty="0" err="1"/>
              <a:t>ims</a:t>
            </a:r>
            <a:r>
              <a:rPr lang="en-US" dirty="0"/>
              <a:t> to remove the animal from the difficult situation and enable it to avoid a negative stimulus. </a:t>
            </a:r>
            <a:endParaRPr lang="tr-TR" dirty="0"/>
          </a:p>
          <a:p>
            <a:r>
              <a:rPr lang="en-US" dirty="0"/>
              <a:t>The response may be active and involve physically moving away or hiding but can also be more passive and involve turning a head away or even averting gaze. </a:t>
            </a:r>
          </a:p>
          <a:p>
            <a:r>
              <a:rPr lang="en-US" dirty="0"/>
              <a:t>It is important that if dogs</a:t>
            </a:r>
            <a:r>
              <a:rPr lang="tr-TR" dirty="0"/>
              <a:t>/</a:t>
            </a:r>
            <a:r>
              <a:rPr lang="tr-TR" dirty="0" err="1"/>
              <a:t>cats</a:t>
            </a:r>
            <a:r>
              <a:rPr lang="en-US" dirty="0"/>
              <a:t> choose this response they are not prevented from avoiding, or forced to continue to interact with the stimulus or remain in the situation. </a:t>
            </a:r>
            <a:endParaRPr lang="tr-TR" dirty="0"/>
          </a:p>
          <a:p>
            <a:r>
              <a:rPr lang="en-US" dirty="0"/>
              <a:t>If this happens they may switch </a:t>
            </a:r>
            <a:r>
              <a:rPr lang="en-US" dirty="0" err="1"/>
              <a:t>behavioural</a:t>
            </a:r>
            <a:r>
              <a:rPr lang="en-US" dirty="0"/>
              <a:t> responses and choose a less desirable response, such as repulsion</a:t>
            </a:r>
            <a:r>
              <a:rPr lang="tr-TR" dirty="0"/>
              <a:t> </a:t>
            </a:r>
            <a:r>
              <a:rPr lang="en-US" dirty="0"/>
              <a:t>which could have more serious consequences. </a:t>
            </a:r>
          </a:p>
          <a:p>
            <a:pPr marL="0" indent="0">
              <a:buNone/>
            </a:pPr>
            <a:endParaRPr lang="tr-TR" dirty="0"/>
          </a:p>
        </p:txBody>
      </p:sp>
      <p:pic>
        <p:nvPicPr>
          <p:cNvPr id="4" name="Resim 3">
            <a:extLst>
              <a:ext uri="{FF2B5EF4-FFF2-40B4-BE49-F238E27FC236}">
                <a16:creationId xmlns:a16="http://schemas.microsoft.com/office/drawing/2014/main" id="{F1A43077-7267-49E5-84E4-39D1AF7A760F}"/>
              </a:ext>
            </a:extLst>
          </p:cNvPr>
          <p:cNvPicPr>
            <a:picLocks noChangeAspect="1"/>
          </p:cNvPicPr>
          <p:nvPr/>
        </p:nvPicPr>
        <p:blipFill>
          <a:blip r:embed="rId2"/>
          <a:stretch>
            <a:fillRect/>
          </a:stretch>
        </p:blipFill>
        <p:spPr>
          <a:xfrm>
            <a:off x="8376675" y="1220755"/>
            <a:ext cx="3289300" cy="2463800"/>
          </a:xfrm>
          <a:prstGeom prst="rect">
            <a:avLst/>
          </a:prstGeom>
        </p:spPr>
      </p:pic>
      <p:pic>
        <p:nvPicPr>
          <p:cNvPr id="5" name="Resim 4">
            <a:extLst>
              <a:ext uri="{FF2B5EF4-FFF2-40B4-BE49-F238E27FC236}">
                <a16:creationId xmlns:a16="http://schemas.microsoft.com/office/drawing/2014/main" id="{02B6AD06-1AC6-4544-8530-645693C6E9E5}"/>
              </a:ext>
            </a:extLst>
          </p:cNvPr>
          <p:cNvPicPr>
            <a:picLocks noChangeAspect="1"/>
          </p:cNvPicPr>
          <p:nvPr/>
        </p:nvPicPr>
        <p:blipFill>
          <a:blip r:embed="rId3"/>
          <a:stretch>
            <a:fillRect/>
          </a:stretch>
        </p:blipFill>
        <p:spPr>
          <a:xfrm>
            <a:off x="8376675" y="3813043"/>
            <a:ext cx="3289300" cy="2463800"/>
          </a:xfrm>
          <a:prstGeom prst="rect">
            <a:avLst/>
          </a:prstGeom>
        </p:spPr>
      </p:pic>
    </p:spTree>
    <p:extLst>
      <p:ext uri="{BB962C8B-B14F-4D97-AF65-F5344CB8AC3E}">
        <p14:creationId xmlns:p14="http://schemas.microsoft.com/office/powerpoint/2010/main" val="2687162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7ED5018-DA22-4E18-9CC2-43A0AA973E59}"/>
              </a:ext>
            </a:extLst>
          </p:cNvPr>
          <p:cNvSpPr>
            <a:spLocks noGrp="1"/>
          </p:cNvSpPr>
          <p:nvPr>
            <p:ph type="title"/>
          </p:nvPr>
        </p:nvSpPr>
        <p:spPr/>
        <p:txBody>
          <a:bodyPr>
            <a:normAutofit/>
          </a:bodyPr>
          <a:lstStyle/>
          <a:p>
            <a:r>
              <a:rPr lang="en-US" b="1" dirty="0"/>
              <a:t>REPULSION  </a:t>
            </a:r>
            <a:br>
              <a:rPr lang="en-US" b="1" dirty="0"/>
            </a:br>
            <a:endParaRPr lang="tr-TR" b="1" dirty="0"/>
          </a:p>
        </p:txBody>
      </p:sp>
      <p:sp>
        <p:nvSpPr>
          <p:cNvPr id="3" name="İçerik Yer Tutucusu 2">
            <a:extLst>
              <a:ext uri="{FF2B5EF4-FFF2-40B4-BE49-F238E27FC236}">
                <a16:creationId xmlns:a16="http://schemas.microsoft.com/office/drawing/2014/main" id="{4BAC3CE7-ED64-4984-A4A8-7BDDC8E59C64}"/>
              </a:ext>
            </a:extLst>
          </p:cNvPr>
          <p:cNvSpPr>
            <a:spLocks noGrp="1"/>
          </p:cNvSpPr>
          <p:nvPr>
            <p:ph idx="1"/>
          </p:nvPr>
        </p:nvSpPr>
        <p:spPr>
          <a:xfrm>
            <a:off x="623392" y="1508787"/>
            <a:ext cx="7466045" cy="4483695"/>
          </a:xfrm>
        </p:spPr>
        <p:txBody>
          <a:bodyPr>
            <a:normAutofit fontScale="92500" lnSpcReduction="10000"/>
          </a:bodyPr>
          <a:lstStyle/>
          <a:p>
            <a:r>
              <a:rPr lang="en-US" dirty="0"/>
              <a:t>The aim is to remove an unwanted stimulus by making it go away. </a:t>
            </a:r>
            <a:endParaRPr lang="tr-TR" dirty="0"/>
          </a:p>
          <a:p>
            <a:r>
              <a:rPr lang="en-US" dirty="0"/>
              <a:t>It can take the form of growling, barking, air snapping and biting and will progress up the so called “ladder of aggression” if an animal is not achieving the desired effect i.e. the removal of the stimulus. </a:t>
            </a:r>
            <a:endParaRPr lang="tr-TR" dirty="0"/>
          </a:p>
          <a:p>
            <a:r>
              <a:rPr lang="en-US" dirty="0"/>
              <a:t>If repulsion </a:t>
            </a:r>
            <a:r>
              <a:rPr lang="en-US" dirty="0" err="1"/>
              <a:t>behaviour</a:t>
            </a:r>
            <a:r>
              <a:rPr lang="en-US" dirty="0"/>
              <a:t> is not succeeding, the emotion of frustration can also become activated and this will lead to acceleration and intensification of the repulsion response. </a:t>
            </a:r>
            <a:endParaRPr lang="tr-TR" dirty="0"/>
          </a:p>
          <a:p>
            <a:r>
              <a:rPr lang="en-US" dirty="0"/>
              <a:t>For example, if the dog is restrained on a lead and the person or other dog does not move away, or continues to advance. </a:t>
            </a:r>
            <a:endParaRPr lang="tr-TR" dirty="0"/>
          </a:p>
        </p:txBody>
      </p:sp>
      <p:pic>
        <p:nvPicPr>
          <p:cNvPr id="5" name="Resim 4">
            <a:extLst>
              <a:ext uri="{FF2B5EF4-FFF2-40B4-BE49-F238E27FC236}">
                <a16:creationId xmlns:a16="http://schemas.microsoft.com/office/drawing/2014/main" id="{D99C96B4-792F-4CB7-9946-8E0B75E9FE39}"/>
              </a:ext>
            </a:extLst>
          </p:cNvPr>
          <p:cNvPicPr>
            <a:picLocks noChangeAspect="1"/>
          </p:cNvPicPr>
          <p:nvPr/>
        </p:nvPicPr>
        <p:blipFill>
          <a:blip r:embed="rId2"/>
          <a:stretch>
            <a:fillRect/>
          </a:stretch>
        </p:blipFill>
        <p:spPr>
          <a:xfrm>
            <a:off x="7920203" y="548680"/>
            <a:ext cx="4136099" cy="6026251"/>
          </a:xfrm>
          <a:prstGeom prst="rect">
            <a:avLst/>
          </a:prstGeom>
        </p:spPr>
      </p:pic>
    </p:spTree>
    <p:extLst>
      <p:ext uri="{BB962C8B-B14F-4D97-AF65-F5344CB8AC3E}">
        <p14:creationId xmlns:p14="http://schemas.microsoft.com/office/powerpoint/2010/main" val="3714423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7ED5018-DA22-4E18-9CC2-43A0AA973E59}"/>
              </a:ext>
            </a:extLst>
          </p:cNvPr>
          <p:cNvSpPr>
            <a:spLocks noGrp="1"/>
          </p:cNvSpPr>
          <p:nvPr>
            <p:ph type="title"/>
          </p:nvPr>
        </p:nvSpPr>
        <p:spPr/>
        <p:txBody>
          <a:bodyPr>
            <a:normAutofit/>
          </a:bodyPr>
          <a:lstStyle/>
          <a:p>
            <a:r>
              <a:rPr lang="en-US" b="1" dirty="0"/>
              <a:t>REPULSION  </a:t>
            </a:r>
            <a:br>
              <a:rPr lang="en-US" b="1" dirty="0"/>
            </a:br>
            <a:endParaRPr lang="tr-TR" b="1" dirty="0"/>
          </a:p>
        </p:txBody>
      </p:sp>
      <p:sp>
        <p:nvSpPr>
          <p:cNvPr id="3" name="İçerik Yer Tutucusu 2">
            <a:extLst>
              <a:ext uri="{FF2B5EF4-FFF2-40B4-BE49-F238E27FC236}">
                <a16:creationId xmlns:a16="http://schemas.microsoft.com/office/drawing/2014/main" id="{4BAC3CE7-ED64-4984-A4A8-7BDDC8E59C64}"/>
              </a:ext>
            </a:extLst>
          </p:cNvPr>
          <p:cNvSpPr>
            <a:spLocks noGrp="1"/>
          </p:cNvSpPr>
          <p:nvPr>
            <p:ph idx="1"/>
          </p:nvPr>
        </p:nvSpPr>
        <p:spPr>
          <a:xfrm>
            <a:off x="778802" y="1239574"/>
            <a:ext cx="10634397" cy="2275449"/>
          </a:xfrm>
        </p:spPr>
        <p:txBody>
          <a:bodyPr>
            <a:normAutofit fontScale="92500" lnSpcReduction="10000"/>
          </a:bodyPr>
          <a:lstStyle/>
          <a:p>
            <a:r>
              <a:rPr lang="en-US" dirty="0"/>
              <a:t>When dogs</a:t>
            </a:r>
            <a:r>
              <a:rPr lang="tr-TR" dirty="0"/>
              <a:t> </a:t>
            </a:r>
            <a:r>
              <a:rPr lang="en-US" dirty="0"/>
              <a:t>communicate using repulsion responses the other dog will usually respond to the passive forms of the </a:t>
            </a:r>
            <a:r>
              <a:rPr lang="en-US" dirty="0" err="1"/>
              <a:t>behaviour</a:t>
            </a:r>
            <a:r>
              <a:rPr lang="en-US" dirty="0"/>
              <a:t> and work to reduce the potential for confrontation by adopting an avoidance or inhibition response themselves. </a:t>
            </a:r>
            <a:endParaRPr lang="tr-TR" dirty="0"/>
          </a:p>
          <a:p>
            <a:r>
              <a:rPr lang="en-US" dirty="0"/>
              <a:t>Sometimes they will select appeasement and this is more likely to occur in puppies</a:t>
            </a:r>
            <a:r>
              <a:rPr lang="tr-TR" dirty="0"/>
              <a:t> </a:t>
            </a:r>
            <a:r>
              <a:rPr lang="tr-TR" dirty="0" err="1"/>
              <a:t>and</a:t>
            </a:r>
            <a:r>
              <a:rPr lang="tr-TR" dirty="0"/>
              <a:t> </a:t>
            </a:r>
            <a:r>
              <a:rPr lang="tr-TR" dirty="0" err="1"/>
              <a:t>kittens</a:t>
            </a:r>
            <a:r>
              <a:rPr lang="en-US" dirty="0"/>
              <a:t>, for example when an adult  snarls at a puppy and it responds by trying to lick at the adult dog’s face. </a:t>
            </a:r>
            <a:endParaRPr lang="tr-TR" dirty="0"/>
          </a:p>
        </p:txBody>
      </p:sp>
      <p:pic>
        <p:nvPicPr>
          <p:cNvPr id="4" name="Resim 3">
            <a:extLst>
              <a:ext uri="{FF2B5EF4-FFF2-40B4-BE49-F238E27FC236}">
                <a16:creationId xmlns:a16="http://schemas.microsoft.com/office/drawing/2014/main" id="{F5DEA97B-95FF-461D-8A64-1C4A92C22CBF}"/>
              </a:ext>
            </a:extLst>
          </p:cNvPr>
          <p:cNvPicPr>
            <a:picLocks noChangeAspect="1"/>
          </p:cNvPicPr>
          <p:nvPr/>
        </p:nvPicPr>
        <p:blipFill rotWithShape="1">
          <a:blip r:embed="rId2"/>
          <a:srcRect l="19288" t="19201" r="19474" b="38800"/>
          <a:stretch/>
        </p:blipFill>
        <p:spPr>
          <a:xfrm>
            <a:off x="3119669" y="3385139"/>
            <a:ext cx="7082003" cy="2732160"/>
          </a:xfrm>
          <a:prstGeom prst="rect">
            <a:avLst/>
          </a:prstGeom>
        </p:spPr>
      </p:pic>
    </p:spTree>
    <p:extLst>
      <p:ext uri="{BB962C8B-B14F-4D97-AF65-F5344CB8AC3E}">
        <p14:creationId xmlns:p14="http://schemas.microsoft.com/office/powerpoint/2010/main" val="164118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A7C4B30-C57E-4695-802F-129667355217}"/>
              </a:ext>
            </a:extLst>
          </p:cNvPr>
          <p:cNvSpPr>
            <a:spLocks noGrp="1"/>
          </p:cNvSpPr>
          <p:nvPr>
            <p:ph type="title"/>
          </p:nvPr>
        </p:nvSpPr>
        <p:spPr/>
        <p:txBody>
          <a:bodyPr/>
          <a:lstStyle/>
          <a:p>
            <a:r>
              <a:rPr lang="en-US" b="1" dirty="0"/>
              <a:t>INHIBITION </a:t>
            </a:r>
            <a:endParaRPr lang="tr-TR" b="1" dirty="0"/>
          </a:p>
        </p:txBody>
      </p:sp>
      <p:sp>
        <p:nvSpPr>
          <p:cNvPr id="3" name="İçerik Yer Tutucusu 2">
            <a:extLst>
              <a:ext uri="{FF2B5EF4-FFF2-40B4-BE49-F238E27FC236}">
                <a16:creationId xmlns:a16="http://schemas.microsoft.com/office/drawing/2014/main" id="{C0896E88-D70B-466A-AF78-534AC84F41E2}"/>
              </a:ext>
            </a:extLst>
          </p:cNvPr>
          <p:cNvSpPr>
            <a:spLocks noGrp="1"/>
          </p:cNvSpPr>
          <p:nvPr>
            <p:ph idx="1"/>
          </p:nvPr>
        </p:nvSpPr>
        <p:spPr>
          <a:xfrm>
            <a:off x="838200" y="1825625"/>
            <a:ext cx="7082003" cy="4351339"/>
          </a:xfrm>
        </p:spPr>
        <p:txBody>
          <a:bodyPr>
            <a:normAutofit lnSpcReduction="10000"/>
          </a:bodyPr>
          <a:lstStyle/>
          <a:p>
            <a:r>
              <a:rPr lang="en-US" dirty="0"/>
              <a:t>This is a response which aims to passively gather information about a potentially threatening situation or stimulus, while remaining non responsive to the situation. </a:t>
            </a:r>
            <a:endParaRPr lang="tr-TR" dirty="0"/>
          </a:p>
          <a:p>
            <a:r>
              <a:rPr lang="en-US" dirty="0"/>
              <a:t>It has been referred to as freeze in older literature. </a:t>
            </a:r>
            <a:endParaRPr lang="tr-TR" dirty="0"/>
          </a:p>
          <a:p>
            <a:r>
              <a:rPr lang="en-US" dirty="0"/>
              <a:t>Inhibition may be selected if the negative event or stimulus is overwhelming, in terms of its intensity or its proximity.</a:t>
            </a:r>
            <a:endParaRPr lang="tr-TR" dirty="0"/>
          </a:p>
          <a:p>
            <a:r>
              <a:rPr lang="en-US" dirty="0"/>
              <a:t> It may also be selected in situations where the negative event happens very quickly or unexpectedly. </a:t>
            </a:r>
            <a:endParaRPr lang="tr-TR" dirty="0"/>
          </a:p>
        </p:txBody>
      </p:sp>
      <p:pic>
        <p:nvPicPr>
          <p:cNvPr id="4" name="Resim 3">
            <a:extLst>
              <a:ext uri="{FF2B5EF4-FFF2-40B4-BE49-F238E27FC236}">
                <a16:creationId xmlns:a16="http://schemas.microsoft.com/office/drawing/2014/main" id="{F4D8904B-1A6D-400C-8B67-5F43886A131E}"/>
              </a:ext>
            </a:extLst>
          </p:cNvPr>
          <p:cNvPicPr>
            <a:picLocks noChangeAspect="1"/>
          </p:cNvPicPr>
          <p:nvPr/>
        </p:nvPicPr>
        <p:blipFill rotWithShape="1">
          <a:blip r:embed="rId2"/>
          <a:srcRect l="24801" t="17801" r="50000" b="37400"/>
          <a:stretch/>
        </p:blipFill>
        <p:spPr>
          <a:xfrm>
            <a:off x="8400256" y="1690688"/>
            <a:ext cx="3072341" cy="3072341"/>
          </a:xfrm>
          <a:prstGeom prst="rect">
            <a:avLst/>
          </a:prstGeom>
        </p:spPr>
      </p:pic>
    </p:spTree>
    <p:extLst>
      <p:ext uri="{BB962C8B-B14F-4D97-AF65-F5344CB8AC3E}">
        <p14:creationId xmlns:p14="http://schemas.microsoft.com/office/powerpoint/2010/main" val="2728224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A7C4B30-C57E-4695-802F-129667355217}"/>
              </a:ext>
            </a:extLst>
          </p:cNvPr>
          <p:cNvSpPr>
            <a:spLocks noGrp="1"/>
          </p:cNvSpPr>
          <p:nvPr>
            <p:ph type="title"/>
          </p:nvPr>
        </p:nvSpPr>
        <p:spPr/>
        <p:txBody>
          <a:bodyPr/>
          <a:lstStyle/>
          <a:p>
            <a:r>
              <a:rPr lang="en-US" b="1" dirty="0"/>
              <a:t>INHIBITION </a:t>
            </a:r>
            <a:endParaRPr lang="tr-TR" b="1" dirty="0"/>
          </a:p>
        </p:txBody>
      </p:sp>
      <p:sp>
        <p:nvSpPr>
          <p:cNvPr id="3" name="İçerik Yer Tutucusu 2">
            <a:extLst>
              <a:ext uri="{FF2B5EF4-FFF2-40B4-BE49-F238E27FC236}">
                <a16:creationId xmlns:a16="http://schemas.microsoft.com/office/drawing/2014/main" id="{C0896E88-D70B-466A-AF78-534AC84F41E2}"/>
              </a:ext>
            </a:extLst>
          </p:cNvPr>
          <p:cNvSpPr>
            <a:spLocks noGrp="1"/>
          </p:cNvSpPr>
          <p:nvPr>
            <p:ph idx="1"/>
          </p:nvPr>
        </p:nvSpPr>
        <p:spPr>
          <a:xfrm>
            <a:off x="719403" y="1508788"/>
            <a:ext cx="7104789" cy="4416491"/>
          </a:xfrm>
        </p:spPr>
        <p:txBody>
          <a:bodyPr>
            <a:normAutofit fontScale="92500" lnSpcReduction="20000"/>
          </a:bodyPr>
          <a:lstStyle/>
          <a:p>
            <a:r>
              <a:rPr lang="en-US" dirty="0"/>
              <a:t>It can be seen in interactions between dogs and may occur momentarily before the </a:t>
            </a:r>
            <a:r>
              <a:rPr lang="en-US" dirty="0" err="1"/>
              <a:t>behaviour</a:t>
            </a:r>
            <a:r>
              <a:rPr lang="en-US" dirty="0"/>
              <a:t> escalates to repulsion, as can be seen before a dog fight. </a:t>
            </a:r>
            <a:endParaRPr lang="tr-TR" dirty="0"/>
          </a:p>
          <a:p>
            <a:r>
              <a:rPr lang="en-US" dirty="0"/>
              <a:t>In some situations, where there is a mixture of positive and negative expectation animals will select inhibition to allow them time to gather information about the situation before making a decision as to whether to stay or not. </a:t>
            </a:r>
            <a:endParaRPr lang="tr-TR" dirty="0"/>
          </a:p>
          <a:p>
            <a:r>
              <a:rPr lang="en-US" dirty="0"/>
              <a:t>For obligate social mammals like dogs it is not uncommon for them to have an inherent positive motivation of seeking, related to the obtaining of social interaction, mixed with a negative motivation of anxiety due to uncertainty about the interaction.</a:t>
            </a:r>
            <a:endParaRPr lang="tr-TR" dirty="0"/>
          </a:p>
          <a:p>
            <a:endParaRPr lang="en-US" dirty="0"/>
          </a:p>
        </p:txBody>
      </p:sp>
      <p:pic>
        <p:nvPicPr>
          <p:cNvPr id="4" name="Resim 3"/>
          <p:cNvPicPr>
            <a:picLocks noChangeAspect="1"/>
          </p:cNvPicPr>
          <p:nvPr/>
        </p:nvPicPr>
        <p:blipFill>
          <a:blip r:embed="rId2"/>
          <a:stretch>
            <a:fillRect/>
          </a:stretch>
        </p:blipFill>
        <p:spPr>
          <a:xfrm>
            <a:off x="7824192" y="1690689"/>
            <a:ext cx="4184069" cy="2784308"/>
          </a:xfrm>
          <a:prstGeom prst="rect">
            <a:avLst/>
          </a:prstGeom>
        </p:spPr>
      </p:pic>
    </p:spTree>
    <p:extLst>
      <p:ext uri="{BB962C8B-B14F-4D97-AF65-F5344CB8AC3E}">
        <p14:creationId xmlns:p14="http://schemas.microsoft.com/office/powerpoint/2010/main" val="242950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A7C4B30-C57E-4695-802F-129667355217}"/>
              </a:ext>
            </a:extLst>
          </p:cNvPr>
          <p:cNvSpPr>
            <a:spLocks noGrp="1"/>
          </p:cNvSpPr>
          <p:nvPr>
            <p:ph type="title"/>
          </p:nvPr>
        </p:nvSpPr>
        <p:spPr/>
        <p:txBody>
          <a:bodyPr/>
          <a:lstStyle/>
          <a:p>
            <a:r>
              <a:rPr lang="en-US" b="1" dirty="0"/>
              <a:t>INHIBITION </a:t>
            </a:r>
            <a:endParaRPr lang="tr-TR" b="1" dirty="0"/>
          </a:p>
        </p:txBody>
      </p:sp>
      <p:sp>
        <p:nvSpPr>
          <p:cNvPr id="3" name="İçerik Yer Tutucusu 2">
            <a:extLst>
              <a:ext uri="{FF2B5EF4-FFF2-40B4-BE49-F238E27FC236}">
                <a16:creationId xmlns:a16="http://schemas.microsoft.com/office/drawing/2014/main" id="{C0896E88-D70B-466A-AF78-534AC84F41E2}"/>
              </a:ext>
            </a:extLst>
          </p:cNvPr>
          <p:cNvSpPr>
            <a:spLocks noGrp="1"/>
          </p:cNvSpPr>
          <p:nvPr>
            <p:ph idx="1"/>
          </p:nvPr>
        </p:nvSpPr>
        <p:spPr>
          <a:xfrm>
            <a:off x="623392" y="1604799"/>
            <a:ext cx="7680853" cy="4416491"/>
          </a:xfrm>
        </p:spPr>
        <p:txBody>
          <a:bodyPr>
            <a:normAutofit lnSpcReduction="10000"/>
          </a:bodyPr>
          <a:lstStyle/>
          <a:p>
            <a:r>
              <a:rPr lang="en-US" dirty="0"/>
              <a:t>Inhibition is seen in interactions between dogs</a:t>
            </a:r>
            <a:r>
              <a:rPr lang="tr-TR" dirty="0"/>
              <a:t>/</a:t>
            </a:r>
            <a:r>
              <a:rPr lang="tr-TR" dirty="0" err="1"/>
              <a:t>cats</a:t>
            </a:r>
            <a:r>
              <a:rPr lang="en-US" dirty="0"/>
              <a:t> and people in situations</a:t>
            </a:r>
            <a:r>
              <a:rPr lang="tr-TR" dirty="0"/>
              <a:t>: </a:t>
            </a:r>
            <a:r>
              <a:rPr lang="en-US" dirty="0"/>
              <a:t>in the veterinary surgery or at the groomers, where the animal </a:t>
            </a:r>
            <a:r>
              <a:rPr lang="en-US" u="sng" dirty="0"/>
              <a:t>appears to be very good </a:t>
            </a:r>
            <a:r>
              <a:rPr lang="en-US" dirty="0"/>
              <a:t>but </a:t>
            </a:r>
            <a:r>
              <a:rPr lang="en-US" b="1" u="sng" dirty="0"/>
              <a:t>is in fact in a state of inhibition</a:t>
            </a:r>
            <a:r>
              <a:rPr lang="tr-TR" b="1" u="sng" dirty="0"/>
              <a:t>!!!!</a:t>
            </a:r>
            <a:endParaRPr lang="en-US" b="1" u="sng" dirty="0"/>
          </a:p>
          <a:p>
            <a:r>
              <a:rPr lang="en-US" dirty="0" err="1"/>
              <a:t>Recognising</a:t>
            </a:r>
            <a:r>
              <a:rPr lang="en-US" dirty="0"/>
              <a:t> inhibition is crucial since animals can switch responses very quickly </a:t>
            </a:r>
            <a:endParaRPr lang="tr-TR" dirty="0"/>
          </a:p>
          <a:p>
            <a:r>
              <a:rPr lang="tr-TR" dirty="0" err="1"/>
              <a:t>Inhibition</a:t>
            </a:r>
            <a:r>
              <a:rPr lang="tr-TR" dirty="0"/>
              <a:t> </a:t>
            </a:r>
            <a:r>
              <a:rPr lang="en-US" dirty="0"/>
              <a:t>can change to repulsion if inhibition does not enable the animal to protect itself from perceived threat. </a:t>
            </a:r>
            <a:endParaRPr lang="tr-TR" dirty="0"/>
          </a:p>
          <a:p>
            <a:r>
              <a:rPr lang="en-US" dirty="0"/>
              <a:t>Veterinary staff should be well aware of this response for their own safety and also for the welfare of the </a:t>
            </a:r>
            <a:r>
              <a:rPr lang="tr-TR" dirty="0" err="1"/>
              <a:t>animal</a:t>
            </a:r>
            <a:r>
              <a:rPr lang="en-US" dirty="0"/>
              <a:t>. </a:t>
            </a:r>
          </a:p>
          <a:p>
            <a:pPr marL="0" indent="0">
              <a:buNone/>
            </a:pPr>
            <a:endParaRPr lang="en-US" dirty="0"/>
          </a:p>
        </p:txBody>
      </p:sp>
      <p:pic>
        <p:nvPicPr>
          <p:cNvPr id="4" name="Resim 3">
            <a:extLst>
              <a:ext uri="{FF2B5EF4-FFF2-40B4-BE49-F238E27FC236}">
                <a16:creationId xmlns:a16="http://schemas.microsoft.com/office/drawing/2014/main" id="{6157CA89-C869-4597-B4D7-AEC79DA1312A}"/>
              </a:ext>
            </a:extLst>
          </p:cNvPr>
          <p:cNvPicPr>
            <a:picLocks noChangeAspect="1"/>
          </p:cNvPicPr>
          <p:nvPr/>
        </p:nvPicPr>
        <p:blipFill rotWithShape="1">
          <a:blip r:embed="rId2"/>
          <a:srcRect l="50000" t="17802" r="19288" b="35999"/>
          <a:stretch/>
        </p:blipFill>
        <p:spPr>
          <a:xfrm>
            <a:off x="8208235" y="1604797"/>
            <a:ext cx="3744416" cy="3168352"/>
          </a:xfrm>
          <a:prstGeom prst="rect">
            <a:avLst/>
          </a:prstGeom>
        </p:spPr>
      </p:pic>
    </p:spTree>
    <p:extLst>
      <p:ext uri="{BB962C8B-B14F-4D97-AF65-F5344CB8AC3E}">
        <p14:creationId xmlns:p14="http://schemas.microsoft.com/office/powerpoint/2010/main" val="4264149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D289536-22FB-4383-8FAA-66D1A7A724CE}"/>
              </a:ext>
            </a:extLst>
          </p:cNvPr>
          <p:cNvSpPr>
            <a:spLocks noGrp="1"/>
          </p:cNvSpPr>
          <p:nvPr>
            <p:ph type="title"/>
          </p:nvPr>
        </p:nvSpPr>
        <p:spPr/>
        <p:txBody>
          <a:bodyPr>
            <a:normAutofit/>
          </a:bodyPr>
          <a:lstStyle/>
          <a:p>
            <a:r>
              <a:rPr lang="en-US" b="1" dirty="0"/>
              <a:t>APPEASEMENT  </a:t>
            </a:r>
            <a:br>
              <a:rPr lang="en-US" b="1" dirty="0"/>
            </a:br>
            <a:endParaRPr lang="tr-TR" b="1" dirty="0"/>
          </a:p>
        </p:txBody>
      </p:sp>
      <p:sp>
        <p:nvSpPr>
          <p:cNvPr id="3" name="İçerik Yer Tutucusu 2">
            <a:extLst>
              <a:ext uri="{FF2B5EF4-FFF2-40B4-BE49-F238E27FC236}">
                <a16:creationId xmlns:a16="http://schemas.microsoft.com/office/drawing/2014/main" id="{BCAF22CE-EB2E-45B7-98FA-8E354A9AAFD9}"/>
              </a:ext>
            </a:extLst>
          </p:cNvPr>
          <p:cNvSpPr>
            <a:spLocks noGrp="1"/>
          </p:cNvSpPr>
          <p:nvPr>
            <p:ph idx="1"/>
          </p:nvPr>
        </p:nvSpPr>
        <p:spPr>
          <a:xfrm>
            <a:off x="431371" y="1825626"/>
            <a:ext cx="5664629" cy="4195663"/>
          </a:xfrm>
        </p:spPr>
        <p:txBody>
          <a:bodyPr>
            <a:normAutofit fontScale="92500" lnSpcReduction="20000"/>
          </a:bodyPr>
          <a:lstStyle/>
          <a:p>
            <a:r>
              <a:rPr lang="en-US" dirty="0"/>
              <a:t>The aim of this response is to actively exchange information, through both gathering and offering, in order to reduce the potential negative outcome of a situation. </a:t>
            </a:r>
            <a:endParaRPr lang="tr-TR" dirty="0"/>
          </a:p>
          <a:p>
            <a:r>
              <a:rPr lang="en-US" dirty="0"/>
              <a:t>These </a:t>
            </a:r>
            <a:r>
              <a:rPr lang="en-US" dirty="0" err="1"/>
              <a:t>behaviours</a:t>
            </a:r>
            <a:r>
              <a:rPr lang="en-US" dirty="0"/>
              <a:t> are indicative of a negative emotional state of </a:t>
            </a:r>
            <a:r>
              <a:rPr lang="en-US" b="1" dirty="0"/>
              <a:t>fear-anxiety. </a:t>
            </a:r>
            <a:endParaRPr lang="tr-TR" b="1" dirty="0"/>
          </a:p>
          <a:p>
            <a:r>
              <a:rPr lang="tr-TR" dirty="0"/>
              <a:t>G</a:t>
            </a:r>
            <a:r>
              <a:rPr lang="en-US" dirty="0" err="1"/>
              <a:t>athering</a:t>
            </a:r>
            <a:r>
              <a:rPr lang="en-US" dirty="0"/>
              <a:t> and offering information</a:t>
            </a:r>
            <a:r>
              <a:rPr lang="tr-TR" dirty="0"/>
              <a:t>: </a:t>
            </a:r>
            <a:r>
              <a:rPr lang="en-US" dirty="0"/>
              <a:t>via the sensory channels of visual, vocal, olfactory and tactile communication.  </a:t>
            </a:r>
            <a:endParaRPr lang="tr-TR" dirty="0"/>
          </a:p>
          <a:p>
            <a:r>
              <a:rPr lang="en-US" dirty="0"/>
              <a:t>Olfactory appeasement </a:t>
            </a:r>
            <a:r>
              <a:rPr lang="en-US" dirty="0" err="1"/>
              <a:t>behaviours</a:t>
            </a:r>
            <a:r>
              <a:rPr lang="en-US" dirty="0"/>
              <a:t> include sniffing and licking, to increase the production of scent signals. </a:t>
            </a:r>
            <a:endParaRPr lang="tr-TR" dirty="0"/>
          </a:p>
        </p:txBody>
      </p:sp>
      <p:pic>
        <p:nvPicPr>
          <p:cNvPr id="4" name="Resim 3">
            <a:extLst>
              <a:ext uri="{FF2B5EF4-FFF2-40B4-BE49-F238E27FC236}">
                <a16:creationId xmlns:a16="http://schemas.microsoft.com/office/drawing/2014/main" id="{FAC1B924-60E0-46D6-B254-F4DF6189DC87}"/>
              </a:ext>
            </a:extLst>
          </p:cNvPr>
          <p:cNvPicPr>
            <a:picLocks noChangeAspect="1"/>
          </p:cNvPicPr>
          <p:nvPr/>
        </p:nvPicPr>
        <p:blipFill rotWithShape="1">
          <a:blip r:embed="rId2"/>
          <a:srcRect l="27163" t="16401" r="21651" b="9401"/>
          <a:stretch/>
        </p:blipFill>
        <p:spPr>
          <a:xfrm>
            <a:off x="5951307" y="1027907"/>
            <a:ext cx="6240693" cy="5088565"/>
          </a:xfrm>
          <a:prstGeom prst="rect">
            <a:avLst/>
          </a:prstGeom>
        </p:spPr>
      </p:pic>
    </p:spTree>
    <p:extLst>
      <p:ext uri="{BB962C8B-B14F-4D97-AF65-F5344CB8AC3E}">
        <p14:creationId xmlns:p14="http://schemas.microsoft.com/office/powerpoint/2010/main" val="332946648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1034</Words>
  <Application>Microsoft Office PowerPoint</Application>
  <PresentationFormat>Geniş ekran</PresentationFormat>
  <Paragraphs>55</Paragraphs>
  <Slides>13</Slides>
  <Notes>0</Notes>
  <HiddenSlides>0</HiddenSlides>
  <MMClips>0</MMClips>
  <ScaleCrop>false</ScaleCrop>
  <HeadingPairs>
    <vt:vector size="6" baseType="variant">
      <vt:variant>
        <vt:lpstr>Kullanılan Yazı Tipleri</vt:lpstr>
      </vt:variant>
      <vt:variant>
        <vt:i4>4</vt:i4>
      </vt:variant>
      <vt:variant>
        <vt:lpstr>Tema</vt:lpstr>
      </vt:variant>
      <vt:variant>
        <vt:i4>2</vt:i4>
      </vt:variant>
      <vt:variant>
        <vt:lpstr>Slayt Başlıkları</vt:lpstr>
      </vt:variant>
      <vt:variant>
        <vt:i4>13</vt:i4>
      </vt:variant>
    </vt:vector>
  </HeadingPairs>
  <TitlesOfParts>
    <vt:vector size="19" baseType="lpstr">
      <vt:lpstr>Arial</vt:lpstr>
      <vt:lpstr>Arial Narrow</vt:lpstr>
      <vt:lpstr>Calibri</vt:lpstr>
      <vt:lpstr>Calibri Light</vt:lpstr>
      <vt:lpstr>Office Teması</vt:lpstr>
      <vt:lpstr>1_Office Teması</vt:lpstr>
      <vt:lpstr>PowerPoint Sunusu</vt:lpstr>
      <vt:lpstr>BEHAVIOURAL RESPONSES </vt:lpstr>
      <vt:lpstr>AVOIDANCE  </vt:lpstr>
      <vt:lpstr>REPULSION   </vt:lpstr>
      <vt:lpstr>REPULSION   </vt:lpstr>
      <vt:lpstr>INHIBITION </vt:lpstr>
      <vt:lpstr>INHIBITION </vt:lpstr>
      <vt:lpstr>INHIBITION </vt:lpstr>
      <vt:lpstr>APPEASEMENT   </vt:lpstr>
      <vt:lpstr>APPEASEMENT</vt:lpstr>
      <vt:lpstr>APPEASEMENT</vt:lpstr>
      <vt:lpstr>APPEASEMENT</vt:lpstr>
      <vt:lpstr>APPEASEMENT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yasem</dc:creator>
  <cp:lastModifiedBy>yasem</cp:lastModifiedBy>
  <cp:revision>1</cp:revision>
  <dcterms:created xsi:type="dcterms:W3CDTF">2020-03-20T13:23:27Z</dcterms:created>
  <dcterms:modified xsi:type="dcterms:W3CDTF">2020-03-20T13:23:41Z</dcterms:modified>
</cp:coreProperties>
</file>