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AB8755-0C91-6744-9A78-B90D03623C79}"/>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ilkeleri</a:t>
            </a:r>
            <a:endParaRPr lang="tr-TR" dirty="0"/>
          </a:p>
        </p:txBody>
      </p:sp>
      <p:sp>
        <p:nvSpPr>
          <p:cNvPr id="3" name="Alt Başlık 2">
            <a:extLst>
              <a:ext uri="{FF2B5EF4-FFF2-40B4-BE49-F238E27FC236}">
                <a16:creationId xmlns:a16="http://schemas.microsoft.com/office/drawing/2014/main" id="{EA258183-0C3C-6B47-A7ED-8BA2EC8EA44F}"/>
              </a:ext>
            </a:extLst>
          </p:cNvPr>
          <p:cNvSpPr>
            <a:spLocks noGrp="1"/>
          </p:cNvSpPr>
          <p:nvPr>
            <p:ph type="subTitle" idx="1"/>
          </p:nvPr>
        </p:nvSpPr>
        <p:spPr/>
        <p:txBody>
          <a:bodyPr/>
          <a:lstStyle/>
          <a:p>
            <a:r>
              <a:rPr lang="tr-TR" dirty="0"/>
              <a:t>Toplum Hayatını düzenleyen Kurallar I</a:t>
            </a:r>
          </a:p>
        </p:txBody>
      </p:sp>
    </p:spTree>
    <p:extLst>
      <p:ext uri="{BB962C8B-B14F-4D97-AF65-F5344CB8AC3E}">
        <p14:creationId xmlns:p14="http://schemas.microsoft.com/office/powerpoint/2010/main" val="179632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Görgü kuralları ve Hukuk kuralları ilişkisi:</a:t>
            </a:r>
          </a:p>
          <a:p>
            <a:r>
              <a:rPr lang="tr-TR" dirty="0"/>
              <a:t>1. Hukuk kurallarının yaptırımı kamu gücüne dayanmakta iken, görgü kurallarının yaptırımı bu kurallara uymayan kişilerin toplum tarafından kınanmalarıdır.</a:t>
            </a:r>
          </a:p>
          <a:p>
            <a:r>
              <a:rPr lang="tr-TR" dirty="0"/>
              <a:t>2. Görgü kuralları yazılı değildir, hukuk kuralları çoğunlukla yazılıdır.</a:t>
            </a:r>
          </a:p>
          <a:p>
            <a:r>
              <a:rPr lang="tr-TR" dirty="0"/>
              <a:t>3. Görgü kuralları kişilere sadece yükümlülükler yükler iken, hukuk kuralları yükümlülük yüklemenin yanında kişilere yetkiler de verirler.</a:t>
            </a:r>
          </a:p>
          <a:p>
            <a:r>
              <a:rPr lang="tr-TR" dirty="0"/>
              <a:t>4. Görgü kuralları daha kısıtlı bir çevreye özgü </a:t>
            </a:r>
            <a:r>
              <a:rPr lang="tr-TR"/>
              <a:t>olabilir iken, hukuk kuralları geneldir.</a:t>
            </a:r>
            <a:endParaRPr lang="tr-TR" dirty="0"/>
          </a:p>
          <a:p>
            <a:endParaRPr lang="tr-TR" dirty="0"/>
          </a:p>
        </p:txBody>
      </p:sp>
    </p:spTree>
    <p:extLst>
      <p:ext uri="{BB962C8B-B14F-4D97-AF65-F5344CB8AC3E}">
        <p14:creationId xmlns:p14="http://schemas.microsoft.com/office/powerpoint/2010/main" val="976743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İnsan sosyal bir hayvandır. Antik Yunan’dan günümüze miras olan bu özdeyiş, her ne kadar bir yanıyla insanı yanlış niteliyor gibi gözükse de, derinlerde insana ilişkin çok şey ifade etmektedir. Bu özdeyişin derinlerinde insanın sosyal olarak yaşamaya adapte olması zorunluluğu yatmaktadır. Başka deyişle insanlar toplu halde yaşarlar ve bu insanı insan yapan niteliklerden birisidir.</a:t>
            </a:r>
          </a:p>
          <a:p>
            <a:r>
              <a:rPr lang="tr-TR" dirty="0"/>
              <a:t>Toplu halde yaşamanın kapsamı çok değişiklik arz edebilir. Nüfusu kalabalık bir ailede yaşamak ile çekirdek aile olarak yaşamak arasında nasıl bir fark varsa, çok kalabalık bir şehirde yaşamakla daha tenha bir şehirde yaşamak arasında da farklar bulunmaktadır.</a:t>
            </a:r>
          </a:p>
        </p:txBody>
      </p:sp>
    </p:spTree>
    <p:extLst>
      <p:ext uri="{BB962C8B-B14F-4D97-AF65-F5344CB8AC3E}">
        <p14:creationId xmlns:p14="http://schemas.microsoft.com/office/powerpoint/2010/main" val="979694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Ancak, görüleceği gibi ortak olan husus insanın başka insanlarla birlikte yaşama isteği ve mecburiyetidir. Birden fazla insanın olduğu yerde ise düzen olması ve bu düzenin işleyebilmesi için de kuralların olması gerekmektedir.</a:t>
            </a:r>
          </a:p>
          <a:p>
            <a:r>
              <a:rPr lang="tr-TR" dirty="0"/>
              <a:t>Düzenin ve dolayısıyla kuralların varlığı, sadece insanların kendi içlerinde çıkan sorunlarının çözümünde rol oynamaz. Bu durum, aynı zamanda insanların çıkabilecek sorunların sonuçlarını bilmeleri açısından da onlara bir öngörülebilirlik sağlar.</a:t>
            </a:r>
          </a:p>
          <a:p>
            <a:r>
              <a:rPr lang="tr-TR" dirty="0"/>
              <a:t>İşte bu türden kurallara toplumsal hayatı düzenleyen kurallar/sosyal düzen kuralları denilmektedir.</a:t>
            </a:r>
          </a:p>
        </p:txBody>
      </p:sp>
    </p:spTree>
    <p:extLst>
      <p:ext uri="{BB962C8B-B14F-4D97-AF65-F5344CB8AC3E}">
        <p14:creationId xmlns:p14="http://schemas.microsoft.com/office/powerpoint/2010/main" val="600534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Toplumsal hayatın zorunluluğunun çeşitli kuralları gerektirdiğini saptadıktan sonra, bu kuralların tarih boyunca neler olduğu/olabileceği incelenmelidir. </a:t>
            </a:r>
          </a:p>
          <a:p>
            <a:r>
              <a:rPr lang="tr-TR" dirty="0"/>
              <a:t>Bu noktada bir dörtlü ayrım yapmak ve tarihin ilk çağların bu yana insanların bir arada yaşamları boyunca uyguladıkları ve toplumu düzen içinde tutmaya çalıştıkları kuralları ortaya koymak gerekir. Bu kurallar: Din kuralları, ahlak kuralları, görgü kuralları ve hukuk kurallarıdır.</a:t>
            </a:r>
          </a:p>
          <a:p>
            <a:r>
              <a:rPr lang="tr-TR" dirty="0"/>
              <a:t>Aşağıda din, ahlak ve görgü kuralları açıklanacak ve hukuk kuralları ile olan ilişkileri incelenecektir.</a:t>
            </a:r>
          </a:p>
        </p:txBody>
      </p:sp>
    </p:spTree>
    <p:extLst>
      <p:ext uri="{BB962C8B-B14F-4D97-AF65-F5344CB8AC3E}">
        <p14:creationId xmlns:p14="http://schemas.microsoft.com/office/powerpoint/2010/main" val="2588547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Din kuralları:</a:t>
            </a:r>
          </a:p>
          <a:p>
            <a:r>
              <a:rPr lang="tr-TR" dirty="0"/>
              <a:t>İnsanlığın ilk çağlarından bu yana, din kuralları toplumsal düzen kuralları arasında ciddi bir öneme sahip olagelmiştir.  Bu kurallar Tanrı ile insanlar arasındaki ilişkileri ve bu çerçevede de insanların kendi aralarındaki ilişkileri düzenlerler. Uzun yıllar boyunca, Devletin yöneticilerinin egemenliklerinin Tanrıdan kaynaklandığı kabul edilmiş, bu vesileyle de din kurallarının önemi artmıştır. Böylelikle de pek çok kuralın tarih boyunca din kurallarından etkilenilerek oluşturulduğu ya da onların doğrudan kabul edilmesi şeklinde oluşturulduğu gözlemlenebilir.</a:t>
            </a:r>
          </a:p>
        </p:txBody>
      </p:sp>
    </p:spTree>
    <p:extLst>
      <p:ext uri="{BB962C8B-B14F-4D97-AF65-F5344CB8AC3E}">
        <p14:creationId xmlns:p14="http://schemas.microsoft.com/office/powerpoint/2010/main" val="770474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Din kuralları ve Hukuk kuralları ilişkisi:</a:t>
            </a:r>
          </a:p>
          <a:p>
            <a:r>
              <a:rPr lang="tr-TR" dirty="0"/>
              <a:t>1. Din kurallarının yaptırımı genellikle manevi nitelik arz ederken, hukuk kurallarının yaptırımları devlet gücüne dayanır.</a:t>
            </a:r>
          </a:p>
          <a:p>
            <a:r>
              <a:rPr lang="tr-TR" dirty="0"/>
              <a:t>2. Din kuralları genellikle insanların inançlarına ilişkin kuralları düzenlerler ve değişmez nitelik taşırlar. Hukuk kuralları ise zamana ve yere göre değişiklik gösterebilmektedir.</a:t>
            </a:r>
          </a:p>
          <a:p>
            <a:r>
              <a:rPr lang="tr-TR" dirty="0"/>
              <a:t>3. Din kurallarının bazıları uhrevi, bazıları ise dünyevi ilişkileri düzenlemekte iken, hukuk kuralları sadece dünyevi ilişkileri düzenlerler.</a:t>
            </a:r>
          </a:p>
        </p:txBody>
      </p:sp>
    </p:spTree>
    <p:extLst>
      <p:ext uri="{BB962C8B-B14F-4D97-AF65-F5344CB8AC3E}">
        <p14:creationId xmlns:p14="http://schemas.microsoft.com/office/powerpoint/2010/main" val="4133037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Ahlak kuralları:</a:t>
            </a:r>
          </a:p>
          <a:p>
            <a:r>
              <a:rPr lang="tr-TR" dirty="0"/>
              <a:t>Ahlak kuralları, bir toplumda iyilik ve kötülük hakkında oluşan değer yargılarına göre, yapılması ve yapılmaması gereken davranışlara ilişkin kurallardır. Sübjektif ve objektif olmak üzere ikiye ayrılırlar. Sübjektif ahlak kuralları, kişilerin bizzat kendilerine karşı nasıl davranmaları gerektiğini gösteren ahlak kurallarıdır, kişinin kendisine olan ödevlerini gösterirler. Objektif ahlak kuralları ise toplum hayatında kişilerin birbirleriyle olan ilişkilerindeki davranış şekillerini gösteren ahlak kurallarıdır.</a:t>
            </a:r>
          </a:p>
        </p:txBody>
      </p:sp>
    </p:spTree>
    <p:extLst>
      <p:ext uri="{BB962C8B-B14F-4D97-AF65-F5344CB8AC3E}">
        <p14:creationId xmlns:p14="http://schemas.microsoft.com/office/powerpoint/2010/main" val="258953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normAutofit fontScale="85000" lnSpcReduction="20000"/>
          </a:bodyPr>
          <a:lstStyle/>
          <a:p>
            <a:r>
              <a:rPr lang="tr-TR" dirty="0"/>
              <a:t>Ahlak kuralları ve Hukuk kuralları ilişkisi:</a:t>
            </a:r>
          </a:p>
          <a:p>
            <a:r>
              <a:rPr lang="tr-TR" dirty="0"/>
              <a:t>1. Hukuk kurallarının yaptırımı kamu gücüne dayanır, ahlak kurallarınınki ise manevi niteliklidir, toplumun değer yargılarını esas alır.</a:t>
            </a:r>
          </a:p>
          <a:p>
            <a:r>
              <a:rPr lang="tr-TR" dirty="0"/>
              <a:t>2. hukuk kurallarının büyük çoğunluğu yazılıdır, ahlak kurallarının büyük çoğunluğu yazılı değildir.</a:t>
            </a:r>
          </a:p>
          <a:p>
            <a:r>
              <a:rPr lang="tr-TR" dirty="0"/>
              <a:t>3.ahlak kuralları sadece yükümlülükler yüklerken, hukuk kuralları yükümlülükler yüklemesinin yanında yetkiler de verir.</a:t>
            </a:r>
          </a:p>
          <a:p>
            <a:r>
              <a:rPr lang="tr-TR" dirty="0"/>
              <a:t>4. Ahlak kurallarının kapsamı, hukuk kurallarına nazaran daha geniştir.</a:t>
            </a:r>
          </a:p>
          <a:p>
            <a:r>
              <a:rPr lang="tr-TR" dirty="0"/>
              <a:t>5. Hukukun kuralları kamu otoriteleri iken, ahlak kurallarının kaynağı ya toplum ya da kişinin kendisidir.</a:t>
            </a:r>
          </a:p>
          <a:p>
            <a:r>
              <a:rPr lang="tr-TR" dirty="0"/>
              <a:t>6. Hukuk kuralları, kuralı koyan kamu otoritesinin belirlediği tarihte yürürlüğe girerken, ahlak kurallarının yürürlük tarihi yoktur, onlar toplumda uygulanagelen kurallardır.</a:t>
            </a:r>
          </a:p>
          <a:p>
            <a:endParaRPr lang="tr-TR" dirty="0"/>
          </a:p>
        </p:txBody>
      </p:sp>
    </p:spTree>
    <p:extLst>
      <p:ext uri="{BB962C8B-B14F-4D97-AF65-F5344CB8AC3E}">
        <p14:creationId xmlns:p14="http://schemas.microsoft.com/office/powerpoint/2010/main" val="2939541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6A1F9-E4B6-7346-B431-89A305A7E075}"/>
              </a:ext>
            </a:extLst>
          </p:cNvPr>
          <p:cNvSpPr>
            <a:spLocks noGrp="1"/>
          </p:cNvSpPr>
          <p:nvPr>
            <p:ph type="title"/>
          </p:nvPr>
        </p:nvSpPr>
        <p:spPr/>
        <p:txBody>
          <a:bodyPr/>
          <a:lstStyle/>
          <a:p>
            <a:r>
              <a:rPr lang="tr-TR" dirty="0"/>
              <a:t>Toplum Hayatını düzenleyen Kurallar I</a:t>
            </a:r>
            <a:br>
              <a:rPr lang="tr-TR" dirty="0"/>
            </a:br>
            <a:endParaRPr lang="tr-TR" dirty="0"/>
          </a:p>
        </p:txBody>
      </p:sp>
      <p:sp>
        <p:nvSpPr>
          <p:cNvPr id="3" name="İçerik Yer Tutucusu 2">
            <a:extLst>
              <a:ext uri="{FF2B5EF4-FFF2-40B4-BE49-F238E27FC236}">
                <a16:creationId xmlns:a16="http://schemas.microsoft.com/office/drawing/2014/main" id="{7D38AC25-E301-2843-972F-AC1FBD2FE39F}"/>
              </a:ext>
            </a:extLst>
          </p:cNvPr>
          <p:cNvSpPr>
            <a:spLocks noGrp="1"/>
          </p:cNvSpPr>
          <p:nvPr>
            <p:ph idx="1"/>
          </p:nvPr>
        </p:nvSpPr>
        <p:spPr/>
        <p:txBody>
          <a:bodyPr/>
          <a:lstStyle/>
          <a:p>
            <a:r>
              <a:rPr lang="tr-TR" dirty="0"/>
              <a:t>Görgü Kuralları: </a:t>
            </a:r>
          </a:p>
          <a:p>
            <a:r>
              <a:rPr lang="tr-TR" dirty="0"/>
              <a:t>Görgü kuralları, bir kimsenin belirli bir yerde, zamanda ve durumda ne şekilde davranması gerektiğini gösteren kurallardır. Bu kurallara uyan kişiler toplumca görgülü, terbiyeli gibi değerlendirilirler. Bu kuralların herhangi bir kaynağı bulunmamaktadır, bunlar toplum hayatında uygulana uygulana gelişmiş ve yerleşmiş kurallardır. Bu yönüyle bu kurallar toplum hayatını kolaylaştıran ve insanların ilişki kurmalarının yolunu açan kurallardır.</a:t>
            </a:r>
          </a:p>
        </p:txBody>
      </p:sp>
    </p:spTree>
    <p:extLst>
      <p:ext uri="{BB962C8B-B14F-4D97-AF65-F5344CB8AC3E}">
        <p14:creationId xmlns:p14="http://schemas.microsoft.com/office/powerpoint/2010/main" val="184377284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282</TotalTime>
  <Words>797</Words>
  <Application>Microsoft Macintosh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Gill Sans MT</vt:lpstr>
      <vt:lpstr>Times New Roman</vt:lpstr>
      <vt:lpstr>Galeri</vt:lpstr>
      <vt:lpstr>Hukukun temel ilkeleri</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lpstr>Toplum Hayatını düzenleyen Kurallar 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dc:title>
  <dc:creator>Ali Şahbaz</dc:creator>
  <cp:lastModifiedBy>Ali Şahbaz</cp:lastModifiedBy>
  <cp:revision>31</cp:revision>
  <dcterms:created xsi:type="dcterms:W3CDTF">2020-10-13T17:05:39Z</dcterms:created>
  <dcterms:modified xsi:type="dcterms:W3CDTF">2021-03-14T19:10:14Z</dcterms:modified>
</cp:coreProperties>
</file>