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9" r:id="rId4"/>
    <p:sldId id="312" r:id="rId5"/>
    <p:sldId id="315" r:id="rId6"/>
    <p:sldId id="313" r:id="rId7"/>
    <p:sldId id="314" r:id="rId8"/>
    <p:sldId id="300" r:id="rId9"/>
    <p:sldId id="304" r:id="rId10"/>
    <p:sldId id="30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dmr33@gmail.com" initials="J" lastIdx="3" clrIdx="0">
    <p:extLst>
      <p:ext uri="{19B8F6BF-5375-455C-9EA6-DF929625EA0E}">
        <p15:presenceInfo xmlns:p15="http://schemas.microsoft.com/office/powerpoint/2012/main" userId="jdmr33@gmail.co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90" autoAdjust="0"/>
    <p:restoredTop sz="94660"/>
  </p:normalViewPr>
  <p:slideViewPr>
    <p:cSldViewPr snapToGrid="0">
      <p:cViewPr varScale="1">
        <p:scale>
          <a:sx n="67" d="100"/>
          <a:sy n="67" d="100"/>
        </p:scale>
        <p:origin x="6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endParaRPr lang="en-GB"/>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GB"/>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1325604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328119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endParaRPr lang="en-GB"/>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284880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298798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endParaRPr lang="en-GB"/>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129264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Conteúdo 2"/>
          <p:cNvSpPr>
            <a:spLocks noGrp="1"/>
          </p:cNvSpPr>
          <p:nvPr>
            <p:ph sz="half" idx="1"/>
          </p:nvPr>
        </p:nvSpPr>
        <p:spPr>
          <a:xfrm>
            <a:off x="838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Conteúdo 3"/>
          <p:cNvSpPr>
            <a:spLocks noGrp="1"/>
          </p:cNvSpPr>
          <p:nvPr>
            <p:ph sz="half" idx="2"/>
          </p:nvPr>
        </p:nvSpPr>
        <p:spPr>
          <a:xfrm>
            <a:off x="6172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5" name="Espaço Reservado para Data 4"/>
          <p:cNvSpPr>
            <a:spLocks noGrp="1"/>
          </p:cNvSpPr>
          <p:nvPr>
            <p:ph type="dt" sz="half" idx="10"/>
          </p:nvPr>
        </p:nvSpPr>
        <p:spPr/>
        <p:txBody>
          <a:bodyPr/>
          <a:lstStyle/>
          <a:p>
            <a:fld id="{533EF1E9-61CE-43A3-9AAE-BBC6CBBACB09}" type="datetimeFigureOut">
              <a:rPr lang="en-GB" smtClean="0"/>
              <a:t>04/05/2020</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1356133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endParaRPr lang="en-GB"/>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7" name="Espaço Reservado para Data 6"/>
          <p:cNvSpPr>
            <a:spLocks noGrp="1"/>
          </p:cNvSpPr>
          <p:nvPr>
            <p:ph type="dt" sz="half" idx="10"/>
          </p:nvPr>
        </p:nvSpPr>
        <p:spPr/>
        <p:txBody>
          <a:bodyPr/>
          <a:lstStyle/>
          <a:p>
            <a:fld id="{533EF1E9-61CE-43A3-9AAE-BBC6CBBACB09}" type="datetimeFigureOut">
              <a:rPr lang="en-GB" smtClean="0"/>
              <a:t>04/05/2020</a:t>
            </a:fld>
            <a:endParaRPr lang="en-GB"/>
          </a:p>
        </p:txBody>
      </p:sp>
      <p:sp>
        <p:nvSpPr>
          <p:cNvPr id="8" name="Espaço Reservado para Rodapé 7"/>
          <p:cNvSpPr>
            <a:spLocks noGrp="1"/>
          </p:cNvSpPr>
          <p:nvPr>
            <p:ph type="ftr" sz="quarter" idx="11"/>
          </p:nvPr>
        </p:nvSpPr>
        <p:spPr/>
        <p:txBody>
          <a:bodyPr/>
          <a:lstStyle/>
          <a:p>
            <a:endParaRPr lang="en-GB"/>
          </a:p>
        </p:txBody>
      </p:sp>
      <p:sp>
        <p:nvSpPr>
          <p:cNvPr id="9" name="Espaço Reservado para Número de Slide 8"/>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4070277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Data 2"/>
          <p:cNvSpPr>
            <a:spLocks noGrp="1"/>
          </p:cNvSpPr>
          <p:nvPr>
            <p:ph type="dt" sz="half" idx="10"/>
          </p:nvPr>
        </p:nvSpPr>
        <p:spPr/>
        <p:txBody>
          <a:bodyPr/>
          <a:lstStyle/>
          <a:p>
            <a:fld id="{533EF1E9-61CE-43A3-9AAE-BBC6CBBACB09}" type="datetimeFigureOut">
              <a:rPr lang="en-GB" smtClean="0"/>
              <a:t>04/05/2020</a:t>
            </a:fld>
            <a:endParaRPr lang="en-GB"/>
          </a:p>
        </p:txBody>
      </p:sp>
      <p:sp>
        <p:nvSpPr>
          <p:cNvPr id="4" name="Espaço Reservado para Rodapé 3"/>
          <p:cNvSpPr>
            <a:spLocks noGrp="1"/>
          </p:cNvSpPr>
          <p:nvPr>
            <p:ph type="ftr" sz="quarter" idx="11"/>
          </p:nvPr>
        </p:nvSpPr>
        <p:spPr/>
        <p:txBody>
          <a:bodyPr/>
          <a:lstStyle/>
          <a:p>
            <a:endParaRPr lang="en-GB"/>
          </a:p>
        </p:txBody>
      </p:sp>
      <p:sp>
        <p:nvSpPr>
          <p:cNvPr id="5" name="Espaço Reservado para Número de Slide 4"/>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1231872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33EF1E9-61CE-43A3-9AAE-BBC6CBBACB09}" type="datetimeFigureOut">
              <a:rPr lang="en-GB" smtClean="0"/>
              <a:t>04/05/2020</a:t>
            </a:fld>
            <a:endParaRPr lang="en-GB"/>
          </a:p>
        </p:txBody>
      </p:sp>
      <p:sp>
        <p:nvSpPr>
          <p:cNvPr id="3" name="Espaço Reservado para Rodapé 2"/>
          <p:cNvSpPr>
            <a:spLocks noGrp="1"/>
          </p:cNvSpPr>
          <p:nvPr>
            <p:ph type="ftr" sz="quarter" idx="11"/>
          </p:nvPr>
        </p:nvSpPr>
        <p:spPr/>
        <p:txBody>
          <a:bodyPr/>
          <a:lstStyle/>
          <a:p>
            <a:endParaRPr lang="en-GB"/>
          </a:p>
        </p:txBody>
      </p:sp>
      <p:sp>
        <p:nvSpPr>
          <p:cNvPr id="4" name="Espaço Reservado para Número de Slide 3"/>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8597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en-GB"/>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33EF1E9-61CE-43A3-9AAE-BBC6CBBACB09}" type="datetimeFigureOut">
              <a:rPr lang="en-GB" smtClean="0"/>
              <a:t>04/05/2020</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4051380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en-GB"/>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33EF1E9-61CE-43A3-9AAE-BBC6CBBACB09}" type="datetimeFigureOut">
              <a:rPr lang="en-GB" smtClean="0"/>
              <a:t>04/05/2020</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3402559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endParaRPr lang="en-GB"/>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33163A-B203-4CEF-BCD6-08AE72C2CB58}" type="slidenum">
              <a:rPr lang="en-GB" smtClean="0"/>
              <a:t>‹#›</a:t>
            </a:fld>
            <a:endParaRPr lang="en-GB"/>
          </a:p>
        </p:txBody>
      </p:sp>
    </p:spTree>
    <p:extLst>
      <p:ext uri="{BB962C8B-B14F-4D97-AF65-F5344CB8AC3E}">
        <p14:creationId xmlns:p14="http://schemas.microsoft.com/office/powerpoint/2010/main" val="3020424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ensina.rtp.pt/artigo/25-de-novembro-uma-tentativa-de-golpe-falhad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O2MJxj06kho" TargetMode="External"/><Relationship Id="rId7" Type="http://schemas.openxmlformats.org/officeDocument/2006/relationships/image" Target="../media/image5.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hyperlink" Target="https://www.youtube.com/watch?v=36K79SUiRFI" TargetMode="External"/><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s://www.youtube.com/watch?v=j5Kiv_9PJKI" TargetMode="External"/><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hyperlink" Target="https://www.youtube.com/watch?v=s3SE41Z9C1w" TargetMode="External"/><Relationship Id="rId4" Type="http://schemas.openxmlformats.org/officeDocument/2006/relationships/image" Target="../media/image8.jpg"/></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152807" y="3783106"/>
            <a:ext cx="9448800" cy="2246501"/>
          </a:xfrm>
        </p:spPr>
        <p:txBody>
          <a:bodyPr/>
          <a:lstStyle/>
          <a:p>
            <a:r>
              <a:rPr lang="pt-PT" b="1" dirty="0"/>
              <a:t>ISP 420 – Portekiz </a:t>
            </a:r>
            <a:r>
              <a:rPr lang="tr-TR" b="1" dirty="0"/>
              <a:t>Kültürü </a:t>
            </a:r>
            <a:r>
              <a:rPr lang="pt-PT" b="1" dirty="0"/>
              <a:t>|   Cultura Portuguesa </a:t>
            </a:r>
            <a:endParaRPr lang="en-GB" dirty="0"/>
          </a:p>
          <a:p>
            <a:endParaRPr lang="en-GB" dirty="0"/>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5" name="Resim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88047" y="874021"/>
            <a:ext cx="1238627" cy="123862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399202" y="2529469"/>
            <a:ext cx="1233987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pt-PT"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Sub-Departamento de Língua Portuguesa | Faculdade de Línguas, História e Geografia | </a:t>
            </a:r>
          </a:p>
          <a:p>
            <a:pPr marL="0" marR="0" lvl="0" indent="0" algn="ctr" defTabSz="914400" rtl="0" eaLnBrk="0" fontAlgn="base" latinLnBrk="0" hangingPunct="0">
              <a:lnSpc>
                <a:spcPct val="100000"/>
              </a:lnSpc>
              <a:spcBef>
                <a:spcPct val="0"/>
              </a:spcBef>
              <a:spcAft>
                <a:spcPct val="0"/>
              </a:spcAft>
              <a:buClrTx/>
              <a:buSzTx/>
              <a:buFontTx/>
              <a:buNone/>
              <a:tabLst/>
            </a:pPr>
            <a:r>
              <a:rPr kumimoji="0" lang="pt-PT"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UNIVERSIDADE DE ANKARA</a:t>
            </a:r>
            <a:endParaRPr kumimoji="0" lang="pt-PT" sz="4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67911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1812" y="247560"/>
            <a:ext cx="5575663" cy="967286"/>
          </a:xfrm>
        </p:spPr>
        <p:txBody>
          <a:bodyPr>
            <a:normAutofit fontScale="90000"/>
          </a:bodyPr>
          <a:lstStyle/>
          <a:p>
            <a:r>
              <a:rPr lang="pt-PT" dirty="0"/>
              <a:t>The Revolution in Progress</a:t>
            </a:r>
            <a:br>
              <a:rPr lang="pt-PT" dirty="0"/>
            </a:br>
            <a:r>
              <a:rPr lang="pt-PT" dirty="0"/>
              <a:t>“PREC”</a:t>
            </a:r>
            <a:endParaRPr lang="tr-TR" dirty="0"/>
          </a:p>
        </p:txBody>
      </p:sp>
      <p:sp>
        <p:nvSpPr>
          <p:cNvPr id="3" name="İçerik Yer Tutucusu 2"/>
          <p:cNvSpPr>
            <a:spLocks noGrp="1"/>
          </p:cNvSpPr>
          <p:nvPr>
            <p:ph idx="1"/>
          </p:nvPr>
        </p:nvSpPr>
        <p:spPr>
          <a:xfrm>
            <a:off x="524692" y="1742381"/>
            <a:ext cx="5392783" cy="4875621"/>
          </a:xfrm>
        </p:spPr>
        <p:txBody>
          <a:bodyPr>
            <a:normAutofit fontScale="92500" lnSpcReduction="10000"/>
          </a:bodyPr>
          <a:lstStyle/>
          <a:p>
            <a:pPr marL="0" indent="0" algn="just">
              <a:buNone/>
            </a:pPr>
            <a:r>
              <a:rPr lang="en-US" dirty="0"/>
              <a:t>“The MFA had fragmented into three distinct factions: the moderates, the communists, and the ‘New Left’.”</a:t>
            </a:r>
          </a:p>
          <a:p>
            <a:pPr marL="0" indent="0" algn="just">
              <a:buNone/>
            </a:pPr>
            <a:endParaRPr lang="en-US" dirty="0"/>
          </a:p>
          <a:p>
            <a:pPr algn="just"/>
            <a:r>
              <a:rPr lang="en-US" dirty="0"/>
              <a:t>The ‘hot summer of ’75 and the 25</a:t>
            </a:r>
            <a:r>
              <a:rPr lang="en-US" baseline="30000" dirty="0"/>
              <a:t>th</a:t>
            </a:r>
            <a:r>
              <a:rPr lang="en-US" dirty="0"/>
              <a:t> of November;</a:t>
            </a:r>
          </a:p>
          <a:p>
            <a:pPr marL="0" indent="0" algn="just">
              <a:buNone/>
            </a:pPr>
            <a:endParaRPr lang="en-US" dirty="0"/>
          </a:p>
          <a:p>
            <a:pPr marL="0" indent="0" algn="just">
              <a:buNone/>
            </a:pPr>
            <a:r>
              <a:rPr lang="en-US" dirty="0"/>
              <a:t>“The parliamentary elections of 1976 were a major victory for the democratic </a:t>
            </a:r>
            <a:r>
              <a:rPr lang="en-US" dirty="0" err="1"/>
              <a:t>centre</a:t>
            </a:r>
            <a:r>
              <a:rPr lang="en-US" dirty="0"/>
              <a:t>, with the Socialists and Social Democrats between them obtaining a </a:t>
            </a:r>
            <a:r>
              <a:rPr lang="tr-TR" dirty="0" err="1"/>
              <a:t>majority</a:t>
            </a:r>
            <a:r>
              <a:rPr lang="pt-PT" dirty="0"/>
              <a:t> (...)” (Lloyd-Jones,p.6)</a:t>
            </a:r>
          </a:p>
          <a:p>
            <a:pPr marL="0" indent="0">
              <a:buNone/>
            </a:pPr>
            <a:endParaRPr lang="pt-PT" dirty="0"/>
          </a:p>
          <a:p>
            <a:pPr marL="0" indent="0">
              <a:buNone/>
            </a:pPr>
            <a:endParaRPr lang="tr-TR" dirty="0"/>
          </a:p>
        </p:txBody>
      </p:sp>
      <p:pic>
        <p:nvPicPr>
          <p:cNvPr id="4" name="Resim 3">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8495" y="139046"/>
            <a:ext cx="4838516" cy="6579285"/>
          </a:xfrm>
          <a:prstGeom prst="rect">
            <a:avLst/>
          </a:prstGeom>
        </p:spPr>
      </p:pic>
    </p:spTree>
    <p:extLst>
      <p:ext uri="{BB962C8B-B14F-4D97-AF65-F5344CB8AC3E}">
        <p14:creationId xmlns:p14="http://schemas.microsoft.com/office/powerpoint/2010/main" val="4084273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71656"/>
            <a:ext cx="10515600" cy="1325563"/>
          </a:xfrm>
        </p:spPr>
        <p:txBody>
          <a:bodyPr/>
          <a:lstStyle/>
          <a:p>
            <a:pPr algn="ctr"/>
            <a:r>
              <a:rPr lang="pt-PT" dirty="0"/>
              <a:t>Summary</a:t>
            </a:r>
            <a:endParaRPr lang="en-GB" dirty="0"/>
          </a:p>
        </p:txBody>
      </p:sp>
      <p:sp>
        <p:nvSpPr>
          <p:cNvPr id="3" name="Espaço Reservado para Conteúdo 2"/>
          <p:cNvSpPr>
            <a:spLocks noGrp="1"/>
          </p:cNvSpPr>
          <p:nvPr>
            <p:ph idx="1"/>
          </p:nvPr>
        </p:nvSpPr>
        <p:spPr>
          <a:xfrm>
            <a:off x="464743" y="1163372"/>
            <a:ext cx="11262511" cy="5477345"/>
          </a:xfrm>
        </p:spPr>
        <p:txBody>
          <a:bodyPr>
            <a:normAutofit/>
          </a:bodyPr>
          <a:lstStyle/>
          <a:p>
            <a:pPr marL="514350" lvl="0" indent="-514350">
              <a:buAutoNum type="arabicPeriod"/>
            </a:pPr>
            <a:r>
              <a:rPr lang="pt-PT" dirty="0"/>
              <a:t>Que Portugal depois do 25 de Abril?</a:t>
            </a:r>
          </a:p>
          <a:p>
            <a:pPr marL="514350" lvl="0" indent="-514350">
              <a:buAutoNum type="arabicPeriod"/>
            </a:pPr>
            <a:r>
              <a:rPr lang="pt-PT" dirty="0"/>
              <a:t>Os Portugueses na segunda metade do Séc.XX</a:t>
            </a:r>
          </a:p>
          <a:p>
            <a:pPr marL="514350" lvl="0" indent="-514350">
              <a:buAutoNum type="arabicPeriod"/>
            </a:pPr>
            <a:r>
              <a:rPr lang="pt-PT" b="1" dirty="0"/>
              <a:t> </a:t>
            </a:r>
            <a:r>
              <a:rPr lang="tr-TR" b="1" dirty="0"/>
              <a:t>Exhibition of the documentary </a:t>
            </a:r>
            <a:r>
              <a:rPr lang="pt-PT" b="1" dirty="0"/>
              <a:t>“The Fearless Captain”</a:t>
            </a:r>
          </a:p>
          <a:p>
            <a:pPr marL="0" indent="0" algn="ctr">
              <a:buNone/>
            </a:pPr>
            <a:endParaRPr lang="pt-PT" b="1" dirty="0"/>
          </a:p>
          <a:p>
            <a:pPr marL="0" indent="0" algn="ctr">
              <a:buNone/>
            </a:pPr>
            <a:r>
              <a:rPr lang="pt-PT" b="1" dirty="0"/>
              <a:t>Cultural Features</a:t>
            </a:r>
          </a:p>
          <a:p>
            <a:pPr marL="0" indent="0" algn="ctr">
              <a:buNone/>
            </a:pPr>
            <a:endParaRPr lang="pt-PT" b="1" dirty="0"/>
          </a:p>
          <a:p>
            <a:r>
              <a:rPr lang="pt-PT" dirty="0"/>
              <a:t>“Proudly alone” to uprising for freedom;</a:t>
            </a:r>
          </a:p>
          <a:p>
            <a:r>
              <a:rPr lang="pt-PT" dirty="0"/>
              <a:t>Revolutionary to consensus</a:t>
            </a:r>
            <a:endParaRPr lang="en-GB" dirty="0"/>
          </a:p>
          <a:p>
            <a:pPr marL="0" lvl="0" indent="0">
              <a:buNone/>
            </a:pPr>
            <a:endParaRPr lang="en-GB" dirty="0"/>
          </a:p>
        </p:txBody>
      </p:sp>
    </p:spTree>
    <p:extLst>
      <p:ext uri="{BB962C8B-B14F-4D97-AF65-F5344CB8AC3E}">
        <p14:creationId xmlns:p14="http://schemas.microsoft.com/office/powerpoint/2010/main" val="11892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555" y="36948"/>
            <a:ext cx="7258983" cy="874254"/>
          </a:xfrm>
        </p:spPr>
        <p:txBody>
          <a:bodyPr/>
          <a:lstStyle/>
          <a:p>
            <a:r>
              <a:rPr lang="pt-PT" b="1" dirty="0"/>
              <a:t>A Revolução de Abril</a:t>
            </a:r>
            <a:endParaRPr lang="en-GB" b="1" dirty="0"/>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2776" y="2529426"/>
            <a:ext cx="2824586" cy="4063175"/>
          </a:xfrm>
        </p:spPr>
      </p:pic>
      <p:pic>
        <p:nvPicPr>
          <p:cNvPr id="5" name="Imagem 4">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5497" y="948149"/>
            <a:ext cx="3805905" cy="2728763"/>
          </a:xfrm>
          <a:prstGeom prst="rect">
            <a:avLst/>
          </a:prstGeom>
        </p:spPr>
      </p:pic>
      <p:pic>
        <p:nvPicPr>
          <p:cNvPr id="6" name="Imagem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45464" y="3750807"/>
            <a:ext cx="4014468" cy="2951815"/>
          </a:xfrm>
          <a:prstGeom prst="rect">
            <a:avLst/>
          </a:prstGeom>
        </p:spPr>
      </p:pic>
      <p:pic>
        <p:nvPicPr>
          <p:cNvPr id="7" name="Imagem 6">
            <a:hlinkClick r:id="rId6"/>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289538" y="0"/>
            <a:ext cx="4902462" cy="6858000"/>
          </a:xfrm>
          <a:prstGeom prst="rect">
            <a:avLst/>
          </a:prstGeom>
        </p:spPr>
      </p:pic>
    </p:spTree>
    <p:extLst>
      <p:ext uri="{BB962C8B-B14F-4D97-AF65-F5344CB8AC3E}">
        <p14:creationId xmlns:p14="http://schemas.microsoft.com/office/powerpoint/2010/main" val="2406109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7650" y="312705"/>
            <a:ext cx="12325349" cy="1325563"/>
          </a:xfrm>
        </p:spPr>
        <p:txBody>
          <a:bodyPr/>
          <a:lstStyle/>
          <a:p>
            <a:pPr algn="ctr"/>
            <a:r>
              <a:rPr lang="pt-PT" dirty="0"/>
              <a:t>“Esta é a madrugada que eu esperava”</a:t>
            </a:r>
            <a:br>
              <a:rPr lang="en-GB" dirty="0"/>
            </a:br>
            <a:endParaRPr lang="en-GB" dirty="0"/>
          </a:p>
        </p:txBody>
      </p:sp>
      <p:sp>
        <p:nvSpPr>
          <p:cNvPr id="3" name="Espaço Reservado para Conteúdo 2"/>
          <p:cNvSpPr>
            <a:spLocks noGrp="1"/>
          </p:cNvSpPr>
          <p:nvPr>
            <p:ph idx="1"/>
          </p:nvPr>
        </p:nvSpPr>
        <p:spPr>
          <a:xfrm>
            <a:off x="3273959" y="2035420"/>
            <a:ext cx="4865484" cy="3081352"/>
          </a:xfrm>
        </p:spPr>
        <p:txBody>
          <a:bodyPr>
            <a:normAutofit lnSpcReduction="10000"/>
          </a:bodyPr>
          <a:lstStyle/>
          <a:p>
            <a:pPr marL="0" indent="0" algn="just">
              <a:buNone/>
            </a:pPr>
            <a:r>
              <a:rPr lang="pt-PT" dirty="0"/>
              <a:t>“Esta é a madrugada que eu esperava</a:t>
            </a:r>
            <a:endParaRPr lang="en-GB" dirty="0"/>
          </a:p>
          <a:p>
            <a:pPr marL="0" indent="0" algn="just">
              <a:buNone/>
            </a:pPr>
            <a:r>
              <a:rPr lang="pt-PT" dirty="0"/>
              <a:t>O dia inicial e limpo</a:t>
            </a:r>
          </a:p>
          <a:p>
            <a:pPr marL="0" indent="0" algn="just">
              <a:buNone/>
            </a:pPr>
            <a:r>
              <a:rPr lang="pt-PT" dirty="0"/>
              <a:t>Onde emergimos da noite e do silêncio</a:t>
            </a:r>
          </a:p>
          <a:p>
            <a:pPr marL="0" indent="0" algn="just">
              <a:buNone/>
            </a:pPr>
            <a:r>
              <a:rPr lang="pt-PT" dirty="0"/>
              <a:t>E livres habitamos a substância do tempo”</a:t>
            </a:r>
            <a:endParaRPr lang="en-GB" dirty="0"/>
          </a:p>
        </p:txBody>
      </p:sp>
      <p:sp>
        <p:nvSpPr>
          <p:cNvPr id="4" name="CaixaDeTexto 3"/>
          <p:cNvSpPr txBox="1"/>
          <p:nvPr/>
        </p:nvSpPr>
        <p:spPr>
          <a:xfrm>
            <a:off x="6320075" y="2097230"/>
            <a:ext cx="5033726" cy="923330"/>
          </a:xfrm>
          <a:prstGeom prst="rect">
            <a:avLst/>
          </a:prstGeom>
          <a:noFill/>
        </p:spPr>
        <p:txBody>
          <a:bodyPr wrap="square" rtlCol="0">
            <a:spAutoFit/>
          </a:bodyPr>
          <a:lstStyle/>
          <a:p>
            <a:endParaRPr lang="pt-PT" dirty="0"/>
          </a:p>
          <a:p>
            <a:endParaRPr lang="pt-PT" dirty="0"/>
          </a:p>
          <a:p>
            <a:endParaRPr lang="en-GB" dirty="0"/>
          </a:p>
        </p:txBody>
      </p:sp>
      <p:sp>
        <p:nvSpPr>
          <p:cNvPr id="5" name="CaixaDeTexto 4"/>
          <p:cNvSpPr txBox="1"/>
          <p:nvPr/>
        </p:nvSpPr>
        <p:spPr>
          <a:xfrm>
            <a:off x="4476452" y="5513925"/>
            <a:ext cx="6090000" cy="677108"/>
          </a:xfrm>
          <a:prstGeom prst="rect">
            <a:avLst/>
          </a:prstGeom>
          <a:noFill/>
        </p:spPr>
        <p:txBody>
          <a:bodyPr wrap="none" rtlCol="0">
            <a:spAutoFit/>
          </a:bodyPr>
          <a:lstStyle/>
          <a:p>
            <a:r>
              <a:rPr lang="en-GB" sz="2000" b="1" dirty="0"/>
              <a:t>Sophia de Mello </a:t>
            </a:r>
            <a:r>
              <a:rPr lang="en-GB" sz="2000" b="1" dirty="0" err="1"/>
              <a:t>Breyner</a:t>
            </a:r>
            <a:r>
              <a:rPr lang="en-GB" sz="2000" b="1" dirty="0"/>
              <a:t> Andresen, ‘25 de Abril’ (1974)</a:t>
            </a:r>
            <a:r>
              <a:rPr lang="en-GB" b="1" dirty="0"/>
              <a:t>,</a:t>
            </a:r>
          </a:p>
          <a:p>
            <a:r>
              <a:rPr lang="en-GB" b="1" dirty="0"/>
              <a:t>translated by Richard Zenith</a:t>
            </a:r>
          </a:p>
        </p:txBody>
      </p:sp>
    </p:spTree>
    <p:extLst>
      <p:ext uri="{BB962C8B-B14F-4D97-AF65-F5344CB8AC3E}">
        <p14:creationId xmlns:p14="http://schemas.microsoft.com/office/powerpoint/2010/main" val="680765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8901" y="312705"/>
            <a:ext cx="10515600" cy="1325563"/>
          </a:xfrm>
        </p:spPr>
        <p:txBody>
          <a:bodyPr/>
          <a:lstStyle/>
          <a:p>
            <a:pPr algn="ctr"/>
            <a:r>
              <a:rPr lang="pt-PT" dirty="0"/>
              <a:t>“This the the dawn I waited for”</a:t>
            </a:r>
            <a:endParaRPr lang="en-GB" dirty="0"/>
          </a:p>
        </p:txBody>
      </p:sp>
      <p:sp>
        <p:nvSpPr>
          <p:cNvPr id="4" name="CaixaDeTexto 3"/>
          <p:cNvSpPr txBox="1"/>
          <p:nvPr/>
        </p:nvSpPr>
        <p:spPr>
          <a:xfrm>
            <a:off x="3579137" y="1758676"/>
            <a:ext cx="5033726" cy="3634841"/>
          </a:xfrm>
          <a:prstGeom prst="rect">
            <a:avLst/>
          </a:prstGeom>
          <a:noFill/>
        </p:spPr>
        <p:txBody>
          <a:bodyPr wrap="square" rtlCol="0">
            <a:spAutoFit/>
          </a:bodyPr>
          <a:lstStyle/>
          <a:p>
            <a:pPr algn="just">
              <a:lnSpc>
                <a:spcPct val="90000"/>
              </a:lnSpc>
              <a:spcBef>
                <a:spcPts val="1000"/>
              </a:spcBef>
            </a:pPr>
            <a:r>
              <a:rPr lang="en-GB" sz="2800" dirty="0"/>
              <a:t>“This is the dawn I waited for</a:t>
            </a:r>
          </a:p>
          <a:p>
            <a:pPr algn="just">
              <a:lnSpc>
                <a:spcPct val="90000"/>
              </a:lnSpc>
              <a:spcBef>
                <a:spcPts val="1000"/>
              </a:spcBef>
            </a:pPr>
            <a:r>
              <a:rPr lang="en-GB" sz="2800" dirty="0"/>
              <a:t>The new day clean and whole</a:t>
            </a:r>
            <a:endParaRPr lang="pt-PT" sz="2800" dirty="0"/>
          </a:p>
          <a:p>
            <a:pPr algn="just">
              <a:lnSpc>
                <a:spcPct val="90000"/>
              </a:lnSpc>
              <a:spcBef>
                <a:spcPts val="1000"/>
              </a:spcBef>
            </a:pPr>
            <a:r>
              <a:rPr lang="en-GB" sz="2800" dirty="0"/>
              <a:t>When we emerge from night and silence</a:t>
            </a:r>
          </a:p>
          <a:p>
            <a:pPr algn="just">
              <a:lnSpc>
                <a:spcPct val="90000"/>
              </a:lnSpc>
              <a:spcBef>
                <a:spcPts val="1000"/>
              </a:spcBef>
            </a:pPr>
            <a:r>
              <a:rPr lang="en-GB" sz="2800" dirty="0"/>
              <a:t>To freely inhabit the substance of time”</a:t>
            </a:r>
            <a:endParaRPr lang="pt-PT" sz="2800" dirty="0"/>
          </a:p>
          <a:p>
            <a:endParaRPr lang="pt-PT" dirty="0"/>
          </a:p>
          <a:p>
            <a:endParaRPr lang="pt-PT" dirty="0"/>
          </a:p>
          <a:p>
            <a:endParaRPr lang="en-GB" dirty="0"/>
          </a:p>
        </p:txBody>
      </p:sp>
      <p:sp>
        <p:nvSpPr>
          <p:cNvPr id="5" name="CaixaDeTexto 4"/>
          <p:cNvSpPr txBox="1"/>
          <p:nvPr/>
        </p:nvSpPr>
        <p:spPr>
          <a:xfrm>
            <a:off x="4476452" y="5513925"/>
            <a:ext cx="6090000" cy="677108"/>
          </a:xfrm>
          <a:prstGeom prst="rect">
            <a:avLst/>
          </a:prstGeom>
          <a:noFill/>
        </p:spPr>
        <p:txBody>
          <a:bodyPr wrap="none" rtlCol="0">
            <a:spAutoFit/>
          </a:bodyPr>
          <a:lstStyle/>
          <a:p>
            <a:r>
              <a:rPr lang="en-GB" sz="2000" b="1" dirty="0"/>
              <a:t>Sophia de Mello </a:t>
            </a:r>
            <a:r>
              <a:rPr lang="en-GB" sz="2000" b="1" dirty="0" err="1"/>
              <a:t>Breyner</a:t>
            </a:r>
            <a:r>
              <a:rPr lang="en-GB" sz="2000" b="1" dirty="0"/>
              <a:t> Andresen, ‘25 de Abril’ (1974)</a:t>
            </a:r>
            <a:r>
              <a:rPr lang="en-GB" b="1" dirty="0"/>
              <a:t>,</a:t>
            </a:r>
          </a:p>
          <a:p>
            <a:r>
              <a:rPr lang="en-GB" b="1" dirty="0"/>
              <a:t>translated by Richard Zenith</a:t>
            </a:r>
          </a:p>
        </p:txBody>
      </p:sp>
    </p:spTree>
    <p:extLst>
      <p:ext uri="{BB962C8B-B14F-4D97-AF65-F5344CB8AC3E}">
        <p14:creationId xmlns:p14="http://schemas.microsoft.com/office/powerpoint/2010/main" val="2189119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30F8C-2D5C-4118-976F-DEAC58CC7516}"/>
              </a:ext>
            </a:extLst>
          </p:cNvPr>
          <p:cNvSpPr>
            <a:spLocks noGrp="1"/>
          </p:cNvSpPr>
          <p:nvPr>
            <p:ph type="title"/>
          </p:nvPr>
        </p:nvSpPr>
        <p:spPr>
          <a:xfrm>
            <a:off x="838200" y="785812"/>
            <a:ext cx="10515600" cy="1325563"/>
          </a:xfrm>
        </p:spPr>
        <p:txBody>
          <a:bodyPr>
            <a:normAutofit fontScale="90000"/>
          </a:bodyPr>
          <a:lstStyle/>
          <a:p>
            <a:r>
              <a:rPr lang="tr-TR" dirty="0"/>
              <a:t>Exhibition of the documentary </a:t>
            </a:r>
            <a:r>
              <a:rPr lang="pt-PT" dirty="0"/>
              <a:t>“The Fearless Captain”</a:t>
            </a:r>
            <a:br>
              <a:rPr lang="pt-PT" b="1" dirty="0"/>
            </a:br>
            <a:endParaRPr lang="pt-PT" dirty="0"/>
          </a:p>
        </p:txBody>
      </p:sp>
      <p:sp>
        <p:nvSpPr>
          <p:cNvPr id="3" name="Content Placeholder 2">
            <a:extLst>
              <a:ext uri="{FF2B5EF4-FFF2-40B4-BE49-F238E27FC236}">
                <a16:creationId xmlns:a16="http://schemas.microsoft.com/office/drawing/2014/main" id="{05D16D68-1F92-4AF8-BCCB-71B4BFA4E9CA}"/>
              </a:ext>
            </a:extLst>
          </p:cNvPr>
          <p:cNvSpPr>
            <a:spLocks noGrp="1"/>
          </p:cNvSpPr>
          <p:nvPr>
            <p:ph idx="1"/>
          </p:nvPr>
        </p:nvSpPr>
        <p:spPr>
          <a:xfrm>
            <a:off x="838200" y="2263775"/>
            <a:ext cx="10515600" cy="4351338"/>
          </a:xfrm>
        </p:spPr>
        <p:txBody>
          <a:bodyPr/>
          <a:lstStyle/>
          <a:p>
            <a:pPr marL="0" indent="0">
              <a:buNone/>
            </a:pPr>
            <a:r>
              <a:rPr lang="pt-PT" dirty="0"/>
              <a:t>“A história definitiva do homem certo no sítio certo no dia certo. Que falava alto, que cantava desafinado, que não se encolhia, que foi maltratado depois de protagonizar História, que enganou enquanto pôde o que a tristeza lhe tirou na infância e na morte – o direito a ter o que é devido. Um herói português. Salgueiro Maia nasceu há precisamente 75 anos”</a:t>
            </a:r>
          </a:p>
          <a:p>
            <a:endParaRPr lang="pt-PT" dirty="0"/>
          </a:p>
        </p:txBody>
      </p:sp>
    </p:spTree>
    <p:extLst>
      <p:ext uri="{BB962C8B-B14F-4D97-AF65-F5344CB8AC3E}">
        <p14:creationId xmlns:p14="http://schemas.microsoft.com/office/powerpoint/2010/main" val="2941572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A0DAA6-33B8-4A25-810D-2F4D816FB4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972594"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630F8C-2D5C-4118-976F-DEAC58CC7516}"/>
              </a:ext>
            </a:extLst>
          </p:cNvPr>
          <p:cNvSpPr>
            <a:spLocks noGrp="1"/>
          </p:cNvSpPr>
          <p:nvPr>
            <p:ph type="title"/>
          </p:nvPr>
        </p:nvSpPr>
        <p:spPr>
          <a:xfrm>
            <a:off x="717982" y="1468756"/>
            <a:ext cx="3377183" cy="3681976"/>
          </a:xfrm>
          <a:noFill/>
        </p:spPr>
        <p:txBody>
          <a:bodyPr vert="horz" lIns="91440" tIns="45720" rIns="91440" bIns="45720" rtlCol="0" anchor="b">
            <a:normAutofit/>
          </a:bodyPr>
          <a:lstStyle/>
          <a:p>
            <a:r>
              <a:rPr lang="en-US" sz="4100" b="1" dirty="0">
                <a:solidFill>
                  <a:schemeClr val="bg1"/>
                </a:solidFill>
              </a:rPr>
              <a:t>The April Captains and CAPTAIN SALGUEIRO MAIA</a:t>
            </a:r>
            <a:br>
              <a:rPr lang="en-US" sz="4100" b="1" dirty="0">
                <a:solidFill>
                  <a:schemeClr val="bg1"/>
                </a:solidFill>
              </a:rPr>
            </a:br>
            <a:endParaRPr lang="en-US" sz="4100" dirty="0">
              <a:solidFill>
                <a:schemeClr val="bg1"/>
              </a:solidFill>
            </a:endParaRPr>
          </a:p>
        </p:txBody>
      </p:sp>
      <p:pic>
        <p:nvPicPr>
          <p:cNvPr id="5" name="Content Placeholder 4" descr="A group of people standing in front of a crowd posing for the camera&#10;&#10;Description automatically generated">
            <a:extLst>
              <a:ext uri="{FF2B5EF4-FFF2-40B4-BE49-F238E27FC236}">
                <a16:creationId xmlns:a16="http://schemas.microsoft.com/office/drawing/2014/main" id="{46B413AE-440D-4C35-955A-A7279A58C180}"/>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25748" r="4183"/>
          <a:stretch/>
        </p:blipFill>
        <p:spPr>
          <a:xfrm>
            <a:off x="4654297" y="10"/>
            <a:ext cx="7537704" cy="6857990"/>
          </a:xfrm>
          <a:prstGeom prst="rect">
            <a:avLst/>
          </a:prstGeom>
        </p:spPr>
      </p:pic>
    </p:spTree>
    <p:extLst>
      <p:ext uri="{BB962C8B-B14F-4D97-AF65-F5344CB8AC3E}">
        <p14:creationId xmlns:p14="http://schemas.microsoft.com/office/powerpoint/2010/main" val="2486619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621" y="0"/>
            <a:ext cx="4125686" cy="770709"/>
          </a:xfrm>
        </p:spPr>
        <p:txBody>
          <a:bodyPr/>
          <a:lstStyle/>
          <a:p>
            <a:r>
              <a:rPr lang="pt-PT" dirty="0"/>
              <a:t>Guerra Colonial </a:t>
            </a:r>
            <a:endParaRPr lang="tr-TR" dirty="0"/>
          </a:p>
        </p:txBody>
      </p:sp>
      <p:pic>
        <p:nvPicPr>
          <p:cNvPr id="4" name="İçerik Yer Tutucusu 3">
            <a:hlinkClick r:id="rId2"/>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098618" y="3157945"/>
            <a:ext cx="4714875" cy="3543300"/>
          </a:xfrm>
        </p:spPr>
      </p:pic>
      <p:pic>
        <p:nvPicPr>
          <p:cNvPr id="5" name="Resim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98618" y="179814"/>
            <a:ext cx="4918801" cy="2768581"/>
          </a:xfrm>
          <a:prstGeom prst="rect">
            <a:avLst/>
          </a:prstGeom>
        </p:spPr>
      </p:pic>
      <p:pic>
        <p:nvPicPr>
          <p:cNvPr id="6" name="Resim 5">
            <a:hlinkClick r:id="rId5"/>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98880" y="3912516"/>
            <a:ext cx="4954594" cy="2788729"/>
          </a:xfrm>
          <a:prstGeom prst="rect">
            <a:avLst/>
          </a:prstGeom>
        </p:spPr>
      </p:pic>
      <p:sp>
        <p:nvSpPr>
          <p:cNvPr id="7" name="Metin kutusu 6"/>
          <p:cNvSpPr txBox="1"/>
          <p:nvPr/>
        </p:nvSpPr>
        <p:spPr>
          <a:xfrm>
            <a:off x="256321" y="770709"/>
            <a:ext cx="7025639" cy="5355312"/>
          </a:xfrm>
          <a:prstGeom prst="rect">
            <a:avLst/>
          </a:prstGeom>
          <a:noFill/>
        </p:spPr>
        <p:txBody>
          <a:bodyPr wrap="square" rtlCol="0">
            <a:spAutoFit/>
          </a:bodyPr>
          <a:lstStyle/>
          <a:p>
            <a:pPr marL="285750" indent="-285750">
              <a:buFont typeface="Arial" panose="020B0604020202020204" pitchFamily="34" charset="0"/>
              <a:buChar char="•"/>
            </a:pPr>
            <a:r>
              <a:rPr lang="pt-PT" dirty="0"/>
              <a:t>Between 1961-1974 in:</a:t>
            </a:r>
          </a:p>
          <a:p>
            <a:r>
              <a:rPr lang="pt-PT" dirty="0"/>
              <a:t>Angola, Mozambique, Guinea-Bissau, São Tomé e Principe and Cape Verde.</a:t>
            </a:r>
          </a:p>
          <a:p>
            <a:endParaRPr lang="pt-PT" dirty="0"/>
          </a:p>
          <a:p>
            <a:pPr marL="285750" indent="-285750">
              <a:buFont typeface="Arial" panose="020B0604020202020204" pitchFamily="34" charset="0"/>
              <a:buChar char="•"/>
            </a:pPr>
            <a:r>
              <a:rPr lang="pt-PT" dirty="0"/>
              <a:t>200,000 armed forces;</a:t>
            </a:r>
          </a:p>
          <a:p>
            <a:pPr marL="285750" indent="-285750">
              <a:buFont typeface="Arial" panose="020B0604020202020204" pitchFamily="34" charset="0"/>
              <a:buChar char="•"/>
            </a:pPr>
            <a:r>
              <a:rPr lang="pt-PT" dirty="0"/>
              <a:t>Almost half of total GNP;</a:t>
            </a:r>
          </a:p>
          <a:p>
            <a:pPr marL="285750" indent="-285750">
              <a:buFont typeface="Arial" panose="020B0604020202020204" pitchFamily="34" charset="0"/>
              <a:buChar char="•"/>
            </a:pPr>
            <a:r>
              <a:rPr lang="pt-PT" dirty="0"/>
              <a:t>Close to 10, 000 deceased and 1,3 million portuguese emigrated;</a:t>
            </a:r>
          </a:p>
          <a:p>
            <a:pPr marL="285750" indent="-285750">
              <a:buFont typeface="Arial" panose="020B0604020202020204" pitchFamily="34" charset="0"/>
              <a:buChar char="•"/>
            </a:pPr>
            <a:r>
              <a:rPr lang="pt-PT" dirty="0"/>
              <a:t>“Portugal in, but not of Europe” Marcello Caetano</a:t>
            </a:r>
          </a:p>
          <a:p>
            <a:pPr marL="285750" indent="-285750">
              <a:buFont typeface="Arial" panose="020B0604020202020204" pitchFamily="34" charset="0"/>
              <a:buChar char="•"/>
            </a:pPr>
            <a:r>
              <a:rPr lang="pt-PT" dirty="0"/>
              <a:t>“Proudly alone” Salazar</a:t>
            </a:r>
          </a:p>
          <a:p>
            <a:r>
              <a:rPr lang="pt-PT" dirty="0"/>
              <a:t>_________________________________________________________</a:t>
            </a:r>
          </a:p>
          <a:p>
            <a:pPr marL="285750" indent="-285750">
              <a:buFont typeface="Arial" panose="020B0604020202020204" pitchFamily="34" charset="0"/>
              <a:buChar char="•"/>
            </a:pPr>
            <a:r>
              <a:rPr lang="pt-PT" dirty="0"/>
              <a:t>Integration of over 650,000 “retornados” after the end of the war. </a:t>
            </a:r>
          </a:p>
          <a:p>
            <a:pPr marL="285750" indent="-285750">
              <a:buFont typeface="Arial" panose="020B0604020202020204" pitchFamily="34" charset="0"/>
              <a:buChar char="•"/>
            </a:pPr>
            <a:endParaRPr lang="pt-PT" dirty="0"/>
          </a:p>
          <a:p>
            <a:pPr marL="285750" indent="-285750">
              <a:buFont typeface="Arial" panose="020B0604020202020204" pitchFamily="34" charset="0"/>
              <a:buChar char="•"/>
            </a:pPr>
            <a:endParaRPr lang="pt-PT" dirty="0"/>
          </a:p>
          <a:p>
            <a:pPr marL="285750" indent="-285750">
              <a:buFont typeface="Arial" panose="020B0604020202020204" pitchFamily="34" charset="0"/>
              <a:buChar char="•"/>
            </a:pPr>
            <a:endParaRPr lang="pt-PT" dirty="0"/>
          </a:p>
          <a:p>
            <a:pPr marL="285750" indent="-285750">
              <a:buFont typeface="Arial" panose="020B0604020202020204" pitchFamily="34" charset="0"/>
              <a:buChar char="•"/>
            </a:pPr>
            <a:endParaRPr lang="pt-PT" dirty="0"/>
          </a:p>
          <a:p>
            <a:pPr marL="285750" indent="-285750">
              <a:buFont typeface="Arial" panose="020B0604020202020204" pitchFamily="34" charset="0"/>
              <a:buChar char="•"/>
            </a:pPr>
            <a:endParaRPr lang="pt-PT" dirty="0"/>
          </a:p>
          <a:p>
            <a:pPr marL="285750" indent="-285750">
              <a:buFont typeface="Arial" panose="020B0604020202020204" pitchFamily="34" charset="0"/>
              <a:buChar char="•"/>
            </a:pPr>
            <a:endParaRPr lang="pt-PT" dirty="0"/>
          </a:p>
          <a:p>
            <a:pPr marL="285750" indent="-285750">
              <a:buFont typeface="Arial" panose="020B0604020202020204" pitchFamily="34" charset="0"/>
              <a:buChar char="•"/>
            </a:pPr>
            <a:endParaRPr lang="pt-PT" dirty="0"/>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2029493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897" y="365125"/>
            <a:ext cx="12096206" cy="6048103"/>
          </a:xfrm>
        </p:spPr>
      </p:pic>
    </p:spTree>
    <p:extLst>
      <p:ext uri="{BB962C8B-B14F-4D97-AF65-F5344CB8AC3E}">
        <p14:creationId xmlns:p14="http://schemas.microsoft.com/office/powerpoint/2010/main" val="3662391672"/>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414</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Tema do Office</vt:lpstr>
      <vt:lpstr>PowerPoint Presentation</vt:lpstr>
      <vt:lpstr>Summary</vt:lpstr>
      <vt:lpstr>A Revolução de Abril</vt:lpstr>
      <vt:lpstr>“Esta é a madrugada que eu esperava” </vt:lpstr>
      <vt:lpstr>“This the the dawn I waited for”</vt:lpstr>
      <vt:lpstr>Exhibition of the documentary “The Fearless Captain” </vt:lpstr>
      <vt:lpstr>The April Captains and CAPTAIN SALGUEIRO MAIA </vt:lpstr>
      <vt:lpstr>Guerra Colonial </vt:lpstr>
      <vt:lpstr>PowerPoint Presentation</vt:lpstr>
      <vt:lpstr>The Revolution in Progress “PREC”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José Duarte</dc:creator>
  <cp:lastModifiedBy>José Duarte</cp:lastModifiedBy>
  <cp:revision>1</cp:revision>
  <dcterms:created xsi:type="dcterms:W3CDTF">2020-05-04T12:06:06Z</dcterms:created>
  <dcterms:modified xsi:type="dcterms:W3CDTF">2020-05-04T12:08:10Z</dcterms:modified>
</cp:coreProperties>
</file>