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8" r:id="rId3"/>
    <p:sldId id="268" r:id="rId4"/>
    <p:sldId id="264" r:id="rId5"/>
    <p:sldId id="257" r:id="rId6"/>
    <p:sldId id="279" r:id="rId7"/>
    <p:sldId id="270" r:id="rId8"/>
    <p:sldId id="276" r:id="rId9"/>
    <p:sldId id="281" r:id="rId10"/>
    <p:sldId id="261" r:id="rId11"/>
    <p:sldId id="275" r:id="rId12"/>
    <p:sldId id="282" r:id="rId13"/>
    <p:sldId id="283" r:id="rId14"/>
    <p:sldId id="280" r:id="rId15"/>
    <p:sldId id="277" r:id="rId16"/>
    <p:sldId id="263" r:id="rId17"/>
    <p:sldId id="259" r:id="rId18"/>
    <p:sldId id="258" r:id="rId19"/>
    <p:sldId id="266" r:id="rId20"/>
    <p:sldId id="260" r:id="rId21"/>
    <p:sldId id="269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BA23-1570-4167-97A5-AEF9D66118EF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DA28-D0CD-4A17-B110-36C278AA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17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BA23-1570-4167-97A5-AEF9D66118EF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DA28-D0CD-4A17-B110-36C278AA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29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BA23-1570-4167-97A5-AEF9D66118EF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DA28-D0CD-4A17-B110-36C278AA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20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BA23-1570-4167-97A5-AEF9D66118EF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DA28-D0CD-4A17-B110-36C278AA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18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BA23-1570-4167-97A5-AEF9D66118EF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DA28-D0CD-4A17-B110-36C278AA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03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BA23-1570-4167-97A5-AEF9D66118EF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DA28-D0CD-4A17-B110-36C278AA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39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BA23-1570-4167-97A5-AEF9D66118EF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DA28-D0CD-4A17-B110-36C278AA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58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BA23-1570-4167-97A5-AEF9D66118EF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DA28-D0CD-4A17-B110-36C278AA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50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BA23-1570-4167-97A5-AEF9D66118EF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DA28-D0CD-4A17-B110-36C278AA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32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BA23-1570-4167-97A5-AEF9D66118EF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DA28-D0CD-4A17-B110-36C278AA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31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7BA23-1570-4167-97A5-AEF9D66118EF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DA28-D0CD-4A17-B110-36C278AA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50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GB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7BA23-1570-4167-97A5-AEF9D66118EF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6DA28-D0CD-4A17-B110-36C278AA0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14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952546"/>
            <a:ext cx="9144000" cy="2387600"/>
          </a:xfrm>
        </p:spPr>
        <p:txBody>
          <a:bodyPr>
            <a:normAutofit/>
          </a:bodyPr>
          <a:lstStyle/>
          <a:p>
            <a:r>
              <a:rPr lang="tr-T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Fırat Nehri ve kolları  (21) </a:t>
            </a:r>
            <a:br>
              <a:rPr lang="tr-T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tr-T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Dicle Nehri ve kolları (22)</a:t>
            </a:r>
            <a:br>
              <a:rPr lang="en-GB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44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984171"/>
            <a:ext cx="9144000" cy="1273628"/>
          </a:xfrm>
        </p:spPr>
        <p:txBody>
          <a:bodyPr/>
          <a:lstStyle/>
          <a:p>
            <a:r>
              <a:rPr lang="tr-TR" altLang="tr-TR" dirty="0"/>
              <a:t>TÜRKİYE TOPRAKLARI VE SULARI</a:t>
            </a:r>
            <a:br>
              <a:rPr lang="tr-TR" altLang="tr-TR" dirty="0"/>
            </a:br>
            <a:r>
              <a:rPr lang="en-GB" altLang="en-US" dirty="0"/>
              <a:t>THUS1006</a:t>
            </a:r>
            <a:endParaRPr lang="en-GB" dirty="0"/>
          </a:p>
        </p:txBody>
      </p:sp>
      <p:sp>
        <p:nvSpPr>
          <p:cNvPr id="4" name="2 Alt Başlık"/>
          <p:cNvSpPr txBox="1">
            <a:spLocks/>
          </p:cNvSpPr>
          <p:nvPr/>
        </p:nvSpPr>
        <p:spPr>
          <a:xfrm>
            <a:off x="1524000" y="5368834"/>
            <a:ext cx="9144000" cy="12573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altLang="tr-TR" dirty="0" err="1"/>
              <a:t>Prof.Dr</a:t>
            </a:r>
            <a:r>
              <a:rPr lang="tr-TR" altLang="tr-TR" dirty="0"/>
              <a:t>. Hasan Sabri Öztürk</a:t>
            </a:r>
          </a:p>
          <a:p>
            <a:r>
              <a:rPr lang="tr-TR" altLang="tr-TR" dirty="0"/>
              <a:t>hozturk@agri.ankara.edu.tr</a:t>
            </a:r>
          </a:p>
          <a:p>
            <a:r>
              <a:rPr lang="tr-TR" altLang="tr-TR" dirty="0"/>
              <a:t>2021-2022</a:t>
            </a:r>
          </a:p>
          <a:p>
            <a:endParaRPr lang="tr-TR" altLang="tr-TR" dirty="0"/>
          </a:p>
          <a:p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2907922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236029" cy="4351338"/>
          </a:xfrm>
        </p:spPr>
        <p:txBody>
          <a:bodyPr/>
          <a:lstStyle/>
          <a:p>
            <a:r>
              <a:rPr lang="en-GB" dirty="0" err="1"/>
              <a:t>Fırat-Dicle</a:t>
            </a:r>
            <a:r>
              <a:rPr lang="en-GB" dirty="0"/>
              <a:t> </a:t>
            </a:r>
            <a:r>
              <a:rPr lang="en-GB" dirty="0" err="1"/>
              <a:t>Havzası</a:t>
            </a:r>
            <a:r>
              <a:rPr lang="en-GB" dirty="0"/>
              <a:t>: </a:t>
            </a:r>
            <a:r>
              <a:rPr lang="en-GB" dirty="0" err="1"/>
              <a:t>Toplam</a:t>
            </a:r>
            <a:r>
              <a:rPr lang="en-GB" dirty="0"/>
              <a:t> </a:t>
            </a:r>
            <a:r>
              <a:rPr lang="en-GB" dirty="0" err="1"/>
              <a:t>uzunluk</a:t>
            </a:r>
            <a:r>
              <a:rPr lang="en-GB" dirty="0"/>
              <a:t> 7362 km. </a:t>
            </a:r>
            <a:endParaRPr lang="tr-TR" dirty="0"/>
          </a:p>
          <a:p>
            <a:r>
              <a:rPr lang="en-GB" dirty="0" err="1"/>
              <a:t>Baraj</a:t>
            </a:r>
            <a:r>
              <a:rPr lang="en-GB" dirty="0"/>
              <a:t> </a:t>
            </a:r>
            <a:r>
              <a:rPr lang="en-GB" dirty="0" err="1"/>
              <a:t>sayısı</a:t>
            </a:r>
            <a:r>
              <a:rPr lang="en-GB" dirty="0"/>
              <a:t> 45. TR: 21 (1 </a:t>
            </a:r>
            <a:r>
              <a:rPr lang="en-GB" dirty="0" err="1"/>
              <a:t>inşaa</a:t>
            </a:r>
            <a:r>
              <a:rPr lang="en-GB" dirty="0"/>
              <a:t> </a:t>
            </a:r>
            <a:r>
              <a:rPr lang="en-GB" dirty="0" err="1"/>
              <a:t>hal</a:t>
            </a:r>
            <a:r>
              <a:rPr lang="tr-TR" dirty="0"/>
              <a:t>i</a:t>
            </a:r>
            <a:r>
              <a:rPr lang="en-GB" dirty="0"/>
              <a:t>), </a:t>
            </a:r>
            <a:r>
              <a:rPr lang="en-GB" dirty="0" err="1"/>
              <a:t>Suriye</a:t>
            </a:r>
            <a:r>
              <a:rPr lang="en-GB" dirty="0"/>
              <a:t>: 2, </a:t>
            </a:r>
            <a:r>
              <a:rPr lang="en-GB" dirty="0" err="1"/>
              <a:t>Irak</a:t>
            </a:r>
            <a:r>
              <a:rPr lang="en-GB" dirty="0"/>
              <a:t>: 22 (6 </a:t>
            </a:r>
            <a:r>
              <a:rPr lang="en-GB" err="1"/>
              <a:t>inşaa</a:t>
            </a:r>
            <a:r>
              <a:rPr lang="en-GB"/>
              <a:t> hal)</a:t>
            </a:r>
            <a:endParaRPr lang="en-GB" dirty="0"/>
          </a:p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1783325"/>
            <a:ext cx="5295900" cy="382905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6505303" y="5612375"/>
            <a:ext cx="3182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Mehmet </a:t>
            </a:r>
            <a:r>
              <a:rPr lang="en-GB" dirty="0" err="1"/>
              <a:t>Babaoğlu@mbabaoglu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8088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594" y="365125"/>
            <a:ext cx="6477000" cy="6324600"/>
          </a:xfrm>
          <a:prstGeom prst="rect">
            <a:avLst/>
          </a:prstGeom>
        </p:spPr>
      </p:pic>
      <p:sp>
        <p:nvSpPr>
          <p:cNvPr id="6" name="Dikdörtgen 5"/>
          <p:cNvSpPr>
            <a:spLocks noChangeAspect="1"/>
          </p:cNvSpPr>
          <p:nvPr/>
        </p:nvSpPr>
        <p:spPr>
          <a:xfrm>
            <a:off x="838200" y="5212397"/>
            <a:ext cx="46873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333333"/>
                </a:solidFill>
                <a:latin typeface="Roboto"/>
              </a:rPr>
              <a:t>Şekil Dicle Fırat Nehir havzasının yıllık </a:t>
            </a:r>
            <a:r>
              <a:rPr lang="tr-TR" dirty="0" err="1">
                <a:solidFill>
                  <a:srgbClr val="333333"/>
                </a:solidFill>
                <a:latin typeface="Roboto"/>
              </a:rPr>
              <a:t>evapotranspirasyon</a:t>
            </a:r>
            <a:r>
              <a:rPr lang="tr-TR" dirty="0">
                <a:solidFill>
                  <a:srgbClr val="333333"/>
                </a:solidFill>
                <a:latin typeface="Roboto"/>
              </a:rPr>
              <a:t> dağılım haritası</a:t>
            </a:r>
          </a:p>
          <a:p>
            <a:endParaRPr lang="tr-TR" dirty="0">
              <a:solidFill>
                <a:srgbClr val="333333"/>
              </a:solidFill>
              <a:latin typeface="Roboto"/>
            </a:endParaRPr>
          </a:p>
          <a:p>
            <a:r>
              <a:rPr lang="en-GB" dirty="0">
                <a:solidFill>
                  <a:srgbClr val="333333"/>
                </a:solidFill>
                <a:latin typeface="Roboto"/>
              </a:rPr>
              <a:t>http://earlywarning.usgs.gov/fews/middleeast/index.php).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1123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085" y="365125"/>
            <a:ext cx="6096000" cy="59436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156754" y="4532198"/>
            <a:ext cx="56769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333333"/>
                </a:solidFill>
                <a:latin typeface="Roboto"/>
              </a:rPr>
              <a:t>Şekil Dicle –</a:t>
            </a:r>
            <a:r>
              <a:rPr lang="tr-TR" dirty="0" err="1">
                <a:solidFill>
                  <a:srgbClr val="333333"/>
                </a:solidFill>
                <a:latin typeface="Roboto"/>
              </a:rPr>
              <a:t>fırat</a:t>
            </a:r>
            <a:r>
              <a:rPr lang="tr-TR" dirty="0">
                <a:solidFill>
                  <a:srgbClr val="333333"/>
                </a:solidFill>
                <a:latin typeface="Roboto"/>
              </a:rPr>
              <a:t> nehir sisteminin yıllık ortalama kar dağılımı haritası</a:t>
            </a:r>
          </a:p>
          <a:p>
            <a:r>
              <a:rPr lang="en-GB" dirty="0">
                <a:solidFill>
                  <a:srgbClr val="333333"/>
                </a:solidFill>
                <a:latin typeface="Roboto"/>
              </a:rPr>
              <a:t>(</a:t>
            </a:r>
            <a:r>
              <a:rPr lang="en-GB" dirty="0" err="1">
                <a:solidFill>
                  <a:srgbClr val="333333"/>
                </a:solidFill>
                <a:latin typeface="Roboto"/>
              </a:rPr>
              <a:t>Hijmans</a:t>
            </a:r>
            <a:r>
              <a:rPr lang="en-GB" dirty="0">
                <a:solidFill>
                  <a:srgbClr val="333333"/>
                </a:solidFill>
                <a:latin typeface="Roboto"/>
              </a:rPr>
              <a:t> and others, 2005; http://worldclim.org/) using the Basin Characterization Model (Flint and Flint, 2007).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605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678" y="1406393"/>
            <a:ext cx="6603384" cy="4576396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29158" y="5164000"/>
            <a:ext cx="4834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333333"/>
                </a:solidFill>
                <a:latin typeface="Roboto"/>
              </a:rPr>
              <a:t>Şekil Dicle- </a:t>
            </a:r>
            <a:r>
              <a:rPr lang="tr-TR" dirty="0" err="1">
                <a:solidFill>
                  <a:srgbClr val="333333"/>
                </a:solidFill>
                <a:latin typeface="Roboto"/>
              </a:rPr>
              <a:t>fırat</a:t>
            </a:r>
            <a:r>
              <a:rPr lang="tr-TR" dirty="0">
                <a:solidFill>
                  <a:srgbClr val="333333"/>
                </a:solidFill>
                <a:latin typeface="Roboto"/>
              </a:rPr>
              <a:t> Nehir sistemlerinde toprak derinlik haritası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9979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406"/>
          </a:xfrm>
        </p:spPr>
        <p:txBody>
          <a:bodyPr/>
          <a:lstStyle/>
          <a:p>
            <a:r>
              <a:rPr lang="en-GB" dirty="0" err="1">
                <a:latin typeface="Arial" panose="020B0604020202020204" pitchFamily="34" charset="0"/>
              </a:rPr>
              <a:t>Fırat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havzası</a:t>
            </a:r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846" y="1392771"/>
            <a:ext cx="6315462" cy="444125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51163" y="1489740"/>
            <a:ext cx="49874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Yukarı Fırat Alt Havzası • Yağış Alanı: 118,0 km2 • Yüksekliği: 835 m – 4.050 m Kuzeyinde Yeşilırmak, Çoruh ve Aras Doğusunda Van Kapalı, Güneydoğusunda Dicle Alt, Güneyinde Aşağı Fırat ve Batısında Kızılırmak  </a:t>
            </a:r>
          </a:p>
          <a:p>
            <a:endParaRPr lang="tr-TR" dirty="0"/>
          </a:p>
          <a:p>
            <a:r>
              <a:rPr lang="tr-TR" dirty="0"/>
              <a:t>Murat Çayı Alt Havzası • Yağış Alanı: 25.779,0 km2 • Akarsu Boyu: 607,4 km • Yüksekliği: 840 m – 4.045 m </a:t>
            </a:r>
          </a:p>
          <a:p>
            <a:endParaRPr lang="tr-TR" dirty="0"/>
          </a:p>
          <a:p>
            <a:r>
              <a:rPr lang="tr-TR" dirty="0"/>
              <a:t> Karasu Çayı Alt Havzası • Yağış Alanı: 37.339,0 km2 • Akarsu Boyu: 527 km Yukarı Fırat Havzası alansal büyüklüğü ile Türkiye yüzölçümünün %8,1’ini kapsamaktadır. • Yüksekliği: 814 m – 3.539 m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32686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İçerik Yer Tutucus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0014812"/>
              </p:ext>
            </p:extLst>
          </p:nvPr>
        </p:nvGraphicFramePr>
        <p:xfrm>
          <a:off x="838200" y="1825625"/>
          <a:ext cx="105156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Alt Havza 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Havza Adı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Alan (km²)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Karasu Çayı Alt Havzası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37.515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Murat Çayı Alt Havzası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25.959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Orta Fırat Alt Havzası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16.558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Aşağı Fırat Alt Havzası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41.976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TOPLAM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122.018</a:t>
                      </a:r>
                    </a:p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037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36335" cy="1325563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Fırat Nehri ve kolları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3238958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535" y="284979"/>
            <a:ext cx="8258175" cy="589597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077158" y="6261100"/>
            <a:ext cx="1913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Lato"/>
              </a:rPr>
              <a:t>mgm.gov.tr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47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3069" y="432594"/>
            <a:ext cx="4204063" cy="1325563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Fırat Nehri ve kolları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3733800" cy="435133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Dikdörtgen 4"/>
          <p:cNvSpPr/>
          <p:nvPr/>
        </p:nvSpPr>
        <p:spPr>
          <a:xfrm>
            <a:off x="1970064" y="5661850"/>
            <a:ext cx="2408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0" i="0" dirty="0">
                <a:effectLst/>
                <a:latin typeface="Lato"/>
              </a:rPr>
              <a:t>Tarımorman.org.tr</a:t>
            </a:r>
            <a:endParaRPr lang="en-GB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95375"/>
            <a:ext cx="7410995" cy="516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43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46760" y="312738"/>
            <a:ext cx="10515600" cy="1325563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Fırat Nehri ve kolları</a:t>
            </a:r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521" y="1443052"/>
            <a:ext cx="6458851" cy="442974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673103" y="1443052"/>
            <a:ext cx="51337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Havza</a:t>
            </a:r>
            <a:r>
              <a:rPr lang="en-GB" dirty="0"/>
              <a:t> </a:t>
            </a:r>
            <a:r>
              <a:rPr lang="en-GB" dirty="0" err="1"/>
              <a:t>içerisindeki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akarsu</a:t>
            </a:r>
            <a:r>
              <a:rPr lang="en-GB" dirty="0"/>
              <a:t> </a:t>
            </a:r>
            <a:r>
              <a:rPr lang="en-GB" dirty="0" err="1"/>
              <a:t>Fırat</a:t>
            </a:r>
            <a:r>
              <a:rPr lang="en-GB" dirty="0"/>
              <a:t> </a:t>
            </a:r>
            <a:r>
              <a:rPr lang="en-GB" dirty="0" err="1"/>
              <a:t>Nehri'dir</a:t>
            </a:r>
            <a:r>
              <a:rPr lang="en-GB" dirty="0"/>
              <a:t>. 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Fırat</a:t>
            </a:r>
            <a:r>
              <a:rPr lang="en-GB" dirty="0"/>
              <a:t> </a:t>
            </a:r>
            <a:r>
              <a:rPr lang="en-GB" dirty="0" err="1"/>
              <a:t>Nehri</a:t>
            </a:r>
            <a:r>
              <a:rPr lang="en-GB" dirty="0"/>
              <a:t> </a:t>
            </a:r>
            <a:r>
              <a:rPr lang="en-GB" dirty="0" err="1"/>
              <a:t>Türkiye'nin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verimli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potansiyeli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yüksek</a:t>
            </a:r>
            <a:r>
              <a:rPr lang="en-GB" dirty="0"/>
              <a:t> </a:t>
            </a:r>
            <a:r>
              <a:rPr lang="en-GB" dirty="0" err="1"/>
              <a:t>ırmağıdır</a:t>
            </a:r>
            <a:r>
              <a:rPr lang="en-GB" dirty="0"/>
              <a:t>.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dirty="0" err="1"/>
              <a:t>Başlangıç</a:t>
            </a:r>
            <a:r>
              <a:rPr lang="en-GB" dirty="0"/>
              <a:t> </a:t>
            </a:r>
            <a:r>
              <a:rPr lang="en-GB" dirty="0" err="1"/>
              <a:t>noktaları</a:t>
            </a:r>
            <a:r>
              <a:rPr lang="en-GB" dirty="0"/>
              <a:t> </a:t>
            </a:r>
            <a:r>
              <a:rPr lang="en-GB" dirty="0" err="1"/>
              <a:t>Ağrı</a:t>
            </a:r>
            <a:r>
              <a:rPr lang="en-GB" dirty="0"/>
              <a:t> </a:t>
            </a:r>
            <a:r>
              <a:rPr lang="en-GB" dirty="0" err="1"/>
              <a:t>Diyadin'den</a:t>
            </a:r>
            <a:r>
              <a:rPr lang="en-GB" dirty="0"/>
              <a:t> </a:t>
            </a:r>
            <a:r>
              <a:rPr lang="en-GB" dirty="0" err="1"/>
              <a:t>kaynayan</a:t>
            </a:r>
            <a:r>
              <a:rPr lang="en-GB" dirty="0"/>
              <a:t> Murat </a:t>
            </a:r>
            <a:r>
              <a:rPr lang="en-GB" dirty="0" err="1"/>
              <a:t>Nehri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Erzurum </a:t>
            </a:r>
            <a:r>
              <a:rPr lang="en-GB" dirty="0" err="1"/>
              <a:t>Dumludağ'da</a:t>
            </a:r>
            <a:r>
              <a:rPr lang="en-GB" dirty="0"/>
              <a:t> </a:t>
            </a:r>
            <a:r>
              <a:rPr lang="en-GB" dirty="0" err="1"/>
              <a:t>kaynayan</a:t>
            </a:r>
            <a:r>
              <a:rPr lang="en-GB" dirty="0"/>
              <a:t> </a:t>
            </a:r>
            <a:r>
              <a:rPr lang="en-GB" dirty="0" err="1"/>
              <a:t>Karasu</a:t>
            </a:r>
            <a:r>
              <a:rPr lang="en-GB" dirty="0"/>
              <a:t> </a:t>
            </a:r>
            <a:r>
              <a:rPr lang="en-GB" dirty="0" err="1"/>
              <a:t>Nehri'dir</a:t>
            </a:r>
            <a:r>
              <a:rPr lang="en-GB" dirty="0"/>
              <a:t>. 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Fırat</a:t>
            </a:r>
            <a:r>
              <a:rPr lang="en-GB" dirty="0"/>
              <a:t> </a:t>
            </a:r>
            <a:r>
              <a:rPr lang="en-GB" dirty="0" err="1"/>
              <a:t>Nehri</a:t>
            </a:r>
            <a:r>
              <a:rPr lang="en-GB" dirty="0"/>
              <a:t> Erzincan, </a:t>
            </a:r>
            <a:r>
              <a:rPr lang="en-GB" dirty="0" err="1"/>
              <a:t>Tunceli</a:t>
            </a:r>
            <a:r>
              <a:rPr lang="en-GB" dirty="0"/>
              <a:t>, </a:t>
            </a:r>
            <a:r>
              <a:rPr lang="en-GB" dirty="0" err="1"/>
              <a:t>Elazığ</a:t>
            </a:r>
            <a:r>
              <a:rPr lang="en-GB" dirty="0"/>
              <a:t>, Malatya, Diyarbakır, </a:t>
            </a:r>
            <a:r>
              <a:rPr lang="en-GB" dirty="0" err="1"/>
              <a:t>Adıyaman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Gaziantep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sınırını</a:t>
            </a:r>
            <a:r>
              <a:rPr lang="en-GB" dirty="0"/>
              <a:t> </a:t>
            </a:r>
            <a:r>
              <a:rPr lang="en-GB" dirty="0" err="1"/>
              <a:t>belirledikten</a:t>
            </a:r>
            <a:r>
              <a:rPr lang="en-GB" dirty="0"/>
              <a:t> </a:t>
            </a:r>
            <a:r>
              <a:rPr lang="en-GB" dirty="0" err="1"/>
              <a:t>sonra</a:t>
            </a:r>
            <a:r>
              <a:rPr lang="en-GB" dirty="0"/>
              <a:t> </a:t>
            </a:r>
            <a:r>
              <a:rPr lang="en-GB" dirty="0" err="1"/>
              <a:t>Suriye</a:t>
            </a:r>
            <a:r>
              <a:rPr lang="en-GB" dirty="0"/>
              <a:t>, </a:t>
            </a:r>
            <a:r>
              <a:rPr lang="en-GB" dirty="0" err="1"/>
              <a:t>daha</a:t>
            </a:r>
            <a:r>
              <a:rPr lang="en-GB" dirty="0"/>
              <a:t> </a:t>
            </a:r>
            <a:r>
              <a:rPr lang="en-GB" dirty="0" err="1"/>
              <a:t>sonra</a:t>
            </a:r>
            <a:r>
              <a:rPr lang="en-GB" dirty="0"/>
              <a:t> </a:t>
            </a:r>
            <a:r>
              <a:rPr lang="en-GB" dirty="0" err="1"/>
              <a:t>Irak</a:t>
            </a:r>
            <a:r>
              <a:rPr lang="en-GB" dirty="0"/>
              <a:t> </a:t>
            </a:r>
            <a:r>
              <a:rPr lang="en-GB" dirty="0" err="1"/>
              <a:t>topraklarına</a:t>
            </a:r>
            <a:r>
              <a:rPr lang="en-GB" dirty="0"/>
              <a:t> </a:t>
            </a:r>
            <a:r>
              <a:rPr lang="en-GB" dirty="0" err="1"/>
              <a:t>girer</a:t>
            </a:r>
            <a:r>
              <a:rPr lang="en-GB" dirty="0"/>
              <a:t>.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dirty="0" err="1"/>
              <a:t>Irak</a:t>
            </a:r>
            <a:r>
              <a:rPr lang="en-GB" dirty="0"/>
              <a:t>‘</a:t>
            </a:r>
            <a:r>
              <a:rPr lang="tr-TR" dirty="0" err="1"/>
              <a:t>ın</a:t>
            </a:r>
            <a:r>
              <a:rPr lang="tr-TR" dirty="0"/>
              <a:t> güneyinde </a:t>
            </a:r>
            <a:r>
              <a:rPr lang="en-GB" dirty="0" err="1"/>
              <a:t>Dicle</a:t>
            </a:r>
            <a:r>
              <a:rPr lang="en-GB" dirty="0"/>
              <a:t> </a:t>
            </a:r>
            <a:r>
              <a:rPr lang="en-GB" dirty="0" err="1"/>
              <a:t>Nehri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birleşerek</a:t>
            </a:r>
            <a:r>
              <a:rPr lang="en-GB" dirty="0"/>
              <a:t> </a:t>
            </a:r>
            <a:r>
              <a:rPr lang="en-GB" dirty="0" err="1"/>
              <a:t>Şatt'ül-Arab'ı</a:t>
            </a:r>
            <a:r>
              <a:rPr lang="en-GB" dirty="0"/>
              <a:t> </a:t>
            </a:r>
            <a:r>
              <a:rPr lang="en-GB" dirty="0" err="1"/>
              <a:t>oluşturur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Basra </a:t>
            </a:r>
            <a:r>
              <a:rPr lang="en-GB" dirty="0" err="1"/>
              <a:t>Körfezi'ne</a:t>
            </a:r>
            <a:r>
              <a:rPr lang="en-GB" dirty="0"/>
              <a:t> </a:t>
            </a:r>
            <a:r>
              <a:rPr lang="en-GB" dirty="0" err="1"/>
              <a:t>dökülür</a:t>
            </a:r>
            <a:r>
              <a:rPr lang="en-GB" dirty="0"/>
              <a:t>.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dirty="0" err="1"/>
              <a:t>Nehrin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kolları</a:t>
            </a:r>
            <a:r>
              <a:rPr lang="en-GB" dirty="0"/>
              <a:t> Murat </a:t>
            </a:r>
            <a:r>
              <a:rPr lang="en-GB" dirty="0" err="1"/>
              <a:t>Nehri</a:t>
            </a:r>
            <a:r>
              <a:rPr lang="en-GB" dirty="0"/>
              <a:t>, </a:t>
            </a:r>
            <a:r>
              <a:rPr lang="en-GB" dirty="0" err="1"/>
              <a:t>Karasu</a:t>
            </a:r>
            <a:r>
              <a:rPr lang="en-GB" dirty="0"/>
              <a:t> </a:t>
            </a:r>
            <a:r>
              <a:rPr lang="en-GB" dirty="0" err="1"/>
              <a:t>Nehri</a:t>
            </a:r>
            <a:r>
              <a:rPr lang="en-GB" dirty="0"/>
              <a:t>, </a:t>
            </a:r>
            <a:r>
              <a:rPr lang="en-GB" dirty="0" err="1"/>
              <a:t>Tohma</a:t>
            </a:r>
            <a:r>
              <a:rPr lang="en-GB" dirty="0"/>
              <a:t> </a:t>
            </a:r>
            <a:r>
              <a:rPr lang="en-GB" dirty="0" err="1"/>
              <a:t>Çayı</a:t>
            </a:r>
            <a:r>
              <a:rPr lang="en-GB" dirty="0"/>
              <a:t>, </a:t>
            </a:r>
            <a:r>
              <a:rPr lang="en-GB" dirty="0" err="1"/>
              <a:t>Peri</a:t>
            </a:r>
            <a:r>
              <a:rPr lang="en-GB" dirty="0"/>
              <a:t>, </a:t>
            </a:r>
            <a:r>
              <a:rPr lang="en-GB" dirty="0" err="1"/>
              <a:t>Çaltı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Munzur</a:t>
            </a:r>
            <a:r>
              <a:rPr lang="en-GB" dirty="0"/>
              <a:t> </a:t>
            </a:r>
            <a:r>
              <a:rPr lang="en-GB" dirty="0" err="1"/>
              <a:t>Çayı'dır</a:t>
            </a:r>
            <a:r>
              <a:rPr lang="en-GB" dirty="0"/>
              <a:t>.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6983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Fırat Nehri ve kolları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550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9646"/>
          </a:xfrm>
        </p:spPr>
        <p:txBody>
          <a:bodyPr/>
          <a:lstStyle/>
          <a:p>
            <a:r>
              <a:rPr lang="tr-TR" dirty="0"/>
              <a:t>Bereketli Hilal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47" y="1344771"/>
            <a:ext cx="9450705" cy="531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7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Dicle Nehri ve kolları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6081" y="2328597"/>
            <a:ext cx="4194204" cy="22042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err="1">
                <a:latin typeface="Lato"/>
              </a:rPr>
              <a:t>Dicle</a:t>
            </a:r>
            <a:r>
              <a:rPr lang="en-GB" dirty="0">
                <a:latin typeface="Lato"/>
              </a:rPr>
              <a:t> alt </a:t>
            </a:r>
            <a:r>
              <a:rPr lang="en-GB" dirty="0" err="1">
                <a:latin typeface="Lato"/>
              </a:rPr>
              <a:t>havzası</a:t>
            </a:r>
            <a:r>
              <a:rPr lang="en-GB" dirty="0">
                <a:latin typeface="Lato"/>
              </a:rPr>
              <a:t>, Diyarbakır, Batman, </a:t>
            </a:r>
            <a:r>
              <a:rPr lang="en-GB" dirty="0" err="1">
                <a:latin typeface="Lato"/>
              </a:rPr>
              <a:t>Siirt</a:t>
            </a:r>
            <a:r>
              <a:rPr lang="en-GB" dirty="0">
                <a:latin typeface="Lato"/>
              </a:rPr>
              <a:t>, </a:t>
            </a:r>
            <a:r>
              <a:rPr lang="en-GB" dirty="0" err="1">
                <a:latin typeface="Lato"/>
              </a:rPr>
              <a:t>Bitlis</a:t>
            </a:r>
            <a:r>
              <a:rPr lang="en-GB" dirty="0">
                <a:latin typeface="Lato"/>
              </a:rPr>
              <a:t>, </a:t>
            </a:r>
            <a:r>
              <a:rPr lang="en-GB" dirty="0" err="1">
                <a:latin typeface="Lato"/>
              </a:rPr>
              <a:t>Şırnak</a:t>
            </a:r>
            <a:r>
              <a:rPr lang="en-GB" dirty="0">
                <a:latin typeface="Lato"/>
              </a:rPr>
              <a:t>, </a:t>
            </a:r>
            <a:r>
              <a:rPr lang="en-GB" dirty="0" err="1">
                <a:latin typeface="Lato"/>
              </a:rPr>
              <a:t>Hakkari</a:t>
            </a:r>
            <a:r>
              <a:rPr lang="en-GB" dirty="0">
                <a:latin typeface="Lato"/>
              </a:rPr>
              <a:t>, </a:t>
            </a:r>
            <a:r>
              <a:rPr lang="en-GB" dirty="0" err="1">
                <a:latin typeface="Lato"/>
              </a:rPr>
              <a:t>Muş</a:t>
            </a:r>
            <a:r>
              <a:rPr lang="en-GB" dirty="0">
                <a:latin typeface="Lato"/>
              </a:rPr>
              <a:t>, Van, </a:t>
            </a:r>
            <a:r>
              <a:rPr lang="en-GB" dirty="0" err="1">
                <a:latin typeface="Lato"/>
              </a:rPr>
              <a:t>Bingöl</a:t>
            </a:r>
            <a:r>
              <a:rPr lang="en-GB" dirty="0">
                <a:latin typeface="Lato"/>
              </a:rPr>
              <a:t>, </a:t>
            </a:r>
            <a:r>
              <a:rPr lang="en-GB" dirty="0" err="1">
                <a:latin typeface="Lato"/>
              </a:rPr>
              <a:t>Elazığ</a:t>
            </a:r>
            <a:r>
              <a:rPr lang="en-GB" dirty="0">
                <a:latin typeface="Lato"/>
              </a:rPr>
              <a:t>, </a:t>
            </a:r>
            <a:r>
              <a:rPr lang="en-GB" dirty="0" err="1">
                <a:latin typeface="Lato"/>
              </a:rPr>
              <a:t>Mardin</a:t>
            </a:r>
            <a:r>
              <a:rPr lang="en-GB" dirty="0">
                <a:latin typeface="Lato"/>
              </a:rPr>
              <a:t> </a:t>
            </a:r>
            <a:r>
              <a:rPr lang="en-GB" dirty="0" err="1">
                <a:latin typeface="Lato"/>
              </a:rPr>
              <a:t>illerinin</a:t>
            </a:r>
            <a:r>
              <a:rPr lang="en-GB" dirty="0">
                <a:latin typeface="Lato"/>
              </a:rPr>
              <a:t> </a:t>
            </a:r>
            <a:r>
              <a:rPr lang="en-GB" dirty="0" err="1">
                <a:latin typeface="Lato"/>
              </a:rPr>
              <a:t>tamamını</a:t>
            </a:r>
            <a:r>
              <a:rPr lang="en-GB" dirty="0">
                <a:latin typeface="Lato"/>
              </a:rPr>
              <a:t> </a:t>
            </a:r>
            <a:r>
              <a:rPr lang="en-GB" dirty="0" err="1">
                <a:latin typeface="Lato"/>
              </a:rPr>
              <a:t>kapsıyor</a:t>
            </a:r>
            <a:r>
              <a:rPr lang="en-GB" dirty="0">
                <a:latin typeface="Lato"/>
              </a:rPr>
              <a:t>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5677240" y="6133923"/>
            <a:ext cx="2408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0" i="0" dirty="0">
                <a:effectLst/>
                <a:latin typeface="Lato"/>
              </a:rPr>
              <a:t>Tarımorman.org.tr</a:t>
            </a:r>
            <a:endParaRPr lang="en-GB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176" y="1315295"/>
            <a:ext cx="7370750" cy="48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25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03217" y="344602"/>
            <a:ext cx="5392783" cy="905126"/>
          </a:xfrm>
        </p:spPr>
        <p:txBody>
          <a:bodyPr/>
          <a:lstStyle/>
          <a:p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Dicle Nehri ve kolları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9046" y="1436915"/>
            <a:ext cx="5876109" cy="4687797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Dicle, Türkiye’de doğup birçok kolu olan ve Irak topraklarına geçip orada Fırat’la birleşerek </a:t>
            </a:r>
            <a:r>
              <a:rPr lang="tr-TR" dirty="0" err="1"/>
              <a:t>Şattülarap’ta</a:t>
            </a:r>
            <a:r>
              <a:rPr lang="tr-TR" dirty="0"/>
              <a:t> Basra Körfezi'ne dökülen nehir. Nehir ana kaynaklarını Doğu Anadolu Bölgesi dağlarından ve dipten sızma yoluyla Elazığ yakınlarındaki Hazar gölünden alır. </a:t>
            </a:r>
          </a:p>
          <a:p>
            <a:r>
              <a:rPr lang="tr-TR" b="1" dirty="0"/>
              <a:t>Uzunluk: </a:t>
            </a:r>
            <a:r>
              <a:rPr lang="tr-TR" dirty="0"/>
              <a:t>1.900 km</a:t>
            </a:r>
          </a:p>
          <a:p>
            <a:r>
              <a:rPr lang="tr-TR" b="1" dirty="0"/>
              <a:t>Havza alanı: </a:t>
            </a:r>
            <a:r>
              <a:rPr lang="tr-TR" dirty="0"/>
              <a:t>375.000 km²</a:t>
            </a:r>
          </a:p>
          <a:p>
            <a:r>
              <a:rPr lang="tr-TR" b="1" dirty="0"/>
              <a:t>Debi: </a:t>
            </a:r>
            <a:r>
              <a:rPr lang="tr-TR" dirty="0"/>
              <a:t>1.014 m³/s</a:t>
            </a:r>
          </a:p>
          <a:p>
            <a:r>
              <a:rPr lang="tr-TR" b="1" dirty="0"/>
              <a:t>Kaynak: </a:t>
            </a:r>
            <a:r>
              <a:rPr lang="tr-TR" dirty="0"/>
              <a:t>Hazar Gölü</a:t>
            </a:r>
          </a:p>
          <a:p>
            <a:r>
              <a:rPr lang="tr-TR" b="1" dirty="0"/>
              <a:t>Ağız: </a:t>
            </a:r>
            <a:r>
              <a:rPr lang="tr-TR" dirty="0" err="1"/>
              <a:t>Şattülarap</a:t>
            </a:r>
            <a:endParaRPr lang="tr-TR" dirty="0"/>
          </a:p>
          <a:p>
            <a:r>
              <a:rPr lang="tr-TR" b="1" dirty="0"/>
              <a:t>Şehirler: </a:t>
            </a:r>
            <a:r>
              <a:rPr lang="tr-TR" dirty="0"/>
              <a:t>Diyarbakır</a:t>
            </a:r>
          </a:p>
          <a:p>
            <a:r>
              <a:rPr lang="tr-TR" b="1" dirty="0"/>
              <a:t>Ülkeler: </a:t>
            </a:r>
            <a:r>
              <a:rPr lang="tr-TR" dirty="0"/>
              <a:t>Irak, Türkiye, Suriye</a:t>
            </a:r>
          </a:p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7850"/>
            <a:ext cx="6096000" cy="573405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6272348" y="6220828"/>
            <a:ext cx="5743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333333"/>
                </a:solidFill>
                <a:latin typeface="Roboto"/>
              </a:rPr>
              <a:t>Şekil Dicle ve Fırat Nehir havzası </a:t>
            </a:r>
            <a:r>
              <a:rPr lang="en-GB" dirty="0">
                <a:solidFill>
                  <a:srgbClr val="333333"/>
                </a:solidFill>
                <a:latin typeface="Roboto"/>
              </a:rPr>
              <a:t>(Flint et al., 2001).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903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Dicle Nehri ve kolları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87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7696"/>
          </a:xfrm>
        </p:spPr>
        <p:txBody>
          <a:bodyPr/>
          <a:lstStyle/>
          <a:p>
            <a:r>
              <a:rPr lang="tr-TR" dirty="0"/>
              <a:t>Bereketli Hilal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978" y="1470342"/>
            <a:ext cx="4395712" cy="352347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7460659" y="4878837"/>
            <a:ext cx="4126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https://www.kenanyelken.com/bereketli-hilal-cografyasi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35" y="1471940"/>
            <a:ext cx="7143750" cy="4019550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198935" y="566913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Karla"/>
              </a:rPr>
              <a:t>Simeon </a:t>
            </a:r>
            <a:r>
              <a:rPr lang="en-GB" dirty="0" err="1">
                <a:latin typeface="Karla"/>
              </a:rPr>
              <a:t>Netchev</a:t>
            </a:r>
            <a:r>
              <a:rPr lang="tr-TR" dirty="0">
                <a:latin typeface="Karla"/>
              </a:rPr>
              <a:t>,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458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25936"/>
            <a:ext cx="10515600" cy="1325563"/>
          </a:xfrm>
        </p:spPr>
        <p:txBody>
          <a:bodyPr/>
          <a:lstStyle/>
          <a:p>
            <a:r>
              <a:rPr lang="en-GB" b="1" dirty="0" err="1">
                <a:latin typeface="Arial" panose="020B0604020202020204" pitchFamily="34" charset="0"/>
              </a:rPr>
              <a:t>Mezopotamya</a:t>
            </a:r>
            <a:endParaRPr lang="en-GB" dirty="0"/>
          </a:p>
        </p:txBody>
      </p:sp>
      <p:sp>
        <p:nvSpPr>
          <p:cNvPr id="4" name="Dikdörtgen 3"/>
          <p:cNvSpPr/>
          <p:nvPr/>
        </p:nvSpPr>
        <p:spPr>
          <a:xfrm>
            <a:off x="5115729" y="1651499"/>
            <a:ext cx="67918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</a:rPr>
              <a:t>Mezopotamya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tr-TR" dirty="0">
                <a:latin typeface="Arial" panose="020B0604020202020204" pitchFamily="34" charset="0"/>
              </a:rPr>
              <a:t>(</a:t>
            </a:r>
            <a:r>
              <a:rPr lang="en-GB" i="1" dirty="0">
                <a:latin typeface="Arial" panose="020B0604020202020204" pitchFamily="34" charset="0"/>
              </a:rPr>
              <a:t>Mesopotamia</a:t>
            </a:r>
            <a:r>
              <a:rPr lang="en-GB" dirty="0">
                <a:latin typeface="Arial" panose="020B0604020202020204" pitchFamily="34" charset="0"/>
              </a:rPr>
              <a:t>: </a:t>
            </a:r>
            <a:r>
              <a:rPr lang="en-GB" dirty="0" err="1">
                <a:latin typeface="Arial" panose="020B0604020202020204" pitchFamily="34" charset="0"/>
              </a:rPr>
              <a:t>iki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ırmak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arasındaki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bölge</a:t>
            </a:r>
            <a:r>
              <a:rPr lang="en-GB" dirty="0">
                <a:latin typeface="Arial" panose="020B0604020202020204" pitchFamily="34" charset="0"/>
              </a:rPr>
              <a:t>,  </a:t>
            </a:r>
            <a:r>
              <a:rPr lang="en-GB" dirty="0" err="1">
                <a:latin typeface="Arial" panose="020B0604020202020204" pitchFamily="34" charset="0"/>
              </a:rPr>
              <a:t>nehirler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ülkesi</a:t>
            </a:r>
            <a:r>
              <a:rPr lang="en-GB" dirty="0">
                <a:latin typeface="Arial" panose="020B0604020202020204" pitchFamily="34" charset="0"/>
              </a:rPr>
              <a:t>), </a:t>
            </a:r>
            <a:r>
              <a:rPr lang="en-GB" dirty="0" err="1">
                <a:latin typeface="Arial" panose="020B0604020202020204" pitchFamily="34" charset="0"/>
              </a:rPr>
              <a:t>Orta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Doğuda</a:t>
            </a:r>
            <a:r>
              <a:rPr lang="en-GB" dirty="0">
                <a:latin typeface="Arial" panose="020B0604020202020204" pitchFamily="34" charset="0"/>
              </a:rPr>
              <a:t>, </a:t>
            </a:r>
            <a:r>
              <a:rPr lang="en-GB" dirty="0" err="1">
                <a:latin typeface="Arial" panose="020B0604020202020204" pitchFamily="34" charset="0"/>
              </a:rPr>
              <a:t>Dicle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Fırat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nehirleri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arasında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kalan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bölge</a:t>
            </a:r>
            <a:r>
              <a:rPr lang="en-GB" dirty="0">
                <a:latin typeface="Arial" panose="020B0604020202020204" pitchFamily="34" charset="0"/>
              </a:rPr>
              <a:t>. </a:t>
            </a:r>
            <a:r>
              <a:rPr lang="en-GB" dirty="0" err="1">
                <a:latin typeface="Arial" panose="020B0604020202020204" pitchFamily="34" charset="0"/>
              </a:rPr>
              <a:t>Mezopotamya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günümüzde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Irak</a:t>
            </a:r>
            <a:r>
              <a:rPr lang="en-GB" dirty="0">
                <a:latin typeface="Arial" panose="020B0604020202020204" pitchFamily="34" charset="0"/>
              </a:rPr>
              <a:t>, </a:t>
            </a:r>
            <a:endParaRPr lang="tr-TR" dirty="0">
              <a:latin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</a:rPr>
              <a:t>kuzeydoğu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Suriye</a:t>
            </a:r>
            <a:r>
              <a:rPr lang="en-GB" dirty="0">
                <a:latin typeface="Arial" panose="020B0604020202020204" pitchFamily="34" charset="0"/>
              </a:rPr>
              <a:t>, </a:t>
            </a:r>
            <a:r>
              <a:rPr lang="en-GB" dirty="0" err="1">
                <a:latin typeface="Arial" panose="020B0604020202020204" pitchFamily="34" charset="0"/>
              </a:rPr>
              <a:t>Güneydoğu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Anadolu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Bölges</a:t>
            </a:r>
            <a:r>
              <a:rPr lang="tr-TR" dirty="0">
                <a:latin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güneybatı</a:t>
            </a:r>
            <a:r>
              <a:rPr lang="en-GB" dirty="0">
                <a:latin typeface="Arial" panose="020B0604020202020204" pitchFamily="34" charset="0"/>
              </a:rPr>
              <a:t> İran </a:t>
            </a:r>
            <a:r>
              <a:rPr lang="en-GB" dirty="0" err="1">
                <a:latin typeface="Arial" panose="020B0604020202020204" pitchFamily="34" charset="0"/>
              </a:rPr>
              <a:t>topraklarından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oluşmaktadır</a:t>
            </a:r>
            <a:r>
              <a:rPr lang="en-GB" dirty="0">
                <a:latin typeface="Arial" panose="020B0604020202020204" pitchFamily="34" charset="0"/>
              </a:rPr>
              <a:t>.</a:t>
            </a:r>
            <a:endParaRPr lang="tr-TR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 </a:t>
            </a:r>
            <a:endParaRPr lang="tr-TR" baseline="30000" dirty="0">
              <a:latin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</a:rPr>
              <a:t>Mezopotamya</a:t>
            </a:r>
            <a:r>
              <a:rPr lang="en-GB" dirty="0">
                <a:latin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</a:rPr>
              <a:t>bazı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kaynaklarda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i="1" dirty="0" err="1">
                <a:latin typeface="Arial" panose="020B0604020202020204" pitchFamily="34" charset="0"/>
              </a:rPr>
              <a:t>medeniyetlerin</a:t>
            </a:r>
            <a:r>
              <a:rPr lang="en-GB" i="1" dirty="0">
                <a:latin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</a:rPr>
              <a:t>beşiği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olarak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adlandırılır</a:t>
            </a:r>
            <a:r>
              <a:rPr lang="en-GB" dirty="0">
                <a:latin typeface="Arial" panose="020B0604020202020204" pitchFamily="34" charset="0"/>
              </a:rPr>
              <a:t>. </a:t>
            </a:r>
            <a:r>
              <a:rPr lang="en-GB" dirty="0" err="1">
                <a:latin typeface="Arial" panose="020B0604020202020204" pitchFamily="34" charset="0"/>
              </a:rPr>
              <a:t>Verimli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toprakları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uygun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iklim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şartları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nedeniyle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çok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eski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zamanlardan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beri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yerleşmeye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sahne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olmuş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birçok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istilaya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uğramıştır</a:t>
            </a:r>
            <a:r>
              <a:rPr lang="en-GB" dirty="0">
                <a:latin typeface="Arial" panose="020B0604020202020204" pitchFamily="34" charset="0"/>
              </a:rPr>
              <a:t>. </a:t>
            </a:r>
            <a:r>
              <a:rPr lang="en-GB" dirty="0" err="1">
                <a:latin typeface="Arial" panose="020B0604020202020204" pitchFamily="34" charset="0"/>
              </a:rPr>
              <a:t>Bilinen</a:t>
            </a:r>
            <a:r>
              <a:rPr lang="en-GB" dirty="0">
                <a:latin typeface="Arial" panose="020B0604020202020204" pitchFamily="34" charset="0"/>
              </a:rPr>
              <a:t> ilk </a:t>
            </a:r>
            <a:r>
              <a:rPr lang="en-GB" dirty="0" err="1">
                <a:latin typeface="Arial" panose="020B0604020202020204" pitchFamily="34" charset="0"/>
              </a:rPr>
              <a:t>okur-yazar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toplulukların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yaşadığı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bölgede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birçok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medeniyet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gelişmiştir</a:t>
            </a:r>
            <a:r>
              <a:rPr lang="en-GB" dirty="0">
                <a:latin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</a:rPr>
              <a:t>Mezopotamya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Sümer</a:t>
            </a:r>
            <a:r>
              <a:rPr lang="en-GB" dirty="0">
                <a:latin typeface="Arial" panose="020B0604020202020204" pitchFamily="34" charset="0"/>
              </a:rPr>
              <a:t>, </a:t>
            </a:r>
            <a:r>
              <a:rPr lang="en-GB" dirty="0" err="1">
                <a:latin typeface="Arial" panose="020B0604020202020204" pitchFamily="34" charset="0"/>
              </a:rPr>
              <a:t>Babil</a:t>
            </a:r>
            <a:r>
              <a:rPr lang="en-GB" dirty="0">
                <a:latin typeface="Arial" panose="020B0604020202020204" pitchFamily="34" charset="0"/>
              </a:rPr>
              <a:t>, </a:t>
            </a:r>
            <a:r>
              <a:rPr lang="en-GB" dirty="0" err="1">
                <a:latin typeface="Arial" panose="020B0604020202020204" pitchFamily="34" charset="0"/>
              </a:rPr>
              <a:t>Asur</a:t>
            </a:r>
            <a:r>
              <a:rPr lang="en-GB" dirty="0">
                <a:latin typeface="Arial" panose="020B0604020202020204" pitchFamily="34" charset="0"/>
              </a:rPr>
              <a:t>, </a:t>
            </a:r>
            <a:r>
              <a:rPr lang="en-GB" dirty="0" err="1">
                <a:latin typeface="Arial" panose="020B0604020202020204" pitchFamily="34" charset="0"/>
              </a:rPr>
              <a:t>Akad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 Elam </a:t>
            </a:r>
            <a:r>
              <a:rPr lang="en-GB" dirty="0" err="1">
                <a:latin typeface="Arial" panose="020B0604020202020204" pitchFamily="34" charset="0"/>
              </a:rPr>
              <a:t>gibi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en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eski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büyük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medeniyetlerin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doğduğu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geliştiği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yerdir</a:t>
            </a:r>
            <a:r>
              <a:rPr lang="en-GB" dirty="0">
                <a:latin typeface="Arial" panose="020B0604020202020204" pitchFamily="34" charset="0"/>
              </a:rPr>
              <a:t>.</a:t>
            </a:r>
            <a:endParaRPr lang="en-GB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37770"/>
            <a:ext cx="4059755" cy="2861563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642238" y="4883153"/>
            <a:ext cx="3207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Mezopotamya'yı</a:t>
            </a:r>
            <a:r>
              <a:rPr lang="en-GB" dirty="0"/>
              <a:t> </a:t>
            </a:r>
            <a:r>
              <a:rPr lang="en-GB" dirty="0" err="1"/>
              <a:t>gösteren</a:t>
            </a:r>
            <a:r>
              <a:rPr lang="en-GB" dirty="0"/>
              <a:t> </a:t>
            </a:r>
            <a:r>
              <a:rPr lang="en-GB" dirty="0" err="1"/>
              <a:t>harita</a:t>
            </a:r>
            <a:endParaRPr lang="en-GB" dirty="0"/>
          </a:p>
        </p:txBody>
      </p:sp>
      <p:sp>
        <p:nvSpPr>
          <p:cNvPr id="7" name="Dikdörtgen 6"/>
          <p:cNvSpPr/>
          <p:nvPr/>
        </p:nvSpPr>
        <p:spPr>
          <a:xfrm>
            <a:off x="642238" y="5252485"/>
            <a:ext cx="425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https://tr.wikipedia.org/wiki/Mezopotamya</a:t>
            </a:r>
          </a:p>
        </p:txBody>
      </p:sp>
    </p:spTree>
    <p:extLst>
      <p:ext uri="{BB962C8B-B14F-4D97-AF65-F5344CB8AC3E}">
        <p14:creationId xmlns:p14="http://schemas.microsoft.com/office/powerpoint/2010/main" val="3786398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1" y="528909"/>
            <a:ext cx="11743799" cy="5323251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58382" y="6311900"/>
            <a:ext cx="3568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0" i="0" dirty="0">
                <a:effectLst/>
                <a:latin typeface="Lato"/>
              </a:rPr>
              <a:t>Tarımorman.org.tr</a:t>
            </a:r>
            <a:endParaRPr lang="en-GB" dirty="0"/>
          </a:p>
        </p:txBody>
      </p:sp>
      <p:sp>
        <p:nvSpPr>
          <p:cNvPr id="6" name="Dikdörtgen 5"/>
          <p:cNvSpPr/>
          <p:nvPr/>
        </p:nvSpPr>
        <p:spPr>
          <a:xfrm>
            <a:off x="3442259" y="5852160"/>
            <a:ext cx="5072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Şekil</a:t>
            </a:r>
            <a:r>
              <a:rPr lang="en-GB" dirty="0"/>
              <a:t>  </a:t>
            </a:r>
            <a:r>
              <a:rPr lang="en-GB" dirty="0" err="1"/>
              <a:t>Havzanın</a:t>
            </a:r>
            <a:r>
              <a:rPr lang="en-GB" dirty="0"/>
              <a:t> </a:t>
            </a:r>
            <a:r>
              <a:rPr lang="en-GB" dirty="0" err="1"/>
              <a:t>Türkiye</a:t>
            </a:r>
            <a:r>
              <a:rPr lang="en-GB" dirty="0"/>
              <a:t> </a:t>
            </a:r>
            <a:r>
              <a:rPr lang="en-GB" dirty="0" err="1"/>
              <a:t>Haritası</a:t>
            </a:r>
            <a:r>
              <a:rPr lang="en-GB" dirty="0"/>
              <a:t> </a:t>
            </a:r>
            <a:r>
              <a:rPr lang="en-GB" dirty="0" err="1"/>
              <a:t>Üzerindeki</a:t>
            </a:r>
            <a:r>
              <a:rPr lang="en-GB" dirty="0"/>
              <a:t> </a:t>
            </a:r>
            <a:r>
              <a:rPr lang="en-GB" dirty="0" err="1"/>
              <a:t>Konumu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796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55331" cy="915035"/>
          </a:xfrm>
        </p:spPr>
        <p:txBody>
          <a:bodyPr/>
          <a:lstStyle/>
          <a:p>
            <a:r>
              <a:rPr lang="en-GB" dirty="0" err="1">
                <a:latin typeface="Arial" panose="020B0604020202020204" pitchFamily="34" charset="0"/>
              </a:rPr>
              <a:t>Dicle-Fırat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havzası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1" y="1280160"/>
            <a:ext cx="7620000" cy="5381625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8169185" y="5865376"/>
            <a:ext cx="3406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https://www.tarimorman.gov.tr</a:t>
            </a:r>
          </a:p>
        </p:txBody>
      </p:sp>
    </p:spTree>
    <p:extLst>
      <p:ext uri="{BB962C8B-B14F-4D97-AF65-F5344CB8AC3E}">
        <p14:creationId xmlns:p14="http://schemas.microsoft.com/office/powerpoint/2010/main" val="1631922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Dicle- Fırat Nehir ve kolları</a:t>
            </a:r>
            <a:endParaRPr lang="en-GB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532" y="1825625"/>
            <a:ext cx="6501848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14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Arial" panose="020B0604020202020204" pitchFamily="34" charset="0"/>
              </a:rPr>
              <a:t>Dicle-Fırat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havzası</a:t>
            </a:r>
            <a:endParaRPr lang="en-GB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726" y="1166841"/>
            <a:ext cx="3297011" cy="333111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8458947" y="4524972"/>
            <a:ext cx="3200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</a:rPr>
              <a:t>Fırat-Dicle</a:t>
            </a:r>
            <a:r>
              <a:rPr lang="en-GB" sz="1200" dirty="0">
                <a:latin typeface="Arial" panose="020B0604020202020204" pitchFamily="34" charset="0"/>
              </a:rPr>
              <a:t> </a:t>
            </a:r>
            <a:r>
              <a:rPr lang="en-GB" sz="1200" dirty="0" err="1">
                <a:latin typeface="Arial" panose="020B0604020202020204" pitchFamily="34" charset="0"/>
              </a:rPr>
              <a:t>haritası</a:t>
            </a:r>
            <a:r>
              <a:rPr lang="tr-TR" sz="1200" dirty="0">
                <a:solidFill>
                  <a:srgbClr val="000000"/>
                </a:solidFill>
                <a:latin typeface="Arial" panose="020B0604020202020204" pitchFamily="34" charset="0"/>
              </a:rPr>
              <a:t>, https://tr.wikipedia.org/wiki/F%C4%B1rat</a:t>
            </a:r>
            <a:endParaRPr lang="en-GB" sz="1200" dirty="0"/>
          </a:p>
        </p:txBody>
      </p:sp>
      <p:sp>
        <p:nvSpPr>
          <p:cNvPr id="6" name="Dikdörtgen 5"/>
          <p:cNvSpPr/>
          <p:nvPr/>
        </p:nvSpPr>
        <p:spPr>
          <a:xfrm>
            <a:off x="838200" y="1546996"/>
            <a:ext cx="721573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latin typeface="Arial" panose="020B0604020202020204" pitchFamily="34" charset="0"/>
              </a:rPr>
              <a:t>Dicle-Fırat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havzası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Batı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Asya'da</a:t>
            </a:r>
            <a:r>
              <a:rPr lang="en-GB" dirty="0">
                <a:latin typeface="Arial" panose="020B0604020202020204" pitchFamily="34" charset="0"/>
              </a:rPr>
              <a:t> Basra </a:t>
            </a:r>
            <a:r>
              <a:rPr lang="en-GB" dirty="0" err="1">
                <a:latin typeface="Arial" panose="020B0604020202020204" pitchFamily="34" charset="0"/>
              </a:rPr>
              <a:t>Körfezi'ne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dökülen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büyük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bir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nehir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sistemidir</a:t>
            </a:r>
            <a:r>
              <a:rPr lang="en-GB" dirty="0">
                <a:latin typeface="Arial" panose="020B0604020202020204" pitchFamily="34" charset="0"/>
              </a:rPr>
              <a:t>. </a:t>
            </a:r>
            <a:r>
              <a:rPr lang="en-GB" dirty="0" err="1">
                <a:latin typeface="Arial" panose="020B0604020202020204" pitchFamily="34" charset="0"/>
              </a:rPr>
              <a:t>Başlıca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nehirleri</a:t>
            </a:r>
            <a:r>
              <a:rPr lang="en-GB" dirty="0">
                <a:latin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</a:rPr>
              <a:t>daha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küçük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kolları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ile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birlikte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Dicle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Fırat</a:t>
            </a:r>
            <a:r>
              <a:rPr lang="tr-TR" dirty="0">
                <a:latin typeface="Arial" panose="020B0604020202020204" pitchFamily="34" charset="0"/>
              </a:rPr>
              <a:t>’</a:t>
            </a:r>
            <a:r>
              <a:rPr lang="en-GB" dirty="0" err="1">
                <a:latin typeface="Arial" panose="020B0604020202020204" pitchFamily="34" charset="0"/>
              </a:rPr>
              <a:t>tır</a:t>
            </a:r>
            <a:r>
              <a:rPr lang="en-GB" dirty="0">
                <a:latin typeface="Arial" panose="020B0604020202020204" pitchFamily="34" charset="0"/>
              </a:rPr>
              <a:t>.</a:t>
            </a:r>
          </a:p>
          <a:p>
            <a:endParaRPr lang="tr-TR" dirty="0">
              <a:latin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</a:rPr>
              <a:t>Nehirler</a:t>
            </a:r>
            <a:r>
              <a:rPr lang="en-GB" dirty="0">
                <a:latin typeface="Arial" panose="020B0604020202020204" pitchFamily="34" charset="0"/>
              </a:rPr>
              <a:t>, </a:t>
            </a:r>
            <a:r>
              <a:rPr lang="en-GB" dirty="0" err="1">
                <a:latin typeface="Arial" panose="020B0604020202020204" pitchFamily="34" charset="0"/>
              </a:rPr>
              <a:t>Türkiye'nin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doğusundaki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dağlardaki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kaynaklarından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üst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sıralarından</a:t>
            </a:r>
            <a:r>
              <a:rPr lang="en-GB" dirty="0">
                <a:latin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</a:rPr>
              <a:t>vadiler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geçitler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yoluyla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Suriye'nin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yaylalarına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Kuzey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Irak'a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ardından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orta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Irak'ın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birikinti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ovasına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iner</a:t>
            </a:r>
            <a:r>
              <a:rPr lang="en-GB" dirty="0">
                <a:latin typeface="Arial" panose="020B0604020202020204" pitchFamily="34" charset="0"/>
              </a:rPr>
              <a:t>. </a:t>
            </a:r>
            <a:endParaRPr lang="tr-TR" dirty="0">
              <a:latin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</a:rPr>
              <a:t>Diğer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kollar</a:t>
            </a:r>
            <a:r>
              <a:rPr lang="en-GB" dirty="0">
                <a:latin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</a:rPr>
              <a:t>doğuda</a:t>
            </a:r>
            <a:r>
              <a:rPr lang="en-GB" dirty="0">
                <a:latin typeface="Arial" panose="020B0604020202020204" pitchFamily="34" charset="0"/>
              </a:rPr>
              <a:t> Zagros </a:t>
            </a:r>
            <a:r>
              <a:rPr lang="en-GB" dirty="0" err="1">
                <a:latin typeface="Arial" panose="020B0604020202020204" pitchFamily="34" charset="0"/>
              </a:rPr>
              <a:t>Dağları'ndaki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kaynaklardan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Dicle'ye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katılır</a:t>
            </a:r>
            <a:r>
              <a:rPr lang="en-GB" dirty="0">
                <a:latin typeface="Arial" panose="020B0604020202020204" pitchFamily="34" charset="0"/>
              </a:rPr>
              <a:t>. </a:t>
            </a:r>
            <a:r>
              <a:rPr lang="en-GB" dirty="0" err="1">
                <a:latin typeface="Arial" panose="020B0604020202020204" pitchFamily="34" charset="0"/>
              </a:rPr>
              <a:t>Nehirler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orta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ovadan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güneydoğu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yönünde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akar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 El-</a:t>
            </a:r>
            <a:r>
              <a:rPr lang="en-GB" dirty="0" err="1">
                <a:latin typeface="Arial" panose="020B0604020202020204" pitchFamily="34" charset="0"/>
              </a:rPr>
              <a:t>Kurne'de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birleşerek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Şattülarap'ı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oluşturur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 Basra </a:t>
            </a:r>
            <a:r>
              <a:rPr lang="en-GB" dirty="0" err="1">
                <a:latin typeface="Arial" panose="020B0604020202020204" pitchFamily="34" charset="0"/>
              </a:rPr>
              <a:t>Körfezi'ne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dökülür</a:t>
            </a:r>
            <a:r>
              <a:rPr lang="en-GB" dirty="0">
                <a:latin typeface="Arial" panose="020B0604020202020204" pitchFamily="34" charset="0"/>
              </a:rPr>
              <a:t>. </a:t>
            </a:r>
            <a:endParaRPr lang="tr-TR" dirty="0">
              <a:latin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</a:rPr>
              <a:t>Nehirler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kolları</a:t>
            </a:r>
            <a:r>
              <a:rPr lang="en-GB" dirty="0">
                <a:latin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</a:rPr>
              <a:t>Türkiye</a:t>
            </a:r>
            <a:r>
              <a:rPr lang="en-GB" dirty="0">
                <a:latin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</a:rPr>
              <a:t>Suriye</a:t>
            </a:r>
            <a:r>
              <a:rPr lang="en-GB" dirty="0">
                <a:latin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</a:rPr>
              <a:t>Irak</a:t>
            </a:r>
            <a:r>
              <a:rPr lang="en-GB" dirty="0">
                <a:latin typeface="Arial" panose="020B0604020202020204" pitchFamily="34" charset="0"/>
              </a:rPr>
              <a:t>, İran </a:t>
            </a:r>
            <a:r>
              <a:rPr lang="en-GB" dirty="0" err="1">
                <a:latin typeface="Arial" panose="020B0604020202020204" pitchFamily="34" charset="0"/>
              </a:rPr>
              <a:t>ve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Kuveyt'in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bölümleri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dahil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olmak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üzere</a:t>
            </a:r>
            <a:r>
              <a:rPr lang="en-GB" dirty="0">
                <a:latin typeface="Arial" panose="020B0604020202020204" pitchFamily="34" charset="0"/>
              </a:rPr>
              <a:t> 879.790 km²'lik </a:t>
            </a:r>
            <a:r>
              <a:rPr lang="en-GB" dirty="0" err="1">
                <a:latin typeface="Arial" panose="020B0604020202020204" pitchFamily="34" charset="0"/>
              </a:rPr>
              <a:t>bir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alanı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boşaltır</a:t>
            </a:r>
            <a:r>
              <a:rPr lang="en-GB" dirty="0">
                <a:latin typeface="Arial" panose="020B0604020202020204" pitchFamily="34" charset="0"/>
              </a:rPr>
              <a:t>.</a:t>
            </a:r>
          </a:p>
          <a:p>
            <a:endParaRPr lang="tr-TR" dirty="0">
              <a:latin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</a:rPr>
              <a:t>Bölge</a:t>
            </a:r>
            <a:r>
              <a:rPr lang="en-GB" dirty="0">
                <a:latin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</a:rPr>
              <a:t>Mezopotamya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uygarlığının</a:t>
            </a:r>
            <a:r>
              <a:rPr lang="en-GB" dirty="0">
                <a:latin typeface="Arial" panose="020B0604020202020204" pitchFamily="34" charset="0"/>
              </a:rPr>
              <a:t> ilk </a:t>
            </a:r>
            <a:r>
              <a:rPr lang="en-GB" dirty="0" err="1">
                <a:latin typeface="Arial" panose="020B0604020202020204" pitchFamily="34" charset="0"/>
              </a:rPr>
              <a:t>ortaya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çıktığına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inanılan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Bereketli</a:t>
            </a:r>
            <a:r>
              <a:rPr lang="en-GB" dirty="0">
                <a:latin typeface="Arial" panose="020B0604020202020204" pitchFamily="34" charset="0"/>
              </a:rPr>
              <a:t> Hila</a:t>
            </a:r>
            <a:r>
              <a:rPr lang="tr-TR" dirty="0">
                <a:latin typeface="Arial" panose="020B0604020202020204" pitchFamily="34" charset="0"/>
              </a:rPr>
              <a:t>l</a:t>
            </a:r>
            <a:r>
              <a:rPr lang="en-GB" dirty="0">
                <a:latin typeface="Arial" panose="020B0604020202020204" pitchFamily="34" charset="0"/>
              </a:rPr>
              <a:t> </a:t>
            </a:r>
            <a:r>
              <a:rPr lang="en-GB" dirty="0" err="1">
                <a:latin typeface="Arial" panose="020B0604020202020204" pitchFamily="34" charset="0"/>
              </a:rPr>
              <a:t>bölgesinin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bir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parçası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olarak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tarihi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öneme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sahiptir</a:t>
            </a:r>
            <a:r>
              <a:rPr lang="en-GB" dirty="0">
                <a:latin typeface="Arial" panose="020B0604020202020204" pitchFamily="34" charset="0"/>
              </a:rPr>
              <a:t>.</a:t>
            </a:r>
            <a:endParaRPr lang="en-GB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57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250"/>
          </a:xfrm>
        </p:spPr>
        <p:txBody>
          <a:bodyPr/>
          <a:lstStyle/>
          <a:p>
            <a:r>
              <a:rPr lang="en-GB" dirty="0" err="1">
                <a:latin typeface="Arial" panose="020B0604020202020204" pitchFamily="34" charset="0"/>
              </a:rPr>
              <a:t>Dicle-Fırat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havzası</a:t>
            </a:r>
            <a:endParaRPr lang="en-GB" dirty="0"/>
          </a:p>
        </p:txBody>
      </p:sp>
      <p:pic>
        <p:nvPicPr>
          <p:cNvPr id="2050" name="Picture 2" descr="https://www.researchgate.net/profile/Nadhir-Al-Ansari-2/publication/324680990/figure/fig1/AS:617978177540096@1524348887201/Tigris-and-Euphrates-River-catchment-area-Flint-et-al-2001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405" y="667568"/>
            <a:ext cx="6177441" cy="595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034142" y="5853797"/>
            <a:ext cx="4661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333333"/>
                </a:solidFill>
                <a:latin typeface="Roboto"/>
              </a:rPr>
              <a:t>Şekil Fırat- Dicle Su Toplama Alanı </a:t>
            </a:r>
            <a:r>
              <a:rPr lang="en-GB" dirty="0">
                <a:solidFill>
                  <a:srgbClr val="333333"/>
                </a:solidFill>
                <a:latin typeface="Roboto"/>
              </a:rPr>
              <a:t>(Flint et al., 2001).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0713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11526</TotalTime>
  <Words>852</Words>
  <Application>Microsoft Office PowerPoint</Application>
  <PresentationFormat>Geniş ekran</PresentationFormat>
  <Paragraphs>94</Paragraphs>
  <Slides>22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Karla</vt:lpstr>
      <vt:lpstr>Lato</vt:lpstr>
      <vt:lpstr>Roboto</vt:lpstr>
      <vt:lpstr>Office Teması</vt:lpstr>
      <vt:lpstr>Fırat Nehri ve kolları  (21)  Dicle Nehri ve kolları (22) </vt:lpstr>
      <vt:lpstr>Bereketli Hilal</vt:lpstr>
      <vt:lpstr>Bereketli Hilal</vt:lpstr>
      <vt:lpstr>Mezopotamya</vt:lpstr>
      <vt:lpstr>PowerPoint Sunusu</vt:lpstr>
      <vt:lpstr>Dicle-Fırat havzası</vt:lpstr>
      <vt:lpstr>Dicle- Fırat Nehir ve kolları</vt:lpstr>
      <vt:lpstr>Dicle-Fırat havzası</vt:lpstr>
      <vt:lpstr>Dicle-Fırat havzası</vt:lpstr>
      <vt:lpstr>PowerPoint Sunusu</vt:lpstr>
      <vt:lpstr>PowerPoint Sunusu</vt:lpstr>
      <vt:lpstr>PowerPoint Sunusu</vt:lpstr>
      <vt:lpstr>PowerPoint Sunusu</vt:lpstr>
      <vt:lpstr>Fırat havzası</vt:lpstr>
      <vt:lpstr>PowerPoint Sunusu</vt:lpstr>
      <vt:lpstr>Fırat Nehri ve kolları</vt:lpstr>
      <vt:lpstr>Fırat Nehri ve kolları</vt:lpstr>
      <vt:lpstr>Fırat Nehri ve kolları</vt:lpstr>
      <vt:lpstr>Fırat Nehri ve kolları</vt:lpstr>
      <vt:lpstr>Dicle Nehri ve kolları</vt:lpstr>
      <vt:lpstr>Dicle Nehri ve kolları</vt:lpstr>
      <vt:lpstr>Dicle Nehri ve kolları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FIRAT HAVZASI</dc:title>
  <dc:creator>H.Sabri.Ozturk</dc:creator>
  <cp:lastModifiedBy>H.Sabri.Ozturk</cp:lastModifiedBy>
  <cp:revision>42</cp:revision>
  <dcterms:created xsi:type="dcterms:W3CDTF">2022-02-14T08:01:38Z</dcterms:created>
  <dcterms:modified xsi:type="dcterms:W3CDTF">2024-01-11T08:40:07Z</dcterms:modified>
</cp:coreProperties>
</file>