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Lst>
  <p:sldSz cx="12192000" cy="6858000"/>
  <p:notesSz cx="7559675" cy="10691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lstStyle/>
          <a:p>
            <a:pPr algn="ctr">
              <a:lnSpc>
                <a:spcPct val="90000"/>
              </a:lnSpc>
            </a:pPr>
            <a:r>
              <a:rPr lang="tr-TR" sz="6000" b="0" strike="noStrike" spc="-1">
                <a:solidFill>
                  <a:srgbClr val="000000"/>
                </a:solidFill>
                <a:latin typeface="Calibri Light"/>
              </a:rPr>
              <a:t>Asıl başlık stili için tıklatın</a:t>
            </a:r>
            <a:endParaRPr lang="tr-T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lstStyle/>
          <a:p>
            <a:pPr>
              <a:lnSpc>
                <a:spcPct val="100000"/>
              </a:lnSpc>
            </a:pPr>
            <a:fld id="{8CCF2A99-B9CD-4365-A6B3-C14E8A840930}" type="datetime">
              <a:rPr lang="en-US" sz="1200" b="0" strike="noStrike" spc="-1">
                <a:solidFill>
                  <a:srgbClr val="8B8B8B"/>
                </a:solidFill>
                <a:latin typeface="Calibri"/>
              </a:rPr>
              <a:t>11/2/2018</a:t>
            </a:fld>
            <a:endParaRPr lang="en-US"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lstStyle/>
          <a:p>
            <a:pPr algn="r">
              <a:lnSpc>
                <a:spcPct val="100000"/>
              </a:lnSpc>
            </a:pPr>
            <a:fld id="{9E950F58-2189-4523-B9A2-1AE31D39314A}" type="slidenum">
              <a:rPr lang="en-US" sz="1200" b="0" strike="noStrike" spc="-1">
                <a:solidFill>
                  <a:srgbClr val="8B8B8B"/>
                </a:solidFill>
                <a:latin typeface="Calibri"/>
              </a:rPr>
              <a:t>‹#›</a:t>
            </a:fld>
            <a:endParaRPr lang="en-US"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tr-TR"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tr-TR"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tr-TR"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tr-TR"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tr-TR"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tr-TR"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tr-TR"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lstStyle/>
          <a:p>
            <a:pPr>
              <a:lnSpc>
                <a:spcPct val="90000"/>
              </a:lnSpc>
            </a:pPr>
            <a:r>
              <a:rPr lang="tr-TR" sz="4400" b="0" strike="noStrike" spc="-1">
                <a:solidFill>
                  <a:srgbClr val="000000"/>
                </a:solidFill>
                <a:latin typeface="Calibri Light"/>
              </a:rPr>
              <a:t>Asıl başlık stili için tıklatın</a:t>
            </a:r>
            <a:endParaRPr lang="tr-TR" sz="4400" b="0" strike="noStrike" spc="-1">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lstStyle/>
          <a:p>
            <a:pPr marL="228600" indent="-228240">
              <a:lnSpc>
                <a:spcPct val="90000"/>
              </a:lnSpc>
              <a:spcBef>
                <a:spcPts val="1001"/>
              </a:spcBef>
              <a:buClr>
                <a:srgbClr val="000000"/>
              </a:buClr>
              <a:buFont typeface="Arial"/>
              <a:buChar char="•"/>
            </a:pPr>
            <a:r>
              <a:rPr lang="tr-TR" sz="2800" b="0" strike="noStrike" spc="-1">
                <a:solidFill>
                  <a:srgbClr val="000000"/>
                </a:solidFill>
                <a:latin typeface="Calibri"/>
              </a:rPr>
              <a:t>Asıl metin stillerini düzenle</a:t>
            </a:r>
          </a:p>
          <a:p>
            <a:pPr marL="685800" lvl="1" indent="-228240">
              <a:lnSpc>
                <a:spcPct val="90000"/>
              </a:lnSpc>
              <a:spcBef>
                <a:spcPts val="499"/>
              </a:spcBef>
              <a:buClr>
                <a:srgbClr val="000000"/>
              </a:buClr>
              <a:buFont typeface="Arial"/>
              <a:buChar char="•"/>
            </a:pPr>
            <a:r>
              <a:rPr lang="tr-TR" sz="2400" b="0" strike="noStrike" spc="-1">
                <a:solidFill>
                  <a:srgbClr val="000000"/>
                </a:solidFill>
                <a:latin typeface="Calibri"/>
              </a:rPr>
              <a:t>İkinci düzey</a:t>
            </a:r>
          </a:p>
          <a:p>
            <a:pPr marL="1143000" lvl="2" indent="-228240">
              <a:lnSpc>
                <a:spcPct val="90000"/>
              </a:lnSpc>
              <a:spcBef>
                <a:spcPts val="499"/>
              </a:spcBef>
              <a:buClr>
                <a:srgbClr val="000000"/>
              </a:buClr>
              <a:buFont typeface="Arial"/>
              <a:buChar char="•"/>
            </a:pPr>
            <a:r>
              <a:rPr lang="tr-TR" sz="2000" b="0" strike="noStrike" spc="-1">
                <a:solidFill>
                  <a:srgbClr val="000000"/>
                </a:solidFill>
                <a:latin typeface="Calibri"/>
              </a:rPr>
              <a:t>Üçüncü düzey</a:t>
            </a:r>
          </a:p>
          <a:p>
            <a:pPr marL="1600200" lvl="3" indent="-228240">
              <a:lnSpc>
                <a:spcPct val="90000"/>
              </a:lnSpc>
              <a:spcBef>
                <a:spcPts val="499"/>
              </a:spcBef>
              <a:buClr>
                <a:srgbClr val="000000"/>
              </a:buClr>
              <a:buFont typeface="Arial"/>
              <a:buChar char="•"/>
            </a:pPr>
            <a:r>
              <a:rPr lang="tr-TR" sz="1800" b="0" strike="noStrike" spc="-1">
                <a:solidFill>
                  <a:srgbClr val="000000"/>
                </a:solidFill>
                <a:latin typeface="Calibri"/>
              </a:rPr>
              <a:t>Dördüncü düzey</a:t>
            </a:r>
          </a:p>
          <a:p>
            <a:pPr marL="2057400" lvl="4" indent="-228240">
              <a:lnSpc>
                <a:spcPct val="90000"/>
              </a:lnSpc>
              <a:spcBef>
                <a:spcPts val="499"/>
              </a:spcBef>
              <a:buClr>
                <a:srgbClr val="000000"/>
              </a:buClr>
              <a:buFont typeface="Arial"/>
              <a:buChar char="•"/>
            </a:pPr>
            <a:r>
              <a:rPr lang="tr-TR" sz="1800" b="0" strike="noStrike" spc="-1">
                <a:solidFill>
                  <a:srgbClr val="000000"/>
                </a:solidFill>
                <a:latin typeface="Calibri"/>
              </a:rPr>
              <a:t>Beşinci düzey</a:t>
            </a:r>
          </a:p>
        </p:txBody>
      </p:sp>
      <p:sp>
        <p:nvSpPr>
          <p:cNvPr id="43" name="PlaceHolder 3"/>
          <p:cNvSpPr>
            <a:spLocks noGrp="1"/>
          </p:cNvSpPr>
          <p:nvPr>
            <p:ph type="dt"/>
          </p:nvPr>
        </p:nvSpPr>
        <p:spPr>
          <a:xfrm>
            <a:off x="838080" y="6356520"/>
            <a:ext cx="2742840" cy="364680"/>
          </a:xfrm>
          <a:prstGeom prst="rect">
            <a:avLst/>
          </a:prstGeom>
        </p:spPr>
        <p:txBody>
          <a:bodyPr anchor="ctr"/>
          <a:lstStyle/>
          <a:p>
            <a:pPr>
              <a:lnSpc>
                <a:spcPct val="100000"/>
              </a:lnSpc>
            </a:pPr>
            <a:fld id="{257B862B-CED4-449D-AF6F-DF8995AC10C9}" type="datetime">
              <a:rPr lang="en-US" sz="1200" b="0" strike="noStrike" spc="-1">
                <a:solidFill>
                  <a:srgbClr val="8B8B8B"/>
                </a:solidFill>
                <a:latin typeface="Calibri"/>
              </a:rPr>
              <a:t>11/2/2018</a:t>
            </a:fld>
            <a:endParaRPr lang="en-US"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lstStyle/>
          <a:p>
            <a:pPr algn="r">
              <a:lnSpc>
                <a:spcPct val="100000"/>
              </a:lnSpc>
            </a:pPr>
            <a:fld id="{848CC0DF-338F-42DD-8B33-E5767C6BAB3A}"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Shape 1"/>
          <p:cNvSpPr txBox="1"/>
          <p:nvPr/>
        </p:nvSpPr>
        <p:spPr>
          <a:xfrm>
            <a:off x="1523880" y="1122480"/>
            <a:ext cx="9143640" cy="2387160"/>
          </a:xfrm>
          <a:prstGeom prst="rect">
            <a:avLst/>
          </a:prstGeom>
          <a:noFill/>
          <a:ln>
            <a:noFill/>
          </a:ln>
        </p:spPr>
        <p:txBody>
          <a:bodyPr anchor="b"/>
          <a:lstStyle/>
          <a:p>
            <a:pPr algn="ctr">
              <a:lnSpc>
                <a:spcPct val="90000"/>
              </a:lnSpc>
            </a:pPr>
            <a:r>
              <a:rPr lang="tr-TR" sz="6000" b="0" strike="noStrike" spc="-1">
                <a:solidFill>
                  <a:srgbClr val="000000"/>
                </a:solidFill>
                <a:latin typeface="Calibri Light"/>
              </a:rPr>
              <a:t>HUN214 Macar Edebiyatına Giriş</a:t>
            </a:r>
            <a:endParaRPr lang="tr-TR" sz="6000" b="0" strike="noStrike" spc="-1">
              <a:solidFill>
                <a:srgbClr val="000000"/>
              </a:solidFill>
              <a:latin typeface="Calibri"/>
            </a:endParaRPr>
          </a:p>
        </p:txBody>
      </p:sp>
      <p:sp>
        <p:nvSpPr>
          <p:cNvPr id="83" name="TextShape 2"/>
          <p:cNvSpPr txBox="1"/>
          <p:nvPr/>
        </p:nvSpPr>
        <p:spPr>
          <a:xfrm>
            <a:off x="1523880" y="3602160"/>
            <a:ext cx="9143640" cy="1655280"/>
          </a:xfrm>
          <a:prstGeom prst="rect">
            <a:avLst/>
          </a:prstGeom>
          <a:noFill/>
          <a:ln>
            <a:noFill/>
          </a:ln>
        </p:spPr>
        <p:txBody>
          <a:bodyPr/>
          <a:lstStyle/>
          <a:p>
            <a:pPr algn="ct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Saga</a:t>
            </a:r>
            <a:r>
              <a:rPr lang="tr-TR" sz="4400" b="0" strike="noStrike" spc="-1" dirty="0" smtClean="0">
                <a:solidFill>
                  <a:srgbClr val="000000"/>
                </a:solidFill>
                <a:latin typeface="Times New Roman" panose="02020603050405020304" pitchFamily="18" charset="0"/>
                <a:cs typeface="Times New Roman" panose="02020603050405020304" pitchFamily="18" charset="0"/>
              </a:rPr>
              <a:t>, </a:t>
            </a:r>
            <a:r>
              <a:rPr lang="tr-TR" sz="4400" b="0" strike="noStrike" spc="-1" dirty="0" err="1" smtClean="0">
                <a:solidFill>
                  <a:srgbClr val="000000"/>
                </a:solidFill>
                <a:latin typeface="Times New Roman" panose="02020603050405020304" pitchFamily="18" charset="0"/>
                <a:cs typeface="Times New Roman" panose="02020603050405020304" pitchFamily="18" charset="0"/>
              </a:rPr>
              <a:t>Epos</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5" name="TextShape 2"/>
          <p:cNvSpPr txBox="1"/>
          <p:nvPr/>
        </p:nvSpPr>
        <p:spPr>
          <a:xfrm>
            <a:off x="838080" y="1825560"/>
            <a:ext cx="10515240" cy="4350960"/>
          </a:xfrm>
          <a:prstGeom prst="rect">
            <a:avLst/>
          </a:prstGeom>
          <a:noFill/>
          <a:ln>
            <a:noFill/>
          </a:ln>
        </p:spPr>
        <p:txBody>
          <a:bodyPr/>
          <a:lstStyle/>
          <a:p>
            <a:pPr marL="228600" indent="-228240">
              <a:lnSpc>
                <a:spcPct val="100000"/>
              </a:lnSpc>
              <a:spcBef>
                <a:spcPts val="1001"/>
              </a:spcBef>
              <a:buClr>
                <a:srgbClr val="000000"/>
              </a:buClr>
              <a:buFont typeface="Arial"/>
              <a:buChar char="•"/>
            </a:pPr>
            <a:r>
              <a:rPr lang="tr-TR" sz="2800" b="0" strike="noStrike" spc="-1" dirty="0">
                <a:solidFill>
                  <a:srgbClr val="000000"/>
                </a:solidFill>
                <a:latin typeface="Times New Roman"/>
              </a:rPr>
              <a:t>Tuna ötesi ve Sekel </a:t>
            </a:r>
            <a:r>
              <a:rPr lang="tr-TR" sz="2800" b="0" strike="noStrike" spc="-1" dirty="0" err="1">
                <a:solidFill>
                  <a:srgbClr val="000000"/>
                </a:solidFill>
                <a:latin typeface="Times New Roman"/>
              </a:rPr>
              <a:t>regösleri</a:t>
            </a:r>
            <a:r>
              <a:rPr lang="tr-TR" sz="2800" b="0" strike="noStrike" spc="-1" dirty="0">
                <a:solidFill>
                  <a:srgbClr val="000000"/>
                </a:solidFill>
                <a:latin typeface="Times New Roman"/>
              </a:rPr>
              <a:t> kadim şamanlığın hatırasını muhafaza etmiştir; bu gelenek yurt işgali sırasında parlak dönemini yaşıyordu". Macar </a:t>
            </a:r>
            <a:r>
              <a:rPr lang="tr-TR" sz="2800" b="0" strike="noStrike" spc="-1" dirty="0" err="1">
                <a:solidFill>
                  <a:srgbClr val="000000"/>
                </a:solidFill>
                <a:latin typeface="Times New Roman"/>
              </a:rPr>
              <a:t>etnomüzikologları</a:t>
            </a:r>
            <a:r>
              <a:rPr lang="tr-TR" sz="2800" b="0" strike="noStrike" spc="-1" dirty="0">
                <a:solidFill>
                  <a:srgbClr val="000000"/>
                </a:solidFill>
                <a:latin typeface="Times New Roman"/>
              </a:rPr>
              <a:t> bu </a:t>
            </a:r>
            <a:r>
              <a:rPr lang="tr-TR" sz="2800" b="0" strike="noStrike" spc="-1" dirty="0" err="1">
                <a:solidFill>
                  <a:srgbClr val="000000"/>
                </a:solidFill>
                <a:latin typeface="Times New Roman"/>
              </a:rPr>
              <a:t>regös</a:t>
            </a:r>
            <a:r>
              <a:rPr lang="tr-TR" sz="2800" b="0" strike="noStrike" spc="-1" dirty="0">
                <a:solidFill>
                  <a:srgbClr val="000000"/>
                </a:solidFill>
                <a:latin typeface="Times New Roman"/>
              </a:rPr>
              <a:t> şarkılarının (</a:t>
            </a:r>
            <a:r>
              <a:rPr lang="tr-TR" sz="2800" b="0" strike="noStrike" spc="-1" dirty="0" err="1" smtClean="0">
                <a:solidFill>
                  <a:srgbClr val="000000"/>
                </a:solidFill>
                <a:latin typeface="Times New Roman"/>
              </a:rPr>
              <a:t>regösének</a:t>
            </a:r>
            <a:r>
              <a:rPr lang="tr-TR" sz="2800" b="0" strike="noStrike" spc="-1" dirty="0">
                <a:solidFill>
                  <a:srgbClr val="000000"/>
                </a:solidFill>
                <a:latin typeface="Times New Roman"/>
              </a:rPr>
              <a:t>) bazı arkaik unsurlar barındırdığını ortaya çıkarmıştır ve "dilbilimsel ve etnolojik </a:t>
            </a:r>
            <a:r>
              <a:rPr lang="tr-TR" sz="2800" b="0" strike="noStrike" spc="-1" dirty="0" smtClean="0">
                <a:solidFill>
                  <a:srgbClr val="000000"/>
                </a:solidFill>
                <a:latin typeface="Times New Roman"/>
              </a:rPr>
              <a:t>araştırmalar </a:t>
            </a:r>
            <a:r>
              <a:rPr lang="tr-TR" sz="2800" b="0" strike="noStrike" spc="-1" dirty="0">
                <a:solidFill>
                  <a:srgbClr val="000000"/>
                </a:solidFill>
                <a:latin typeface="Times New Roman"/>
              </a:rPr>
              <a:t>içerisindeki Fin-Ugor mirasının büyü gücünü haiz nakarat kısmı, '</a:t>
            </a:r>
            <a:r>
              <a:rPr lang="tr-TR" sz="2800" b="0" i="1" strike="noStrike" spc="-1" dirty="0" err="1">
                <a:solidFill>
                  <a:srgbClr val="000000"/>
                </a:solidFill>
                <a:latin typeface="Times New Roman"/>
              </a:rPr>
              <a:t>Haj</a:t>
            </a:r>
            <a:r>
              <a:rPr lang="tr-TR" sz="2800" b="0" i="1" strike="noStrike" spc="-1" dirty="0">
                <a:solidFill>
                  <a:srgbClr val="000000"/>
                </a:solidFill>
                <a:latin typeface="Times New Roman"/>
              </a:rPr>
              <a:t> </a:t>
            </a:r>
            <a:r>
              <a:rPr lang="tr-TR" sz="2800" b="0" i="1" strike="noStrike" spc="-1" dirty="0" err="1">
                <a:solidFill>
                  <a:srgbClr val="000000"/>
                </a:solidFill>
                <a:latin typeface="Times New Roman"/>
              </a:rPr>
              <a:t>regö</a:t>
            </a:r>
            <a:r>
              <a:rPr lang="tr-TR" sz="2800" b="0" i="1" strike="noStrike" spc="-1" dirty="0">
                <a:solidFill>
                  <a:srgbClr val="000000"/>
                </a:solidFill>
                <a:latin typeface="Times New Roman"/>
              </a:rPr>
              <a:t>, </a:t>
            </a:r>
            <a:r>
              <a:rPr lang="tr-TR" sz="2800" b="0" i="1" strike="noStrike" spc="-1" dirty="0" err="1">
                <a:solidFill>
                  <a:srgbClr val="000000"/>
                </a:solidFill>
                <a:latin typeface="Times New Roman"/>
              </a:rPr>
              <a:t>rejtem</a:t>
            </a:r>
            <a:r>
              <a:rPr lang="tr-TR" sz="2800" b="0" i="1" strike="noStrike" spc="-1" dirty="0">
                <a:solidFill>
                  <a:srgbClr val="000000"/>
                </a:solidFill>
                <a:latin typeface="Times New Roman"/>
              </a:rPr>
              <a:t>/</a:t>
            </a:r>
            <a:r>
              <a:rPr lang="tr-TR" sz="2800" b="0" i="1" strike="noStrike" spc="-1" dirty="0" err="1">
                <a:solidFill>
                  <a:srgbClr val="000000"/>
                </a:solidFill>
                <a:latin typeface="Times New Roman"/>
              </a:rPr>
              <a:t>rajta</a:t>
            </a:r>
            <a:r>
              <a:rPr lang="tr-TR" sz="2800" b="0" strike="noStrike" spc="-1" dirty="0">
                <a:solidFill>
                  <a:srgbClr val="000000"/>
                </a:solidFill>
                <a:latin typeface="Times New Roman"/>
              </a:rPr>
              <a:t>', '</a:t>
            </a:r>
            <a:r>
              <a:rPr lang="tr-TR" sz="2800" b="0" i="1" strike="noStrike" spc="-1" dirty="0" err="1">
                <a:solidFill>
                  <a:srgbClr val="000000"/>
                </a:solidFill>
                <a:latin typeface="Times New Roman"/>
              </a:rPr>
              <a:t>deho</a:t>
            </a:r>
            <a:r>
              <a:rPr lang="tr-TR" sz="2800" b="0" i="1" strike="noStrike" spc="-1" dirty="0">
                <a:solidFill>
                  <a:srgbClr val="000000"/>
                </a:solidFill>
                <a:latin typeface="Times New Roman"/>
              </a:rPr>
              <a:t>- </a:t>
            </a:r>
            <a:r>
              <a:rPr lang="tr-TR" sz="2800" b="0" i="1" strike="noStrike" spc="-1" dirty="0" err="1">
                <a:solidFill>
                  <a:srgbClr val="000000"/>
                </a:solidFill>
                <a:latin typeface="Times New Roman"/>
              </a:rPr>
              <a:t>reme</a:t>
            </a:r>
            <a:r>
              <a:rPr lang="tr-TR" sz="2800" b="0" i="1" strike="noStrike" spc="-1" dirty="0">
                <a:solidFill>
                  <a:srgbClr val="000000"/>
                </a:solidFill>
                <a:latin typeface="Times New Roman"/>
              </a:rPr>
              <a:t>-roma</a:t>
            </a:r>
            <a:r>
              <a:rPr lang="tr-TR" sz="2800" b="0" strike="noStrike" spc="-1" dirty="0">
                <a:solidFill>
                  <a:srgbClr val="000000"/>
                </a:solidFill>
                <a:latin typeface="Times New Roman"/>
              </a:rPr>
              <a:t>' vs., olduğunu ve bunun bir zamanlar şamanın </a:t>
            </a:r>
            <a:r>
              <a:rPr lang="tr-TR" sz="2800" b="0" strike="noStrike" spc="-1" dirty="0" err="1">
                <a:solidFill>
                  <a:srgbClr val="000000"/>
                </a:solidFill>
                <a:latin typeface="Times New Roman"/>
              </a:rPr>
              <a:t>vecd</a:t>
            </a:r>
            <a:r>
              <a:rPr lang="tr-TR" sz="2800" b="0" strike="noStrike" spc="-1" dirty="0">
                <a:solidFill>
                  <a:srgbClr val="000000"/>
                </a:solidFill>
                <a:latin typeface="Times New Roman"/>
              </a:rPr>
              <a:t> haline geçmesine ve şarkılarla yapılan büyüye eşlik ettiğini göstermiştir". Macar halk müziğinin diğer ezgi gruplarında da Macarların Türk kavimleriyle ilişkiye girmeden önceki akrabalık ilişkilerini yansıtan unsurlar bulunur.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Saga</a:t>
            </a:r>
            <a:r>
              <a:rPr lang="tr-TR" sz="4400" b="0" strike="noStrike" spc="-1" dirty="0" smtClean="0">
                <a:solidFill>
                  <a:srgbClr val="000000"/>
                </a:solidFill>
                <a:latin typeface="Times New Roman" panose="02020603050405020304" pitchFamily="18" charset="0"/>
                <a:cs typeface="Times New Roman" panose="02020603050405020304" pitchFamily="18" charset="0"/>
              </a:rPr>
              <a:t>, </a:t>
            </a:r>
            <a:r>
              <a:rPr lang="tr-TR" sz="4400" b="0" strike="noStrike" spc="-1" dirty="0" err="1" smtClean="0">
                <a:solidFill>
                  <a:srgbClr val="000000"/>
                </a:solidFill>
                <a:latin typeface="Times New Roman" panose="02020603050405020304" pitchFamily="18" charset="0"/>
                <a:cs typeface="Times New Roman" panose="02020603050405020304" pitchFamily="18" charset="0"/>
              </a:rPr>
              <a:t>Epos</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7"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Macarların bu akrabaları bugün hâlâ Rusya'nın kuzeybatısında yaşıyorlar; bunlar </a:t>
            </a:r>
            <a:r>
              <a:rPr lang="tr-TR" sz="2800" b="0" strike="noStrike" spc="-1" dirty="0" err="1">
                <a:solidFill>
                  <a:srgbClr val="000000"/>
                </a:solidFill>
                <a:latin typeface="Times New Roman"/>
              </a:rPr>
              <a:t>Hantiler</a:t>
            </a:r>
            <a:r>
              <a:rPr lang="tr-TR" sz="2800" b="0" strike="noStrike" spc="-1" dirty="0">
                <a:solidFill>
                  <a:srgbClr val="000000"/>
                </a:solidFill>
                <a:latin typeface="Times New Roman"/>
              </a:rPr>
              <a:t> ve </a:t>
            </a:r>
            <a:r>
              <a:rPr lang="tr-TR" sz="2800" b="0" strike="noStrike" spc="-1" dirty="0" err="1">
                <a:solidFill>
                  <a:srgbClr val="000000"/>
                </a:solidFill>
                <a:latin typeface="Times New Roman"/>
              </a:rPr>
              <a:t>Manşilerdir</a:t>
            </a:r>
            <a:r>
              <a:rPr lang="tr-TR" sz="2800" b="0" strike="noStrike" spc="-1" dirty="0">
                <a:solidFill>
                  <a:srgbClr val="000000"/>
                </a:solidFill>
                <a:latin typeface="Times New Roman"/>
              </a:rPr>
              <a:t> ve "kadim geleneklerini, inanç dünyalarını, şaman seremonilerini kovuşturmalar, yasaklamalar ve asimilasyon sürecine rağmen bugüne kadar muhafaza etmişlerdir". </a:t>
            </a:r>
            <a:r>
              <a:rPr lang="tr-TR" sz="2800" b="0" strike="noStrike" spc="-1" dirty="0" err="1">
                <a:solidFill>
                  <a:srgbClr val="000000"/>
                </a:solidFill>
                <a:latin typeface="Times New Roman"/>
              </a:rPr>
              <a:t>Etnomüzikologların</a:t>
            </a:r>
            <a:r>
              <a:rPr lang="tr-TR" sz="2800" b="0" strike="noStrike" spc="-1" dirty="0">
                <a:solidFill>
                  <a:srgbClr val="000000"/>
                </a:solidFill>
                <a:latin typeface="Times New Roman"/>
              </a:rPr>
              <a:t> araştırmalarına göre özellikle Macar ağıtlarında Ugor dönemi ezgi unsurları mevcuttur, "Ugor dönemi ezgi katmanını Macarlar ölümle ilgili gelenekler çerçevesinde muhafaza etmiştir, ağıt formunda... Diğer bir benzerlik de ağıtların metninin de epik, yani </a:t>
            </a:r>
            <a:r>
              <a:rPr lang="tr-TR" sz="2800" b="0" strike="noStrike" spc="-1" dirty="0" err="1">
                <a:solidFill>
                  <a:srgbClr val="000000"/>
                </a:solidFill>
                <a:latin typeface="Times New Roman"/>
              </a:rPr>
              <a:t>narratif</a:t>
            </a:r>
            <a:r>
              <a:rPr lang="tr-TR" sz="2800" b="0" strike="noStrike" spc="-1" dirty="0">
                <a:solidFill>
                  <a:srgbClr val="000000"/>
                </a:solidFill>
                <a:latin typeface="Times New Roman"/>
              </a:rPr>
              <a:t> karakterde olmasıdır. </a:t>
            </a:r>
            <a:r>
              <a:rPr lang="tr-TR" sz="2800" b="0" strike="noStrike" spc="-1" dirty="0" err="1">
                <a:solidFill>
                  <a:srgbClr val="000000"/>
                </a:solidFill>
                <a:latin typeface="Times New Roman"/>
              </a:rPr>
              <a:t>Kodâly'a</a:t>
            </a:r>
            <a:r>
              <a:rPr lang="tr-TR" sz="2800" b="0" strike="noStrike" spc="-1" dirty="0">
                <a:solidFill>
                  <a:srgbClr val="000000"/>
                </a:solidFill>
                <a:latin typeface="Times New Roman"/>
              </a:rPr>
              <a:t> göre 'müziksel nesir'"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Yeni Bir Gelenek: Kopuz ve </a:t>
            </a:r>
            <a:r>
              <a:rPr lang="tr-TR" sz="4400" b="0" strike="noStrike" spc="-1" dirty="0" err="1" smtClean="0">
                <a:solidFill>
                  <a:srgbClr val="000000"/>
                </a:solidFill>
                <a:latin typeface="Times New Roman" panose="02020603050405020304" pitchFamily="18" charset="0"/>
                <a:cs typeface="Times New Roman" panose="02020603050405020304" pitchFamily="18" charset="0"/>
              </a:rPr>
              <a:t>Kopuzcu</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9"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Yukarıda temas ettiğimiz </a:t>
            </a:r>
            <a:r>
              <a:rPr lang="tr-TR" sz="2800" b="0" strike="noStrike" spc="-1" dirty="0" err="1">
                <a:solidFill>
                  <a:srgbClr val="000000"/>
                </a:solidFill>
                <a:latin typeface="Times New Roman"/>
              </a:rPr>
              <a:t>rege</a:t>
            </a:r>
            <a:r>
              <a:rPr lang="tr-TR" sz="2800" b="0" strike="noStrike" spc="-1" dirty="0">
                <a:solidFill>
                  <a:srgbClr val="000000"/>
                </a:solidFill>
                <a:latin typeface="Times New Roman"/>
              </a:rPr>
              <a:t> ve </a:t>
            </a:r>
            <a:r>
              <a:rPr lang="tr-TR" sz="2800" b="0" strike="noStrike" spc="-1" dirty="0" err="1">
                <a:solidFill>
                  <a:srgbClr val="000000"/>
                </a:solidFill>
                <a:latin typeface="Times New Roman"/>
              </a:rPr>
              <a:t>regös</a:t>
            </a:r>
            <a:r>
              <a:rPr lang="tr-TR" sz="2800" b="0" strike="noStrike" spc="-1" dirty="0">
                <a:solidFill>
                  <a:srgbClr val="000000"/>
                </a:solidFill>
                <a:latin typeface="Times New Roman"/>
              </a:rPr>
              <a:t> kelimeleri yanında epik şiirle bağlantılı diğer bir kelime ise </a:t>
            </a:r>
            <a:r>
              <a:rPr lang="tr-TR" sz="2800" b="0" i="1" strike="noStrike" spc="-1" dirty="0" err="1">
                <a:solidFill>
                  <a:srgbClr val="000000"/>
                </a:solidFill>
                <a:latin typeface="Times New Roman"/>
              </a:rPr>
              <a:t>koboz</a:t>
            </a:r>
            <a:r>
              <a:rPr lang="tr-TR" sz="2800" b="0" strike="noStrike" spc="-1" dirty="0">
                <a:solidFill>
                  <a:srgbClr val="000000"/>
                </a:solidFill>
                <a:latin typeface="Times New Roman"/>
              </a:rPr>
              <a:t> (kopuz) kelimesidir ve </a:t>
            </a:r>
            <a:r>
              <a:rPr lang="tr-TR" sz="2800" b="0" strike="noStrike" spc="-1" dirty="0" err="1">
                <a:solidFill>
                  <a:srgbClr val="000000"/>
                </a:solidFill>
                <a:latin typeface="Times New Roman"/>
              </a:rPr>
              <a:t>Macarca'ya</a:t>
            </a:r>
            <a:r>
              <a:rPr lang="tr-TR" sz="2800" b="0" strike="noStrike" spc="-1" dirty="0">
                <a:solidFill>
                  <a:srgbClr val="000000"/>
                </a:solidFill>
                <a:latin typeface="Times New Roman"/>
              </a:rPr>
              <a:t> Kuman veya Peçenek dilinden geçmiştir. Macarca tarihî-etimolojik sözlüğe göre kelime kayıtlarda ilk olarak 1193 yılında görülüyor. </a:t>
            </a:r>
            <a:r>
              <a:rPr lang="tr-TR" sz="2800" b="0" i="1" strike="noStrike" spc="-1" dirty="0" err="1">
                <a:solidFill>
                  <a:srgbClr val="000000"/>
                </a:solidFill>
                <a:latin typeface="Times New Roman"/>
              </a:rPr>
              <a:t>Koboz</a:t>
            </a:r>
            <a:r>
              <a:rPr lang="tr-TR" sz="2800" b="0" strike="noStrike" spc="-1" dirty="0">
                <a:solidFill>
                  <a:srgbClr val="000000"/>
                </a:solidFill>
                <a:latin typeface="Times New Roman"/>
              </a:rPr>
              <a:t> kelimesi sözlüğe göre şu arılama geliyor: "lavta benzeri, dört ya da beş telli eski Macar çalgısı".</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Yeni Bir Gelenek: Kopuz ve </a:t>
            </a:r>
            <a:r>
              <a:rPr lang="tr-TR" sz="4400" b="0" strike="noStrike" spc="-1" dirty="0" err="1" smtClean="0">
                <a:solidFill>
                  <a:srgbClr val="000000"/>
                </a:solidFill>
                <a:latin typeface="Times New Roman" panose="02020603050405020304" pitchFamily="18" charset="0"/>
                <a:cs typeface="Times New Roman" panose="02020603050405020304" pitchFamily="18" charset="0"/>
              </a:rPr>
              <a:t>Kopuzcu</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1"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Kelimenin diğer bir ilginç yanı ise aşağı yukarı tüm Balkan ülkelerinin halk kültürlerinde aynı isimle zikredilmesidir; örneğin kelime Sırpça ve </a:t>
            </a:r>
            <a:r>
              <a:rPr lang="tr-TR" sz="2800" b="0" strike="noStrike" spc="-1" dirty="0" err="1">
                <a:solidFill>
                  <a:srgbClr val="000000"/>
                </a:solidFill>
                <a:latin typeface="Times New Roman"/>
              </a:rPr>
              <a:t>Hırvatça'da</a:t>
            </a:r>
            <a:r>
              <a:rPr lang="tr-TR" sz="2800" b="0" strike="noStrike" spc="-1" dirty="0">
                <a:solidFill>
                  <a:srgbClr val="000000"/>
                </a:solidFill>
                <a:latin typeface="Times New Roman"/>
              </a:rPr>
              <a:t> kopuz, Rumence'de </a:t>
            </a:r>
            <a:r>
              <a:rPr lang="tr-TR" sz="2800" b="0" strike="noStrike" spc="-1" dirty="0" err="1">
                <a:solidFill>
                  <a:srgbClr val="000000"/>
                </a:solidFill>
                <a:latin typeface="Times New Roman"/>
              </a:rPr>
              <a:t>cobuz</a:t>
            </a:r>
            <a:r>
              <a:rPr lang="tr-TR" sz="2800" b="0" strike="noStrike" spc="-1" dirty="0">
                <a:solidFill>
                  <a:srgbClr val="000000"/>
                </a:solidFill>
                <a:latin typeface="Times New Roman"/>
              </a:rPr>
              <a:t> şeklindedir. Kopuz kelimesinin menşeinin Türkçe olduğu kesin olmakla birlikte, bu çalgının biçimi, yayla çalınıp çalınmadığı, kaç telli olduğu konusunda araştırmacılar arasında belirgin bazı ayrılıklar vardır.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Yeni Bir Gelenek: Kopuz ve </a:t>
            </a:r>
            <a:r>
              <a:rPr lang="tr-TR" sz="4400" b="0" strike="noStrike" spc="-1" dirty="0" err="1" smtClean="0">
                <a:solidFill>
                  <a:srgbClr val="000000"/>
                </a:solidFill>
                <a:latin typeface="Times New Roman" panose="02020603050405020304" pitchFamily="18" charset="0"/>
                <a:cs typeface="Times New Roman" panose="02020603050405020304" pitchFamily="18" charset="0"/>
              </a:rPr>
              <a:t>Kopuzcu</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3"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Evliya Çelebi bu çalgıyı ve çalgıcıları Macaristan ile de bağlantılı olarak şu şekilde anlatır: "</a:t>
            </a:r>
            <a:r>
              <a:rPr lang="tr-TR" sz="2800" b="0" strike="noStrike" spc="-1" dirty="0" err="1">
                <a:solidFill>
                  <a:srgbClr val="000000"/>
                </a:solidFill>
                <a:latin typeface="Times New Roman"/>
              </a:rPr>
              <a:t>Sâzendegân</a:t>
            </a:r>
            <a:r>
              <a:rPr lang="tr-TR" sz="2800" b="0" strike="noStrike" spc="-1" dirty="0">
                <a:solidFill>
                  <a:srgbClr val="000000"/>
                </a:solidFill>
                <a:latin typeface="Times New Roman"/>
              </a:rPr>
              <a:t>-ı </a:t>
            </a:r>
            <a:r>
              <a:rPr lang="tr-TR" sz="2800" b="0" strike="noStrike" spc="-1" dirty="0" err="1">
                <a:solidFill>
                  <a:srgbClr val="000000"/>
                </a:solidFill>
                <a:latin typeface="Times New Roman"/>
              </a:rPr>
              <a:t>kopuzcıyân</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Neferât</a:t>
            </a:r>
            <a:r>
              <a:rPr lang="tr-TR" sz="2800" b="0" strike="noStrike" spc="-1" dirty="0">
                <a:solidFill>
                  <a:srgbClr val="000000"/>
                </a:solidFill>
                <a:latin typeface="Times New Roman"/>
              </a:rPr>
              <a:t> 40, mucidi Hersek-zâde </a:t>
            </a:r>
            <a:r>
              <a:rPr lang="tr-TR" sz="2800" b="0" strike="noStrike" spc="-1" dirty="0" err="1">
                <a:solidFill>
                  <a:srgbClr val="000000"/>
                </a:solidFill>
                <a:latin typeface="Times New Roman"/>
              </a:rPr>
              <a:t>Ahmed</a:t>
            </a:r>
            <a:r>
              <a:rPr lang="tr-TR" sz="2800" b="0" strike="noStrike" spc="-1" dirty="0">
                <a:solidFill>
                  <a:srgbClr val="000000"/>
                </a:solidFill>
                <a:latin typeface="Times New Roman"/>
              </a:rPr>
              <a:t> Paşa'dır ki Ebu'1-Feth </a:t>
            </a:r>
            <a:r>
              <a:rPr lang="tr-TR" sz="2800" b="0" strike="noStrike" spc="-1" dirty="0" err="1">
                <a:solidFill>
                  <a:srgbClr val="000000"/>
                </a:solidFill>
                <a:latin typeface="Times New Roman"/>
              </a:rPr>
              <a:t>vüzerâsındandır</a:t>
            </a:r>
            <a:r>
              <a:rPr lang="tr-TR" sz="2800" b="0" strike="noStrike" spc="-1" dirty="0">
                <a:solidFill>
                  <a:srgbClr val="000000"/>
                </a:solidFill>
                <a:latin typeface="Times New Roman"/>
              </a:rPr>
              <a:t>. Bu saz Bosna, </a:t>
            </a:r>
            <a:r>
              <a:rPr lang="tr-TR" sz="2800" b="0" strike="noStrike" spc="-1" dirty="0" err="1">
                <a:solidFill>
                  <a:srgbClr val="000000"/>
                </a:solidFill>
                <a:latin typeface="Times New Roman"/>
              </a:rPr>
              <a:t>Budin</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Kaminiçe</a:t>
            </a:r>
            <a:r>
              <a:rPr lang="tr-TR" sz="2800" b="0" strike="noStrike" spc="-1" dirty="0">
                <a:solidFill>
                  <a:srgbClr val="000000"/>
                </a:solidFill>
                <a:latin typeface="Times New Roman"/>
              </a:rPr>
              <a:t>, Eğri, </a:t>
            </a:r>
            <a:r>
              <a:rPr lang="tr-TR" sz="2800" b="0" strike="noStrike" spc="-1" dirty="0" err="1">
                <a:solidFill>
                  <a:srgbClr val="000000"/>
                </a:solidFill>
                <a:latin typeface="Times New Roman"/>
              </a:rPr>
              <a:t>Tamişvar</a:t>
            </a:r>
            <a:r>
              <a:rPr lang="tr-TR" sz="2800" b="0" strike="noStrike" spc="-1" dirty="0">
                <a:solidFill>
                  <a:srgbClr val="000000"/>
                </a:solidFill>
                <a:latin typeface="Times New Roman"/>
              </a:rPr>
              <a:t> gibi serhat </a:t>
            </a:r>
            <a:r>
              <a:rPr lang="tr-TR" sz="2800" b="0" strike="noStrike" spc="-1" dirty="0" err="1">
                <a:solidFill>
                  <a:srgbClr val="000000"/>
                </a:solidFill>
                <a:latin typeface="Times New Roman"/>
              </a:rPr>
              <a:t>ahalîsine</a:t>
            </a:r>
            <a:r>
              <a:rPr lang="tr-TR" sz="2800" b="0" strike="noStrike" spc="-1" dirty="0">
                <a:solidFill>
                  <a:srgbClr val="000000"/>
                </a:solidFill>
                <a:latin typeface="Times New Roman"/>
              </a:rPr>
              <a:t> mahsustur; Anadolu'da mislini görmedim. </a:t>
            </a:r>
            <a:r>
              <a:rPr lang="tr-TR" sz="2800" b="0" strike="noStrike" spc="-1" dirty="0" err="1">
                <a:solidFill>
                  <a:srgbClr val="000000"/>
                </a:solidFill>
                <a:latin typeface="Times New Roman"/>
              </a:rPr>
              <a:t>Levendâne</a:t>
            </a:r>
            <a:r>
              <a:rPr lang="tr-TR" sz="2800" b="0" strike="noStrike" spc="-1" dirty="0">
                <a:solidFill>
                  <a:srgbClr val="000000"/>
                </a:solidFill>
                <a:latin typeface="Times New Roman"/>
              </a:rPr>
              <a:t> bir sazdır ki hemen </a:t>
            </a:r>
            <a:r>
              <a:rPr lang="tr-TR" sz="2800" b="0" strike="noStrike" spc="-1" dirty="0" err="1">
                <a:solidFill>
                  <a:srgbClr val="000000"/>
                </a:solidFill>
                <a:latin typeface="Times New Roman"/>
              </a:rPr>
              <a:t>şoşhânenin</a:t>
            </a:r>
            <a:r>
              <a:rPr lang="tr-TR" sz="2800" b="0" strike="noStrike" spc="-1" dirty="0">
                <a:solidFill>
                  <a:srgbClr val="000000"/>
                </a:solidFill>
                <a:latin typeface="Times New Roman"/>
              </a:rPr>
              <a:t> yavrusu zannolunur; üçer </a:t>
            </a:r>
            <a:r>
              <a:rPr lang="tr-TR" sz="2800" b="0" strike="noStrike" spc="-1" dirty="0" err="1">
                <a:solidFill>
                  <a:srgbClr val="000000"/>
                </a:solidFill>
                <a:latin typeface="Times New Roman"/>
              </a:rPr>
              <a:t>târlıdır</a:t>
            </a:r>
            <a:r>
              <a:rPr lang="tr-TR" sz="2800" b="0" strike="noStrike" spc="-1" dirty="0">
                <a:solidFill>
                  <a:srgbClr val="000000"/>
                </a:solidFill>
                <a:latin typeface="Times New Roman"/>
              </a:rPr>
              <a:t>." Mütercim </a:t>
            </a:r>
            <a:r>
              <a:rPr lang="tr-TR" sz="2800" b="0" strike="noStrike" spc="-1" dirty="0" err="1">
                <a:solidFill>
                  <a:srgbClr val="000000"/>
                </a:solidFill>
                <a:latin typeface="Times New Roman"/>
              </a:rPr>
              <a:t>Âsım'ın</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Burhân</a:t>
            </a:r>
            <a:r>
              <a:rPr lang="tr-TR" sz="2800" b="0" strike="noStrike" spc="-1" dirty="0">
                <a:solidFill>
                  <a:srgbClr val="000000"/>
                </a:solidFill>
                <a:latin typeface="Times New Roman"/>
              </a:rPr>
              <a:t>-ı </a:t>
            </a:r>
            <a:r>
              <a:rPr lang="tr-TR" sz="2800" b="0" strike="noStrike" spc="-1" dirty="0" err="1">
                <a:solidFill>
                  <a:srgbClr val="000000"/>
                </a:solidFill>
                <a:latin typeface="Times New Roman"/>
              </a:rPr>
              <a:t>Kâtı</a:t>
            </a:r>
            <a:r>
              <a:rPr lang="tr-TR" sz="2800" b="0" strike="noStrike" spc="-1" dirty="0">
                <a:solidFill>
                  <a:srgbClr val="000000"/>
                </a:solidFill>
                <a:latin typeface="Times New Roman"/>
              </a:rPr>
              <a:t> tercümesinde kopuz kelimeyle ilgili ilginç kayıtlar var: "berbat: </a:t>
            </a:r>
            <a:r>
              <a:rPr lang="tr-TR" sz="2800" b="0" strike="noStrike" spc="-1" dirty="0" err="1">
                <a:solidFill>
                  <a:srgbClr val="000000"/>
                </a:solidFill>
                <a:latin typeface="Times New Roman"/>
              </a:rPr>
              <a:t>feth</a:t>
            </a:r>
            <a:r>
              <a:rPr lang="tr-TR" sz="2800" b="0" strike="noStrike" spc="-1" dirty="0">
                <a:solidFill>
                  <a:srgbClr val="000000"/>
                </a:solidFill>
                <a:latin typeface="Times New Roman"/>
              </a:rPr>
              <a:t>-i </a:t>
            </a:r>
            <a:r>
              <a:rPr lang="tr-TR" sz="2800" b="0" strike="noStrike" spc="-1" dirty="0" err="1">
                <a:solidFill>
                  <a:srgbClr val="000000"/>
                </a:solidFill>
                <a:latin typeface="Times New Roman"/>
              </a:rPr>
              <a:t>bâ</a:t>
            </a:r>
            <a:r>
              <a:rPr lang="tr-TR" sz="2800" b="0" strike="noStrike" spc="-1" dirty="0">
                <a:solidFill>
                  <a:srgbClr val="000000"/>
                </a:solidFill>
                <a:latin typeface="Times New Roman"/>
              </a:rPr>
              <a:t> ile kopuz dedikleri saza </a:t>
            </a:r>
            <a:r>
              <a:rPr lang="tr-TR" sz="2800" b="0" strike="noStrike" spc="-1" dirty="0" err="1">
                <a:solidFill>
                  <a:srgbClr val="000000"/>
                </a:solidFill>
                <a:latin typeface="Times New Roman"/>
              </a:rPr>
              <a:t>denür</a:t>
            </a:r>
            <a:r>
              <a:rPr lang="tr-TR" sz="2800" b="0" strike="noStrike" spc="-1" dirty="0">
                <a:solidFill>
                  <a:srgbClr val="000000"/>
                </a:solidFill>
                <a:latin typeface="Times New Roman"/>
              </a:rPr>
              <a:t>; Rumî'de lavta </a:t>
            </a:r>
            <a:r>
              <a:rPr lang="tr-TR" sz="2800" b="0" strike="noStrike" spc="-1" dirty="0" err="1">
                <a:solidFill>
                  <a:srgbClr val="000000"/>
                </a:solidFill>
                <a:latin typeface="Times New Roman"/>
              </a:rPr>
              <a:t>tâbir</a:t>
            </a:r>
            <a:r>
              <a:rPr lang="tr-TR" sz="2800" b="0" strike="noStrike" spc="-1" dirty="0">
                <a:solidFill>
                  <a:srgbClr val="000000"/>
                </a:solidFill>
                <a:latin typeface="Times New Roman"/>
              </a:rPr>
              <a:t> olunan sazdır; </a:t>
            </a:r>
            <a:r>
              <a:rPr lang="tr-TR" sz="2800" b="0" strike="noStrike" spc="-1" dirty="0" err="1">
                <a:solidFill>
                  <a:srgbClr val="000000"/>
                </a:solidFill>
                <a:latin typeface="Times New Roman"/>
              </a:rPr>
              <a:t>ber</a:t>
            </a:r>
            <a:r>
              <a:rPr lang="tr-TR" sz="2800" b="0" strike="noStrike" spc="-1" dirty="0">
                <a:solidFill>
                  <a:srgbClr val="000000"/>
                </a:solidFill>
                <a:latin typeface="Times New Roman"/>
              </a:rPr>
              <a:t> ile </a:t>
            </a:r>
            <a:r>
              <a:rPr lang="tr-TR" sz="2800" b="0" strike="noStrike" spc="-1" dirty="0" err="1">
                <a:solidFill>
                  <a:srgbClr val="000000"/>
                </a:solidFill>
                <a:latin typeface="Times New Roman"/>
              </a:rPr>
              <a:t>bat'tan</a:t>
            </a:r>
            <a:r>
              <a:rPr lang="tr-TR" sz="2800" b="0" strike="noStrike" spc="-1" dirty="0">
                <a:solidFill>
                  <a:srgbClr val="000000"/>
                </a:solidFill>
                <a:latin typeface="Times New Roman"/>
              </a:rPr>
              <a:t> mürekkeptir.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Yeni bir Gelenek: Kopuz ve </a:t>
            </a:r>
            <a:r>
              <a:rPr lang="tr-TR" sz="4400" b="0" strike="noStrike" spc="-1" dirty="0" err="1" smtClean="0">
                <a:solidFill>
                  <a:srgbClr val="000000"/>
                </a:solidFill>
                <a:latin typeface="Times New Roman" panose="02020603050405020304" pitchFamily="18" charset="0"/>
                <a:cs typeface="Times New Roman" panose="02020603050405020304" pitchFamily="18" charset="0"/>
              </a:rPr>
              <a:t>Kopuzcu</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5"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spcBef>
                <a:spcPts val="1417"/>
              </a:spcBef>
              <a:buClr>
                <a:srgbClr val="000000"/>
              </a:buClr>
              <a:buSzPct val="45000"/>
              <a:buFont typeface="Wingdings" charset="2"/>
              <a:buChar char=""/>
            </a:pPr>
            <a:r>
              <a:rPr lang="tr-TR" sz="2800" b="0" strike="noStrike" spc="-1" dirty="0">
                <a:solidFill>
                  <a:srgbClr val="000000"/>
                </a:solidFill>
                <a:latin typeface="Times New Roman"/>
              </a:rPr>
              <a:t>Kaz göğüslü demektir; </a:t>
            </a:r>
            <a:r>
              <a:rPr lang="tr-TR" sz="2800" b="0" strike="noStrike" spc="-1" dirty="0" err="1">
                <a:solidFill>
                  <a:srgbClr val="000000"/>
                </a:solidFill>
                <a:latin typeface="Times New Roman"/>
              </a:rPr>
              <a:t>sâz</a:t>
            </a:r>
            <a:r>
              <a:rPr lang="tr-TR" sz="2800" b="0" strike="noStrike" spc="-1" dirty="0">
                <a:solidFill>
                  <a:srgbClr val="000000"/>
                </a:solidFill>
                <a:latin typeface="Times New Roman"/>
              </a:rPr>
              <a:t>-ı </a:t>
            </a:r>
            <a:r>
              <a:rPr lang="tr-TR" sz="2800" b="0" strike="noStrike" spc="-1" dirty="0" err="1">
                <a:solidFill>
                  <a:srgbClr val="000000"/>
                </a:solidFill>
                <a:latin typeface="Times New Roman"/>
              </a:rPr>
              <a:t>mezbûrun</a:t>
            </a:r>
            <a:r>
              <a:rPr lang="tr-TR" sz="2800" b="0" strike="noStrike" spc="-1" dirty="0">
                <a:solidFill>
                  <a:srgbClr val="000000"/>
                </a:solidFill>
                <a:latin typeface="Times New Roman"/>
              </a:rPr>
              <a:t> kâsesi kaz </a:t>
            </a:r>
            <a:r>
              <a:rPr lang="tr-TR" sz="2800" b="0" strike="noStrike" spc="-1" dirty="0" err="1">
                <a:solidFill>
                  <a:srgbClr val="000000"/>
                </a:solidFill>
                <a:latin typeface="Times New Roman"/>
              </a:rPr>
              <a:t>göğüsüne</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şebih</a:t>
            </a:r>
            <a:r>
              <a:rPr lang="tr-TR" sz="2800" b="0" strike="noStrike" spc="-1" dirty="0">
                <a:solidFill>
                  <a:srgbClr val="000000"/>
                </a:solidFill>
                <a:latin typeface="Times New Roman"/>
              </a:rPr>
              <a:t> olmakla bu isimle tesmiye eylediler ve bazılar indinde </a:t>
            </a:r>
            <a:r>
              <a:rPr lang="tr-TR" sz="2800" b="0" strike="noStrike" spc="-1" dirty="0" err="1">
                <a:solidFill>
                  <a:srgbClr val="000000"/>
                </a:solidFill>
                <a:latin typeface="Times New Roman"/>
              </a:rPr>
              <a:t>tanbur</a:t>
            </a:r>
            <a:r>
              <a:rPr lang="tr-TR" sz="2800" b="0" strike="noStrike" spc="-1" dirty="0">
                <a:solidFill>
                  <a:srgbClr val="000000"/>
                </a:solidFill>
                <a:latin typeface="Times New Roman"/>
              </a:rPr>
              <a:t> şeklinde bir sazdır; kâsesi büyük ve sapı kısa olur; bu iki kavlin meali birdir". Orta Asya epik şiir geleneği hakkında ilk ayrıntılı bilgileri veren </a:t>
            </a:r>
            <a:r>
              <a:rPr lang="tr-TR" sz="2800" b="0" strike="noStrike" spc="-1" dirty="0" err="1">
                <a:solidFill>
                  <a:srgbClr val="000000"/>
                </a:solidFill>
                <a:latin typeface="Times New Roman"/>
              </a:rPr>
              <a:t>Chadwick</a:t>
            </a:r>
            <a:r>
              <a:rPr lang="tr-TR" sz="2800" b="0" strike="noStrike" spc="-1" dirty="0">
                <a:solidFill>
                  <a:srgbClr val="000000"/>
                </a:solidFill>
                <a:latin typeface="Times New Roman"/>
              </a:rPr>
              <a:t>, kopuz çalgısı hakkında şu verileri aktarıyor: "</a:t>
            </a:r>
            <a:r>
              <a:rPr lang="tr-TR" sz="2800" b="0" strike="noStrike" spc="-1" dirty="0" err="1">
                <a:solidFill>
                  <a:srgbClr val="000000"/>
                </a:solidFill>
                <a:latin typeface="Times New Roman"/>
              </a:rPr>
              <a:t>Kobuz</a:t>
            </a:r>
            <a:r>
              <a:rPr lang="tr-TR" sz="2800" b="0" strike="noStrike" spc="-1" dirty="0">
                <a:solidFill>
                  <a:srgbClr val="000000"/>
                </a:solidFill>
                <a:latin typeface="Times New Roman"/>
              </a:rPr>
              <a:t> olarak bilinen enstrüman da şiir okumaya eşlik etmek için yaygın olarak kullanılır. </a:t>
            </a:r>
            <a:r>
              <a:rPr lang="tr-TR" sz="2800" b="0" strike="noStrike" spc="-1" dirty="0" err="1">
                <a:solidFill>
                  <a:srgbClr val="000000"/>
                </a:solidFill>
                <a:latin typeface="Times New Roman"/>
              </a:rPr>
              <a:t>Levchine</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Kazaklar'da</a:t>
            </a:r>
            <a:r>
              <a:rPr lang="tr-TR" sz="2800" b="0" strike="noStrike" spc="-1" dirty="0">
                <a:solidFill>
                  <a:srgbClr val="000000"/>
                </a:solidFill>
                <a:latin typeface="Times New Roman"/>
              </a:rPr>
              <a:t> kullanıldığı şekliyle bu enstrümanın ayrıntılı tasvirini veriyor.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TotalTime>
  <Words>509</Words>
  <Application>Microsoft Office PowerPoint</Application>
  <PresentationFormat>Geniş ekran</PresentationFormat>
  <Paragraphs>13</Paragraphs>
  <Slides>7</Slides>
  <Notes>0</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7</vt:i4>
      </vt:variant>
    </vt:vector>
  </HeadingPairs>
  <TitlesOfParts>
    <vt:vector size="16" baseType="lpstr">
      <vt:lpstr>Arial</vt:lpstr>
      <vt:lpstr>Calibri</vt:lpstr>
      <vt:lpstr>Calibri Light</vt:lpstr>
      <vt:lpstr>DejaVu Sans</vt:lpstr>
      <vt:lpstr>Symbol</vt:lpstr>
      <vt:lpstr>Times New Roman</vt:lpstr>
      <vt:lpstr>Wingdings</vt:lpstr>
      <vt:lpstr>Office Theme</vt:lpstr>
      <vt:lpstr>Office Theme</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HUN214 Macar Edebiyatına Giriş</dc:title>
  <dc:subject/>
  <dc:creator>İsmail Doğan</dc:creator>
  <dc:description/>
  <cp:lastModifiedBy>İsmail Doğan</cp:lastModifiedBy>
  <cp:revision>3</cp:revision>
  <dcterms:created xsi:type="dcterms:W3CDTF">2018-10-30T11:58:59Z</dcterms:created>
  <dcterms:modified xsi:type="dcterms:W3CDTF">2018-11-02T10:05:53Z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Geniş ekran</vt:lpwstr>
  </property>
  <property fmtid="{D5CDD505-2E9C-101B-9397-08002B2CF9AE}" pid="9" name="ScaleCrop">
    <vt:bool>false</vt:bool>
  </property>
  <property fmtid="{D5CDD505-2E9C-101B-9397-08002B2CF9AE}" pid="10" name="ShareDoc">
    <vt:bool>false</vt:bool>
  </property>
  <property fmtid="{D5CDD505-2E9C-101B-9397-08002B2CF9AE}" pid="11" name="Slides">
    <vt:i4>2</vt:i4>
  </property>
</Properties>
</file>