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38"/>
  </p:notesMasterIdLst>
  <p:handoutMasterIdLst>
    <p:handoutMasterId r:id="rId39"/>
  </p:handoutMasterIdLst>
  <p:sldIdLst>
    <p:sldId id="256" r:id="rId2"/>
    <p:sldId id="276" r:id="rId3"/>
    <p:sldId id="287" r:id="rId4"/>
    <p:sldId id="284" r:id="rId5"/>
    <p:sldId id="282" r:id="rId6"/>
    <p:sldId id="285" r:id="rId7"/>
    <p:sldId id="283" r:id="rId8"/>
    <p:sldId id="280" r:id="rId9"/>
    <p:sldId id="281" r:id="rId10"/>
    <p:sldId id="289" r:id="rId11"/>
    <p:sldId id="290" r:id="rId12"/>
    <p:sldId id="291" r:id="rId13"/>
    <p:sldId id="292" r:id="rId14"/>
    <p:sldId id="293" r:id="rId15"/>
    <p:sldId id="295" r:id="rId16"/>
    <p:sldId id="296" r:id="rId17"/>
    <p:sldId id="297" r:id="rId18"/>
    <p:sldId id="298" r:id="rId19"/>
    <p:sldId id="299" r:id="rId20"/>
    <p:sldId id="300" r:id="rId21"/>
    <p:sldId id="301" r:id="rId22"/>
    <p:sldId id="294" r:id="rId23"/>
    <p:sldId id="257" r:id="rId24"/>
    <p:sldId id="259" r:id="rId25"/>
    <p:sldId id="260" r:id="rId26"/>
    <p:sldId id="261" r:id="rId27"/>
    <p:sldId id="262" r:id="rId28"/>
    <p:sldId id="263" r:id="rId29"/>
    <p:sldId id="264" r:id="rId30"/>
    <p:sldId id="266" r:id="rId31"/>
    <p:sldId id="267" r:id="rId32"/>
    <p:sldId id="268" r:id="rId33"/>
    <p:sldId id="269" r:id="rId34"/>
    <p:sldId id="270" r:id="rId35"/>
    <p:sldId id="271" r:id="rId36"/>
    <p:sldId id="272"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73094" autoAdjust="0"/>
  </p:normalViewPr>
  <p:slideViewPr>
    <p:cSldViewPr>
      <p:cViewPr varScale="1">
        <p:scale>
          <a:sx n="91" d="100"/>
          <a:sy n="91" d="100"/>
        </p:scale>
        <p:origin x="137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0E7FBF8-2E73-4407-B8EF-7F5B26FB86CE}" type="datetimeFigureOut">
              <a:rPr lang="en-US" smtClean="0"/>
              <a:pPr/>
              <a:t>9/26/2018</a:t>
            </a:fld>
            <a:endParaRPr lang="en-US"/>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AB4AA8A-3E90-4479-81A4-D55299C2A9B4}" type="slidenum">
              <a:rPr lang="en-US" smtClean="0"/>
              <a:pPr/>
              <a:t>‹#›</a:t>
            </a:fld>
            <a:endParaRPr lang="en-US"/>
          </a:p>
        </p:txBody>
      </p:sp>
    </p:spTree>
    <p:extLst>
      <p:ext uri="{BB962C8B-B14F-4D97-AF65-F5344CB8AC3E}">
        <p14:creationId xmlns:p14="http://schemas.microsoft.com/office/powerpoint/2010/main" val="10736667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36F114-0ABB-430C-BC5A-E398D215B6D5}" type="datetimeFigureOut">
              <a:rPr lang="tr-TR" smtClean="0"/>
              <a:pPr/>
              <a:t>26.09.2018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54A151-34E5-43B4-B833-6D6A467E7796}" type="slidenum">
              <a:rPr lang="tr-TR" smtClean="0"/>
              <a:pPr/>
              <a:t>‹#›</a:t>
            </a:fld>
            <a:endParaRPr lang="tr-TR"/>
          </a:p>
        </p:txBody>
      </p:sp>
    </p:spTree>
    <p:extLst>
      <p:ext uri="{BB962C8B-B14F-4D97-AF65-F5344CB8AC3E}">
        <p14:creationId xmlns:p14="http://schemas.microsoft.com/office/powerpoint/2010/main" val="1494300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554A151-34E5-43B4-B833-6D6A467E7796}" type="slidenum">
              <a:rPr lang="tr-TR" smtClean="0"/>
              <a:pPr/>
              <a:t>1</a:t>
            </a:fld>
            <a:endParaRPr lang="tr-TR"/>
          </a:p>
        </p:txBody>
      </p:sp>
    </p:spTree>
    <p:extLst>
      <p:ext uri="{BB962C8B-B14F-4D97-AF65-F5344CB8AC3E}">
        <p14:creationId xmlns:p14="http://schemas.microsoft.com/office/powerpoint/2010/main" val="2107584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3300855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3738820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481136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24182230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106976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519619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40127818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637812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1278324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752069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D5A7C0F-1F3D-4AF2-958C-420A49F508D6}" type="datetimeFigureOut">
              <a:rPr lang="en-US" smtClean="0"/>
              <a:pPr/>
              <a:t>9/26/2018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1134289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D5A7C0F-1F3D-4AF2-958C-420A49F508D6}" type="datetimeFigureOut">
              <a:rPr lang="en-US" smtClean="0"/>
              <a:pPr/>
              <a:t>9/26/2018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1217907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D5A7C0F-1F3D-4AF2-958C-420A49F508D6}" type="datetimeFigureOut">
              <a:rPr lang="en-US" smtClean="0"/>
              <a:pPr/>
              <a:t>9/26/2018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3219001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5A7C0F-1F3D-4AF2-958C-420A49F508D6}" type="datetimeFigureOut">
              <a:rPr lang="en-US" smtClean="0"/>
              <a:pPr/>
              <a:t>9/26/2018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674226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D5A7C0F-1F3D-4AF2-958C-420A49F508D6}" type="datetimeFigureOut">
              <a:rPr lang="en-US" smtClean="0"/>
              <a:pPr/>
              <a:t>9/26/2018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33798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D5A7C0F-1F3D-4AF2-958C-420A49F508D6}" type="datetimeFigureOut">
              <a:rPr lang="en-US" smtClean="0"/>
              <a:pPr/>
              <a:t>9/26/2018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1367520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D5A7C0F-1F3D-4AF2-958C-420A49F508D6}" type="datetimeFigureOut">
              <a:rPr lang="en-US" smtClean="0"/>
              <a:pPr/>
              <a:t>9/26/2018</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15E1C153-88EC-4746-93BE-DECCD17C60F0}" type="slidenum">
              <a:rPr lang="en-US" smtClean="0"/>
              <a:pPr/>
              <a:t>‹#›</a:t>
            </a:fld>
            <a:endParaRPr lang="en-US"/>
          </a:p>
        </p:txBody>
      </p:sp>
    </p:spTree>
    <p:extLst>
      <p:ext uri="{BB962C8B-B14F-4D97-AF65-F5344CB8AC3E}">
        <p14:creationId xmlns:p14="http://schemas.microsoft.com/office/powerpoint/2010/main" val="2502744837"/>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 name="1 Başlık"/>
          <p:cNvSpPr>
            <a:spLocks noGrp="1"/>
          </p:cNvSpPr>
          <p:nvPr>
            <p:ph type="ctrTitle"/>
          </p:nvPr>
        </p:nvSpPr>
        <p:spPr>
          <a:xfrm>
            <a:off x="179512" y="332657"/>
            <a:ext cx="8784976" cy="2808312"/>
          </a:xfrm>
        </p:spPr>
        <p:txBody>
          <a:bodyPr>
            <a:normAutofit/>
          </a:bodyPr>
          <a:lstStyle/>
          <a:p>
            <a:pPr algn="ctr"/>
            <a:r>
              <a:rPr lang="tr-TR" dirty="0" smtClean="0"/>
              <a:t>Erken Okuryazarlık</a:t>
            </a:r>
            <a:r>
              <a:rPr lang="en-US" dirty="0" smtClean="0"/>
              <a:t/>
            </a:r>
            <a:br>
              <a:rPr lang="en-US" dirty="0" smtClean="0"/>
            </a:br>
            <a:endParaRPr lang="en-US" dirty="0"/>
          </a:p>
        </p:txBody>
      </p:sp>
      <p:sp>
        <p:nvSpPr>
          <p:cNvPr id="3" name="2 Alt Başlık"/>
          <p:cNvSpPr>
            <a:spLocks noGrp="1"/>
          </p:cNvSpPr>
          <p:nvPr>
            <p:ph type="subTitle" idx="1"/>
          </p:nvPr>
        </p:nvSpPr>
        <p:spPr>
          <a:xfrm>
            <a:off x="971600" y="3356992"/>
            <a:ext cx="7560840" cy="3501008"/>
          </a:xfrm>
        </p:spPr>
        <p:txBody>
          <a:bodyPr>
            <a:normAutofit/>
          </a:bodyPr>
          <a:lstStyle/>
          <a:p>
            <a:endParaRPr lang="tr-TR" dirty="0" smtClean="0">
              <a:solidFill>
                <a:schemeClr val="accent6">
                  <a:lumMod val="50000"/>
                </a:schemeClr>
              </a:solidFill>
            </a:endParaRPr>
          </a:p>
          <a:p>
            <a:pPr algn="ctr"/>
            <a:r>
              <a:rPr lang="tr-TR" sz="3600" dirty="0" smtClean="0">
                <a:solidFill>
                  <a:schemeClr val="accent6">
                    <a:lumMod val="50000"/>
                  </a:schemeClr>
                </a:solidFill>
              </a:rPr>
              <a:t>Sözel Dil Becerilerinin Geliştirilmesine Yönelik Etkinlikler</a:t>
            </a:r>
          </a:p>
          <a:p>
            <a:endParaRPr lang="tr-TR" dirty="0">
              <a:solidFill>
                <a:schemeClr val="accent6">
                  <a:lumMod val="50000"/>
                </a:schemeClr>
              </a:solidFill>
            </a:endParaRPr>
          </a:p>
          <a:p>
            <a:endParaRPr lang="tr-TR" dirty="0" smtClean="0">
              <a:solidFill>
                <a:schemeClr val="accent6">
                  <a:lumMod val="50000"/>
                </a:schemeClr>
              </a:solidFill>
            </a:endParaRPr>
          </a:p>
          <a:p>
            <a:endParaRPr lang="en-US" dirty="0">
              <a:solidFill>
                <a:schemeClr val="accent6">
                  <a:lumMod val="5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85287"/>
            <a:ext cx="8229600" cy="1143000"/>
          </a:xfrm>
        </p:spPr>
        <p:txBody>
          <a:bodyPr/>
          <a:lstStyle/>
          <a:p>
            <a:pPr algn="ctr"/>
            <a:r>
              <a:rPr lang="tr-TR" dirty="0" smtClean="0"/>
              <a:t>Sözcük avı</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4187546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3347864" y="2996952"/>
            <a:ext cx="2321533" cy="800219"/>
          </a:xfrm>
          <a:prstGeom prst="rect">
            <a:avLst/>
          </a:prstGeom>
        </p:spPr>
        <p:txBody>
          <a:bodyPr wrap="none">
            <a:spAutoFit/>
          </a:bodyPr>
          <a:lstStyle/>
          <a:p>
            <a:r>
              <a:rPr lang="tr-TR" sz="4600" dirty="0" smtClean="0">
                <a:solidFill>
                  <a:srgbClr val="E3DED1">
                    <a:tint val="100000"/>
                    <a:shade val="90000"/>
                    <a:satMod val="250000"/>
                    <a:alpha val="100000"/>
                  </a:srgbClr>
                </a:solidFill>
                <a:effectLst>
                  <a:outerShdw blurRad="38100" dist="25500" dir="5400000" algn="tl" rotWithShape="0">
                    <a:srgbClr val="000000">
                      <a:satMod val="180000"/>
                      <a:alpha val="75000"/>
                    </a:srgbClr>
                  </a:outerShdw>
                </a:effectLst>
                <a:ea typeface="+mj-ea"/>
                <a:cs typeface="+mj-cs"/>
              </a:rPr>
              <a:t>Tanımla</a:t>
            </a:r>
            <a:endParaRPr lang="tr-TR" dirty="0"/>
          </a:p>
        </p:txBody>
      </p:sp>
      <p:sp>
        <p:nvSpPr>
          <p:cNvPr id="2" name="İçerik Yer Tutucusu 1"/>
          <p:cNvSpPr>
            <a:spLocks noGrp="1"/>
          </p:cNvSpPr>
          <p:nvPr>
            <p:ph idx="1"/>
          </p:nvPr>
        </p:nvSpPr>
        <p:spPr/>
        <p:txBody>
          <a:bodyPr/>
          <a:lstStyle/>
          <a:p>
            <a:endParaRPr lang="tr-TR"/>
          </a:p>
        </p:txBody>
      </p:sp>
    </p:spTree>
    <p:extLst>
      <p:ext uri="{BB962C8B-B14F-4D97-AF65-F5344CB8AC3E}">
        <p14:creationId xmlns:p14="http://schemas.microsoft.com/office/powerpoint/2010/main" val="1043964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1560" y="2924944"/>
            <a:ext cx="8229600" cy="1143000"/>
          </a:xfrm>
        </p:spPr>
        <p:txBody>
          <a:bodyPr/>
          <a:lstStyle/>
          <a:p>
            <a:pPr algn="ctr"/>
            <a:r>
              <a:rPr lang="tr-TR" dirty="0" smtClean="0"/>
              <a:t>Tercih eder misin?</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1894592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996952"/>
            <a:ext cx="8229600" cy="1143000"/>
          </a:xfrm>
        </p:spPr>
        <p:txBody>
          <a:bodyPr/>
          <a:lstStyle/>
          <a:p>
            <a:pPr algn="ctr"/>
            <a:r>
              <a:rPr lang="tr-TR" dirty="0" smtClean="0"/>
              <a:t>Sözcük kartları</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4633269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924944"/>
            <a:ext cx="8229600" cy="1143000"/>
          </a:xfrm>
        </p:spPr>
        <p:txBody>
          <a:bodyPr/>
          <a:lstStyle/>
          <a:p>
            <a:pPr algn="ctr"/>
            <a:r>
              <a:rPr lang="tr-TR" dirty="0" smtClean="0"/>
              <a:t>Çarkıfelek</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275537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95536" y="2852936"/>
            <a:ext cx="8229600" cy="1143000"/>
          </a:xfrm>
        </p:spPr>
        <p:txBody>
          <a:bodyPr/>
          <a:lstStyle/>
          <a:p>
            <a:pPr algn="ctr"/>
            <a:r>
              <a:rPr lang="tr-TR" dirty="0" smtClean="0"/>
              <a:t>Sözcük avı</a:t>
            </a:r>
            <a:endParaRPr lang="tr-TR" dirty="0"/>
          </a:p>
        </p:txBody>
      </p:sp>
    </p:spTree>
    <p:extLst>
      <p:ext uri="{BB962C8B-B14F-4D97-AF65-F5344CB8AC3E}">
        <p14:creationId xmlns:p14="http://schemas.microsoft.com/office/powerpoint/2010/main" val="3601859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996952"/>
            <a:ext cx="8229600" cy="1143000"/>
          </a:xfrm>
        </p:spPr>
        <p:txBody>
          <a:bodyPr/>
          <a:lstStyle/>
          <a:p>
            <a:pPr algn="ctr"/>
            <a:r>
              <a:rPr lang="tr-TR" dirty="0" smtClean="0"/>
              <a:t>Sohbet köşesi</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2495800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95536" y="2708920"/>
            <a:ext cx="8229600" cy="1143000"/>
          </a:xfrm>
        </p:spPr>
        <p:txBody>
          <a:bodyPr/>
          <a:lstStyle/>
          <a:p>
            <a:pPr algn="ctr"/>
            <a:r>
              <a:rPr lang="tr-TR" dirty="0" smtClean="0"/>
              <a:t>Öyküleme</a:t>
            </a:r>
            <a:endParaRPr lang="tr-TR" dirty="0"/>
          </a:p>
        </p:txBody>
      </p:sp>
    </p:spTree>
    <p:extLst>
      <p:ext uri="{BB962C8B-B14F-4D97-AF65-F5344CB8AC3E}">
        <p14:creationId xmlns:p14="http://schemas.microsoft.com/office/powerpoint/2010/main" val="2234633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9552" y="2780928"/>
            <a:ext cx="8229600" cy="1143000"/>
          </a:xfrm>
        </p:spPr>
        <p:txBody>
          <a:bodyPr/>
          <a:lstStyle/>
          <a:p>
            <a:pPr algn="ctr"/>
            <a:r>
              <a:rPr lang="tr-TR" dirty="0" smtClean="0"/>
              <a:t>Hikaye oluşturalım</a:t>
            </a:r>
            <a:endParaRPr lang="tr-TR" dirty="0"/>
          </a:p>
        </p:txBody>
      </p:sp>
    </p:spTree>
    <p:extLst>
      <p:ext uri="{BB962C8B-B14F-4D97-AF65-F5344CB8AC3E}">
        <p14:creationId xmlns:p14="http://schemas.microsoft.com/office/powerpoint/2010/main" val="21862839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7544" y="2492896"/>
            <a:ext cx="8229600" cy="1143000"/>
          </a:xfrm>
        </p:spPr>
        <p:txBody>
          <a:bodyPr/>
          <a:lstStyle/>
          <a:p>
            <a:pPr algn="ctr"/>
            <a:r>
              <a:rPr lang="tr-TR" dirty="0" smtClean="0"/>
              <a:t>Kitap okuyalım</a:t>
            </a:r>
            <a:endParaRPr lang="tr-TR" dirty="0"/>
          </a:p>
        </p:txBody>
      </p:sp>
    </p:spTree>
    <p:extLst>
      <p:ext uri="{BB962C8B-B14F-4D97-AF65-F5344CB8AC3E}">
        <p14:creationId xmlns:p14="http://schemas.microsoft.com/office/powerpoint/2010/main" val="2229312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ctr">
              <a:buNone/>
            </a:pPr>
            <a:endParaRPr lang="tr-TR" dirty="0" smtClean="0">
              <a:solidFill>
                <a:schemeClr val="accent1"/>
              </a:solidFill>
            </a:endParaRPr>
          </a:p>
          <a:p>
            <a:pPr marL="0" indent="0" algn="ctr">
              <a:buNone/>
            </a:pPr>
            <a:endParaRPr lang="tr-TR" dirty="0">
              <a:solidFill>
                <a:schemeClr val="accent1">
                  <a:lumMod val="20000"/>
                  <a:lumOff val="80000"/>
                </a:schemeClr>
              </a:solidFill>
            </a:endParaRPr>
          </a:p>
          <a:p>
            <a:pPr marL="0" indent="0" algn="ctr">
              <a:buNone/>
            </a:pPr>
            <a:r>
              <a:rPr lang="tr-TR" dirty="0" smtClean="0">
                <a:solidFill>
                  <a:schemeClr val="accent1">
                    <a:lumMod val="20000"/>
                    <a:lumOff val="80000"/>
                  </a:schemeClr>
                </a:solidFill>
              </a:rPr>
              <a:t>Hem alıcı dil ve ifade edici dil becerilerinin hem de sözcük bilgilerinin geliştirilmesi hedeflenmelidir. </a:t>
            </a:r>
            <a:endParaRPr lang="tr-TR" dirty="0">
              <a:solidFill>
                <a:schemeClr val="accent1">
                  <a:lumMod val="20000"/>
                  <a:lumOff val="80000"/>
                </a:schemeClr>
              </a:solidFill>
            </a:endParaRPr>
          </a:p>
        </p:txBody>
      </p:sp>
    </p:spTree>
    <p:extLst>
      <p:ext uri="{BB962C8B-B14F-4D97-AF65-F5344CB8AC3E}">
        <p14:creationId xmlns:p14="http://schemas.microsoft.com/office/powerpoint/2010/main" val="4505714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9552" y="2636912"/>
            <a:ext cx="8229600" cy="1143000"/>
          </a:xfrm>
        </p:spPr>
        <p:txBody>
          <a:bodyPr/>
          <a:lstStyle/>
          <a:p>
            <a:pPr algn="ctr"/>
            <a:r>
              <a:rPr lang="tr-TR" dirty="0" smtClean="0"/>
              <a:t>Dokunalım tanıyalım</a:t>
            </a:r>
            <a:endParaRPr lang="tr-TR" dirty="0"/>
          </a:p>
        </p:txBody>
      </p:sp>
    </p:spTree>
    <p:extLst>
      <p:ext uri="{BB962C8B-B14F-4D97-AF65-F5344CB8AC3E}">
        <p14:creationId xmlns:p14="http://schemas.microsoft.com/office/powerpoint/2010/main" val="8560148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24986" y="3068960"/>
            <a:ext cx="8229600" cy="1143000"/>
          </a:xfrm>
        </p:spPr>
        <p:txBody>
          <a:bodyPr/>
          <a:lstStyle/>
          <a:p>
            <a:pPr algn="ctr"/>
            <a:r>
              <a:rPr lang="tr-TR" dirty="0" smtClean="0"/>
              <a:t>Tombala</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2753958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8522" y="3212976"/>
            <a:ext cx="8229600" cy="1143000"/>
          </a:xfrm>
        </p:spPr>
        <p:txBody>
          <a:bodyPr/>
          <a:lstStyle/>
          <a:p>
            <a:pPr algn="ctr"/>
            <a:r>
              <a:rPr lang="tr-TR" dirty="0" smtClean="0"/>
              <a:t>Oyun oynayalım</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3550844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latin typeface="Times New Roman" panose="02020603050405020304" pitchFamily="18" charset="0"/>
                <a:ea typeface="Calibri" panose="020F0502020204030204" pitchFamily="34" charset="0"/>
                <a:cs typeface="Times New Roman" panose="02020603050405020304" pitchFamily="18" charset="0"/>
              </a:rPr>
              <a:t>Çocuklardan, üzerinde çalıştığınız / hakkında konuştuğunuz / öyküde okuduğunuz bir şeyin resmini yapmaları istenir. Yaptıkları resimlere isimlerini de eklemeleri gerektiği belirtilir. Resimler tamamlandıktan sonra her bir resim katlanarak zarflar içerisine yerleştirilir. Bütün zarflar önceden hazırlanmış bir torbanın içerisine atılarak iyice karıştırılır. Çocuklardan torbadan bir zarf çekmeleri istenir. Çocuğun kendi yaptığı resim gelmesi durumunda zarf geri torbaya atılarak tekrardan bir zarf çekmesine izin verilir. Sonrasında zarflar açılarak, hediye resimlerin kimler tarafından yapıldığı eğitimci yardımıyla okunur ve resmi yapan çocuk resimdekinin ne olduğunu </a:t>
            </a:r>
            <a:r>
              <a:rPr lang="tr-TR" dirty="0" smtClean="0">
                <a:latin typeface="Times New Roman" panose="02020603050405020304" pitchFamily="18" charset="0"/>
                <a:ea typeface="Calibri" panose="020F0502020204030204" pitchFamily="34" charset="0"/>
                <a:cs typeface="Times New Roman" panose="02020603050405020304" pitchFamily="18" charset="0"/>
              </a:rPr>
              <a:t>söyler/anlatır. </a:t>
            </a:r>
            <a:r>
              <a:rPr lang="tr-TR" dirty="0">
                <a:latin typeface="Times New Roman" panose="02020603050405020304" pitchFamily="18" charset="0"/>
                <a:ea typeface="Calibri" panose="020F0502020204030204" pitchFamily="34" charset="0"/>
                <a:cs typeface="Times New Roman" panose="02020603050405020304" pitchFamily="18" charset="0"/>
              </a:rPr>
              <a:t>Bütün zarflar bitince çocukların birbirlerine teşekkür ettirilmesiyle etkinlik sonlandırılır.</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2405776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Öğretilmesi hedeflenen sözcükler ilgili </a:t>
            </a:r>
            <a:r>
              <a:rPr lang="tr-TR" dirty="0">
                <a:latin typeface="Times New Roman" panose="02020603050405020304" pitchFamily="18" charset="0"/>
                <a:ea typeface="Calibri" panose="020F0502020204030204" pitchFamily="34" charset="0"/>
                <a:cs typeface="Times New Roman" panose="02020603050405020304" pitchFamily="18" charset="0"/>
              </a:rPr>
              <a:t>resimler (trafik lambası, direksiyon, far, tekerlek, motosiklet, gemi, bulut, kuş, paket, peynir vs.) önceden</a:t>
            </a:r>
            <a:r>
              <a:rPr lang="tr-TR" b="1" dirty="0">
                <a:latin typeface="Times New Roman" panose="02020603050405020304" pitchFamily="18" charset="0"/>
                <a:ea typeface="Calibri" panose="020F0502020204030204" pitchFamily="34" charset="0"/>
                <a:cs typeface="Times New Roman" panose="02020603050405020304" pitchFamily="18" charset="0"/>
              </a:rPr>
              <a:t> </a:t>
            </a:r>
            <a:r>
              <a:rPr lang="tr-TR" dirty="0">
                <a:latin typeface="Times New Roman" panose="02020603050405020304" pitchFamily="18" charset="0"/>
                <a:ea typeface="Calibri" panose="020F0502020204030204" pitchFamily="34" charset="0"/>
                <a:cs typeface="Times New Roman" panose="02020603050405020304" pitchFamily="18" charset="0"/>
              </a:rPr>
              <a:t>hazırlanılarak zarflar içerisine konur. </a:t>
            </a:r>
            <a:r>
              <a:rPr lang="tr-TR" dirty="0" smtClean="0">
                <a:latin typeface="Times New Roman" panose="02020603050405020304" pitchFamily="18" charset="0"/>
                <a:ea typeface="Calibri" panose="020F0502020204030204" pitchFamily="34" charset="0"/>
                <a:cs typeface="Times New Roman" panose="02020603050405020304" pitchFamily="18" charset="0"/>
              </a:rPr>
              <a:t>Çocukların </a:t>
            </a:r>
            <a:r>
              <a:rPr lang="tr-TR" dirty="0">
                <a:latin typeface="Times New Roman" panose="02020603050405020304" pitchFamily="18" charset="0"/>
                <a:ea typeface="Calibri" panose="020F0502020204030204" pitchFamily="34" charset="0"/>
                <a:cs typeface="Times New Roman" panose="02020603050405020304" pitchFamily="18" charset="0"/>
              </a:rPr>
              <a:t>sırayla gelip bir zarf seçmesine izin verilir. Çocuklardan seçtikleri zarfları açıp içinden çıkan resimdeki nesneyi arkadaşlarına adını söylemeden anlamını veya işlevlerini söyleyerek tarif etmesi istenir. Arkadaşları da anlatılan nesneyi tahmin eder. Oyun tüm zarflar bitene kadar devam eder ve sonlandırılır.</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6724396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latin typeface="Times New Roman" panose="02020603050405020304" pitchFamily="18" charset="0"/>
                <a:ea typeface="Calibri" panose="020F0502020204030204" pitchFamily="34" charset="0"/>
                <a:cs typeface="Times New Roman" panose="02020603050405020304" pitchFamily="18" charset="0"/>
              </a:rPr>
              <a:t>Öğretmen çocuklara iki farklı küp hazırlar. Çocuklardan belirli bir konuda veya özellikte sözcükler söylemeleri istenir. Bu küplerin altı yüzüne de çocukların buldukları sözcüklerin isimleri yazılır. Ardından her çocuk sırayla gelir ve iki küpü birden atar. Küplerin en üst yüzlerinde hangi sözcükler yazılıysa çocuklar o sözcüklerin içinde geçtiği cümleler kurarlar. Örneğin; küpün birinde en üstte “simit”, diğerinde de “sandalye” sözcükleri denk geldi. Örneğin şöyle bir cümle “Deniz </a:t>
            </a:r>
            <a:r>
              <a:rPr lang="tr-TR" dirty="0" smtClean="0">
                <a:latin typeface="Times New Roman" panose="02020603050405020304" pitchFamily="18" charset="0"/>
                <a:ea typeface="Calibri" panose="020F0502020204030204" pitchFamily="34" charset="0"/>
                <a:cs typeface="Times New Roman" panose="02020603050405020304" pitchFamily="18" charset="0"/>
              </a:rPr>
              <a:t>sandalyesine </a:t>
            </a:r>
            <a:r>
              <a:rPr lang="tr-TR" dirty="0">
                <a:latin typeface="Times New Roman" panose="02020603050405020304" pitchFamily="18" charset="0"/>
                <a:ea typeface="Calibri" panose="020F0502020204030204" pitchFamily="34" charset="0"/>
                <a:cs typeface="Times New Roman" panose="02020603050405020304" pitchFamily="18" charset="0"/>
              </a:rPr>
              <a:t>oturarak simidini </a:t>
            </a:r>
            <a:r>
              <a:rPr lang="tr-TR" dirty="0" smtClean="0">
                <a:latin typeface="Times New Roman" panose="02020603050405020304" pitchFamily="18" charset="0"/>
                <a:ea typeface="Calibri" panose="020F0502020204030204" pitchFamily="34" charset="0"/>
                <a:cs typeface="Times New Roman" panose="02020603050405020304" pitchFamily="18" charset="0"/>
              </a:rPr>
              <a:t>yedi.” </a:t>
            </a:r>
            <a:r>
              <a:rPr lang="tr-TR" dirty="0">
                <a:latin typeface="Times New Roman" panose="02020603050405020304" pitchFamily="18" charset="0"/>
                <a:ea typeface="Calibri" panose="020F0502020204030204" pitchFamily="34" charset="0"/>
                <a:cs typeface="Times New Roman" panose="02020603050405020304" pitchFamily="18" charset="0"/>
              </a:rPr>
              <a:t>olabilir. Öğretmen çocukları bu konuda yönlendirir.</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1147245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latin typeface="Times New Roman" panose="02020603050405020304" pitchFamily="18" charset="0"/>
                <a:ea typeface="Calibri" panose="020F0502020204030204" pitchFamily="34" charset="0"/>
                <a:cs typeface="Times New Roman" panose="02020603050405020304" pitchFamily="18" charset="0"/>
              </a:rPr>
              <a:t>Belirli bir konu ile ilgili resimler çocuklara gösterilir ve resimlerde neler olduğunun isimleri söylenerek öğretmen tarafından yere konulur. Ardından hareketli bir müzik açılır. Çocuklar müzik eşliğinde resimlerin etrafında dans ederler. Müzik kapatıldığında çocuklar, öğretmen hangi resimdeki nesne, </a:t>
            </a:r>
            <a:r>
              <a:rPr lang="tr-TR" dirty="0" err="1">
                <a:latin typeface="Times New Roman" panose="02020603050405020304" pitchFamily="18" charset="0"/>
                <a:ea typeface="Calibri" panose="020F0502020204030204" pitchFamily="34" charset="0"/>
                <a:cs typeface="Times New Roman" panose="02020603050405020304" pitchFamily="18" charset="0"/>
              </a:rPr>
              <a:t>vb</a:t>
            </a:r>
            <a:r>
              <a:rPr lang="tr-TR" dirty="0">
                <a:latin typeface="Times New Roman" panose="02020603050405020304" pitchFamily="18" charset="0"/>
                <a:ea typeface="Calibri" panose="020F0502020204030204" pitchFamily="34" charset="0"/>
                <a:cs typeface="Times New Roman" panose="02020603050405020304" pitchFamily="18" charset="0"/>
              </a:rPr>
              <a:t>… ismini söylediyse tek ellerini üst üste bu resmin üzerine koyarlar. Ardından eli en üstte kalan çocuktan başlayarak o resmin kendilerine neyi hatırlattığını tek bir sözcük olarak söyler ve ellerini kaldırırlar. Bir resimle ilgili hatırlanan/çağrışım yapan sözcükler söylenirken her çocuğun farklı sözcükler söylemeleri konusunda rehberlik edilir. Sürekli aynı sözcük söylenirse öğretmen “Değiştir, Hiç Zor Değil!” yönergesini verir. </a:t>
            </a:r>
            <a:r>
              <a:rPr lang="tr-TR" i="1" u="sng" dirty="0">
                <a:latin typeface="Times New Roman" panose="02020603050405020304" pitchFamily="18" charset="0"/>
                <a:ea typeface="Calibri" panose="020F0502020204030204" pitchFamily="34" charset="0"/>
                <a:cs typeface="Times New Roman" panose="02020603050405020304" pitchFamily="18" charset="0"/>
              </a:rPr>
              <a:t>Örnek:</a:t>
            </a:r>
            <a:r>
              <a:rPr lang="tr-TR" dirty="0">
                <a:latin typeface="Times New Roman" panose="02020603050405020304" pitchFamily="18" charset="0"/>
                <a:ea typeface="Calibri" panose="020F0502020204030204" pitchFamily="34" charset="0"/>
                <a:cs typeface="Times New Roman" panose="02020603050405020304" pitchFamily="18" charset="0"/>
              </a:rPr>
              <a:t> Müzik açıldı ve çocuklar dans ettiler. Müzik durunca öğretmen “roket” dedi. Çocuklar da tek ellerini üst üste roket resminin üzerine koyarlar ve roket deyince akıllarına gelenleri söyleyip (uzay, ay, astronot, </a:t>
            </a:r>
            <a:r>
              <a:rPr lang="tr-TR" dirty="0" err="1">
                <a:latin typeface="Times New Roman" panose="02020603050405020304" pitchFamily="18" charset="0"/>
                <a:ea typeface="Calibri" panose="020F0502020204030204" pitchFamily="34" charset="0"/>
                <a:cs typeface="Times New Roman" panose="02020603050405020304" pitchFamily="18" charset="0"/>
              </a:rPr>
              <a:t>vb</a:t>
            </a:r>
            <a:r>
              <a:rPr lang="tr-TR" dirty="0">
                <a:latin typeface="Times New Roman" panose="02020603050405020304" pitchFamily="18" charset="0"/>
                <a:ea typeface="Calibri" panose="020F0502020204030204" pitchFamily="34" charset="0"/>
                <a:cs typeface="Times New Roman" panose="02020603050405020304" pitchFamily="18" charset="0"/>
              </a:rPr>
              <a:t>…) ellerini çekerler.</a:t>
            </a:r>
            <a:r>
              <a:rPr lang="tr-TR"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tr-TR" dirty="0">
                <a:latin typeface="Times New Roman" panose="02020603050405020304" pitchFamily="18" charset="0"/>
                <a:ea typeface="Calibri" panose="020F0502020204030204" pitchFamily="34" charset="0"/>
                <a:cs typeface="Times New Roman" panose="02020603050405020304" pitchFamily="18" charset="0"/>
              </a:rPr>
              <a:t>Resmi olan tüm sözcükler için bu süreç tekrarlanır.</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983305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latin typeface="Times New Roman" panose="02020603050405020304" pitchFamily="18" charset="0"/>
                <a:ea typeface="Calibri" panose="020F0502020204030204" pitchFamily="34" charset="0"/>
                <a:cs typeface="Times New Roman" panose="02020603050405020304" pitchFamily="18" charset="0"/>
              </a:rPr>
              <a:t>Öğretmen çocuklara hedef sözcüklerden oluşan kısa bir öykü yazdığını söyler. Bu öyküyü okurken kendisine yardımcı olmalarını ister. Bu öykü beyaz bir kartona örneğin aşağıdaki gibi yazılmıştır. Hedef sözcüklerin olduğu yerler boş bırakılmıştır. Süreçte bu sözcüklerin küçük boy resimleri de </a:t>
            </a:r>
            <a:r>
              <a:rPr lang="tr-TR" dirty="0" smtClean="0">
                <a:latin typeface="Times New Roman" panose="02020603050405020304" pitchFamily="18" charset="0"/>
                <a:ea typeface="Calibri" panose="020F0502020204030204" pitchFamily="34" charset="0"/>
                <a:cs typeface="Times New Roman" panose="02020603050405020304" pitchFamily="18" charset="0"/>
              </a:rPr>
              <a:t>kullanılacaktır. </a:t>
            </a:r>
            <a:r>
              <a:rPr lang="tr-TR" dirty="0">
                <a:latin typeface="Times New Roman" panose="02020603050405020304" pitchFamily="18" charset="0"/>
                <a:ea typeface="Calibri" panose="020F0502020204030204" pitchFamily="34" charset="0"/>
                <a:cs typeface="Times New Roman" panose="02020603050405020304" pitchFamily="18" charset="0"/>
              </a:rPr>
              <a:t>Tüm çocuklar bu kartonu görebilecekleri bir şekilde otururlar. Öğretmen öyküyü okumaya başlar ve hedef sözcüklerin yazılmadığı yerlerde okumayı durdurur. Çocuklara boş bırakılan yere hangi sözcüğün resmini yerleştirebileceklerini sorar. Bu etkinlik öncesinde çocuklarla resimlerin neler olduğu konuşulmalıdır. </a:t>
            </a:r>
            <a:r>
              <a:rPr lang="tr-TR" i="1" u="sng" dirty="0">
                <a:latin typeface="Times New Roman" panose="02020603050405020304" pitchFamily="18" charset="0"/>
                <a:ea typeface="Calibri" panose="020F0502020204030204" pitchFamily="34" charset="0"/>
                <a:cs typeface="Times New Roman" panose="02020603050405020304" pitchFamily="18" charset="0"/>
              </a:rPr>
              <a:t>Öykü:</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2782721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i="1" dirty="0">
                <a:latin typeface="Times New Roman" panose="02020603050405020304" pitchFamily="18" charset="0"/>
                <a:ea typeface="Calibri" panose="020F0502020204030204" pitchFamily="34" charset="0"/>
                <a:cs typeface="Times New Roman" panose="02020603050405020304" pitchFamily="18" charset="0"/>
              </a:rPr>
              <a:t>“Benim adım Aslı. Ben, anneannem ve dedem okullar tatil olunca bir yolculuğa çıktık. Bu yolculukta bir yolcu gemisiyle denizlerden de büyük olan bir …………. (okyanus) geçtik. Okyanustan geçerken denizin altında giden bir …….. (denizaltı) gördük. Denizaltını görmek beni çok şaşırttı. Denizin altından nasıl gidebildiğini öğrendim. Bir gün gemi bir limanda durdu. Limanın yakınında bir fabrika vardı. Fabrikadan çıkan ve çok kötü kokan ………… (atıklar) çevreye yayılmıştı. Fabrikanın çevresi ne kadar da kirliydi. Bu duruma çok üzülmüştüm. Sonra fabrikanın yakınındaki bu limandan ayrıldık. Ayrılırken çevreyi koruyacağıma kendime söz verdim. Annem ve babamı özlemiştim ve onları görmek için ……………. (sabırsızlanıyordum). Tüm yolculuk boyunca birçok fotoğraf çektim. Fotoğraf makinemin ……….. (pili) bitince yeni …….. (piller) taktım. Bu kadar güzel fotoğraflar çektiğim için dedem benimle ……… (gurur duyduğunu) söyledi. Dedemin söyledikleri ve bu güzel yolculuk beni çok mutlu etti. “</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8790506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latin typeface="Times New Roman" panose="02020603050405020304" pitchFamily="18" charset="0"/>
                <a:ea typeface="Calibri" panose="020F0502020204030204" pitchFamily="34" charset="0"/>
                <a:cs typeface="Times New Roman" panose="02020603050405020304" pitchFamily="18" charset="0"/>
              </a:rPr>
              <a:t>Öğretmen, </a:t>
            </a:r>
            <a:r>
              <a:rPr lang="tr-TR" dirty="0" smtClean="0">
                <a:latin typeface="Times New Roman" panose="02020603050405020304" pitchFamily="18" charset="0"/>
                <a:ea typeface="Calibri" panose="020F0502020204030204" pitchFamily="34" charset="0"/>
                <a:cs typeface="Times New Roman" panose="02020603050405020304" pitchFamily="18" charset="0"/>
              </a:rPr>
              <a:t>öğretilmesi hedeflenen sözcükleri, örneğin, “okyanus</a:t>
            </a:r>
            <a:r>
              <a:rPr lang="tr-TR" dirty="0">
                <a:latin typeface="Times New Roman" panose="02020603050405020304" pitchFamily="18" charset="0"/>
                <a:ea typeface="Calibri" panose="020F0502020204030204" pitchFamily="34" charset="0"/>
                <a:cs typeface="Times New Roman" panose="02020603050405020304" pitchFamily="18" charset="0"/>
              </a:rPr>
              <a:t>, roket, atık, pil, makine, sızıntı, denizaltı” resimlerini sınıfa getirir ve önce çocuklara gösterip bir kutu içerisine katlayarak koyar. Not: diğer hazırlanan resimler bu süreçte de kullanılabilir. Çocuklarla daire şeklinde oturulur. Sınıfa dilbaza yapıştırılmış bir ağız resmi getirilir. Müzik açılır ve elden ele ağız resmi dolaşır. Müzik kapanınca kimin elinde kalmışsa o çocuk kutudan bir resim seçer ama seçtiği resmin ne olduğunu görmemelidir. Öğretmen resmi ebe olan çocuğa göstermeden onun sırtına yapıştırır. Çocuk sınıftaki diğer arkadaşlarına sorular sorarak sırtına yapıştırılan resmin ne olduğunu bilmeye çalışır. Örneğin ebe olan çocuk kutudan “pil” resmini seçti. Öğretmen çocuğa göstermeden pil resmini sırtına yapıştırır ve ebe olan çocuk diğer arkadaşlarına sorular sormaya başlar. Örneğin; ne renk?, neye benziyor?, </a:t>
            </a:r>
            <a:r>
              <a:rPr lang="tr-TR" dirty="0" err="1">
                <a:latin typeface="Times New Roman" panose="02020603050405020304" pitchFamily="18" charset="0"/>
                <a:ea typeface="Calibri" panose="020F0502020204030204" pitchFamily="34" charset="0"/>
                <a:cs typeface="Times New Roman" panose="02020603050405020304" pitchFamily="18" charset="0"/>
              </a:rPr>
              <a:t>vb</a:t>
            </a:r>
            <a:r>
              <a:rPr lang="tr-TR" dirty="0">
                <a:latin typeface="Times New Roman" panose="02020603050405020304" pitchFamily="18" charset="0"/>
                <a:ea typeface="Calibri" panose="020F0502020204030204" pitchFamily="34" charset="0"/>
                <a:cs typeface="Times New Roman" panose="02020603050405020304" pitchFamily="18" charset="0"/>
              </a:rPr>
              <a:t>… Diğer çocuklar sözcüğün ne olduğunu söylemeden ebe olan arkadaşlarına ipuçları verirler. Bu süreç tüm resimler için farklı çocuklarla tekrarlanır.</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809171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95536" y="2564904"/>
            <a:ext cx="8229600" cy="1143000"/>
          </a:xfrm>
        </p:spPr>
        <p:txBody>
          <a:bodyPr/>
          <a:lstStyle/>
          <a:p>
            <a:pPr algn="ctr"/>
            <a:r>
              <a:rPr lang="tr-TR" dirty="0" smtClean="0"/>
              <a:t>Kitap okuma etkinlikleri</a:t>
            </a:r>
            <a:endParaRPr lang="tr-TR" dirty="0"/>
          </a:p>
        </p:txBody>
      </p:sp>
    </p:spTree>
    <p:extLst>
      <p:ext uri="{BB962C8B-B14F-4D97-AF65-F5344CB8AC3E}">
        <p14:creationId xmlns:p14="http://schemas.microsoft.com/office/powerpoint/2010/main" val="17072898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Çocuklardan belirli bir </a:t>
            </a:r>
            <a:r>
              <a:rPr lang="tr-TR" dirty="0">
                <a:latin typeface="Times New Roman" panose="02020603050405020304" pitchFamily="18" charset="0"/>
                <a:ea typeface="Calibri" panose="020F0502020204030204" pitchFamily="34" charset="0"/>
                <a:cs typeface="Times New Roman" panose="02020603050405020304" pitchFamily="18" charset="0"/>
              </a:rPr>
              <a:t>konuda </a:t>
            </a:r>
            <a:r>
              <a:rPr lang="tr-TR" dirty="0" smtClean="0">
                <a:latin typeface="Times New Roman" panose="02020603050405020304" pitchFamily="18" charset="0"/>
                <a:ea typeface="Calibri" panose="020F0502020204030204" pitchFamily="34" charset="0"/>
                <a:cs typeface="Times New Roman" panose="02020603050405020304" pitchFamily="18" charset="0"/>
              </a:rPr>
              <a:t>(</a:t>
            </a:r>
            <a:r>
              <a:rPr lang="tr-TR" dirty="0" err="1" smtClean="0">
                <a:latin typeface="Times New Roman" panose="02020603050405020304" pitchFamily="18" charset="0"/>
                <a:ea typeface="Calibri" panose="020F0502020204030204" pitchFamily="34" charset="0"/>
                <a:cs typeface="Times New Roman" panose="02020603050405020304" pitchFamily="18" charset="0"/>
              </a:rPr>
              <a:t>örn</a:t>
            </a:r>
            <a:r>
              <a:rPr lang="tr-TR" dirty="0" smtClean="0">
                <a:latin typeface="Times New Roman" panose="02020603050405020304" pitchFamily="18" charset="0"/>
                <a:ea typeface="Calibri" panose="020F0502020204030204" pitchFamily="34" charset="0"/>
                <a:cs typeface="Times New Roman" panose="02020603050405020304" pitchFamily="18" charset="0"/>
              </a:rPr>
              <a:t>., ulaşım araçları, mutfak malzemeleri) bildikleri sözcükler sorulur. </a:t>
            </a:r>
            <a:r>
              <a:rPr lang="tr-TR" dirty="0">
                <a:latin typeface="Times New Roman" panose="02020603050405020304" pitchFamily="18" charset="0"/>
                <a:ea typeface="Calibri" panose="020F0502020204030204" pitchFamily="34" charset="0"/>
                <a:cs typeface="Times New Roman" panose="02020603050405020304" pitchFamily="18" charset="0"/>
              </a:rPr>
              <a:t>Daha sonra bunlarla ilişkili bildiği başka sözcükler olup olmadığı konusunda </a:t>
            </a:r>
            <a:r>
              <a:rPr lang="tr-TR" dirty="0" smtClean="0">
                <a:latin typeface="Times New Roman" panose="02020603050405020304" pitchFamily="18" charset="0"/>
                <a:ea typeface="Calibri" panose="020F0502020204030204" pitchFamily="34" charset="0"/>
                <a:cs typeface="Times New Roman" panose="02020603050405020304" pitchFamily="18" charset="0"/>
              </a:rPr>
              <a:t>konuşulur. </a:t>
            </a:r>
            <a:r>
              <a:rPr lang="tr-TR" dirty="0">
                <a:latin typeface="Times New Roman" panose="02020603050405020304" pitchFamily="18" charset="0"/>
                <a:ea typeface="Calibri" panose="020F0502020204030204" pitchFamily="34" charset="0"/>
                <a:cs typeface="Times New Roman" panose="02020603050405020304" pitchFamily="18" charset="0"/>
              </a:rPr>
              <a:t>Sonra boş bir kâğıda bu nesnelerden bazılarının </a:t>
            </a:r>
            <a:r>
              <a:rPr lang="tr-TR" dirty="0" smtClean="0">
                <a:latin typeface="Times New Roman" panose="02020603050405020304" pitchFamily="18" charset="0"/>
                <a:ea typeface="Calibri" panose="020F0502020204030204" pitchFamily="34" charset="0"/>
                <a:cs typeface="Times New Roman" panose="02020603050405020304" pitchFamily="18" charset="0"/>
              </a:rPr>
              <a:t>resimleri çizilir </a:t>
            </a:r>
            <a:r>
              <a:rPr lang="tr-TR" dirty="0">
                <a:latin typeface="Times New Roman" panose="02020603050405020304" pitchFamily="18" charset="0"/>
                <a:ea typeface="Calibri" panose="020F0502020204030204" pitchFamily="34" charset="0"/>
                <a:cs typeface="Times New Roman" panose="02020603050405020304" pitchFamily="18" charset="0"/>
              </a:rPr>
              <a:t>ve </a:t>
            </a:r>
            <a:r>
              <a:rPr lang="tr-TR" dirty="0" smtClean="0">
                <a:latin typeface="Times New Roman" panose="02020603050405020304" pitchFamily="18" charset="0"/>
                <a:ea typeface="Calibri" panose="020F0502020204030204" pitchFamily="34" charset="0"/>
                <a:cs typeface="Times New Roman" panose="02020603050405020304" pitchFamily="18" charset="0"/>
              </a:rPr>
              <a:t>çocuklardan çizilen </a:t>
            </a:r>
            <a:r>
              <a:rPr lang="tr-TR" dirty="0">
                <a:latin typeface="Times New Roman" panose="02020603050405020304" pitchFamily="18" charset="0"/>
                <a:ea typeface="Calibri" panose="020F0502020204030204" pitchFamily="34" charset="0"/>
                <a:cs typeface="Times New Roman" panose="02020603050405020304" pitchFamily="18" charset="0"/>
              </a:rPr>
              <a:t>resimdeki şeyin ne olduğunu tahmin </a:t>
            </a:r>
            <a:r>
              <a:rPr lang="tr-TR" dirty="0" smtClean="0">
                <a:latin typeface="Times New Roman" panose="02020603050405020304" pitchFamily="18" charset="0"/>
                <a:ea typeface="Calibri" panose="020F0502020204030204" pitchFamily="34" charset="0"/>
                <a:cs typeface="Times New Roman" panose="02020603050405020304" pitchFamily="18" charset="0"/>
              </a:rPr>
              <a:t>etmeleri istenir. </a:t>
            </a:r>
            <a:r>
              <a:rPr lang="tr-TR" dirty="0">
                <a:latin typeface="Times New Roman" panose="02020603050405020304" pitchFamily="18" charset="0"/>
                <a:ea typeface="Calibri" panose="020F0502020204030204" pitchFamily="34" charset="0"/>
                <a:cs typeface="Times New Roman" panose="02020603050405020304" pitchFamily="18" charset="0"/>
              </a:rPr>
              <a:t>Bunu birkaç defa tekrarladıktan sonra </a:t>
            </a:r>
            <a:r>
              <a:rPr lang="tr-TR" dirty="0" smtClean="0">
                <a:latin typeface="Times New Roman" panose="02020603050405020304" pitchFamily="18" charset="0"/>
                <a:ea typeface="Calibri" panose="020F0502020204030204" pitchFamily="34" charset="0"/>
                <a:cs typeface="Times New Roman" panose="02020603050405020304" pitchFamily="18" charset="0"/>
              </a:rPr>
              <a:t>çocuklara </a:t>
            </a:r>
            <a:r>
              <a:rPr lang="tr-TR" dirty="0">
                <a:latin typeface="Times New Roman" panose="02020603050405020304" pitchFamily="18" charset="0"/>
                <a:ea typeface="Calibri" panose="020F0502020204030204" pitchFamily="34" charset="0"/>
                <a:cs typeface="Times New Roman" panose="02020603050405020304" pitchFamily="18" charset="0"/>
              </a:rPr>
              <a:t>sırayı verip, bu sefer </a:t>
            </a:r>
            <a:r>
              <a:rPr lang="tr-TR" dirty="0" smtClean="0">
                <a:latin typeface="Times New Roman" panose="02020603050405020304" pitchFamily="18" charset="0"/>
                <a:ea typeface="Calibri" panose="020F0502020204030204" pitchFamily="34" charset="0"/>
                <a:cs typeface="Times New Roman" panose="02020603050405020304" pitchFamily="18" charset="0"/>
              </a:rPr>
              <a:t>onların çizdikleri şeyler </a:t>
            </a:r>
            <a:r>
              <a:rPr lang="tr-TR" dirty="0">
                <a:latin typeface="Times New Roman" panose="02020603050405020304" pitchFamily="18" charset="0"/>
                <a:ea typeface="Calibri" panose="020F0502020204030204" pitchFamily="34" charset="0"/>
                <a:cs typeface="Times New Roman" panose="02020603050405020304" pitchFamily="18" charset="0"/>
              </a:rPr>
              <a:t>tahmin </a:t>
            </a:r>
            <a:r>
              <a:rPr lang="tr-TR" dirty="0" smtClean="0">
                <a:latin typeface="Times New Roman" panose="02020603050405020304" pitchFamily="18" charset="0"/>
                <a:ea typeface="Calibri" panose="020F0502020204030204" pitchFamily="34" charset="0"/>
                <a:cs typeface="Times New Roman" panose="02020603050405020304" pitchFamily="18" charset="0"/>
              </a:rPr>
              <a:t>edilmeye çalışılır. </a:t>
            </a:r>
            <a:r>
              <a:rPr lang="tr-TR" dirty="0">
                <a:latin typeface="Times New Roman" panose="02020603050405020304" pitchFamily="18" charset="0"/>
                <a:ea typeface="Calibri" panose="020F0502020204030204" pitchFamily="34" charset="0"/>
                <a:cs typeface="Times New Roman" panose="02020603050405020304" pitchFamily="18" charset="0"/>
              </a:rPr>
              <a:t>Sonra birlikte </a:t>
            </a:r>
            <a:r>
              <a:rPr lang="tr-TR" dirty="0" smtClean="0">
                <a:latin typeface="Times New Roman" panose="02020603050405020304" pitchFamily="18" charset="0"/>
                <a:ea typeface="Calibri" panose="020F0502020204030204" pitchFamily="34" charset="0"/>
                <a:cs typeface="Times New Roman" panose="02020603050405020304" pitchFamily="18" charset="0"/>
              </a:rPr>
              <a:t>çizilen resimler incelenip </a:t>
            </a:r>
            <a:r>
              <a:rPr lang="tr-TR" dirty="0">
                <a:latin typeface="Times New Roman" panose="02020603050405020304" pitchFamily="18" charset="0"/>
                <a:ea typeface="Calibri" panose="020F0502020204030204" pitchFamily="34" charset="0"/>
                <a:cs typeface="Times New Roman" panose="02020603050405020304" pitchFamily="18" charset="0"/>
              </a:rPr>
              <a:t>detayları hakkında </a:t>
            </a:r>
            <a:r>
              <a:rPr lang="tr-TR" dirty="0" smtClean="0">
                <a:latin typeface="Times New Roman" panose="02020603050405020304" pitchFamily="18" charset="0"/>
                <a:ea typeface="Calibri" panose="020F0502020204030204" pitchFamily="34" charset="0"/>
                <a:cs typeface="Times New Roman" panose="02020603050405020304" pitchFamily="18" charset="0"/>
              </a:rPr>
              <a:t>konuşulur. Çocukların güzel çizdikleri resimler </a:t>
            </a:r>
            <a:r>
              <a:rPr lang="tr-TR" dirty="0">
                <a:latin typeface="Times New Roman" panose="02020603050405020304" pitchFamily="18" charset="0"/>
                <a:ea typeface="Calibri" panose="020F0502020204030204" pitchFamily="34" charset="0"/>
                <a:cs typeface="Times New Roman" panose="02020603050405020304" pitchFamily="18" charset="0"/>
              </a:rPr>
              <a:t>beraberce </a:t>
            </a:r>
            <a:r>
              <a:rPr lang="tr-TR" dirty="0" smtClean="0">
                <a:latin typeface="Times New Roman" panose="02020603050405020304" pitchFamily="18" charset="0"/>
                <a:ea typeface="Calibri" panose="020F0502020204030204" pitchFamily="34" charset="0"/>
                <a:cs typeface="Times New Roman" panose="02020603050405020304" pitchFamily="18" charset="0"/>
              </a:rPr>
              <a:t>belirlenip</a:t>
            </a:r>
            <a:r>
              <a:rPr lang="tr-TR" dirty="0">
                <a:latin typeface="Times New Roman" panose="02020603050405020304" pitchFamily="18" charset="0"/>
                <a:ea typeface="Calibri" panose="020F0502020204030204" pitchFamily="34" charset="0"/>
                <a:cs typeface="Times New Roman" panose="02020603050405020304" pitchFamily="18" charset="0"/>
              </a:rPr>
              <a:t>, görülebilecek uygun bir </a:t>
            </a:r>
            <a:r>
              <a:rPr lang="tr-TR" dirty="0" smtClean="0">
                <a:latin typeface="Times New Roman" panose="02020603050405020304" pitchFamily="18" charset="0"/>
                <a:ea typeface="Calibri" panose="020F0502020204030204" pitchFamily="34" charset="0"/>
                <a:cs typeface="Times New Roman" panose="02020603050405020304" pitchFamily="18" charset="0"/>
              </a:rPr>
              <a:t>yere asılır.</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2678121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latin typeface="Times New Roman" panose="02020603050405020304" pitchFamily="18" charset="0"/>
                <a:ea typeface="Calibri" panose="020F0502020204030204" pitchFamily="34" charset="0"/>
                <a:cs typeface="Times New Roman" panose="02020603050405020304" pitchFamily="18" charset="0"/>
              </a:rPr>
              <a:t>Öğretmeyi hedeflediğiniz ve üzerinde çalıştığınız sözcük grubuna ilişkin resimleri çocuğu odadan/sınıftan 1-2 dakikalığına çıkarıp bu nesneleri odanın/sınıfın değişik yerlerine saklayın. Sonra çocuğu odaya/sınıfa geri çağırıp sakladığınız nesneleri bulmasını isteyin. Çocuk yaklaşınca sıcak, uzaklaşınca soğuk şeklinde söyleyerek (oyunu eğlenceli hale getirerek) çocuğa nesneleri bulması konusunda yardımcı olun. Bulduğunda </a:t>
            </a:r>
            <a:r>
              <a:rPr lang="tr-TR" dirty="0" smtClean="0">
                <a:latin typeface="Times New Roman" panose="02020603050405020304" pitchFamily="18" charset="0"/>
                <a:ea typeface="Calibri" panose="020F0502020204030204" pitchFamily="34" charset="0"/>
                <a:cs typeface="Times New Roman" panose="02020603050405020304" pitchFamily="18" charset="0"/>
              </a:rPr>
              <a:t>ismini söylemesini isteyin ve alkışlayarak </a:t>
            </a:r>
            <a:r>
              <a:rPr lang="tr-TR" dirty="0">
                <a:latin typeface="Times New Roman" panose="02020603050405020304" pitchFamily="18" charset="0"/>
                <a:ea typeface="Calibri" panose="020F0502020204030204" pitchFamily="34" charset="0"/>
                <a:cs typeface="Times New Roman" panose="02020603050405020304" pitchFamily="18" charset="0"/>
              </a:rPr>
              <a:t>ödüllendirin. </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893902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nSpc>
                <a:spcPct val="115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Çocuğa </a:t>
            </a:r>
            <a:r>
              <a:rPr lang="tr-TR" dirty="0" smtClean="0">
                <a:latin typeface="Times New Roman" panose="02020603050405020304" pitchFamily="18" charset="0"/>
                <a:ea typeface="Calibri" panose="020F0502020204030204" pitchFamily="34" charset="0"/>
                <a:cs typeface="Times New Roman" panose="02020603050405020304" pitchFamily="18" charset="0"/>
              </a:rPr>
              <a:t>hedef sözcüklerle ilgili </a:t>
            </a:r>
            <a:r>
              <a:rPr lang="tr-TR" dirty="0">
                <a:latin typeface="Times New Roman" panose="02020603050405020304" pitchFamily="18" charset="0"/>
                <a:ea typeface="Calibri" panose="020F0502020204030204" pitchFamily="34" charset="0"/>
                <a:cs typeface="Times New Roman" panose="02020603050405020304" pitchFamily="18" charset="0"/>
              </a:rPr>
              <a:t>konularda bilmeceler sorun. Örnek </a:t>
            </a:r>
            <a:r>
              <a:rPr lang="tr-TR" dirty="0" smtClean="0">
                <a:latin typeface="Times New Roman" panose="02020603050405020304" pitchFamily="18" charset="0"/>
                <a:ea typeface="Calibri" panose="020F0502020204030204" pitchFamily="34" charset="0"/>
                <a:cs typeface="Times New Roman" panose="02020603050405020304" pitchFamily="18" charset="0"/>
              </a:rPr>
              <a:t>olarak taşıtlarla ilgili:</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Benim üç kardeşim var, biri karada gezer, biri havada uçar, biri denizde yüzer. (ARABA, UÇAK, GEMİ)</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Sıra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sıra</a:t>
            </a:r>
            <a:r>
              <a:rPr lang="tr-TR" dirty="0">
                <a:latin typeface="Times New Roman" panose="02020603050405020304" pitchFamily="18" charset="0"/>
                <a:ea typeface="Times New Roman" panose="02020603050405020304" pitchFamily="18" charset="0"/>
                <a:cs typeface="Times New Roman" panose="02020603050405020304" pitchFamily="18" charset="0"/>
              </a:rPr>
              <a:t> odalar, birbirini kovalar. (TREN)</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Dumanı tüter, isterse gider, balık değildir, denizde yüzer. (GEMİ)</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Havada gider kuş değil, motoru var araba değil. (UÇAK)</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8419627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Hedef sözcükler </a:t>
            </a:r>
            <a:r>
              <a:rPr lang="tr-TR" dirty="0">
                <a:latin typeface="Times New Roman" panose="02020603050405020304" pitchFamily="18" charset="0"/>
                <a:ea typeface="Calibri" panose="020F0502020204030204" pitchFamily="34" charset="0"/>
                <a:cs typeface="Times New Roman" panose="02020603050405020304" pitchFamily="18" charset="0"/>
              </a:rPr>
              <a:t>ile ilgili 12 çift resim kartı hazırlayın. Bu resim kartlarından ilk 12 tanesini bir torbaya atın. Geri kalan 12 resmi çocukla eşit şekilde bölüşün. Sonra sırayla torbadan bir kart çekin. Çekilen kartın ismini söyleyin ve/veya çocuğa söyletin. Çekilen kart kimin önündeki kartlarla eşleşiyorsa kartı tutsun. Bu işlemi torbadaki kartlar bitene kadar tekrarlayın. Sonra beraberce kendinizi alkışlayın.</a:t>
            </a:r>
            <a:r>
              <a:rPr lang="tr-TR" dirty="0">
                <a:latin typeface="Calibri" panose="020F0502020204030204" pitchFamily="34" charset="0"/>
                <a:ea typeface="Calibri" panose="020F0502020204030204" pitchFamily="34"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21380566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latin typeface="Times New Roman" panose="02020603050405020304" pitchFamily="18" charset="0"/>
                <a:ea typeface="Calibri" panose="020F0502020204030204" pitchFamily="34" charset="0"/>
                <a:cs typeface="Times New Roman" panose="02020603050405020304" pitchFamily="18" charset="0"/>
              </a:rPr>
              <a:t>Çocukla birlikte, çeşitli dergilerde, gazetelerde ya da marketlerin reklam broşürlerinde yer alan nesne resimlerini inceleyin. Çocuğunuzdan bu resimlerin arasından öğretim amaçlarınıza uygun nesnelerin resimlerini bulmasını ve kesmesini isteyin. Kesilen resimleri çocuğunuzla birlikte tek tek isimlendirin. Daha sonra bu resimleri resimler alta bakacak şekilde desteleyip karıştırarak çocukla bölüşün. Ardından birbirinize bu desteden birer resim çektirerek çektiğiniz resimler hakkında sırayla konuşun. </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9473076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Calibri" panose="020F0502020204030204" pitchFamily="34" charset="0"/>
                <a:cs typeface="Times New Roman" panose="02020603050405020304" pitchFamily="18" charset="0"/>
              </a:rPr>
              <a:t>Çocuktan okunan öyküyle / oynadığınız oyunla / konuştuğunuz bir konu ile ilgili en çok sevdiği bölümün resmini yapmasını isteyin. Çocuk resmini tamamladıktan sonra size resimde neler olduğunu anlatmasını isteyin. Hedef sözcükleri vurgulayarak konuşmasını destekleyin. </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2041975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Calibri" panose="020F0502020204030204" pitchFamily="34" charset="0"/>
                <a:cs typeface="Times New Roman" panose="02020603050405020304" pitchFamily="18" charset="0"/>
              </a:rPr>
              <a:t>Çocukla birlikte hikayede geçen kahramanları kuklalar (maskeler, kostümler) yaparak canlandırın. </a:t>
            </a:r>
            <a:r>
              <a:rPr lang="tr-TR" dirty="0" smtClean="0">
                <a:latin typeface="Times New Roman" panose="02020603050405020304" pitchFamily="18" charset="0"/>
                <a:ea typeface="Calibri" panose="020F0502020204030204" pitchFamily="34" charset="0"/>
                <a:cs typeface="Times New Roman" panose="02020603050405020304" pitchFamily="18" charset="0"/>
              </a:rPr>
              <a:t>Kullanılmayan </a:t>
            </a:r>
            <a:r>
              <a:rPr lang="tr-TR" dirty="0">
                <a:latin typeface="Times New Roman" panose="02020603050405020304" pitchFamily="18" charset="0"/>
                <a:ea typeface="Calibri" panose="020F0502020204030204" pitchFamily="34" charset="0"/>
                <a:cs typeface="Times New Roman" panose="02020603050405020304" pitchFamily="18" charset="0"/>
              </a:rPr>
              <a:t>çoraplar kullanılabilir.  Çocuğun kuklaları kullanarak öyküyü anlatmasını sağlayın. Rolleri paylaşabilirsiniz.</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294114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4882" y="2780928"/>
            <a:ext cx="8229600" cy="943216"/>
          </a:xfrm>
        </p:spPr>
        <p:txBody>
          <a:bodyPr>
            <a:normAutofit/>
          </a:bodyPr>
          <a:lstStyle/>
          <a:p>
            <a:pPr algn="ctr"/>
            <a:r>
              <a:rPr lang="tr-TR" dirty="0"/>
              <a:t>Drama </a:t>
            </a:r>
            <a:r>
              <a:rPr lang="tr-TR" dirty="0" smtClean="0"/>
              <a:t>etkinlikleri</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203834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894153"/>
            <a:ext cx="8435280" cy="1015224"/>
          </a:xfrm>
        </p:spPr>
        <p:txBody>
          <a:bodyPr>
            <a:normAutofit/>
          </a:bodyPr>
          <a:lstStyle/>
          <a:p>
            <a:pPr algn="ctr"/>
            <a:r>
              <a:rPr lang="tr-TR" dirty="0"/>
              <a:t>Göster/paylaş ve anlat </a:t>
            </a:r>
            <a:r>
              <a:rPr lang="tr-TR" dirty="0" smtClean="0"/>
              <a:t>etkinlikleri</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864900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95536" y="2996952"/>
            <a:ext cx="8229600" cy="1143000"/>
          </a:xfrm>
        </p:spPr>
        <p:txBody>
          <a:bodyPr/>
          <a:lstStyle/>
          <a:p>
            <a:pPr algn="ctr"/>
            <a:r>
              <a:rPr lang="tr-TR" dirty="0"/>
              <a:t>Günlük rutinler</a:t>
            </a:r>
          </a:p>
        </p:txBody>
      </p:sp>
    </p:spTree>
    <p:extLst>
      <p:ext uri="{BB962C8B-B14F-4D97-AF65-F5344CB8AC3E}">
        <p14:creationId xmlns:p14="http://schemas.microsoft.com/office/powerpoint/2010/main" val="4127275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7544" y="2924944"/>
            <a:ext cx="8229600" cy="1015224"/>
          </a:xfrm>
        </p:spPr>
        <p:txBody>
          <a:bodyPr>
            <a:normAutofit/>
          </a:bodyPr>
          <a:lstStyle/>
          <a:p>
            <a:pPr algn="ctr"/>
            <a:r>
              <a:rPr lang="tr-TR" dirty="0" smtClean="0"/>
              <a:t>Model olma ve genişletme</a:t>
            </a:r>
            <a:endParaRPr lang="tr-TR" dirty="0"/>
          </a:p>
        </p:txBody>
      </p:sp>
    </p:spTree>
    <p:extLst>
      <p:ext uri="{BB962C8B-B14F-4D97-AF65-F5344CB8AC3E}">
        <p14:creationId xmlns:p14="http://schemas.microsoft.com/office/powerpoint/2010/main" val="2072397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smtClean="0"/>
              <a:t>Televizyon izleme</a:t>
            </a:r>
            <a:endParaRPr lang="tr-TR" dirty="0"/>
          </a:p>
        </p:txBody>
      </p:sp>
      <p:sp>
        <p:nvSpPr>
          <p:cNvPr id="3" name="İçerik Yer Tutucusu 2"/>
          <p:cNvSpPr>
            <a:spLocks noGrp="1"/>
          </p:cNvSpPr>
          <p:nvPr>
            <p:ph idx="1"/>
          </p:nvPr>
        </p:nvSpPr>
        <p:spPr>
          <a:xfrm>
            <a:off x="107504" y="1844824"/>
            <a:ext cx="5184576" cy="4327693"/>
          </a:xfrm>
        </p:spPr>
        <p:txBody>
          <a:bodyPr>
            <a:normAutofit/>
          </a:bodyPr>
          <a:lstStyle/>
          <a:p>
            <a:pPr lvl="1"/>
            <a:r>
              <a:rPr lang="tr-TR" dirty="0" smtClean="0"/>
              <a:t>Birlikte seyredin</a:t>
            </a:r>
          </a:p>
          <a:p>
            <a:pPr lvl="1"/>
            <a:r>
              <a:rPr lang="tr-TR" dirty="0" smtClean="0"/>
              <a:t>Seyrettikleriniz hakkında konuşun</a:t>
            </a:r>
          </a:p>
          <a:p>
            <a:pPr lvl="1"/>
            <a:r>
              <a:rPr lang="tr-TR" dirty="0" smtClean="0"/>
              <a:t>Reaksiyonlarını izleyin, duyguları hakkında konuşun</a:t>
            </a:r>
          </a:p>
          <a:p>
            <a:pPr lvl="1"/>
            <a:r>
              <a:rPr lang="tr-TR" dirty="0" smtClean="0"/>
              <a:t>Eleştirel düşünmelerini sağlayın</a:t>
            </a:r>
          </a:p>
          <a:p>
            <a:pPr lvl="1"/>
            <a:r>
              <a:rPr lang="tr-TR" dirty="0" smtClean="0"/>
              <a:t>Seyrettikleriniz ile ilgili etkinlikler yapın. </a:t>
            </a:r>
            <a:endParaRPr lang="tr-TR" dirty="0"/>
          </a:p>
        </p:txBody>
      </p:sp>
    </p:spTree>
    <p:extLst>
      <p:ext uri="{BB962C8B-B14F-4D97-AF65-F5344CB8AC3E}">
        <p14:creationId xmlns:p14="http://schemas.microsoft.com/office/powerpoint/2010/main" val="1611715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7544" y="2996952"/>
            <a:ext cx="8229600" cy="1143000"/>
          </a:xfrm>
        </p:spPr>
        <p:txBody>
          <a:bodyPr/>
          <a:lstStyle/>
          <a:p>
            <a:pPr algn="ctr"/>
            <a:r>
              <a:rPr lang="tr-TR" dirty="0" smtClean="0"/>
              <a:t>Gerçek </a:t>
            </a:r>
            <a:r>
              <a:rPr lang="tr-TR" dirty="0"/>
              <a:t>deneyimler </a:t>
            </a:r>
          </a:p>
        </p:txBody>
      </p:sp>
    </p:spTree>
    <p:extLst>
      <p:ext uri="{BB962C8B-B14F-4D97-AF65-F5344CB8AC3E}">
        <p14:creationId xmlns:p14="http://schemas.microsoft.com/office/powerpoint/2010/main" val="309408578"/>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3701</TotalTime>
  <Words>1365</Words>
  <Application>Microsoft Office PowerPoint</Application>
  <PresentationFormat>Ekran Gösterisi (4:3)</PresentationFormat>
  <Paragraphs>51</Paragraphs>
  <Slides>36</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36</vt:i4>
      </vt:variant>
    </vt:vector>
  </HeadingPairs>
  <TitlesOfParts>
    <vt:vector size="42" baseType="lpstr">
      <vt:lpstr>Arial</vt:lpstr>
      <vt:lpstr>Calibri</vt:lpstr>
      <vt:lpstr>Times New Roman</vt:lpstr>
      <vt:lpstr>Trebuchet MS</vt:lpstr>
      <vt:lpstr>Wingdings 3</vt:lpstr>
      <vt:lpstr>Yüzeyler</vt:lpstr>
      <vt:lpstr>Erken Okuryazarlık </vt:lpstr>
      <vt:lpstr>PowerPoint Sunusu</vt:lpstr>
      <vt:lpstr>Kitap okuma etkinlikleri</vt:lpstr>
      <vt:lpstr>Drama etkinlikleri</vt:lpstr>
      <vt:lpstr>Göster/paylaş ve anlat etkinlikleri</vt:lpstr>
      <vt:lpstr>Günlük rutinler</vt:lpstr>
      <vt:lpstr>Model olma ve genişletme</vt:lpstr>
      <vt:lpstr>Televizyon izleme</vt:lpstr>
      <vt:lpstr>Gerçek deneyimler </vt:lpstr>
      <vt:lpstr>Sözcük avı</vt:lpstr>
      <vt:lpstr>PowerPoint Sunusu</vt:lpstr>
      <vt:lpstr>Tercih eder misin?</vt:lpstr>
      <vt:lpstr>Sözcük kartları</vt:lpstr>
      <vt:lpstr>Çarkıfelek</vt:lpstr>
      <vt:lpstr>Sözcük avı</vt:lpstr>
      <vt:lpstr>Sohbet köşesi</vt:lpstr>
      <vt:lpstr>Öyküleme</vt:lpstr>
      <vt:lpstr>Hikaye oluşturalım</vt:lpstr>
      <vt:lpstr>Kitap okuyalım</vt:lpstr>
      <vt:lpstr>Dokunalım tanıyalım</vt:lpstr>
      <vt:lpstr>Tombala</vt:lpstr>
      <vt:lpstr>Oyun oynayalım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sema kaner</dc:creator>
  <cp:lastModifiedBy>BURCU</cp:lastModifiedBy>
  <cp:revision>291</cp:revision>
  <dcterms:created xsi:type="dcterms:W3CDTF">2010-10-20T09:36:36Z</dcterms:created>
  <dcterms:modified xsi:type="dcterms:W3CDTF">2018-09-26T11:25:04Z</dcterms:modified>
</cp:coreProperties>
</file>