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6"/>
  </p:notesMasterIdLst>
  <p:sldIdLst>
    <p:sldId id="460" r:id="rId2"/>
    <p:sldId id="458" r:id="rId3"/>
    <p:sldId id="543" r:id="rId4"/>
    <p:sldId id="542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6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A26DC7-89EB-46B3-8993-36C6EA723925}" type="doc">
      <dgm:prSet loTypeId="urn:microsoft.com/office/officeart/2005/8/layout/chart3" loCatId="cycle" qsTypeId="urn:microsoft.com/office/officeart/2005/8/quickstyle/simple5" qsCatId="simple" csTypeId="urn:microsoft.com/office/officeart/2005/8/colors/accent1_2" csCatId="accent1" phldr="1"/>
      <dgm:spPr/>
    </dgm:pt>
    <dgm:pt modelId="{7C36A889-BEC1-4197-BC94-4ECB11110B70}">
      <dgm:prSet phldrT="[Metin]"/>
      <dgm:spPr/>
      <dgm:t>
        <a:bodyPr/>
        <a:lstStyle/>
        <a:p>
          <a:r>
            <a:rPr lang="tr-TR" b="1" dirty="0" smtClean="0"/>
            <a:t>Hükümetler arası</a:t>
          </a:r>
          <a:endParaRPr lang="tr-TR" b="1" dirty="0"/>
        </a:p>
      </dgm:t>
    </dgm:pt>
    <dgm:pt modelId="{23FE081F-563D-49B8-A205-4AEDDE1EB95C}" type="parTrans" cxnId="{0EFE3E0B-E0AB-4D71-B6F4-51E3BD4E71EA}">
      <dgm:prSet/>
      <dgm:spPr/>
      <dgm:t>
        <a:bodyPr/>
        <a:lstStyle/>
        <a:p>
          <a:endParaRPr lang="tr-TR"/>
        </a:p>
      </dgm:t>
    </dgm:pt>
    <dgm:pt modelId="{84AE4489-A2EC-4B90-BF66-D83B776C0C45}" type="sibTrans" cxnId="{0EFE3E0B-E0AB-4D71-B6F4-51E3BD4E71EA}">
      <dgm:prSet/>
      <dgm:spPr/>
      <dgm:t>
        <a:bodyPr/>
        <a:lstStyle/>
        <a:p>
          <a:endParaRPr lang="tr-TR"/>
        </a:p>
      </dgm:t>
    </dgm:pt>
    <dgm:pt modelId="{4B09A2E3-07DA-4048-A20B-004E9D9A28E7}">
      <dgm:prSet phldrT="[Metin]"/>
      <dgm:spPr/>
      <dgm:t>
        <a:bodyPr/>
        <a:lstStyle/>
        <a:p>
          <a:r>
            <a:rPr lang="tr-TR" b="1" dirty="0" smtClean="0">
              <a:solidFill>
                <a:srgbClr val="FF0000"/>
              </a:solidFill>
            </a:rPr>
            <a:t>Sürekli faaliyet</a:t>
          </a:r>
          <a:endParaRPr lang="tr-TR" b="1" dirty="0">
            <a:solidFill>
              <a:srgbClr val="FF0000"/>
            </a:solidFill>
          </a:endParaRPr>
        </a:p>
      </dgm:t>
    </dgm:pt>
    <dgm:pt modelId="{61E146EE-40D8-4FFE-BABB-6E253F017ED6}" type="parTrans" cxnId="{8C4048F9-C5AE-4173-8AD2-0E7AAF2475CC}">
      <dgm:prSet/>
      <dgm:spPr/>
      <dgm:t>
        <a:bodyPr/>
        <a:lstStyle/>
        <a:p>
          <a:endParaRPr lang="tr-TR"/>
        </a:p>
      </dgm:t>
    </dgm:pt>
    <dgm:pt modelId="{BC7124EE-DC1E-4706-8A9C-21DDF9B998B6}" type="sibTrans" cxnId="{8C4048F9-C5AE-4173-8AD2-0E7AAF2475CC}">
      <dgm:prSet/>
      <dgm:spPr/>
      <dgm:t>
        <a:bodyPr/>
        <a:lstStyle/>
        <a:p>
          <a:endParaRPr lang="tr-TR"/>
        </a:p>
      </dgm:t>
    </dgm:pt>
    <dgm:pt modelId="{9BB25D62-18AB-4957-847A-86627ACBFF86}">
      <dgm:prSet phldrT="[Metin]"/>
      <dgm:spPr/>
      <dgm:t>
        <a:bodyPr/>
        <a:lstStyle/>
        <a:p>
          <a:r>
            <a:rPr lang="tr-TR" b="1" dirty="0" smtClean="0">
              <a:solidFill>
                <a:srgbClr val="FFC000"/>
              </a:solidFill>
            </a:rPr>
            <a:t>Kendine özgü yapı</a:t>
          </a:r>
          <a:endParaRPr lang="tr-TR" b="1" dirty="0">
            <a:solidFill>
              <a:srgbClr val="FFC000"/>
            </a:solidFill>
          </a:endParaRPr>
        </a:p>
      </dgm:t>
    </dgm:pt>
    <dgm:pt modelId="{5195472F-F602-46B6-8E18-F1F7348E6549}" type="parTrans" cxnId="{3C1F79B5-9FC4-4E43-B22B-885FC6435A44}">
      <dgm:prSet/>
      <dgm:spPr/>
      <dgm:t>
        <a:bodyPr/>
        <a:lstStyle/>
        <a:p>
          <a:endParaRPr lang="tr-TR"/>
        </a:p>
      </dgm:t>
    </dgm:pt>
    <dgm:pt modelId="{7BF59E06-9CCB-4C8F-8E96-E9ACB3D540B0}" type="sibTrans" cxnId="{3C1F79B5-9FC4-4E43-B22B-885FC6435A44}">
      <dgm:prSet/>
      <dgm:spPr/>
      <dgm:t>
        <a:bodyPr/>
        <a:lstStyle/>
        <a:p>
          <a:endParaRPr lang="tr-TR"/>
        </a:p>
      </dgm:t>
    </dgm:pt>
    <dgm:pt modelId="{353F5740-6325-4DB4-A1D4-592419C29389}" type="pres">
      <dgm:prSet presAssocID="{EBA26DC7-89EB-46B3-8993-36C6EA723925}" presName="compositeShape" presStyleCnt="0">
        <dgm:presLayoutVars>
          <dgm:chMax val="7"/>
          <dgm:dir/>
          <dgm:resizeHandles val="exact"/>
        </dgm:presLayoutVars>
      </dgm:prSet>
      <dgm:spPr/>
    </dgm:pt>
    <dgm:pt modelId="{06A20D98-BF99-4348-90EB-E55AF75F6E06}" type="pres">
      <dgm:prSet presAssocID="{EBA26DC7-89EB-46B3-8993-36C6EA723925}" presName="wedge1" presStyleLbl="node1" presStyleIdx="0" presStyleCnt="3"/>
      <dgm:spPr/>
      <dgm:t>
        <a:bodyPr/>
        <a:lstStyle/>
        <a:p>
          <a:endParaRPr lang="tr-TR"/>
        </a:p>
      </dgm:t>
    </dgm:pt>
    <dgm:pt modelId="{C8EDC062-2BE7-4A1E-ACAF-E12BEC592564}" type="pres">
      <dgm:prSet presAssocID="{EBA26DC7-89EB-46B3-8993-36C6EA72392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0133C2D-4EE0-4617-9937-E04696D8A2D0}" type="pres">
      <dgm:prSet presAssocID="{EBA26DC7-89EB-46B3-8993-36C6EA723925}" presName="wedge2" presStyleLbl="node1" presStyleIdx="1" presStyleCnt="3"/>
      <dgm:spPr/>
      <dgm:t>
        <a:bodyPr/>
        <a:lstStyle/>
        <a:p>
          <a:endParaRPr lang="tr-TR"/>
        </a:p>
      </dgm:t>
    </dgm:pt>
    <dgm:pt modelId="{DBF60C32-278C-45A8-927B-445998F9A4D8}" type="pres">
      <dgm:prSet presAssocID="{EBA26DC7-89EB-46B3-8993-36C6EA72392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93229A-32A9-4389-9CB9-04BDDE3AC91B}" type="pres">
      <dgm:prSet presAssocID="{EBA26DC7-89EB-46B3-8993-36C6EA723925}" presName="wedge3" presStyleLbl="node1" presStyleIdx="2" presStyleCnt="3"/>
      <dgm:spPr/>
      <dgm:t>
        <a:bodyPr/>
        <a:lstStyle/>
        <a:p>
          <a:endParaRPr lang="tr-TR"/>
        </a:p>
      </dgm:t>
    </dgm:pt>
    <dgm:pt modelId="{8D6E70D9-DF47-42B7-909A-5C5D12FB9F9A}" type="pres">
      <dgm:prSet presAssocID="{EBA26DC7-89EB-46B3-8993-36C6EA72392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EFE3E0B-E0AB-4D71-B6F4-51E3BD4E71EA}" srcId="{EBA26DC7-89EB-46B3-8993-36C6EA723925}" destId="{7C36A889-BEC1-4197-BC94-4ECB11110B70}" srcOrd="0" destOrd="0" parTransId="{23FE081F-563D-49B8-A205-4AEDDE1EB95C}" sibTransId="{84AE4489-A2EC-4B90-BF66-D83B776C0C45}"/>
    <dgm:cxn modelId="{3C1F79B5-9FC4-4E43-B22B-885FC6435A44}" srcId="{EBA26DC7-89EB-46B3-8993-36C6EA723925}" destId="{9BB25D62-18AB-4957-847A-86627ACBFF86}" srcOrd="2" destOrd="0" parTransId="{5195472F-F602-46B6-8E18-F1F7348E6549}" sibTransId="{7BF59E06-9CCB-4C8F-8E96-E9ACB3D540B0}"/>
    <dgm:cxn modelId="{3E0326E0-FF42-458B-B7C2-701546EEF033}" type="presOf" srcId="{EBA26DC7-89EB-46B3-8993-36C6EA723925}" destId="{353F5740-6325-4DB4-A1D4-592419C29389}" srcOrd="0" destOrd="0" presId="urn:microsoft.com/office/officeart/2005/8/layout/chart3"/>
    <dgm:cxn modelId="{17E7EA37-FD06-4FAB-B0A3-7CF31DAF7D90}" type="presOf" srcId="{9BB25D62-18AB-4957-847A-86627ACBFF86}" destId="{CA93229A-32A9-4389-9CB9-04BDDE3AC91B}" srcOrd="0" destOrd="0" presId="urn:microsoft.com/office/officeart/2005/8/layout/chart3"/>
    <dgm:cxn modelId="{7ABC6674-26A7-4F75-8038-0F7DFCF34A51}" type="presOf" srcId="{7C36A889-BEC1-4197-BC94-4ECB11110B70}" destId="{C8EDC062-2BE7-4A1E-ACAF-E12BEC592564}" srcOrd="1" destOrd="0" presId="urn:microsoft.com/office/officeart/2005/8/layout/chart3"/>
    <dgm:cxn modelId="{9B8A59B4-EF8E-4768-AABD-0C2A160E17DF}" type="presOf" srcId="{4B09A2E3-07DA-4048-A20B-004E9D9A28E7}" destId="{DBF60C32-278C-45A8-927B-445998F9A4D8}" srcOrd="1" destOrd="0" presId="urn:microsoft.com/office/officeart/2005/8/layout/chart3"/>
    <dgm:cxn modelId="{BE1F1A2B-B82C-421F-8D9A-ACA1BF11FE05}" type="presOf" srcId="{7C36A889-BEC1-4197-BC94-4ECB11110B70}" destId="{06A20D98-BF99-4348-90EB-E55AF75F6E06}" srcOrd="0" destOrd="0" presId="urn:microsoft.com/office/officeart/2005/8/layout/chart3"/>
    <dgm:cxn modelId="{CF042B00-4487-4009-83A5-8B8F9ABAC741}" type="presOf" srcId="{4B09A2E3-07DA-4048-A20B-004E9D9A28E7}" destId="{30133C2D-4EE0-4617-9937-E04696D8A2D0}" srcOrd="0" destOrd="0" presId="urn:microsoft.com/office/officeart/2005/8/layout/chart3"/>
    <dgm:cxn modelId="{8C4048F9-C5AE-4173-8AD2-0E7AAF2475CC}" srcId="{EBA26DC7-89EB-46B3-8993-36C6EA723925}" destId="{4B09A2E3-07DA-4048-A20B-004E9D9A28E7}" srcOrd="1" destOrd="0" parTransId="{61E146EE-40D8-4FFE-BABB-6E253F017ED6}" sibTransId="{BC7124EE-DC1E-4706-8A9C-21DDF9B998B6}"/>
    <dgm:cxn modelId="{A57444AA-6063-433C-B3FA-442B2981B453}" type="presOf" srcId="{9BB25D62-18AB-4957-847A-86627ACBFF86}" destId="{8D6E70D9-DF47-42B7-909A-5C5D12FB9F9A}" srcOrd="1" destOrd="0" presId="urn:microsoft.com/office/officeart/2005/8/layout/chart3"/>
    <dgm:cxn modelId="{8AFBD950-CA8A-4562-B74A-CE2D9E40F2C2}" type="presParOf" srcId="{353F5740-6325-4DB4-A1D4-592419C29389}" destId="{06A20D98-BF99-4348-90EB-E55AF75F6E06}" srcOrd="0" destOrd="0" presId="urn:microsoft.com/office/officeart/2005/8/layout/chart3"/>
    <dgm:cxn modelId="{02904C90-57F5-4CA9-BCAC-FBB53E47297E}" type="presParOf" srcId="{353F5740-6325-4DB4-A1D4-592419C29389}" destId="{C8EDC062-2BE7-4A1E-ACAF-E12BEC592564}" srcOrd="1" destOrd="0" presId="urn:microsoft.com/office/officeart/2005/8/layout/chart3"/>
    <dgm:cxn modelId="{B91CDFED-A1F5-4795-AD8C-59395A0231E1}" type="presParOf" srcId="{353F5740-6325-4DB4-A1D4-592419C29389}" destId="{30133C2D-4EE0-4617-9937-E04696D8A2D0}" srcOrd="2" destOrd="0" presId="urn:microsoft.com/office/officeart/2005/8/layout/chart3"/>
    <dgm:cxn modelId="{543E3977-9BA3-42A8-A180-CC978601C253}" type="presParOf" srcId="{353F5740-6325-4DB4-A1D4-592419C29389}" destId="{DBF60C32-278C-45A8-927B-445998F9A4D8}" srcOrd="3" destOrd="0" presId="urn:microsoft.com/office/officeart/2005/8/layout/chart3"/>
    <dgm:cxn modelId="{7FF89787-D4D6-41AA-BBD4-9AF572949CBF}" type="presParOf" srcId="{353F5740-6325-4DB4-A1D4-592419C29389}" destId="{CA93229A-32A9-4389-9CB9-04BDDE3AC91B}" srcOrd="4" destOrd="0" presId="urn:microsoft.com/office/officeart/2005/8/layout/chart3"/>
    <dgm:cxn modelId="{BC8F156C-5C57-4A8E-A967-77B0F71BB4D1}" type="presParOf" srcId="{353F5740-6325-4DB4-A1D4-592419C29389}" destId="{8D6E70D9-DF47-42B7-909A-5C5D12FB9F9A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A20D98-BF99-4348-90EB-E55AF75F6E06}">
      <dsp:nvSpPr>
        <dsp:cNvPr id="0" name=""/>
        <dsp:cNvSpPr/>
      </dsp:nvSpPr>
      <dsp:spPr>
        <a:xfrm>
          <a:off x="1686459" y="354819"/>
          <a:ext cx="4415530" cy="4415530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/>
            <a:t>Hükümetler arası</a:t>
          </a:r>
          <a:endParaRPr lang="tr-TR" sz="2200" b="1" kern="1200" dirty="0"/>
        </a:p>
      </dsp:txBody>
      <dsp:txXfrm>
        <a:off x="4087141" y="1169589"/>
        <a:ext cx="1498126" cy="1471843"/>
      </dsp:txXfrm>
    </dsp:sp>
    <dsp:sp modelId="{30133C2D-4EE0-4617-9937-E04696D8A2D0}">
      <dsp:nvSpPr>
        <dsp:cNvPr id="0" name=""/>
        <dsp:cNvSpPr/>
      </dsp:nvSpPr>
      <dsp:spPr>
        <a:xfrm>
          <a:off x="1458849" y="486234"/>
          <a:ext cx="4415530" cy="4415530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solidFill>
                <a:srgbClr val="FF0000"/>
              </a:solidFill>
            </a:rPr>
            <a:t>Sürekli faaliyet</a:t>
          </a:r>
          <a:endParaRPr lang="tr-TR" sz="2200" b="1" kern="1200" dirty="0">
            <a:solidFill>
              <a:srgbClr val="FF0000"/>
            </a:solidFill>
          </a:endParaRPr>
        </a:p>
      </dsp:txBody>
      <dsp:txXfrm>
        <a:off x="2667863" y="3272223"/>
        <a:ext cx="1997501" cy="1366711"/>
      </dsp:txXfrm>
    </dsp:sp>
    <dsp:sp modelId="{CA93229A-32A9-4389-9CB9-04BDDE3AC91B}">
      <dsp:nvSpPr>
        <dsp:cNvPr id="0" name=""/>
        <dsp:cNvSpPr/>
      </dsp:nvSpPr>
      <dsp:spPr>
        <a:xfrm>
          <a:off x="1458849" y="486234"/>
          <a:ext cx="4415530" cy="4415530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b="1" kern="1200" dirty="0" smtClean="0">
              <a:solidFill>
                <a:srgbClr val="FFC000"/>
              </a:solidFill>
            </a:rPr>
            <a:t>Kendine özgü yapı</a:t>
          </a:r>
          <a:endParaRPr lang="tr-TR" sz="2200" b="1" kern="1200" dirty="0">
            <a:solidFill>
              <a:srgbClr val="FFC000"/>
            </a:solidFill>
          </a:endParaRPr>
        </a:p>
      </dsp:txBody>
      <dsp:txXfrm>
        <a:off x="1931942" y="1353570"/>
        <a:ext cx="1498126" cy="14718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</a:t>
            </a:r>
            <a:endParaRPr lang="tr-TR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Diyagram 5"/>
          <p:cNvGraphicFramePr/>
          <p:nvPr>
            <p:extLst>
              <p:ext uri="{D42A27DB-BD31-4B8C-83A1-F6EECF244321}">
                <p14:modId xmlns:p14="http://schemas.microsoft.com/office/powerpoint/2010/main" val="698688791"/>
              </p:ext>
            </p:extLst>
          </p:nvPr>
        </p:nvGraphicFramePr>
        <p:xfrm>
          <a:off x="1043608" y="1412776"/>
          <a:ext cx="756084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graphicEl>
                                              <a:dgm id="{06A20D98-BF99-4348-90EB-E55AF75F6E0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graphicEl>
                                              <a:dgm id="{30133C2D-4EE0-4617-9937-E04696D8A2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graphicEl>
                                              <a:dgm id="{CA93229A-32A9-4389-9CB9-04BDDE3AC9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679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1975 Devletlerin, Evrensel Nitelikli Uluslararası Örgütlerle İlişkilerinde Temsili Viyana Sözleşmesi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3284984"/>
            <a:ext cx="8229600" cy="1656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Kurucu </a:t>
            </a:r>
            <a:r>
              <a:rPr lang="tr-TR" b="1" dirty="0" err="1" smtClean="0">
                <a:solidFill>
                  <a:schemeClr val="bg1">
                    <a:lumMod val="85000"/>
                  </a:schemeClr>
                </a:solidFill>
              </a:rPr>
              <a:t>andlaşma</a:t>
            </a:r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 kavramı</a:t>
            </a:r>
          </a:p>
          <a:p>
            <a:pPr lvl="1"/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Devletlerin iradesi ile varlık kazanma</a:t>
            </a:r>
          </a:p>
          <a:p>
            <a:pPr lvl="1"/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Kurucu devletlerden ayrı hukuki kişilik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46856" y="4941168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FFC000"/>
                </a:solidFill>
              </a:rPr>
              <a:t>Uluslararası düzeyde faaliyet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46856" y="5445224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Ticari faaliyette bulunmama</a:t>
            </a: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ULUSLARARASI ÖRGÜTLER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80728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1949 Uğranılan Zararların Tazmini Danışma Görüşü</a:t>
            </a:r>
            <a:endParaRPr lang="tr-TR" b="1" dirty="0" smtClean="0">
              <a:solidFill>
                <a:schemeClr val="bg1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35222" y="2749786"/>
            <a:ext cx="8229600" cy="751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chemeClr val="bg1">
                    <a:lumMod val="85000"/>
                  </a:schemeClr>
                </a:solidFill>
              </a:rPr>
              <a:t>Hukuki kişilik standardı</a:t>
            </a:r>
            <a:endParaRPr lang="tr-TR" b="1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35222" y="3361854"/>
            <a:ext cx="8229600" cy="3235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FFC000"/>
                </a:solidFill>
              </a:rPr>
              <a:t>Uluslararası düzeyde </a:t>
            </a:r>
            <a:r>
              <a:rPr lang="tr-TR" b="1" dirty="0" smtClean="0">
                <a:solidFill>
                  <a:srgbClr val="FFC000"/>
                </a:solidFill>
              </a:rPr>
              <a:t>hak ve fiil </a:t>
            </a:r>
            <a:r>
              <a:rPr lang="tr-TR" b="1" dirty="0" smtClean="0">
                <a:solidFill>
                  <a:srgbClr val="FFC000"/>
                </a:solidFill>
              </a:rPr>
              <a:t>ehliyeti standardı</a:t>
            </a:r>
          </a:p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Uluslararası hukuk sujesi &gt;</a:t>
            </a:r>
          </a:p>
          <a:p>
            <a:pPr marL="914400" lvl="2" indent="0">
              <a:buNone/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&gt; Uluslararası hukukta hak ve yükümlülük sahibi olmak</a:t>
            </a:r>
          </a:p>
          <a:p>
            <a:pPr marL="914400" lvl="2" indent="0">
              <a:buNone/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&gt; Uluslararası hukukta hak arama çarelerine başvurabilmek</a:t>
            </a:r>
            <a:endParaRPr lang="tr-TR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8800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bg1"/>
                </a:solidFill>
              </a:rPr>
              <a:t>HÜKÜMET-DIŞI ÖRGÜTLER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744216"/>
            <a:ext cx="8229600" cy="676672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tr-TR" b="1" dirty="0" smtClean="0">
                <a:solidFill>
                  <a:schemeClr val="bg1"/>
                </a:solidFill>
              </a:rPr>
              <a:t>Uluslararası hukuk </a:t>
            </a:r>
            <a:r>
              <a:rPr lang="tr-TR" b="1" dirty="0" err="1" smtClean="0">
                <a:solidFill>
                  <a:schemeClr val="bg1"/>
                </a:solidFill>
              </a:rPr>
              <a:t>sujesi</a:t>
            </a:r>
            <a:r>
              <a:rPr lang="tr-TR" b="1" dirty="0" smtClean="0">
                <a:solidFill>
                  <a:schemeClr val="bg1"/>
                </a:solidFill>
              </a:rPr>
              <a:t> değildir.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57200" y="2420888"/>
            <a:ext cx="8229600" cy="15841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700" b="1" dirty="0" smtClean="0">
                <a:solidFill>
                  <a:schemeClr val="bg1">
                    <a:lumMod val="85000"/>
                  </a:schemeClr>
                </a:solidFill>
              </a:rPr>
              <a:t>Bazı </a:t>
            </a:r>
            <a:r>
              <a:rPr lang="tr-TR" sz="2700" b="1" dirty="0" err="1" smtClean="0">
                <a:solidFill>
                  <a:schemeClr val="bg1">
                    <a:lumMod val="85000"/>
                  </a:schemeClr>
                </a:solidFill>
              </a:rPr>
              <a:t>hükümetlerarası</a:t>
            </a:r>
            <a:r>
              <a:rPr lang="tr-TR" sz="27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tr-TR" sz="2700" b="1" dirty="0" smtClean="0">
                <a:solidFill>
                  <a:schemeClr val="bg1">
                    <a:lumMod val="85000"/>
                  </a:schemeClr>
                </a:solidFill>
              </a:rPr>
              <a:t>örgütler nezdinde danışman/gözlemci statüsü vardır</a:t>
            </a:r>
            <a:r>
              <a:rPr lang="tr-TR" sz="2700" b="1" dirty="0" smtClean="0">
                <a:solidFill>
                  <a:schemeClr val="bg1">
                    <a:lumMod val="85000"/>
                  </a:schemeClr>
                </a:solidFill>
              </a:rPr>
              <a:t>.</a:t>
            </a:r>
          </a:p>
          <a:p>
            <a:r>
              <a:rPr lang="tr-TR" sz="2700" b="1" dirty="0" smtClean="0">
                <a:solidFill>
                  <a:schemeClr val="bg1">
                    <a:lumMod val="85000"/>
                  </a:schemeClr>
                </a:solidFill>
              </a:rPr>
              <a:t>Bazı hallerde de devletler tarafından özel yetki ile görevlendirilebilirler. Örn. </a:t>
            </a:r>
            <a:r>
              <a:rPr lang="tr-TR" sz="2700" b="1" dirty="0" smtClean="0">
                <a:solidFill>
                  <a:schemeClr val="bg1">
                    <a:lumMod val="85000"/>
                  </a:schemeClr>
                </a:solidFill>
              </a:rPr>
              <a:t>1949 Cenevre Sözleşmeleri…</a:t>
            </a:r>
            <a:endParaRPr lang="tr-TR" sz="2700" b="1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46856" y="4653136"/>
            <a:ext cx="8229600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</a:rPr>
              <a:t>Uluslararası </a:t>
            </a:r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</a:rPr>
              <a:t>Kızılhaç </a:t>
            </a:r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</a:rPr>
              <a:t>Örgütü</a:t>
            </a:r>
          </a:p>
          <a:p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</a:rPr>
              <a:t>Uluslararası Hukuk Enstitüsü</a:t>
            </a:r>
          </a:p>
          <a:p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</a:rPr>
              <a:t>Uluslararası Af </a:t>
            </a:r>
            <a:r>
              <a:rPr lang="tr-TR" sz="2700" b="1" dirty="0" smtClean="0">
                <a:solidFill>
                  <a:schemeClr val="tx2">
                    <a:lumMod val="75000"/>
                  </a:schemeClr>
                </a:solidFill>
              </a:rPr>
              <a:t>Örgütü…</a:t>
            </a:r>
            <a:endParaRPr lang="tr-TR" sz="2700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 uiExpand="1" build="p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2593</TotalTime>
  <Words>119</Words>
  <Application>Microsoft Office PowerPoint</Application>
  <PresentationFormat>Ekran Gösterisi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ULUSLARARASI ÖRGÜTLER</vt:lpstr>
      <vt:lpstr>ULUSLARARASI ÖRGÜTLER</vt:lpstr>
      <vt:lpstr>ULUSLARARASI ÖRGÜTLER</vt:lpstr>
      <vt:lpstr>HÜKÜMET-DIŞI ÖRGÜTLER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282</cp:revision>
  <dcterms:modified xsi:type="dcterms:W3CDTF">2020-01-30T14:43:18Z</dcterms:modified>
</cp:coreProperties>
</file>