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6" r:id="rId1"/>
  </p:sldMasterIdLst>
  <p:notesMasterIdLst>
    <p:notesMasterId r:id="rId3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</p:sldIdLst>
  <p:sldSz cx="9144000" cy="6858000" type="screen4x3"/>
  <p:notesSz cx="9144000" cy="6858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1686" y="9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notesMaster" Target="notesMasters/notesMaster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0BBCE6A-1825-46B0-97FC-8DABEC3B7354}" type="datetimeFigureOut">
              <a:rPr lang="tr-TR" smtClean="0"/>
              <a:t>29.01.2020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3028950" y="857250"/>
            <a:ext cx="3086100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914400" y="3300413"/>
            <a:ext cx="7315200" cy="270033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39624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5180013" y="6513513"/>
            <a:ext cx="39624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8A2CD85-69F3-476E-A884-7E557CA4BF4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36474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9144000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" y="6334316"/>
            <a:ext cx="9144000" cy="66484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2960" y="3810000"/>
            <a:ext cx="7543800" cy="515112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2400" b="0" spc="-38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825038" y="4455621"/>
            <a:ext cx="7543800" cy="1143000"/>
          </a:xfrm>
        </p:spPr>
        <p:txBody>
          <a:bodyPr lIns="91440" rIns="91440">
            <a:normAutofit/>
          </a:bodyPr>
          <a:lstStyle>
            <a:lvl1pPr marL="0" indent="0" algn="ctr">
              <a:buNone/>
              <a:defRPr sz="1350" cap="all" spc="150" baseline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342900" indent="0" algn="ctr">
              <a:buNone/>
              <a:defRPr sz="1800"/>
            </a:lvl2pPr>
            <a:lvl3pPr marL="685800" indent="0" algn="ctr">
              <a:buNone/>
              <a:defRPr sz="1800"/>
            </a:lvl3pPr>
            <a:lvl4pPr marL="1028700" indent="0" algn="ctr">
              <a:buNone/>
              <a:defRPr sz="1500"/>
            </a:lvl4pPr>
            <a:lvl5pPr marL="1371600" indent="0" algn="ctr">
              <a:buNone/>
              <a:defRPr sz="1500"/>
            </a:lvl5pPr>
            <a:lvl6pPr marL="1714500" indent="0" algn="ctr">
              <a:buNone/>
              <a:defRPr sz="1500"/>
            </a:lvl6pPr>
            <a:lvl7pPr marL="2057400" indent="0" algn="ctr">
              <a:buNone/>
              <a:defRPr sz="1500"/>
            </a:lvl7pPr>
            <a:lvl8pPr marL="2400300" indent="0" algn="ctr">
              <a:buNone/>
              <a:defRPr sz="1500"/>
            </a:lvl8pPr>
            <a:lvl9pPr marL="2743200" indent="0" algn="ctr">
              <a:buNone/>
              <a:defRPr sz="1500"/>
            </a:lvl9pPr>
          </a:lstStyle>
          <a:p>
            <a:r>
              <a:rPr lang="tr-TR" dirty="0" smtClean="0"/>
              <a:t>ÖĞR.GÖR. SALİH ERDURUCAN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B27BCEE7-43BE-4299-85B7-068F493A1BF0}" type="datetime1">
              <a:rPr lang="en-US" smtClean="0"/>
              <a:t>1/29/2020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lang="tr-TR" spc="-1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B6F15528-21DE-4FAA-801E-634DDDAF4B2B}" type="slidenum">
              <a:rPr lang="tr-TR" smtClean="0"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Resim 1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18544" y="826687"/>
            <a:ext cx="1145876" cy="1154513"/>
          </a:xfrm>
          <a:prstGeom prst="rect">
            <a:avLst/>
          </a:prstGeom>
        </p:spPr>
      </p:pic>
      <p:sp>
        <p:nvSpPr>
          <p:cNvPr id="12" name="Metin kutusu 11"/>
          <p:cNvSpPr txBox="1"/>
          <p:nvPr/>
        </p:nvSpPr>
        <p:spPr>
          <a:xfrm>
            <a:off x="2926709" y="1051996"/>
            <a:ext cx="408369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2400" b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ANKARA ÜNİVERSİTESİ</a:t>
            </a:r>
          </a:p>
          <a:p>
            <a:pPr algn="ctr"/>
            <a:r>
              <a:rPr lang="tr-TR" sz="2400" b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Nallıhan</a:t>
            </a:r>
            <a:r>
              <a:rPr lang="tr-TR" sz="2400" b="0" baseline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Meslek Yüksekokulu</a:t>
            </a:r>
            <a:endParaRPr lang="tr-TR" sz="2400" b="0" dirty="0">
              <a:solidFill>
                <a:srgbClr val="204788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551814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280CF537-D562-40F5-B58E-1FAF71B58667}" type="datetime1">
              <a:rPr lang="en-US" smtClean="0"/>
              <a:t>1/29/2020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lang="tr-TR" spc="-1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6F15528-21DE-4FAA-801E-634DDDAF4B2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7196517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412302"/>
            <a:ext cx="1971675" cy="575989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412302"/>
            <a:ext cx="5800725" cy="5759898"/>
          </a:xfrm>
        </p:spPr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D7C90961-20B6-4EA2-B340-BE780883D7D8}" type="datetime1">
              <a:rPr lang="en-US" smtClean="0"/>
              <a:t>1/29/2020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lang="tr-TR" spc="-1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6F15528-21DE-4FAA-801E-634DDDAF4B2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796516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>
  <p:cSld name="1_Boş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1A1A6F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lang="tr-TR" spc="-10" dirty="0"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rgbClr val="002060"/>
                </a:solidFill>
              </a:defRPr>
            </a:lvl1pPr>
          </a:lstStyle>
          <a:p>
            <a:fld id="{90446950-5F97-4747-9ED3-FED20BEEA444}" type="datetime1">
              <a:rPr lang="en-US" smtClean="0"/>
              <a:t>1/29/2020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rgbClr val="002060"/>
                </a:solidFill>
              </a:defRPr>
            </a:lvl1pPr>
          </a:lstStyle>
          <a:p>
            <a:fld id="{B6F15528-21DE-4FAA-801E-634DDDAF4B2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824219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>
  <p:cSld name="1_Yalnızca Başlı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r>
              <a:rPr lang="tr-TR" smtClean="0"/>
              <a:t>Asıl başlık stili için tıklatın</a:t>
            </a:r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1A1A6F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lang="tr-TR" spc="-10" dirty="0"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E933E5-2BAC-4300-9ED1-652BDC53FA76}" type="datetime1">
              <a:rPr lang="en-US" smtClean="0"/>
              <a:t>1/29/2020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087132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86605"/>
            <a:ext cx="7985760" cy="627796"/>
          </a:xfrm>
        </p:spPr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CC3C09D7-6543-4DAF-BA55-732D3574CFB4}" type="datetime1">
              <a:rPr lang="en-US" smtClean="0"/>
              <a:t>1/29/2020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lang="tr-TR" spc="-1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B6F15528-21DE-4FAA-801E-634DDDAF4B2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821969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758952"/>
            <a:ext cx="75438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2700" b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4453128"/>
            <a:ext cx="75438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1350" cap="all" spc="15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6A1C09F-74D2-4C55-9CFC-AB07FBD9B033}" type="datetime1">
              <a:rPr lang="en-US" smtClean="0"/>
              <a:t>1/29/2020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lang="tr-TR" spc="-1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B6F15528-21DE-4FAA-801E-634DDDAF4B2B}" type="slidenum">
              <a:rPr lang="tr-TR" smtClean="0"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6754421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845735"/>
            <a:ext cx="3703320" cy="4023359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440" y="1845735"/>
            <a:ext cx="3703320" cy="402336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0024270-1B33-4981-86E3-41CE5FDC5616}" type="datetime1">
              <a:rPr lang="en-US" smtClean="0"/>
              <a:t>1/29/2020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lang="tr-TR" spc="-1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6F15528-21DE-4FAA-801E-634DDDAF4B2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966522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1500" b="0" cap="all" baseline="0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2960" y="2582335"/>
            <a:ext cx="3703320" cy="328676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44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1500" b="0" cap="all" baseline="0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2582334"/>
            <a:ext cx="3703320" cy="328676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80DA7496-EC98-4F00-A4B3-6EC46FF85F3B}" type="datetime1">
              <a:rPr lang="en-US" smtClean="0"/>
              <a:t>1/29/2020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lang="tr-TR" spc="-10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6F15528-21DE-4FAA-801E-634DDDAF4B2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270218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27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32282B32-9C95-425A-BB1C-3B0B10B93F83}" type="datetime1">
              <a:rPr lang="en-US" smtClean="0"/>
              <a:t>1/29/2020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lang="tr-TR" spc="-1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6F15528-21DE-4FAA-801E-634DDDAF4B2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403020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27383219-F9EE-4DD3-BBD6-3A1DC40E1AF1}" type="datetime1">
              <a:rPr lang="en-US" smtClean="0"/>
              <a:t>1/29/2020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lang="tr-TR" spc="-10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6F15528-21DE-4FAA-801E-634DDDAF4B2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815697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3" y="0"/>
            <a:ext cx="3038093" cy="6858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3030053" y="0"/>
            <a:ext cx="48006" cy="6858000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594359"/>
            <a:ext cx="2400300" cy="2286000"/>
          </a:xfrm>
        </p:spPr>
        <p:txBody>
          <a:bodyPr anchor="b">
            <a:normAutofit/>
          </a:bodyPr>
          <a:lstStyle>
            <a:lvl1pPr>
              <a:defRPr sz="2700" b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00450" y="731520"/>
            <a:ext cx="4869180" cy="5257800"/>
          </a:xfrm>
        </p:spPr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926080"/>
            <a:ext cx="24003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125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49134" y="6459786"/>
            <a:ext cx="1963883" cy="365125"/>
          </a:xfrm>
        </p:spPr>
        <p:txBody>
          <a:bodyPr/>
          <a:lstStyle>
            <a:lvl1pPr algn="l">
              <a:defRPr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E0054DE1-E0FC-4678-820E-66EA3777D6A1}" type="datetime1">
              <a:rPr lang="en-US" smtClean="0"/>
              <a:t>1/29/2020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600450" y="6459786"/>
            <a:ext cx="3486150" cy="365125"/>
          </a:xfrm>
        </p:spPr>
        <p:txBody>
          <a:bodyPr/>
          <a:lstStyle>
            <a:lvl1pPr algn="l"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lang="tr-TR" spc="-1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B6F15528-21DE-4FAA-801E-634DDDAF4B2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446344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9141619" cy="1905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2" y="4915076"/>
            <a:ext cx="9141619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5074920"/>
            <a:ext cx="7585234" cy="822960"/>
          </a:xfrm>
        </p:spPr>
        <p:txBody>
          <a:bodyPr tIns="0" bIns="0" anchor="b">
            <a:noAutofit/>
          </a:bodyPr>
          <a:lstStyle>
            <a:lvl1pPr>
              <a:defRPr sz="2700" b="0">
                <a:solidFill>
                  <a:srgbClr val="FFFF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" y="0"/>
            <a:ext cx="9143989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2960" y="5907024"/>
            <a:ext cx="7584948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450"/>
              </a:spcAft>
              <a:buNone/>
              <a:defRPr sz="1125">
                <a:solidFill>
                  <a:srgbClr val="FFFFFF"/>
                </a:solidFill>
              </a:defRPr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D9225BF-46D9-4E07-A67F-54DCFAD7DD2D}" type="datetime1">
              <a:rPr lang="en-US" smtClean="0"/>
              <a:t>1/29/2020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lang="tr-TR" spc="-1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6F15528-21DE-4FAA-801E-634DDDAF4B2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2744121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1000" y="286605"/>
            <a:ext cx="8382000" cy="62779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1066800"/>
            <a:ext cx="8382000" cy="4802294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2961" y="6459786"/>
            <a:ext cx="18542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75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34C5B030-C94D-4476-AEE8-9FCD934551CC}" type="datetime1">
              <a:rPr lang="en-US" smtClean="0"/>
              <a:t>1/29/2020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64639" y="6459786"/>
            <a:ext cx="36171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675" cap="all" baseline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lang="tr-TR" spc="-1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425344" y="6459786"/>
            <a:ext cx="98401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88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B6F15528-21DE-4FAA-801E-634DDDAF4B2B}" type="slidenum">
              <a:rPr lang="tr-TR" smtClean="0"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 flipV="1">
            <a:off x="381000" y="914400"/>
            <a:ext cx="7917180" cy="1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574813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  <p:sldLayoutId id="2147483669" r:id="rId3"/>
    <p:sldLayoutId id="2147483670" r:id="rId4"/>
    <p:sldLayoutId id="2147483671" r:id="rId5"/>
    <p:sldLayoutId id="2147483672" r:id="rId6"/>
    <p:sldLayoutId id="2147483673" r:id="rId7"/>
    <p:sldLayoutId id="2147483674" r:id="rId8"/>
    <p:sldLayoutId id="2147483675" r:id="rId9"/>
    <p:sldLayoutId id="2147483676" r:id="rId10"/>
    <p:sldLayoutId id="2147483677" r:id="rId11"/>
    <p:sldLayoutId id="2147483678" r:id="rId12"/>
    <p:sldLayoutId id="2147483679" r:id="rId13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hf hdr="0" dt="0"/>
  <p:txStyles>
    <p:titleStyle>
      <a:lvl1pPr algn="l" defTabSz="685800" rtl="0" eaLnBrk="1" latinLnBrk="0" hangingPunct="1">
        <a:lnSpc>
          <a:spcPct val="85000"/>
        </a:lnSpc>
        <a:spcBef>
          <a:spcPct val="0"/>
        </a:spcBef>
        <a:buNone/>
        <a:defRPr sz="2700" kern="1200" spc="-38" baseline="0">
          <a:solidFill>
            <a:srgbClr val="204788"/>
          </a:solidFill>
          <a:latin typeface="Times New Roman" panose="02020603050405020304" pitchFamily="18" charset="0"/>
          <a:ea typeface="+mj-ea"/>
          <a:cs typeface="Times New Roman" panose="02020603050405020304" pitchFamily="18" charset="0"/>
        </a:defRPr>
      </a:lvl1pPr>
    </p:titleStyle>
    <p:bodyStyle>
      <a:lvl1pPr marL="68580" indent="-68580" algn="l" defTabSz="685800" rtl="0" eaLnBrk="1" latinLnBrk="0" hangingPunct="1">
        <a:lnSpc>
          <a:spcPct val="90000"/>
        </a:lnSpc>
        <a:spcBef>
          <a:spcPts val="900"/>
        </a:spcBef>
        <a:spcAft>
          <a:spcPts val="15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15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288036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sz="135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425196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sz="105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562356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sz="105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699516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sz="105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825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975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125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275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6"/>
          <p:cNvSpPr txBox="1"/>
          <p:nvPr/>
        </p:nvSpPr>
        <p:spPr>
          <a:xfrm>
            <a:off x="7892542" y="1814271"/>
            <a:ext cx="1003935" cy="3314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b="1" spc="-15" dirty="0">
                <a:solidFill>
                  <a:srgbClr val="002060"/>
                </a:solidFill>
                <a:latin typeface="Arial"/>
                <a:cs typeface="Arial"/>
              </a:rPr>
              <a:t>11.Hafta</a:t>
            </a:r>
            <a:endParaRPr sz="2000">
              <a:solidFill>
                <a:srgbClr val="002060"/>
              </a:solidFill>
              <a:latin typeface="Arial"/>
              <a:cs typeface="Arial"/>
            </a:endParaRPr>
          </a:p>
        </p:txBody>
      </p:sp>
      <p:sp>
        <p:nvSpPr>
          <p:cNvPr id="10" name="Unvan 9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dirty="0"/>
              <a:t>Alt </a:t>
            </a:r>
            <a:r>
              <a:rPr lang="tr-TR" dirty="0" smtClean="0"/>
              <a:t>Ağlar</a:t>
            </a:r>
            <a:endParaRPr lang="tr-TR" dirty="0"/>
          </a:p>
        </p:txBody>
      </p:sp>
      <p:sp>
        <p:nvSpPr>
          <p:cNvPr id="11" name="Alt Başlık 10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tr-TR" dirty="0">
                <a:solidFill>
                  <a:schemeClr val="accent1">
                    <a:lumMod val="75000"/>
                  </a:schemeClr>
                </a:solidFill>
              </a:rPr>
              <a:t>Nbp112 ağ temelleri</a:t>
            </a:r>
          </a:p>
          <a:p>
            <a:endParaRPr lang="tr-TR" dirty="0"/>
          </a:p>
        </p:txBody>
      </p:sp>
      <p:sp>
        <p:nvSpPr>
          <p:cNvPr id="12" name="Altbilgi Yer Tutucusu 1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lang="tr-TR" spc="-10" dirty="0"/>
          </a:p>
        </p:txBody>
      </p:sp>
      <p:sp>
        <p:nvSpPr>
          <p:cNvPr id="13" name="Slayt Numarası Yer Tutucusu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1</a:t>
            </a:fld>
            <a:endParaRPr lang="tr-T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62357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Alt Ağ</a:t>
            </a:r>
            <a:r>
              <a:rPr spc="-90" dirty="0"/>
              <a:t> </a:t>
            </a:r>
            <a:r>
              <a:rPr dirty="0"/>
              <a:t>Oluşturma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spc="-10" dirty="0"/>
          </a:p>
        </p:txBody>
      </p:sp>
      <p:sp>
        <p:nvSpPr>
          <p:cNvPr id="3" name="object 3"/>
          <p:cNvSpPr txBox="1"/>
          <p:nvPr/>
        </p:nvSpPr>
        <p:spPr>
          <a:xfrm>
            <a:off x="535940" y="1392377"/>
            <a:ext cx="6908800" cy="38233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marR="5080" indent="-342900">
              <a:lnSpc>
                <a:spcPct val="100000"/>
              </a:lnSpc>
              <a:spcBef>
                <a:spcPts val="105"/>
              </a:spcBef>
              <a:buSzPct val="96875"/>
              <a:buFont typeface="Wingdings"/>
              <a:buChar char=""/>
              <a:tabLst>
                <a:tab pos="376555" algn="l"/>
              </a:tabLst>
            </a:pP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Bu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dört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ağ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için geçerli ana</a:t>
            </a:r>
            <a:r>
              <a:rPr sz="3200" spc="-135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bilgisayar  adresleri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şu</a:t>
            </a:r>
            <a:r>
              <a:rPr sz="3200" spc="-4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şekildedir:</a:t>
            </a:r>
            <a:endParaRPr sz="3200">
              <a:latin typeface="Arial"/>
              <a:cs typeface="Arial"/>
            </a:endParaRPr>
          </a:p>
          <a:p>
            <a:pPr marL="413384">
              <a:lnSpc>
                <a:spcPct val="100000"/>
              </a:lnSpc>
              <a:spcBef>
                <a:spcPts val="650"/>
              </a:spcBef>
            </a:pPr>
            <a:r>
              <a:rPr sz="2600" dirty="0">
                <a:solidFill>
                  <a:srgbClr val="1A1A6F"/>
                </a:solidFill>
                <a:latin typeface="Arial"/>
                <a:cs typeface="Arial"/>
              </a:rPr>
              <a:t>168.125.20.1-64</a:t>
            </a:r>
            <a:endParaRPr sz="2600">
              <a:latin typeface="Arial"/>
              <a:cs typeface="Arial"/>
            </a:endParaRPr>
          </a:p>
          <a:p>
            <a:pPr marL="413384">
              <a:lnSpc>
                <a:spcPct val="100000"/>
              </a:lnSpc>
              <a:spcBef>
                <a:spcPts val="625"/>
              </a:spcBef>
            </a:pPr>
            <a:r>
              <a:rPr sz="2600" dirty="0">
                <a:solidFill>
                  <a:srgbClr val="1A1A6F"/>
                </a:solidFill>
                <a:latin typeface="Arial"/>
                <a:cs typeface="Arial"/>
              </a:rPr>
              <a:t>168.125.20.65-128</a:t>
            </a:r>
            <a:endParaRPr sz="2600">
              <a:latin typeface="Arial"/>
              <a:cs typeface="Arial"/>
            </a:endParaRPr>
          </a:p>
          <a:p>
            <a:pPr marL="413384">
              <a:lnSpc>
                <a:spcPct val="100000"/>
              </a:lnSpc>
              <a:spcBef>
                <a:spcPts val="625"/>
              </a:spcBef>
            </a:pPr>
            <a:r>
              <a:rPr sz="2600" dirty="0">
                <a:solidFill>
                  <a:srgbClr val="1A1A6F"/>
                </a:solidFill>
                <a:latin typeface="Arial"/>
                <a:cs typeface="Arial"/>
              </a:rPr>
              <a:t>168.125.20.129-192</a:t>
            </a:r>
            <a:endParaRPr sz="2600">
              <a:latin typeface="Arial"/>
              <a:cs typeface="Arial"/>
            </a:endParaRPr>
          </a:p>
          <a:p>
            <a:pPr marL="413384">
              <a:lnSpc>
                <a:spcPct val="100000"/>
              </a:lnSpc>
              <a:spcBef>
                <a:spcPts val="625"/>
              </a:spcBef>
            </a:pPr>
            <a:r>
              <a:rPr sz="2600" dirty="0">
                <a:solidFill>
                  <a:srgbClr val="1A1A6F"/>
                </a:solidFill>
                <a:latin typeface="Arial"/>
                <a:cs typeface="Arial"/>
              </a:rPr>
              <a:t>168.125.20.193-254</a:t>
            </a:r>
            <a:endParaRPr sz="26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3750">
              <a:latin typeface="Times New Roman"/>
              <a:cs typeface="Times New Roman"/>
            </a:endParaRPr>
          </a:p>
          <a:p>
            <a:pPr marL="413384">
              <a:lnSpc>
                <a:spcPct val="100000"/>
              </a:lnSpc>
            </a:pPr>
            <a:r>
              <a:rPr sz="2400" spc="-5" dirty="0">
                <a:solidFill>
                  <a:srgbClr val="1A1A6F"/>
                </a:solidFill>
                <a:latin typeface="Arial"/>
                <a:cs typeface="Arial"/>
              </a:rPr>
              <a:t>Her birinin ağ </a:t>
            </a:r>
            <a:r>
              <a:rPr sz="2400" dirty="0">
                <a:solidFill>
                  <a:srgbClr val="1A1A6F"/>
                </a:solidFill>
                <a:latin typeface="Arial"/>
                <a:cs typeface="Arial"/>
              </a:rPr>
              <a:t>maskesi</a:t>
            </a:r>
            <a:r>
              <a:rPr sz="2400" spc="35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400" spc="-5" dirty="0">
                <a:solidFill>
                  <a:srgbClr val="1A1A6F"/>
                </a:solidFill>
                <a:latin typeface="Arial"/>
                <a:cs typeface="Arial"/>
              </a:rPr>
              <a:t>255.255.255.192</a:t>
            </a:r>
            <a:endParaRPr sz="2400">
              <a:latin typeface="Arial"/>
              <a:cs typeface="Arial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3864864" y="2564892"/>
            <a:ext cx="431800" cy="1800225"/>
          </a:xfrm>
          <a:custGeom>
            <a:avLst/>
            <a:gdLst/>
            <a:ahLst/>
            <a:cxnLst/>
            <a:rect l="l" t="t" r="r" b="b"/>
            <a:pathLst>
              <a:path w="431800" h="1800225">
                <a:moveTo>
                  <a:pt x="0" y="0"/>
                </a:moveTo>
                <a:lnTo>
                  <a:pt x="68171" y="1835"/>
                </a:lnTo>
                <a:lnTo>
                  <a:pt x="127369" y="6945"/>
                </a:lnTo>
                <a:lnTo>
                  <a:pt x="174046" y="14730"/>
                </a:lnTo>
                <a:lnTo>
                  <a:pt x="215646" y="35941"/>
                </a:lnTo>
                <a:lnTo>
                  <a:pt x="215646" y="863981"/>
                </a:lnTo>
                <a:lnTo>
                  <a:pt x="226637" y="875326"/>
                </a:lnTo>
                <a:lnTo>
                  <a:pt x="257245" y="885191"/>
                </a:lnTo>
                <a:lnTo>
                  <a:pt x="303922" y="892976"/>
                </a:lnTo>
                <a:lnTo>
                  <a:pt x="363120" y="898086"/>
                </a:lnTo>
                <a:lnTo>
                  <a:pt x="431291" y="899922"/>
                </a:lnTo>
                <a:lnTo>
                  <a:pt x="363120" y="901757"/>
                </a:lnTo>
                <a:lnTo>
                  <a:pt x="303922" y="906867"/>
                </a:lnTo>
                <a:lnTo>
                  <a:pt x="257245" y="914652"/>
                </a:lnTo>
                <a:lnTo>
                  <a:pt x="226637" y="924517"/>
                </a:lnTo>
                <a:lnTo>
                  <a:pt x="215646" y="935863"/>
                </a:lnTo>
                <a:lnTo>
                  <a:pt x="215646" y="1763903"/>
                </a:lnTo>
                <a:lnTo>
                  <a:pt x="204654" y="1775248"/>
                </a:lnTo>
                <a:lnTo>
                  <a:pt x="174046" y="1785113"/>
                </a:lnTo>
                <a:lnTo>
                  <a:pt x="127369" y="1792898"/>
                </a:lnTo>
                <a:lnTo>
                  <a:pt x="68171" y="1798008"/>
                </a:lnTo>
                <a:lnTo>
                  <a:pt x="0" y="1799844"/>
                </a:lnTo>
              </a:path>
            </a:pathLst>
          </a:custGeom>
          <a:ln w="9144">
            <a:solidFill>
              <a:srgbClr val="2C62D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10</a:t>
            </a:fld>
            <a:endParaRPr lang="tr-T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62357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Alt Ağ</a:t>
            </a:r>
            <a:r>
              <a:rPr spc="-90" dirty="0"/>
              <a:t> </a:t>
            </a:r>
            <a:r>
              <a:rPr dirty="0"/>
              <a:t>Oluşturma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spc="-10" dirty="0"/>
          </a:p>
        </p:txBody>
      </p:sp>
      <p:sp>
        <p:nvSpPr>
          <p:cNvPr id="3" name="object 3"/>
          <p:cNvSpPr txBox="1"/>
          <p:nvPr/>
        </p:nvSpPr>
        <p:spPr>
          <a:xfrm>
            <a:off x="535940" y="1395424"/>
            <a:ext cx="7847965" cy="263715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5600" marR="5080" indent="-342900">
              <a:lnSpc>
                <a:spcPct val="100000"/>
              </a:lnSpc>
              <a:spcBef>
                <a:spcPts val="95"/>
              </a:spcBef>
              <a:buFont typeface="Wingdings"/>
              <a:buChar char=""/>
              <a:tabLst>
                <a:tab pos="356235" algn="l"/>
              </a:tabLst>
            </a:pPr>
            <a:r>
              <a:rPr sz="2600" b="1" spc="-5" dirty="0">
                <a:solidFill>
                  <a:srgbClr val="1A1A6F"/>
                </a:solidFill>
                <a:latin typeface="Arial"/>
                <a:cs typeface="Arial"/>
              </a:rPr>
              <a:t>Örnek: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12.22.128.34 IP adresinin bulunduğu </a:t>
            </a:r>
            <a:r>
              <a:rPr sz="2800" spc="-10" dirty="0">
                <a:solidFill>
                  <a:srgbClr val="1A1A6F"/>
                </a:solidFill>
                <a:latin typeface="Arial"/>
                <a:cs typeface="Arial"/>
              </a:rPr>
              <a:t>ağ, 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8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adet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alt </a:t>
            </a:r>
            <a:r>
              <a:rPr sz="2800" spc="-10" dirty="0">
                <a:solidFill>
                  <a:srgbClr val="1A1A6F"/>
                </a:solidFill>
                <a:latin typeface="Arial"/>
                <a:cs typeface="Arial"/>
              </a:rPr>
              <a:t>ağa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bölünecektir. Bu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IP</a:t>
            </a:r>
            <a:r>
              <a:rPr sz="2800" spc="2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adresinin;</a:t>
            </a:r>
            <a:endParaRPr sz="2800">
              <a:latin typeface="Arial"/>
              <a:cs typeface="Arial"/>
            </a:endParaRPr>
          </a:p>
          <a:p>
            <a:pPr marL="469900">
              <a:lnSpc>
                <a:spcPct val="100000"/>
              </a:lnSpc>
              <a:spcBef>
                <a:spcPts val="595"/>
              </a:spcBef>
              <a:tabLst>
                <a:tab pos="756285" algn="l"/>
              </a:tabLst>
            </a:pPr>
            <a:r>
              <a:rPr sz="1200" dirty="0">
                <a:solidFill>
                  <a:srgbClr val="3067D2"/>
                </a:solidFill>
                <a:latin typeface="Wingdings 2"/>
                <a:cs typeface="Wingdings 2"/>
              </a:rPr>
              <a:t></a:t>
            </a:r>
            <a:r>
              <a:rPr sz="1200" dirty="0">
                <a:solidFill>
                  <a:srgbClr val="3067D2"/>
                </a:solidFill>
                <a:latin typeface="Times New Roman"/>
                <a:cs typeface="Times New Roman"/>
              </a:rPr>
              <a:t>	</a:t>
            </a:r>
            <a:r>
              <a:rPr sz="2400" spc="-5" dirty="0">
                <a:solidFill>
                  <a:srgbClr val="1A1A6F"/>
                </a:solidFill>
                <a:latin typeface="Arial"/>
                <a:cs typeface="Arial"/>
              </a:rPr>
              <a:t>Alt ağ</a:t>
            </a:r>
            <a:r>
              <a:rPr sz="2400" spc="5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400" spc="-10" dirty="0">
                <a:solidFill>
                  <a:srgbClr val="1A1A6F"/>
                </a:solidFill>
                <a:latin typeface="Arial"/>
                <a:cs typeface="Arial"/>
              </a:rPr>
              <a:t>adresini,</a:t>
            </a:r>
            <a:endParaRPr sz="2400">
              <a:latin typeface="Arial"/>
              <a:cs typeface="Arial"/>
            </a:endParaRPr>
          </a:p>
          <a:p>
            <a:pPr marL="469900">
              <a:lnSpc>
                <a:spcPct val="100000"/>
              </a:lnSpc>
              <a:spcBef>
                <a:spcPts val="580"/>
              </a:spcBef>
              <a:tabLst>
                <a:tab pos="756285" algn="l"/>
              </a:tabLst>
            </a:pPr>
            <a:r>
              <a:rPr sz="1200" dirty="0">
                <a:solidFill>
                  <a:srgbClr val="3067D2"/>
                </a:solidFill>
                <a:latin typeface="Wingdings 2"/>
                <a:cs typeface="Wingdings 2"/>
              </a:rPr>
              <a:t></a:t>
            </a:r>
            <a:r>
              <a:rPr sz="1200" dirty="0">
                <a:solidFill>
                  <a:srgbClr val="3067D2"/>
                </a:solidFill>
                <a:latin typeface="Times New Roman"/>
                <a:cs typeface="Times New Roman"/>
              </a:rPr>
              <a:t>	</a:t>
            </a:r>
            <a:r>
              <a:rPr sz="2400" dirty="0">
                <a:solidFill>
                  <a:srgbClr val="1A1A6F"/>
                </a:solidFill>
                <a:latin typeface="Arial"/>
                <a:cs typeface="Arial"/>
              </a:rPr>
              <a:t>Bu </a:t>
            </a:r>
            <a:r>
              <a:rPr sz="2400" spc="-5" dirty="0">
                <a:solidFill>
                  <a:srgbClr val="1A1A6F"/>
                </a:solidFill>
                <a:latin typeface="Arial"/>
                <a:cs typeface="Arial"/>
              </a:rPr>
              <a:t>alt </a:t>
            </a:r>
            <a:r>
              <a:rPr sz="2400" spc="-10" dirty="0">
                <a:solidFill>
                  <a:srgbClr val="1A1A6F"/>
                </a:solidFill>
                <a:latin typeface="Arial"/>
                <a:cs typeface="Arial"/>
              </a:rPr>
              <a:t>ağın </a:t>
            </a:r>
            <a:r>
              <a:rPr sz="2400" spc="-5" dirty="0">
                <a:solidFill>
                  <a:srgbClr val="1A1A6F"/>
                </a:solidFill>
                <a:latin typeface="Arial"/>
                <a:cs typeface="Arial"/>
              </a:rPr>
              <a:t>broadcast</a:t>
            </a:r>
            <a:r>
              <a:rPr sz="2400" spc="4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400" spc="-5" dirty="0">
                <a:solidFill>
                  <a:srgbClr val="1A1A6F"/>
                </a:solidFill>
                <a:latin typeface="Arial"/>
                <a:cs typeface="Arial"/>
              </a:rPr>
              <a:t>adresini,</a:t>
            </a:r>
            <a:endParaRPr sz="2400">
              <a:latin typeface="Arial"/>
              <a:cs typeface="Arial"/>
            </a:endParaRPr>
          </a:p>
          <a:p>
            <a:pPr marL="469900">
              <a:lnSpc>
                <a:spcPct val="100000"/>
              </a:lnSpc>
              <a:spcBef>
                <a:spcPts val="575"/>
              </a:spcBef>
              <a:tabLst>
                <a:tab pos="756285" algn="l"/>
              </a:tabLst>
            </a:pPr>
            <a:r>
              <a:rPr sz="1200" dirty="0">
                <a:solidFill>
                  <a:srgbClr val="3067D2"/>
                </a:solidFill>
                <a:latin typeface="Wingdings 2"/>
                <a:cs typeface="Wingdings 2"/>
              </a:rPr>
              <a:t></a:t>
            </a:r>
            <a:r>
              <a:rPr sz="1200" dirty="0">
                <a:solidFill>
                  <a:srgbClr val="3067D2"/>
                </a:solidFill>
                <a:latin typeface="Times New Roman"/>
                <a:cs typeface="Times New Roman"/>
              </a:rPr>
              <a:t>	</a:t>
            </a:r>
            <a:r>
              <a:rPr sz="2400" spc="-5" dirty="0">
                <a:solidFill>
                  <a:srgbClr val="1A1A6F"/>
                </a:solidFill>
                <a:latin typeface="Arial"/>
                <a:cs typeface="Arial"/>
              </a:rPr>
              <a:t>Atanabilir ilk </a:t>
            </a:r>
            <a:r>
              <a:rPr sz="2400" dirty="0">
                <a:solidFill>
                  <a:srgbClr val="1A1A6F"/>
                </a:solidFill>
                <a:latin typeface="Arial"/>
                <a:cs typeface="Arial"/>
              </a:rPr>
              <a:t>IP</a:t>
            </a:r>
            <a:r>
              <a:rPr sz="2400" spc="3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400" spc="-5" dirty="0">
                <a:solidFill>
                  <a:srgbClr val="1A1A6F"/>
                </a:solidFill>
                <a:latin typeface="Arial"/>
                <a:cs typeface="Arial"/>
              </a:rPr>
              <a:t>adresini,</a:t>
            </a:r>
            <a:endParaRPr sz="2400">
              <a:latin typeface="Arial"/>
              <a:cs typeface="Arial"/>
            </a:endParaRPr>
          </a:p>
          <a:p>
            <a:pPr marL="469900">
              <a:lnSpc>
                <a:spcPct val="100000"/>
              </a:lnSpc>
              <a:spcBef>
                <a:spcPts val="575"/>
              </a:spcBef>
              <a:tabLst>
                <a:tab pos="756285" algn="l"/>
                <a:tab pos="4300220" algn="l"/>
              </a:tabLst>
            </a:pPr>
            <a:r>
              <a:rPr sz="1200" dirty="0">
                <a:solidFill>
                  <a:srgbClr val="3067D2"/>
                </a:solidFill>
                <a:latin typeface="Wingdings 2"/>
                <a:cs typeface="Wingdings 2"/>
              </a:rPr>
              <a:t></a:t>
            </a:r>
            <a:r>
              <a:rPr sz="1200" dirty="0">
                <a:solidFill>
                  <a:srgbClr val="3067D2"/>
                </a:solidFill>
                <a:latin typeface="Times New Roman"/>
                <a:cs typeface="Times New Roman"/>
              </a:rPr>
              <a:t>	</a:t>
            </a:r>
            <a:r>
              <a:rPr sz="2400" spc="-5" dirty="0">
                <a:solidFill>
                  <a:srgbClr val="1A1A6F"/>
                </a:solidFill>
                <a:latin typeface="Arial"/>
                <a:cs typeface="Arial"/>
              </a:rPr>
              <a:t>Atanabilir son</a:t>
            </a:r>
            <a:r>
              <a:rPr sz="2400" spc="7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1A1A6F"/>
                </a:solidFill>
                <a:latin typeface="Arial"/>
                <a:cs typeface="Arial"/>
              </a:rPr>
              <a:t>IP</a:t>
            </a:r>
            <a:r>
              <a:rPr sz="2400" spc="15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400" spc="-5" dirty="0">
                <a:solidFill>
                  <a:srgbClr val="1A1A6F"/>
                </a:solidFill>
                <a:latin typeface="Arial"/>
                <a:cs typeface="Arial"/>
              </a:rPr>
              <a:t>adresini	</a:t>
            </a:r>
            <a:r>
              <a:rPr sz="2400" spc="-10" dirty="0">
                <a:solidFill>
                  <a:srgbClr val="1A1A6F"/>
                </a:solidFill>
                <a:latin typeface="Arial"/>
                <a:cs typeface="Arial"/>
              </a:rPr>
              <a:t>hesaplayınız.</a:t>
            </a:r>
            <a:endParaRPr sz="2400">
              <a:latin typeface="Arial"/>
              <a:cs typeface="Arial"/>
            </a:endParaRPr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11</a:t>
            </a:fld>
            <a:endParaRPr lang="tr-T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62357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Alt Ağ</a:t>
            </a:r>
            <a:r>
              <a:rPr spc="-90" dirty="0"/>
              <a:t> </a:t>
            </a:r>
            <a:r>
              <a:rPr dirty="0"/>
              <a:t>Oluşturma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spc="-10" dirty="0"/>
          </a:p>
        </p:txBody>
      </p:sp>
      <p:sp>
        <p:nvSpPr>
          <p:cNvPr id="3" name="object 3"/>
          <p:cNvSpPr txBox="1"/>
          <p:nvPr/>
        </p:nvSpPr>
        <p:spPr>
          <a:xfrm>
            <a:off x="538717" y="1096928"/>
            <a:ext cx="8068945" cy="51803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105"/>
              </a:spcBef>
              <a:buFont typeface="Wingdings"/>
              <a:buChar char=""/>
              <a:tabLst>
                <a:tab pos="356235" algn="l"/>
              </a:tabLst>
            </a:pPr>
            <a:r>
              <a:rPr sz="2600" b="1" dirty="0">
                <a:solidFill>
                  <a:srgbClr val="1A1A6F"/>
                </a:solidFill>
                <a:latin typeface="Arial"/>
                <a:cs typeface="Arial"/>
              </a:rPr>
              <a:t>Çözüm:</a:t>
            </a:r>
            <a:r>
              <a:rPr sz="2400" dirty="0">
                <a:solidFill>
                  <a:srgbClr val="1A1A6F"/>
                </a:solidFill>
                <a:latin typeface="Arial"/>
                <a:cs typeface="Arial"/>
              </a:rPr>
              <a:t>Verilen IP </a:t>
            </a:r>
            <a:r>
              <a:rPr sz="2400" spc="-5" dirty="0">
                <a:solidFill>
                  <a:srgbClr val="1A1A6F"/>
                </a:solidFill>
                <a:latin typeface="Arial"/>
                <a:cs typeface="Arial"/>
              </a:rPr>
              <a:t>adresinin ilk </a:t>
            </a:r>
            <a:r>
              <a:rPr sz="2400" dirty="0">
                <a:solidFill>
                  <a:srgbClr val="1A1A6F"/>
                </a:solidFill>
                <a:latin typeface="Arial"/>
                <a:cs typeface="Arial"/>
              </a:rPr>
              <a:t>okteti </a:t>
            </a:r>
            <a:r>
              <a:rPr sz="2400" spc="-5" dirty="0">
                <a:solidFill>
                  <a:srgbClr val="1A1A6F"/>
                </a:solidFill>
                <a:latin typeface="Arial"/>
                <a:cs typeface="Arial"/>
              </a:rPr>
              <a:t>1-126</a:t>
            </a:r>
            <a:r>
              <a:rPr sz="2400" spc="5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400" spc="-10" dirty="0">
                <a:solidFill>
                  <a:srgbClr val="1A1A6F"/>
                </a:solidFill>
                <a:latin typeface="Arial"/>
                <a:cs typeface="Arial"/>
              </a:rPr>
              <a:t>aralığında</a:t>
            </a:r>
            <a:endParaRPr sz="2400" dirty="0">
              <a:latin typeface="Arial"/>
              <a:cs typeface="Arial"/>
            </a:endParaRPr>
          </a:p>
          <a:p>
            <a:pPr marL="355600">
              <a:lnSpc>
                <a:spcPct val="100000"/>
              </a:lnSpc>
              <a:spcBef>
                <a:spcPts val="10"/>
              </a:spcBef>
            </a:pPr>
            <a:r>
              <a:rPr sz="2400" spc="-10" dirty="0">
                <a:solidFill>
                  <a:srgbClr val="1A1A6F"/>
                </a:solidFill>
                <a:latin typeface="Arial"/>
                <a:cs typeface="Arial"/>
              </a:rPr>
              <a:t>olduğundan </a:t>
            </a:r>
            <a:r>
              <a:rPr sz="2400" spc="-5" dirty="0">
                <a:solidFill>
                  <a:srgbClr val="1A1A6F"/>
                </a:solidFill>
                <a:latin typeface="Arial"/>
                <a:cs typeface="Arial"/>
              </a:rPr>
              <a:t>verilen </a:t>
            </a:r>
            <a:r>
              <a:rPr sz="2400" dirty="0">
                <a:solidFill>
                  <a:srgbClr val="1A1A6F"/>
                </a:solidFill>
                <a:latin typeface="Arial"/>
                <a:cs typeface="Arial"/>
              </a:rPr>
              <a:t>IP </a:t>
            </a:r>
            <a:r>
              <a:rPr sz="2400" spc="-5" dirty="0">
                <a:solidFill>
                  <a:srgbClr val="1A1A6F"/>
                </a:solidFill>
                <a:latin typeface="Arial"/>
                <a:cs typeface="Arial"/>
              </a:rPr>
              <a:t>adresi </a:t>
            </a:r>
            <a:r>
              <a:rPr sz="2400" dirty="0">
                <a:solidFill>
                  <a:srgbClr val="1A1A6F"/>
                </a:solidFill>
                <a:latin typeface="Arial"/>
                <a:cs typeface="Arial"/>
              </a:rPr>
              <a:t>A </a:t>
            </a:r>
            <a:r>
              <a:rPr sz="2400" spc="-10" dirty="0">
                <a:solidFill>
                  <a:srgbClr val="1A1A6F"/>
                </a:solidFill>
                <a:latin typeface="Arial"/>
                <a:cs typeface="Arial"/>
              </a:rPr>
              <a:t>sınıfı </a:t>
            </a:r>
            <a:r>
              <a:rPr sz="2400" spc="-5" dirty="0">
                <a:solidFill>
                  <a:srgbClr val="1A1A6F"/>
                </a:solidFill>
                <a:latin typeface="Arial"/>
                <a:cs typeface="Arial"/>
              </a:rPr>
              <a:t>bir </a:t>
            </a:r>
            <a:r>
              <a:rPr sz="2400" dirty="0">
                <a:solidFill>
                  <a:srgbClr val="1A1A6F"/>
                </a:solidFill>
                <a:latin typeface="Arial"/>
                <a:cs typeface="Arial"/>
              </a:rPr>
              <a:t>IP</a:t>
            </a:r>
            <a:r>
              <a:rPr sz="2400" spc="114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400" spc="-5" dirty="0">
                <a:solidFill>
                  <a:srgbClr val="1A1A6F"/>
                </a:solidFill>
                <a:latin typeface="Arial"/>
                <a:cs typeface="Arial"/>
              </a:rPr>
              <a:t>adresidir.</a:t>
            </a:r>
            <a:endParaRPr sz="2400" dirty="0">
              <a:latin typeface="Arial"/>
              <a:cs typeface="Arial"/>
            </a:endParaRPr>
          </a:p>
          <a:p>
            <a:pPr marL="355600" marR="27305" indent="-342900">
              <a:lnSpc>
                <a:spcPct val="100000"/>
              </a:lnSpc>
              <a:spcBef>
                <a:spcPts val="575"/>
              </a:spcBef>
              <a:buFont typeface="Wingdings"/>
              <a:buChar char=""/>
              <a:tabLst>
                <a:tab pos="356235" algn="l"/>
              </a:tabLst>
            </a:pPr>
            <a:r>
              <a:rPr sz="2400" spc="-10" dirty="0">
                <a:solidFill>
                  <a:srgbClr val="1A1A6F"/>
                </a:solidFill>
                <a:latin typeface="Arial"/>
                <a:cs typeface="Arial"/>
              </a:rPr>
              <a:t>Dolayısıyla </a:t>
            </a:r>
            <a:r>
              <a:rPr sz="2400" spc="-5" dirty="0">
                <a:solidFill>
                  <a:srgbClr val="1A1A6F"/>
                </a:solidFill>
                <a:latin typeface="Arial"/>
                <a:cs typeface="Arial"/>
              </a:rPr>
              <a:t>ağ </a:t>
            </a:r>
            <a:r>
              <a:rPr sz="2400" dirty="0">
                <a:solidFill>
                  <a:srgbClr val="1A1A6F"/>
                </a:solidFill>
                <a:latin typeface="Arial"/>
                <a:cs typeface="Arial"/>
              </a:rPr>
              <a:t>maskesi </a:t>
            </a:r>
            <a:r>
              <a:rPr sz="2400" spc="-5" dirty="0">
                <a:solidFill>
                  <a:srgbClr val="1A1A6F"/>
                </a:solidFill>
                <a:latin typeface="Arial"/>
                <a:cs typeface="Arial"/>
              </a:rPr>
              <a:t>255.0.0.0 </a:t>
            </a:r>
            <a:r>
              <a:rPr sz="2400" spc="-10" dirty="0">
                <a:solidFill>
                  <a:srgbClr val="1A1A6F"/>
                </a:solidFill>
                <a:latin typeface="Arial"/>
                <a:cs typeface="Arial"/>
              </a:rPr>
              <a:t>dır. </a:t>
            </a:r>
            <a:r>
              <a:rPr sz="2400" spc="-5" dirty="0">
                <a:solidFill>
                  <a:srgbClr val="1A1A6F"/>
                </a:solidFill>
                <a:latin typeface="Arial"/>
                <a:cs typeface="Arial"/>
              </a:rPr>
              <a:t>Yani alt ağ bitleri 2.  </a:t>
            </a:r>
            <a:r>
              <a:rPr sz="2400" dirty="0">
                <a:solidFill>
                  <a:srgbClr val="1A1A6F"/>
                </a:solidFill>
                <a:latin typeface="Arial"/>
                <a:cs typeface="Arial"/>
              </a:rPr>
              <a:t>oktetten </a:t>
            </a:r>
            <a:r>
              <a:rPr sz="2400" spc="-5" dirty="0">
                <a:solidFill>
                  <a:srgbClr val="1A1A6F"/>
                </a:solidFill>
                <a:latin typeface="Arial"/>
                <a:cs typeface="Arial"/>
              </a:rPr>
              <a:t>itibaren </a:t>
            </a:r>
            <a:r>
              <a:rPr sz="2400" spc="-10" dirty="0">
                <a:solidFill>
                  <a:srgbClr val="1A1A6F"/>
                </a:solidFill>
                <a:latin typeface="Arial"/>
                <a:cs typeface="Arial"/>
              </a:rPr>
              <a:t>başlayacaktır.</a:t>
            </a:r>
            <a:endParaRPr sz="2400" dirty="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spcBef>
                <a:spcPts val="580"/>
              </a:spcBef>
              <a:buFont typeface="Wingdings"/>
              <a:buChar char=""/>
              <a:tabLst>
                <a:tab pos="356235" algn="l"/>
              </a:tabLst>
            </a:pPr>
            <a:r>
              <a:rPr sz="2400" spc="-5" dirty="0">
                <a:solidFill>
                  <a:srgbClr val="1A1A6F"/>
                </a:solidFill>
                <a:latin typeface="Arial"/>
                <a:cs typeface="Arial"/>
              </a:rPr>
              <a:t>n=alt ağ biti olmak</a:t>
            </a:r>
            <a:r>
              <a:rPr sz="2400" spc="15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400" spc="-5" dirty="0">
                <a:solidFill>
                  <a:srgbClr val="1A1A6F"/>
                </a:solidFill>
                <a:latin typeface="Arial"/>
                <a:cs typeface="Arial"/>
              </a:rPr>
              <a:t>üzere</a:t>
            </a:r>
            <a:endParaRPr sz="2400" dirty="0">
              <a:latin typeface="Arial"/>
              <a:cs typeface="Arial"/>
            </a:endParaRPr>
          </a:p>
          <a:p>
            <a:pPr marL="355600" marR="5080" indent="-342900">
              <a:lnSpc>
                <a:spcPct val="100000"/>
              </a:lnSpc>
              <a:spcBef>
                <a:spcPts val="575"/>
              </a:spcBef>
              <a:buFont typeface="Wingdings"/>
              <a:buChar char=""/>
              <a:tabLst>
                <a:tab pos="356235" algn="l"/>
              </a:tabLst>
            </a:pPr>
            <a:r>
              <a:rPr sz="2400" spc="-5" dirty="0">
                <a:solidFill>
                  <a:srgbClr val="1A1A6F"/>
                </a:solidFill>
                <a:latin typeface="Arial"/>
                <a:cs typeface="Arial"/>
              </a:rPr>
              <a:t>(2</a:t>
            </a:r>
            <a:r>
              <a:rPr sz="2400" spc="-7" baseline="24305" dirty="0">
                <a:solidFill>
                  <a:srgbClr val="1A1A6F"/>
                </a:solidFill>
                <a:latin typeface="Arial"/>
                <a:cs typeface="Arial"/>
              </a:rPr>
              <a:t>n</a:t>
            </a:r>
            <a:r>
              <a:rPr sz="2400" spc="-5" dirty="0">
                <a:solidFill>
                  <a:srgbClr val="1A1A6F"/>
                </a:solidFill>
                <a:latin typeface="Arial"/>
                <a:cs typeface="Arial"/>
              </a:rPr>
              <a:t>-2)&gt;=8 </a:t>
            </a:r>
            <a:r>
              <a:rPr sz="2400" spc="-10" dirty="0">
                <a:solidFill>
                  <a:srgbClr val="1A1A6F"/>
                </a:solidFill>
                <a:latin typeface="Arial"/>
                <a:cs typeface="Arial"/>
              </a:rPr>
              <a:t>eşitsizliğinin </a:t>
            </a:r>
            <a:r>
              <a:rPr sz="2400" spc="-5" dirty="0">
                <a:solidFill>
                  <a:srgbClr val="1A1A6F"/>
                </a:solidFill>
                <a:latin typeface="Arial"/>
                <a:cs typeface="Arial"/>
              </a:rPr>
              <a:t>sağlanması gerekmektedir.  Eşitsizliği sağlayan en </a:t>
            </a:r>
            <a:r>
              <a:rPr sz="2400" dirty="0">
                <a:solidFill>
                  <a:srgbClr val="1A1A6F"/>
                </a:solidFill>
                <a:latin typeface="Arial"/>
                <a:cs typeface="Arial"/>
              </a:rPr>
              <a:t>küçük n </a:t>
            </a:r>
            <a:r>
              <a:rPr sz="2400" spc="-5" dirty="0">
                <a:solidFill>
                  <a:srgbClr val="1A1A6F"/>
                </a:solidFill>
                <a:latin typeface="Arial"/>
                <a:cs typeface="Arial"/>
              </a:rPr>
              <a:t>değeri </a:t>
            </a:r>
            <a:r>
              <a:rPr sz="2400" dirty="0">
                <a:solidFill>
                  <a:srgbClr val="1A1A6F"/>
                </a:solidFill>
                <a:latin typeface="Arial"/>
                <a:cs typeface="Arial"/>
              </a:rPr>
              <a:t>4 </a:t>
            </a:r>
            <a:r>
              <a:rPr sz="2400" spc="-5" dirty="0">
                <a:solidFill>
                  <a:srgbClr val="1A1A6F"/>
                </a:solidFill>
                <a:latin typeface="Arial"/>
                <a:cs typeface="Arial"/>
              </a:rPr>
              <a:t>dür. </a:t>
            </a:r>
            <a:r>
              <a:rPr sz="2400" dirty="0">
                <a:solidFill>
                  <a:srgbClr val="1A1A6F"/>
                </a:solidFill>
                <a:latin typeface="Arial"/>
                <a:cs typeface="Arial"/>
              </a:rPr>
              <a:t>(2</a:t>
            </a:r>
            <a:r>
              <a:rPr sz="2400" baseline="24305" dirty="0">
                <a:solidFill>
                  <a:srgbClr val="1A1A6F"/>
                </a:solidFill>
                <a:latin typeface="Arial"/>
                <a:cs typeface="Arial"/>
              </a:rPr>
              <a:t>4</a:t>
            </a:r>
            <a:r>
              <a:rPr sz="2400" dirty="0">
                <a:solidFill>
                  <a:srgbClr val="1A1A6F"/>
                </a:solidFill>
                <a:latin typeface="Arial"/>
                <a:cs typeface="Arial"/>
              </a:rPr>
              <a:t>=16) </a:t>
            </a:r>
            <a:r>
              <a:rPr sz="2400" spc="-5" dirty="0">
                <a:solidFill>
                  <a:srgbClr val="1A1A6F"/>
                </a:solidFill>
                <a:latin typeface="Arial"/>
                <a:cs typeface="Arial"/>
              </a:rPr>
              <a:t>Yani  </a:t>
            </a:r>
            <a:r>
              <a:rPr sz="2400" b="1" dirty="0">
                <a:solidFill>
                  <a:srgbClr val="1A1A6F"/>
                </a:solidFill>
                <a:latin typeface="Arial"/>
                <a:cs typeface="Arial"/>
              </a:rPr>
              <a:t>4 </a:t>
            </a:r>
            <a:r>
              <a:rPr sz="2400" b="1" spc="-5" dirty="0">
                <a:solidFill>
                  <a:srgbClr val="1A1A6F"/>
                </a:solidFill>
                <a:latin typeface="Arial"/>
                <a:cs typeface="Arial"/>
              </a:rPr>
              <a:t>adet alt ağ </a:t>
            </a:r>
            <a:r>
              <a:rPr sz="2400" b="1" dirty="0">
                <a:solidFill>
                  <a:srgbClr val="1A1A6F"/>
                </a:solidFill>
                <a:latin typeface="Arial"/>
                <a:cs typeface="Arial"/>
              </a:rPr>
              <a:t>biti</a:t>
            </a:r>
            <a:r>
              <a:rPr sz="2400" b="1" spc="-15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400" spc="-5" dirty="0">
                <a:solidFill>
                  <a:srgbClr val="1A1A6F"/>
                </a:solidFill>
                <a:latin typeface="Arial"/>
                <a:cs typeface="Arial"/>
              </a:rPr>
              <a:t>vardır.</a:t>
            </a:r>
            <a:endParaRPr sz="2400" dirty="0">
              <a:latin typeface="Arial"/>
              <a:cs typeface="Arial"/>
            </a:endParaRPr>
          </a:p>
          <a:p>
            <a:pPr marL="355600" marR="144780" indent="-342900">
              <a:lnSpc>
                <a:spcPct val="100000"/>
              </a:lnSpc>
              <a:spcBef>
                <a:spcPts val="580"/>
              </a:spcBef>
              <a:buFont typeface="Wingdings"/>
              <a:buChar char=""/>
              <a:tabLst>
                <a:tab pos="356235" algn="l"/>
              </a:tabLst>
            </a:pPr>
            <a:r>
              <a:rPr sz="2400" dirty="0">
                <a:solidFill>
                  <a:srgbClr val="1A1A6F"/>
                </a:solidFill>
                <a:latin typeface="Arial"/>
                <a:cs typeface="Arial"/>
              </a:rPr>
              <a:t>A </a:t>
            </a:r>
            <a:r>
              <a:rPr sz="2400" spc="-10" dirty="0">
                <a:solidFill>
                  <a:srgbClr val="1A1A6F"/>
                </a:solidFill>
                <a:latin typeface="Arial"/>
                <a:cs typeface="Arial"/>
              </a:rPr>
              <a:t>sınıfı </a:t>
            </a:r>
            <a:r>
              <a:rPr sz="2400" dirty="0">
                <a:solidFill>
                  <a:srgbClr val="1A1A6F"/>
                </a:solidFill>
                <a:latin typeface="Arial"/>
                <a:cs typeface="Arial"/>
              </a:rPr>
              <a:t>IP </a:t>
            </a:r>
            <a:r>
              <a:rPr sz="2400" spc="-10" dirty="0">
                <a:solidFill>
                  <a:srgbClr val="1A1A6F"/>
                </a:solidFill>
                <a:latin typeface="Arial"/>
                <a:cs typeface="Arial"/>
              </a:rPr>
              <a:t>adreslerinde </a:t>
            </a:r>
            <a:r>
              <a:rPr sz="2400" dirty="0">
                <a:solidFill>
                  <a:srgbClr val="1A1A6F"/>
                </a:solidFill>
                <a:latin typeface="Arial"/>
                <a:cs typeface="Arial"/>
              </a:rPr>
              <a:t>toplam </a:t>
            </a:r>
            <a:r>
              <a:rPr sz="2400" spc="-5" dirty="0">
                <a:solidFill>
                  <a:srgbClr val="1A1A6F"/>
                </a:solidFill>
                <a:latin typeface="Arial"/>
                <a:cs typeface="Arial"/>
              </a:rPr>
              <a:t>24 uç biti </a:t>
            </a:r>
            <a:r>
              <a:rPr sz="2400" spc="-10" dirty="0">
                <a:solidFill>
                  <a:srgbClr val="1A1A6F"/>
                </a:solidFill>
                <a:latin typeface="Arial"/>
                <a:cs typeface="Arial"/>
              </a:rPr>
              <a:t>olduğu </a:t>
            </a:r>
            <a:r>
              <a:rPr sz="2400" spc="-5" dirty="0">
                <a:solidFill>
                  <a:srgbClr val="1A1A6F"/>
                </a:solidFill>
                <a:latin typeface="Arial"/>
                <a:cs typeface="Arial"/>
              </a:rPr>
              <a:t>için </a:t>
            </a:r>
            <a:r>
              <a:rPr sz="2400" dirty="0">
                <a:solidFill>
                  <a:srgbClr val="1A1A6F"/>
                </a:solidFill>
                <a:latin typeface="Arial"/>
                <a:cs typeface="Arial"/>
              </a:rPr>
              <a:t>(24-  </a:t>
            </a:r>
            <a:r>
              <a:rPr sz="2400" spc="-5" dirty="0">
                <a:solidFill>
                  <a:srgbClr val="1A1A6F"/>
                </a:solidFill>
                <a:latin typeface="Arial"/>
                <a:cs typeface="Arial"/>
              </a:rPr>
              <a:t>4)=20 adet uç biti</a:t>
            </a:r>
            <a:r>
              <a:rPr sz="2400" spc="1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400" spc="-10" dirty="0">
                <a:solidFill>
                  <a:srgbClr val="1A1A6F"/>
                </a:solidFill>
                <a:latin typeface="Arial"/>
                <a:cs typeface="Arial"/>
              </a:rPr>
              <a:t>bulunmaktadır.</a:t>
            </a:r>
            <a:endParaRPr sz="2400" dirty="0">
              <a:latin typeface="Arial"/>
              <a:cs typeface="Arial"/>
            </a:endParaRPr>
          </a:p>
          <a:p>
            <a:pPr marL="356235" marR="2911475" indent="-356235">
              <a:lnSpc>
                <a:spcPct val="118400"/>
              </a:lnSpc>
              <a:spcBef>
                <a:spcPts val="50"/>
              </a:spcBef>
              <a:buFont typeface="Wingdings"/>
              <a:buChar char=""/>
              <a:tabLst>
                <a:tab pos="356235" algn="l"/>
              </a:tabLst>
            </a:pPr>
            <a:r>
              <a:rPr sz="2400" spc="-5" dirty="0">
                <a:solidFill>
                  <a:srgbClr val="1A1A6F"/>
                </a:solidFill>
                <a:latin typeface="Arial"/>
                <a:cs typeface="Arial"/>
              </a:rPr>
              <a:t>Buna göre elde </a:t>
            </a:r>
            <a:r>
              <a:rPr sz="2400" spc="-10" dirty="0">
                <a:solidFill>
                  <a:srgbClr val="1A1A6F"/>
                </a:solidFill>
                <a:latin typeface="Arial"/>
                <a:cs typeface="Arial"/>
              </a:rPr>
              <a:t>edilen </a:t>
            </a:r>
            <a:r>
              <a:rPr sz="2400" dirty="0">
                <a:solidFill>
                  <a:srgbClr val="1A1A6F"/>
                </a:solidFill>
                <a:latin typeface="Arial"/>
                <a:cs typeface="Arial"/>
              </a:rPr>
              <a:t>yeni maske,  </a:t>
            </a:r>
            <a:r>
              <a:rPr sz="2000" dirty="0">
                <a:solidFill>
                  <a:srgbClr val="1A1A6F"/>
                </a:solidFill>
                <a:latin typeface="Arial"/>
                <a:cs typeface="Arial"/>
              </a:rPr>
              <a:t>255.240.0.0 </a:t>
            </a:r>
            <a:r>
              <a:rPr sz="2000" spc="-10" dirty="0">
                <a:solidFill>
                  <a:srgbClr val="1A1A6F"/>
                </a:solidFill>
                <a:latin typeface="Arial"/>
                <a:cs typeface="Arial"/>
              </a:rPr>
              <a:t>dır  </a:t>
            </a:r>
            <a:r>
              <a:rPr sz="2000" spc="-5" dirty="0">
                <a:solidFill>
                  <a:srgbClr val="1A1A6F"/>
                </a:solidFill>
                <a:latin typeface="Arial"/>
                <a:cs typeface="Arial"/>
              </a:rPr>
              <a:t>11111111.1111</a:t>
            </a:r>
            <a:r>
              <a:rPr sz="2000" b="1" spc="-5" dirty="0">
                <a:solidFill>
                  <a:srgbClr val="1A1A6F"/>
                </a:solidFill>
                <a:latin typeface="Arial"/>
                <a:cs typeface="Arial"/>
              </a:rPr>
              <a:t>0000.00000000.00000000</a:t>
            </a:r>
            <a:endParaRPr sz="2000" dirty="0">
              <a:latin typeface="Arial"/>
              <a:cs typeface="Arial"/>
            </a:endParaRPr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12</a:t>
            </a:fld>
            <a:endParaRPr lang="tr-T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62357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Alt Ağ</a:t>
            </a:r>
            <a:r>
              <a:rPr spc="-90" dirty="0"/>
              <a:t> </a:t>
            </a:r>
            <a:r>
              <a:rPr dirty="0"/>
              <a:t>Oluşturma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spc="-10" dirty="0"/>
          </a:p>
        </p:txBody>
      </p:sp>
      <p:sp>
        <p:nvSpPr>
          <p:cNvPr id="3" name="object 3"/>
          <p:cNvSpPr txBox="1"/>
          <p:nvPr/>
        </p:nvSpPr>
        <p:spPr>
          <a:xfrm>
            <a:off x="535940" y="1395424"/>
            <a:ext cx="7753984" cy="348869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5600" marR="685165" indent="-342900">
              <a:lnSpc>
                <a:spcPct val="100000"/>
              </a:lnSpc>
              <a:spcBef>
                <a:spcPts val="95"/>
              </a:spcBef>
              <a:buFont typeface="Wingdings"/>
              <a:buChar char=""/>
              <a:tabLst>
                <a:tab pos="356235" algn="l"/>
              </a:tabLst>
            </a:pP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Alt Ağ adresi,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maske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ile IP adresi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arasında  </a:t>
            </a:r>
            <a:r>
              <a:rPr sz="2800" spc="-10" dirty="0">
                <a:solidFill>
                  <a:srgbClr val="1A1A6F"/>
                </a:solidFill>
                <a:latin typeface="Arial"/>
                <a:cs typeface="Arial"/>
              </a:rPr>
              <a:t>“</a:t>
            </a:r>
            <a:r>
              <a:rPr sz="2800" b="1" spc="-10" dirty="0">
                <a:solidFill>
                  <a:srgbClr val="1A1A6F"/>
                </a:solidFill>
                <a:latin typeface="Arial"/>
                <a:cs typeface="Arial"/>
              </a:rPr>
              <a:t>AND</a:t>
            </a:r>
            <a:r>
              <a:rPr sz="2800" spc="-10" dirty="0">
                <a:solidFill>
                  <a:srgbClr val="1A1A6F"/>
                </a:solidFill>
                <a:latin typeface="Arial"/>
                <a:cs typeface="Arial"/>
              </a:rPr>
              <a:t>”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işlemi yapılarak</a:t>
            </a:r>
            <a:r>
              <a:rPr sz="2800" spc="4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bulunur.</a:t>
            </a:r>
            <a:endParaRPr sz="2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595"/>
              </a:spcBef>
            </a:pPr>
            <a:r>
              <a:rPr sz="2400" spc="-5" dirty="0">
                <a:solidFill>
                  <a:srgbClr val="1A1A6F"/>
                </a:solidFill>
                <a:latin typeface="Arial"/>
                <a:cs typeface="Arial"/>
              </a:rPr>
              <a:t>00001100.00010110.10000000.00100010</a:t>
            </a:r>
            <a:r>
              <a:rPr sz="2400" spc="55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400" spc="-5" dirty="0">
                <a:solidFill>
                  <a:srgbClr val="1A1A6F"/>
                </a:solidFill>
                <a:latin typeface="Arial"/>
                <a:cs typeface="Arial"/>
              </a:rPr>
              <a:t>12.22.128.34</a:t>
            </a:r>
            <a:endParaRPr sz="24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2400" spc="-5" dirty="0">
                <a:solidFill>
                  <a:srgbClr val="1A1A6F"/>
                </a:solidFill>
                <a:latin typeface="Arial"/>
                <a:cs typeface="Arial"/>
              </a:rPr>
              <a:t>11111111.11110000.00000000.00000000</a:t>
            </a:r>
            <a:r>
              <a:rPr sz="2400" spc="105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400" spc="-5" dirty="0">
                <a:solidFill>
                  <a:srgbClr val="1A1A6F"/>
                </a:solidFill>
                <a:latin typeface="Arial"/>
                <a:cs typeface="Arial"/>
              </a:rPr>
              <a:t>255.240.0.0</a:t>
            </a:r>
            <a:endParaRPr sz="24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660"/>
              </a:spcBef>
            </a:pP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---------------------</a:t>
            </a:r>
            <a:r>
              <a:rPr sz="2800" b="1" dirty="0">
                <a:solidFill>
                  <a:srgbClr val="1A1A6F"/>
                </a:solidFill>
                <a:latin typeface="Arial"/>
                <a:cs typeface="Arial"/>
              </a:rPr>
              <a:t>AND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---------------------------</a:t>
            </a:r>
            <a:endParaRPr sz="2800">
              <a:latin typeface="Arial"/>
              <a:cs typeface="Arial"/>
            </a:endParaRPr>
          </a:p>
          <a:p>
            <a:pPr marL="12700">
              <a:lnSpc>
                <a:spcPts val="2870"/>
              </a:lnSpc>
              <a:spcBef>
                <a:spcPts val="590"/>
              </a:spcBef>
            </a:pPr>
            <a:r>
              <a:rPr sz="2400" spc="-5" dirty="0">
                <a:solidFill>
                  <a:srgbClr val="1A1A6F"/>
                </a:solidFill>
                <a:latin typeface="Arial"/>
                <a:cs typeface="Arial"/>
              </a:rPr>
              <a:t>00001100.00010000.00000000.00000000</a:t>
            </a:r>
            <a:r>
              <a:rPr sz="2400" spc="6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400" spc="-5" dirty="0">
                <a:solidFill>
                  <a:srgbClr val="1A1A6F"/>
                </a:solidFill>
                <a:latin typeface="Arial"/>
                <a:cs typeface="Arial"/>
              </a:rPr>
              <a:t>12.16.0.0</a:t>
            </a:r>
            <a:endParaRPr sz="2400">
              <a:latin typeface="Arial"/>
              <a:cs typeface="Arial"/>
            </a:endParaRPr>
          </a:p>
          <a:p>
            <a:pPr marL="12700">
              <a:lnSpc>
                <a:spcPts val="3350"/>
              </a:lnSpc>
            </a:pP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Hesaplanan ağ adresinin </a:t>
            </a:r>
            <a:r>
              <a:rPr sz="2800" b="1" spc="-5" dirty="0">
                <a:solidFill>
                  <a:srgbClr val="1A1A6F"/>
                </a:solidFill>
                <a:latin typeface="Arial"/>
                <a:cs typeface="Arial"/>
              </a:rPr>
              <a:t>“0”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olan uç bitlerini</a:t>
            </a:r>
            <a:r>
              <a:rPr sz="2800" spc="16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800" b="1" spc="-5" dirty="0">
                <a:solidFill>
                  <a:srgbClr val="1A1A6F"/>
                </a:solidFill>
                <a:latin typeface="Arial"/>
                <a:cs typeface="Arial"/>
              </a:rPr>
              <a:t>“1”</a:t>
            </a:r>
            <a:endParaRPr sz="2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yapılarak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broadcast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adresi elde</a:t>
            </a:r>
            <a:r>
              <a:rPr sz="2800" spc="45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edilir</a:t>
            </a:r>
            <a:endParaRPr sz="2800">
              <a:latin typeface="Arial"/>
              <a:cs typeface="Arial"/>
            </a:endParaRPr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13</a:t>
            </a:fld>
            <a:endParaRPr lang="tr-T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62357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Alt Ağ</a:t>
            </a:r>
            <a:r>
              <a:rPr spc="-90" dirty="0"/>
              <a:t> </a:t>
            </a:r>
            <a:r>
              <a:rPr dirty="0"/>
              <a:t>Oluşturma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spc="-10" dirty="0"/>
          </a:p>
        </p:txBody>
      </p:sp>
      <p:sp>
        <p:nvSpPr>
          <p:cNvPr id="3" name="object 3"/>
          <p:cNvSpPr txBox="1"/>
          <p:nvPr/>
        </p:nvSpPr>
        <p:spPr>
          <a:xfrm>
            <a:off x="535940" y="1309077"/>
            <a:ext cx="7971790" cy="4465320"/>
          </a:xfrm>
          <a:prstGeom prst="rect">
            <a:avLst/>
          </a:prstGeom>
        </p:spPr>
        <p:txBody>
          <a:bodyPr vert="horz" wrap="square" lIns="0" tIns="9842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775"/>
              </a:spcBef>
            </a:pP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12.16.0.0</a:t>
            </a:r>
            <a:endParaRPr sz="2800" dirty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675"/>
              </a:spcBef>
            </a:pP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00001100.00010000.00000000.00000000</a:t>
            </a:r>
            <a:endParaRPr sz="2800" dirty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675"/>
              </a:spcBef>
            </a:pP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00001100.0001</a:t>
            </a:r>
            <a:r>
              <a:rPr sz="2800" b="1" dirty="0">
                <a:solidFill>
                  <a:srgbClr val="1A1A6F"/>
                </a:solidFill>
                <a:latin typeface="Arial"/>
                <a:cs typeface="Arial"/>
              </a:rPr>
              <a:t>1111.11111111.11111111</a:t>
            </a:r>
            <a:endParaRPr sz="280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4050" dirty="0">
              <a:latin typeface="Times New Roman"/>
              <a:cs typeface="Times New Roman"/>
            </a:endParaRPr>
          </a:p>
          <a:p>
            <a:pPr marL="3670935">
              <a:lnSpc>
                <a:spcPct val="100000"/>
              </a:lnSpc>
              <a:spcBef>
                <a:spcPts val="5"/>
              </a:spcBef>
            </a:pP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12.31.255.255</a:t>
            </a:r>
            <a:endParaRPr sz="2800" dirty="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spcBef>
                <a:spcPts val="670"/>
              </a:spcBef>
              <a:buFont typeface="Wingdings"/>
              <a:buChar char=""/>
              <a:tabLst>
                <a:tab pos="356235" algn="l"/>
              </a:tabLst>
            </a:pP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İlk IP adresini (başlangıç adresi) bulmak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için</a:t>
            </a:r>
            <a:r>
              <a:rPr sz="2800" spc="125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800" b="1" spc="-10" dirty="0">
                <a:solidFill>
                  <a:srgbClr val="1A1A6F"/>
                </a:solidFill>
                <a:latin typeface="Arial"/>
                <a:cs typeface="Arial"/>
              </a:rPr>
              <a:t>ağ</a:t>
            </a:r>
            <a:endParaRPr sz="2800" dirty="0">
              <a:latin typeface="Arial"/>
              <a:cs typeface="Arial"/>
            </a:endParaRPr>
          </a:p>
          <a:p>
            <a:pPr marL="355600">
              <a:lnSpc>
                <a:spcPct val="100000"/>
              </a:lnSpc>
              <a:spcBef>
                <a:spcPts val="5"/>
              </a:spcBef>
            </a:pP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adresinden </a:t>
            </a:r>
            <a:r>
              <a:rPr sz="2800" b="1" spc="-5" dirty="0">
                <a:solidFill>
                  <a:srgbClr val="1A1A6F"/>
                </a:solidFill>
                <a:latin typeface="Arial"/>
                <a:cs typeface="Arial"/>
              </a:rPr>
              <a:t>bir sonraki IP adresi</a:t>
            </a:r>
            <a:r>
              <a:rPr sz="2800" b="1" spc="9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alınır.</a:t>
            </a:r>
            <a:endParaRPr sz="2800" dirty="0">
              <a:latin typeface="Arial"/>
              <a:cs typeface="Arial"/>
            </a:endParaRPr>
          </a:p>
          <a:p>
            <a:pPr marL="355600" marR="5080" indent="-342900">
              <a:lnSpc>
                <a:spcPct val="100000"/>
              </a:lnSpc>
              <a:spcBef>
                <a:spcPts val="670"/>
              </a:spcBef>
              <a:buFont typeface="Wingdings"/>
              <a:buChar char=""/>
              <a:tabLst>
                <a:tab pos="356235" algn="l"/>
              </a:tabLst>
            </a:pP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Buna göre ağ adresi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12.16.0.0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olduğuna göre ilk  IP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adresi </a:t>
            </a:r>
            <a:r>
              <a:rPr sz="2800" b="1" dirty="0">
                <a:solidFill>
                  <a:srgbClr val="1A1A6F"/>
                </a:solidFill>
                <a:latin typeface="Arial"/>
                <a:cs typeface="Arial"/>
              </a:rPr>
              <a:t>12.16.0.1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dir.</a:t>
            </a:r>
            <a:endParaRPr sz="2800" dirty="0">
              <a:latin typeface="Arial"/>
              <a:cs typeface="Arial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396240" y="2421635"/>
            <a:ext cx="7056120" cy="1079500"/>
          </a:xfrm>
          <a:custGeom>
            <a:avLst/>
            <a:gdLst/>
            <a:ahLst/>
            <a:cxnLst/>
            <a:rect l="l" t="t" r="r" b="b"/>
            <a:pathLst>
              <a:path w="7056120" h="1079500">
                <a:moveTo>
                  <a:pt x="7056119" y="0"/>
                </a:moveTo>
                <a:lnTo>
                  <a:pt x="7055299" y="73203"/>
                </a:lnTo>
                <a:lnTo>
                  <a:pt x="7052907" y="143414"/>
                </a:lnTo>
                <a:lnTo>
                  <a:pt x="7049053" y="209990"/>
                </a:lnTo>
                <a:lnTo>
                  <a:pt x="7043843" y="272288"/>
                </a:lnTo>
                <a:lnTo>
                  <a:pt x="7037384" y="329664"/>
                </a:lnTo>
                <a:lnTo>
                  <a:pt x="7029783" y="381476"/>
                </a:lnTo>
                <a:lnTo>
                  <a:pt x="7021148" y="427081"/>
                </a:lnTo>
                <a:lnTo>
                  <a:pt x="7011585" y="465835"/>
                </a:lnTo>
                <a:lnTo>
                  <a:pt x="6990106" y="520223"/>
                </a:lnTo>
                <a:lnTo>
                  <a:pt x="6966204" y="539496"/>
                </a:lnTo>
                <a:lnTo>
                  <a:pt x="3617976" y="539496"/>
                </a:lnTo>
                <a:lnTo>
                  <a:pt x="3605775" y="544421"/>
                </a:lnTo>
                <a:lnTo>
                  <a:pt x="3582977" y="581894"/>
                </a:lnTo>
                <a:lnTo>
                  <a:pt x="3563031" y="651910"/>
                </a:lnTo>
                <a:lnTo>
                  <a:pt x="3554396" y="697515"/>
                </a:lnTo>
                <a:lnTo>
                  <a:pt x="3546795" y="749327"/>
                </a:lnTo>
                <a:lnTo>
                  <a:pt x="3540336" y="806703"/>
                </a:lnTo>
                <a:lnTo>
                  <a:pt x="3535126" y="869001"/>
                </a:lnTo>
                <a:lnTo>
                  <a:pt x="3531272" y="935577"/>
                </a:lnTo>
                <a:lnTo>
                  <a:pt x="3528880" y="1005788"/>
                </a:lnTo>
                <a:lnTo>
                  <a:pt x="3528060" y="1078991"/>
                </a:lnTo>
                <a:lnTo>
                  <a:pt x="3527239" y="1005788"/>
                </a:lnTo>
                <a:lnTo>
                  <a:pt x="3524847" y="935577"/>
                </a:lnTo>
                <a:lnTo>
                  <a:pt x="3520993" y="869001"/>
                </a:lnTo>
                <a:lnTo>
                  <a:pt x="3515783" y="806703"/>
                </a:lnTo>
                <a:lnTo>
                  <a:pt x="3509324" y="749327"/>
                </a:lnTo>
                <a:lnTo>
                  <a:pt x="3501723" y="697515"/>
                </a:lnTo>
                <a:lnTo>
                  <a:pt x="3493088" y="651910"/>
                </a:lnTo>
                <a:lnTo>
                  <a:pt x="3483525" y="613156"/>
                </a:lnTo>
                <a:lnTo>
                  <a:pt x="3462046" y="558768"/>
                </a:lnTo>
                <a:lnTo>
                  <a:pt x="3438144" y="539496"/>
                </a:lnTo>
                <a:lnTo>
                  <a:pt x="89916" y="539496"/>
                </a:lnTo>
                <a:lnTo>
                  <a:pt x="77715" y="534570"/>
                </a:lnTo>
                <a:lnTo>
                  <a:pt x="54917" y="497097"/>
                </a:lnTo>
                <a:lnTo>
                  <a:pt x="34971" y="427081"/>
                </a:lnTo>
                <a:lnTo>
                  <a:pt x="26336" y="381476"/>
                </a:lnTo>
                <a:lnTo>
                  <a:pt x="18735" y="329664"/>
                </a:lnTo>
                <a:lnTo>
                  <a:pt x="12276" y="272288"/>
                </a:lnTo>
                <a:lnTo>
                  <a:pt x="7066" y="209990"/>
                </a:lnTo>
                <a:lnTo>
                  <a:pt x="3212" y="143414"/>
                </a:lnTo>
                <a:lnTo>
                  <a:pt x="820" y="73203"/>
                </a:lnTo>
                <a:lnTo>
                  <a:pt x="0" y="0"/>
                </a:lnTo>
              </a:path>
            </a:pathLst>
          </a:custGeom>
          <a:ln w="9144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14</a:t>
            </a:fld>
            <a:endParaRPr lang="tr-T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62357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Alt Ağ</a:t>
            </a:r>
            <a:r>
              <a:rPr spc="-90" dirty="0"/>
              <a:t> </a:t>
            </a:r>
            <a:r>
              <a:rPr dirty="0"/>
              <a:t>Oluşturma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spc="-10" dirty="0"/>
          </a:p>
        </p:txBody>
      </p:sp>
      <p:sp>
        <p:nvSpPr>
          <p:cNvPr id="3" name="object 3"/>
          <p:cNvSpPr txBox="1"/>
          <p:nvPr/>
        </p:nvSpPr>
        <p:spPr>
          <a:xfrm>
            <a:off x="535940" y="1395424"/>
            <a:ext cx="7917180" cy="224472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5600" marR="627380" indent="-342900">
              <a:lnSpc>
                <a:spcPct val="100000"/>
              </a:lnSpc>
              <a:spcBef>
                <a:spcPts val="95"/>
              </a:spcBef>
              <a:buFont typeface="Wingdings"/>
              <a:buChar char=""/>
              <a:tabLst>
                <a:tab pos="356235" algn="l"/>
              </a:tabLst>
            </a:pP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Son IP adresini (bitiş adresi) bulmak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için  </a:t>
            </a:r>
            <a:r>
              <a:rPr sz="2800" b="1" spc="-5" dirty="0">
                <a:solidFill>
                  <a:srgbClr val="1A1A6F"/>
                </a:solidFill>
                <a:latin typeface="Arial"/>
                <a:cs typeface="Arial"/>
              </a:rPr>
              <a:t>broadcast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adresinden </a:t>
            </a:r>
            <a:r>
              <a:rPr sz="2800" b="1" spc="-5" dirty="0">
                <a:solidFill>
                  <a:srgbClr val="1A1A6F"/>
                </a:solidFill>
                <a:latin typeface="Arial"/>
                <a:cs typeface="Arial"/>
              </a:rPr>
              <a:t>bir önceki IP </a:t>
            </a:r>
            <a:r>
              <a:rPr sz="2800" b="1" spc="-10" dirty="0">
                <a:solidFill>
                  <a:srgbClr val="1A1A6F"/>
                </a:solidFill>
                <a:latin typeface="Arial"/>
                <a:cs typeface="Arial"/>
              </a:rPr>
              <a:t>adresi 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alınır.</a:t>
            </a:r>
            <a:endParaRPr sz="2800">
              <a:latin typeface="Arial"/>
              <a:cs typeface="Arial"/>
            </a:endParaRPr>
          </a:p>
          <a:p>
            <a:pPr marL="355600" marR="5080" indent="-342900">
              <a:lnSpc>
                <a:spcPct val="100000"/>
              </a:lnSpc>
              <a:spcBef>
                <a:spcPts val="675"/>
              </a:spcBef>
              <a:buFont typeface="Wingdings"/>
              <a:buChar char=""/>
              <a:tabLst>
                <a:tab pos="356235" algn="l"/>
              </a:tabLst>
            </a:pP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Buna göre broadcast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adresi 12.31.255.255 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olduğuna göre son IP adresi </a:t>
            </a:r>
            <a:r>
              <a:rPr sz="2800" b="1" dirty="0">
                <a:solidFill>
                  <a:srgbClr val="1A1A6F"/>
                </a:solidFill>
                <a:latin typeface="Arial"/>
                <a:cs typeface="Arial"/>
              </a:rPr>
              <a:t>12.31.255.254</a:t>
            </a:r>
            <a:r>
              <a:rPr sz="2800" b="1" spc="10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dür.</a:t>
            </a:r>
            <a:endParaRPr sz="2800">
              <a:latin typeface="Arial"/>
              <a:cs typeface="Arial"/>
            </a:endParaRPr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15</a:t>
            </a:fld>
            <a:endParaRPr lang="tr-T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62357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Alt Ağ</a:t>
            </a:r>
            <a:r>
              <a:rPr spc="-90" dirty="0"/>
              <a:t> </a:t>
            </a:r>
            <a:r>
              <a:rPr dirty="0"/>
              <a:t>Oluşturma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spc="-10" dirty="0"/>
          </a:p>
        </p:txBody>
      </p:sp>
      <p:sp>
        <p:nvSpPr>
          <p:cNvPr id="3" name="object 3"/>
          <p:cNvSpPr txBox="1"/>
          <p:nvPr/>
        </p:nvSpPr>
        <p:spPr>
          <a:xfrm>
            <a:off x="535940" y="1395424"/>
            <a:ext cx="7733665" cy="446468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5600" marR="5080" indent="-342900">
              <a:lnSpc>
                <a:spcPct val="100000"/>
              </a:lnSpc>
              <a:spcBef>
                <a:spcPts val="95"/>
              </a:spcBef>
              <a:buFont typeface="Wingdings"/>
              <a:buChar char=""/>
              <a:tabLst>
                <a:tab pos="356235" algn="l"/>
              </a:tabLst>
            </a:pP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168.125.20.71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ve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168.125.20.133 olmak üzere  iki farklı ip adresini ele</a:t>
            </a:r>
            <a:r>
              <a:rPr sz="2800" spc="5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alalım.</a:t>
            </a:r>
            <a:endParaRPr sz="2800">
              <a:latin typeface="Arial"/>
              <a:cs typeface="Arial"/>
            </a:endParaRPr>
          </a:p>
          <a:p>
            <a:pPr marL="355600" marR="541020" indent="-342900">
              <a:lnSpc>
                <a:spcPct val="100000"/>
              </a:lnSpc>
              <a:spcBef>
                <a:spcPts val="675"/>
              </a:spcBef>
              <a:buFont typeface="Wingdings"/>
              <a:buChar char=""/>
              <a:tabLst>
                <a:tab pos="356235" algn="l"/>
              </a:tabLst>
            </a:pP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Varsayılan C Sınıfı alt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ağ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maskesi olan  255.255.255.0 adresini kullanılsaydı, her </a:t>
            </a:r>
            <a:r>
              <a:rPr sz="2800" spc="-10" dirty="0">
                <a:solidFill>
                  <a:srgbClr val="1A1A6F"/>
                </a:solidFill>
                <a:latin typeface="Arial"/>
                <a:cs typeface="Arial"/>
              </a:rPr>
              <a:t>iki 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adres de 168.125.20.0 ağında</a:t>
            </a:r>
            <a:r>
              <a:rPr sz="2800" spc="25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800" spc="5" dirty="0">
                <a:solidFill>
                  <a:srgbClr val="1A1A6F"/>
                </a:solidFill>
                <a:latin typeface="Arial"/>
                <a:cs typeface="Arial"/>
              </a:rPr>
              <a:t>olurdu.</a:t>
            </a:r>
            <a:endParaRPr sz="2800">
              <a:latin typeface="Arial"/>
              <a:cs typeface="Arial"/>
            </a:endParaRPr>
          </a:p>
          <a:p>
            <a:pPr marL="355600" marR="168275" indent="-342900">
              <a:lnSpc>
                <a:spcPct val="100000"/>
              </a:lnSpc>
              <a:spcBef>
                <a:spcPts val="675"/>
              </a:spcBef>
              <a:buFont typeface="Wingdings"/>
              <a:buChar char=""/>
              <a:tabLst>
                <a:tab pos="356235" algn="l"/>
              </a:tabLst>
            </a:pP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Ancak alt ağ maskesi olarak 255.255.255.192  kullanılırsa, her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iki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bilgisayar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farklı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ağlarda 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olurlar; 168.125.20.71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adresi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168.125.20.64 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ağında, 168.125.20.133 adresi ise  168.125.20.128 ağında</a:t>
            </a:r>
            <a:r>
              <a:rPr sz="2800" spc="15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demektir.</a:t>
            </a:r>
            <a:endParaRPr sz="2800">
              <a:latin typeface="Arial"/>
              <a:cs typeface="Arial"/>
            </a:endParaRPr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16</a:t>
            </a:fld>
            <a:endParaRPr lang="tr-T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NAT</a:t>
            </a:r>
            <a:r>
              <a:rPr spc="-90" dirty="0"/>
              <a:t> </a:t>
            </a:r>
            <a:r>
              <a:rPr dirty="0"/>
              <a:t>İşlemleri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spc="-10" dirty="0"/>
          </a:p>
        </p:txBody>
      </p:sp>
      <p:sp>
        <p:nvSpPr>
          <p:cNvPr id="3" name="object 3"/>
          <p:cNvSpPr txBox="1"/>
          <p:nvPr/>
        </p:nvSpPr>
        <p:spPr>
          <a:xfrm>
            <a:off x="535940" y="1392377"/>
            <a:ext cx="7495540" cy="295338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marR="5080" indent="-342900">
              <a:lnSpc>
                <a:spcPct val="100000"/>
              </a:lnSpc>
              <a:spcBef>
                <a:spcPts val="105"/>
              </a:spcBef>
              <a:buSzPct val="96875"/>
              <a:buFont typeface="Wingdings"/>
              <a:buChar char=""/>
              <a:tabLst>
                <a:tab pos="376555" algn="l"/>
              </a:tabLst>
            </a:pP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NAT (Network Address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Translation-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Ağ  Adresi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Çeviricisi) bir ağda </a:t>
            </a:r>
            <a:r>
              <a:rPr sz="3200" spc="-10" dirty="0">
                <a:solidFill>
                  <a:srgbClr val="1A1A6F"/>
                </a:solidFill>
                <a:latin typeface="Arial"/>
                <a:cs typeface="Arial"/>
              </a:rPr>
              <a:t>bulunan bir 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bilgisayarın, kendi ağı dışında başka bir  ağa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veya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internete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çıkarken farklı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bir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IP 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adresi kullanabilmesi için kullanılan </a:t>
            </a:r>
            <a:r>
              <a:rPr sz="3200" spc="-10" dirty="0">
                <a:solidFill>
                  <a:srgbClr val="1A1A6F"/>
                </a:solidFill>
                <a:latin typeface="Arial"/>
                <a:cs typeface="Arial"/>
              </a:rPr>
              <a:t>bir 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İnternet</a:t>
            </a:r>
            <a:r>
              <a:rPr sz="3200" spc="-25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protokolüdür.</a:t>
            </a:r>
            <a:endParaRPr sz="3200">
              <a:latin typeface="Arial"/>
              <a:cs typeface="Arial"/>
            </a:endParaRPr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17</a:t>
            </a:fld>
            <a:endParaRPr lang="tr-T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NAT</a:t>
            </a:r>
            <a:r>
              <a:rPr spc="-90" dirty="0"/>
              <a:t> </a:t>
            </a:r>
            <a:r>
              <a:rPr dirty="0"/>
              <a:t>İşlemleri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spc="-10" dirty="0"/>
          </a:p>
        </p:txBody>
      </p:sp>
      <p:sp>
        <p:nvSpPr>
          <p:cNvPr id="3" name="object 3"/>
          <p:cNvSpPr txBox="1"/>
          <p:nvPr/>
        </p:nvSpPr>
        <p:spPr>
          <a:xfrm>
            <a:off x="535940" y="1392377"/>
            <a:ext cx="7948930" cy="40265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marR="28575" indent="-342900">
              <a:lnSpc>
                <a:spcPct val="100000"/>
              </a:lnSpc>
              <a:spcBef>
                <a:spcPts val="105"/>
              </a:spcBef>
              <a:buSzPct val="96875"/>
              <a:buFont typeface="Wingdings"/>
              <a:buChar char=""/>
              <a:tabLst>
                <a:tab pos="376555" algn="l"/>
              </a:tabLst>
            </a:pP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NAT, bilgisayarın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sahip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olduğu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IP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adresini  istenilen başka bir adrese</a:t>
            </a:r>
            <a:r>
              <a:rPr sz="3200" spc="-6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dönüştürür.</a:t>
            </a:r>
            <a:endParaRPr sz="3200">
              <a:latin typeface="Arial"/>
              <a:cs typeface="Arial"/>
            </a:endParaRPr>
          </a:p>
          <a:p>
            <a:pPr marL="355600" marR="5080" indent="-342900">
              <a:lnSpc>
                <a:spcPct val="100000"/>
              </a:lnSpc>
              <a:spcBef>
                <a:spcPts val="770"/>
              </a:spcBef>
              <a:buSzPct val="96875"/>
              <a:buFont typeface="Wingdings"/>
              <a:buChar char=""/>
              <a:tabLst>
                <a:tab pos="376555" algn="l"/>
              </a:tabLst>
            </a:pP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Mevcut IP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adreslerin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yetersiz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geldiği  durumlar için NAT protokolü geliştirilmiştir.  Her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IP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adresi </a:t>
            </a:r>
            <a:r>
              <a:rPr sz="3200" spc="-10" dirty="0">
                <a:solidFill>
                  <a:srgbClr val="1A1A6F"/>
                </a:solidFill>
                <a:latin typeface="Arial"/>
                <a:cs typeface="Arial"/>
              </a:rPr>
              <a:t>internette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kullanılamaz, </a:t>
            </a:r>
            <a:r>
              <a:rPr sz="3200" spc="-10" dirty="0">
                <a:solidFill>
                  <a:srgbClr val="1A1A6F"/>
                </a:solidFill>
                <a:latin typeface="Arial"/>
                <a:cs typeface="Arial"/>
              </a:rPr>
              <a:t>bazı 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adresler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sadece yerel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ağlarda kullanılmak  amacıyla özel adresler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(private IP 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address) olarak</a:t>
            </a:r>
            <a:r>
              <a:rPr sz="3200" spc="-35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ayrılmıştır.</a:t>
            </a:r>
            <a:endParaRPr sz="3200">
              <a:latin typeface="Arial"/>
              <a:cs typeface="Arial"/>
            </a:endParaRPr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18</a:t>
            </a:fld>
            <a:endParaRPr lang="tr-T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NAT</a:t>
            </a:r>
            <a:r>
              <a:rPr spc="-90" dirty="0"/>
              <a:t> </a:t>
            </a:r>
            <a:r>
              <a:rPr dirty="0"/>
              <a:t>İşlemleri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spc="-10" dirty="0"/>
          </a:p>
        </p:txBody>
      </p:sp>
      <p:sp>
        <p:nvSpPr>
          <p:cNvPr id="3" name="object 3"/>
          <p:cNvSpPr txBox="1"/>
          <p:nvPr/>
        </p:nvSpPr>
        <p:spPr>
          <a:xfrm>
            <a:off x="613330" y="1012496"/>
            <a:ext cx="7919720" cy="5227320"/>
          </a:xfrm>
          <a:prstGeom prst="rect">
            <a:avLst/>
          </a:prstGeom>
        </p:spPr>
        <p:txBody>
          <a:bodyPr vert="horz" wrap="square" lIns="0" tIns="114300" rIns="0" bIns="0" rtlCol="0">
            <a:spAutoFit/>
          </a:bodyPr>
          <a:lstStyle/>
          <a:p>
            <a:pPr marL="376555" indent="-376555">
              <a:lnSpc>
                <a:spcPct val="100000"/>
              </a:lnSpc>
              <a:spcBef>
                <a:spcPts val="900"/>
              </a:spcBef>
              <a:buSzPct val="96875"/>
              <a:buFont typeface="Wingdings"/>
              <a:buChar char=""/>
              <a:tabLst>
                <a:tab pos="376555" algn="l"/>
              </a:tabLst>
            </a:pP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Bu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özel</a:t>
            </a:r>
            <a:r>
              <a:rPr sz="3200" spc="-5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adresler:</a:t>
            </a:r>
            <a:endParaRPr sz="3200" dirty="0">
              <a:latin typeface="Arial"/>
              <a:cs typeface="Arial"/>
            </a:endParaRPr>
          </a:p>
          <a:p>
            <a:pPr marL="413384">
              <a:lnSpc>
                <a:spcPct val="100000"/>
              </a:lnSpc>
              <a:spcBef>
                <a:spcPts val="690"/>
              </a:spcBef>
            </a:pP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0.0.0.0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-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 10.255.255.255</a:t>
            </a:r>
            <a:endParaRPr sz="2800" dirty="0">
              <a:latin typeface="Arial"/>
              <a:cs typeface="Arial"/>
            </a:endParaRPr>
          </a:p>
          <a:p>
            <a:pPr marL="413384">
              <a:lnSpc>
                <a:spcPct val="100000"/>
              </a:lnSpc>
              <a:spcBef>
                <a:spcPts val="675"/>
              </a:spcBef>
            </a:pP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172.16.0.0.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-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172.31.255.255</a:t>
            </a:r>
            <a:endParaRPr sz="2800" dirty="0">
              <a:latin typeface="Arial"/>
              <a:cs typeface="Arial"/>
            </a:endParaRPr>
          </a:p>
          <a:p>
            <a:pPr marL="413384">
              <a:lnSpc>
                <a:spcPct val="100000"/>
              </a:lnSpc>
              <a:spcBef>
                <a:spcPts val="670"/>
              </a:spcBef>
            </a:pP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192.168.0.0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-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192.168.255.255</a:t>
            </a:r>
            <a:r>
              <a:rPr sz="2800" spc="5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dir.</a:t>
            </a:r>
            <a:endParaRPr sz="2800" dirty="0">
              <a:latin typeface="Arial"/>
              <a:cs typeface="Arial"/>
            </a:endParaRPr>
          </a:p>
          <a:p>
            <a:pPr marL="469900" marR="5080" indent="-457200">
              <a:lnSpc>
                <a:spcPct val="100000"/>
              </a:lnSpc>
              <a:spcBef>
                <a:spcPts val="675"/>
              </a:spcBef>
              <a:buFont typeface="Wingdings"/>
              <a:buChar char=""/>
              <a:tabLst>
                <a:tab pos="469900" algn="l"/>
                <a:tab pos="470534" algn="l"/>
              </a:tabLst>
            </a:pP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Bazı kurumlar şirket içindeki iletişimlerinde özel  IP adresleri kullanmakta, dışarıdaki ağlara  bağlanırken </a:t>
            </a:r>
            <a:r>
              <a:rPr sz="2800" spc="-10" dirty="0">
                <a:solidFill>
                  <a:srgbClr val="1A1A6F"/>
                </a:solidFill>
                <a:latin typeface="Arial"/>
                <a:cs typeface="Arial"/>
              </a:rPr>
              <a:t>NAT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yapabilen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yani ağ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adresini  dönüştürebilen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routerlar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kullanmaktadır. Yani  kullandıkları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özel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adresleri genel adreslere  dönüştürmekte ve bu şekilde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dış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ağa  bağlanmaktadır..</a:t>
            </a:r>
            <a:endParaRPr sz="2800" dirty="0">
              <a:latin typeface="Arial"/>
              <a:cs typeface="Arial"/>
            </a:endParaRPr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19</a:t>
            </a:fld>
            <a:endParaRPr lang="tr-T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b="0" dirty="0">
                <a:latin typeface="Arial"/>
                <a:cs typeface="Arial"/>
              </a:rPr>
              <a:t>Alt</a:t>
            </a:r>
            <a:r>
              <a:rPr b="0" spc="-95" dirty="0">
                <a:latin typeface="Arial"/>
                <a:cs typeface="Arial"/>
              </a:rPr>
              <a:t> </a:t>
            </a:r>
            <a:r>
              <a:rPr b="0" dirty="0">
                <a:latin typeface="Arial"/>
                <a:cs typeface="Arial"/>
              </a:rPr>
              <a:t>Ağlar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spc="-10" dirty="0"/>
          </a:p>
        </p:txBody>
      </p:sp>
      <p:sp>
        <p:nvSpPr>
          <p:cNvPr id="3" name="object 3"/>
          <p:cNvSpPr txBox="1"/>
          <p:nvPr/>
        </p:nvSpPr>
        <p:spPr>
          <a:xfrm>
            <a:off x="535940" y="1393901"/>
            <a:ext cx="7747634" cy="478218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marR="1082040" indent="-342900" algn="just">
              <a:lnSpc>
                <a:spcPct val="100000"/>
              </a:lnSpc>
              <a:spcBef>
                <a:spcPts val="100"/>
              </a:spcBef>
              <a:buSzPct val="96666"/>
              <a:buFont typeface="Wingdings"/>
              <a:buChar char=""/>
              <a:tabLst>
                <a:tab pos="356235" algn="l"/>
              </a:tabLst>
            </a:pPr>
            <a:r>
              <a:rPr sz="3000" dirty="0">
                <a:solidFill>
                  <a:srgbClr val="1A1A6F"/>
                </a:solidFill>
                <a:latin typeface="Arial"/>
                <a:cs typeface="Arial"/>
              </a:rPr>
              <a:t>Kurumlarda </a:t>
            </a:r>
            <a:r>
              <a:rPr sz="3000" spc="-5" dirty="0">
                <a:solidFill>
                  <a:srgbClr val="1A1A6F"/>
                </a:solidFill>
                <a:latin typeface="Arial"/>
                <a:cs typeface="Arial"/>
              </a:rPr>
              <a:t>ağ’lar </a:t>
            </a:r>
            <a:r>
              <a:rPr sz="3000" dirty="0">
                <a:solidFill>
                  <a:srgbClr val="1A1A6F"/>
                </a:solidFill>
                <a:latin typeface="Arial"/>
                <a:cs typeface="Arial"/>
              </a:rPr>
              <a:t>büyüdükçe ağdaki  </a:t>
            </a:r>
            <a:r>
              <a:rPr sz="3000" spc="-5" dirty="0">
                <a:solidFill>
                  <a:srgbClr val="1A1A6F"/>
                </a:solidFill>
                <a:latin typeface="Arial"/>
                <a:cs typeface="Arial"/>
              </a:rPr>
              <a:t>mesajlaşma trafiği de artar. </a:t>
            </a:r>
            <a:r>
              <a:rPr sz="3000" dirty="0">
                <a:solidFill>
                  <a:srgbClr val="1A1A6F"/>
                </a:solidFill>
                <a:latin typeface="Arial"/>
                <a:cs typeface="Arial"/>
              </a:rPr>
              <a:t>Bu </a:t>
            </a:r>
            <a:r>
              <a:rPr sz="3000" spc="-5" dirty="0">
                <a:solidFill>
                  <a:srgbClr val="1A1A6F"/>
                </a:solidFill>
                <a:latin typeface="Arial"/>
                <a:cs typeface="Arial"/>
              </a:rPr>
              <a:t>trafiği  düzenlemek </a:t>
            </a:r>
            <a:r>
              <a:rPr sz="3000" spc="-10" dirty="0">
                <a:solidFill>
                  <a:srgbClr val="1A1A6F"/>
                </a:solidFill>
                <a:latin typeface="Arial"/>
                <a:cs typeface="Arial"/>
              </a:rPr>
              <a:t>amacıyla </a:t>
            </a:r>
            <a:r>
              <a:rPr sz="3000" spc="-5" dirty="0">
                <a:solidFill>
                  <a:srgbClr val="1A1A6F"/>
                </a:solidFill>
                <a:latin typeface="Arial"/>
                <a:cs typeface="Arial"/>
              </a:rPr>
              <a:t>ağlar alt ağlara  bölünür.</a:t>
            </a:r>
            <a:endParaRPr sz="3000">
              <a:latin typeface="Arial"/>
              <a:cs typeface="Arial"/>
            </a:endParaRPr>
          </a:p>
          <a:p>
            <a:pPr marL="355600" marR="310515" indent="-342900">
              <a:lnSpc>
                <a:spcPct val="100000"/>
              </a:lnSpc>
              <a:spcBef>
                <a:spcPts val="725"/>
              </a:spcBef>
              <a:buSzPct val="96666"/>
              <a:buFont typeface="Wingdings"/>
              <a:buChar char=""/>
              <a:tabLst>
                <a:tab pos="356235" algn="l"/>
              </a:tabLst>
            </a:pPr>
            <a:r>
              <a:rPr sz="3000" dirty="0">
                <a:solidFill>
                  <a:srgbClr val="1A1A6F"/>
                </a:solidFill>
                <a:latin typeface="Arial"/>
                <a:cs typeface="Arial"/>
              </a:rPr>
              <a:t>Böylece </a:t>
            </a:r>
            <a:r>
              <a:rPr sz="3000" spc="-5" dirty="0">
                <a:solidFill>
                  <a:srgbClr val="1A1A6F"/>
                </a:solidFill>
                <a:latin typeface="Arial"/>
                <a:cs typeface="Arial"/>
              </a:rPr>
              <a:t>internet adres yapısı daha </a:t>
            </a:r>
            <a:r>
              <a:rPr sz="3000" dirty="0">
                <a:solidFill>
                  <a:srgbClr val="1A1A6F"/>
                </a:solidFill>
                <a:latin typeface="Arial"/>
                <a:cs typeface="Arial"/>
              </a:rPr>
              <a:t>verimli  </a:t>
            </a:r>
            <a:r>
              <a:rPr sz="3000" spc="-5" dirty="0">
                <a:solidFill>
                  <a:srgbClr val="1A1A6F"/>
                </a:solidFill>
                <a:latin typeface="Arial"/>
                <a:cs typeface="Arial"/>
              </a:rPr>
              <a:t>kullanılır.</a:t>
            </a:r>
            <a:endParaRPr sz="3000">
              <a:latin typeface="Arial"/>
              <a:cs typeface="Arial"/>
            </a:endParaRPr>
          </a:p>
          <a:p>
            <a:pPr marL="355600" marR="5080" indent="-342900">
              <a:lnSpc>
                <a:spcPct val="100000"/>
              </a:lnSpc>
              <a:spcBef>
                <a:spcPts val="725"/>
              </a:spcBef>
              <a:buSzPct val="96666"/>
              <a:buFont typeface="Wingdings"/>
              <a:buChar char=""/>
              <a:tabLst>
                <a:tab pos="356235" algn="l"/>
              </a:tabLst>
            </a:pPr>
            <a:r>
              <a:rPr sz="3000" dirty="0">
                <a:solidFill>
                  <a:srgbClr val="1A1A6F"/>
                </a:solidFill>
                <a:latin typeface="Arial"/>
                <a:cs typeface="Arial"/>
              </a:rPr>
              <a:t>Alt </a:t>
            </a:r>
            <a:r>
              <a:rPr sz="3000" spc="-5" dirty="0">
                <a:solidFill>
                  <a:srgbClr val="1A1A6F"/>
                </a:solidFill>
                <a:latin typeface="Arial"/>
                <a:cs typeface="Arial"/>
              </a:rPr>
              <a:t>ağlar, ağdaki bilgisayarları </a:t>
            </a:r>
            <a:r>
              <a:rPr sz="3000" spc="-10" dirty="0">
                <a:solidFill>
                  <a:srgbClr val="1A1A6F"/>
                </a:solidFill>
                <a:latin typeface="Arial"/>
                <a:cs typeface="Arial"/>
              </a:rPr>
              <a:t>gösteren </a:t>
            </a:r>
            <a:r>
              <a:rPr sz="3000" spc="-5" dirty="0">
                <a:solidFill>
                  <a:srgbClr val="1A1A6F"/>
                </a:solidFill>
                <a:latin typeface="Arial"/>
                <a:cs typeface="Arial"/>
              </a:rPr>
              <a:t>bazı  bitlerin ağ </a:t>
            </a:r>
            <a:r>
              <a:rPr sz="3000" spc="-10" dirty="0">
                <a:solidFill>
                  <a:srgbClr val="1A1A6F"/>
                </a:solidFill>
                <a:latin typeface="Arial"/>
                <a:cs typeface="Arial"/>
              </a:rPr>
              <a:t>numarası </a:t>
            </a:r>
            <a:r>
              <a:rPr sz="3000" spc="-5" dirty="0">
                <a:solidFill>
                  <a:srgbClr val="1A1A6F"/>
                </a:solidFill>
                <a:latin typeface="Arial"/>
                <a:cs typeface="Arial"/>
              </a:rPr>
              <a:t>olarak kullanılmasıyla  oluşturulur. </a:t>
            </a:r>
            <a:r>
              <a:rPr sz="3000" dirty="0">
                <a:solidFill>
                  <a:srgbClr val="1A1A6F"/>
                </a:solidFill>
                <a:latin typeface="Arial"/>
                <a:cs typeface="Arial"/>
              </a:rPr>
              <a:t>Böylece </a:t>
            </a:r>
            <a:r>
              <a:rPr sz="3000" spc="-5" dirty="0">
                <a:solidFill>
                  <a:srgbClr val="1A1A6F"/>
                </a:solidFill>
                <a:latin typeface="Arial"/>
                <a:cs typeface="Arial"/>
              </a:rPr>
              <a:t>bilgisayar sayısı  </a:t>
            </a:r>
            <a:r>
              <a:rPr sz="3000" spc="-10" dirty="0">
                <a:solidFill>
                  <a:srgbClr val="1A1A6F"/>
                </a:solidFill>
                <a:latin typeface="Arial"/>
                <a:cs typeface="Arial"/>
              </a:rPr>
              <a:t>azaltılarak </a:t>
            </a:r>
            <a:r>
              <a:rPr sz="3000" spc="-5" dirty="0">
                <a:solidFill>
                  <a:srgbClr val="1A1A6F"/>
                </a:solidFill>
                <a:latin typeface="Arial"/>
                <a:cs typeface="Arial"/>
              </a:rPr>
              <a:t>ağ sayısı</a:t>
            </a:r>
            <a:r>
              <a:rPr sz="3000" spc="2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3000" spc="-10" dirty="0">
                <a:solidFill>
                  <a:srgbClr val="1A1A6F"/>
                </a:solidFill>
                <a:latin typeface="Arial"/>
                <a:cs typeface="Arial"/>
              </a:rPr>
              <a:t>arttırılır.</a:t>
            </a:r>
            <a:endParaRPr sz="3000">
              <a:latin typeface="Arial"/>
              <a:cs typeface="Arial"/>
            </a:endParaRPr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2</a:t>
            </a:fld>
            <a:endParaRPr lang="tr-T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NAT</a:t>
            </a:r>
            <a:r>
              <a:rPr spc="-90" dirty="0"/>
              <a:t> </a:t>
            </a:r>
            <a:r>
              <a:rPr dirty="0"/>
              <a:t>İşlemleri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spc="-10" dirty="0"/>
          </a:p>
        </p:txBody>
      </p:sp>
      <p:sp>
        <p:nvSpPr>
          <p:cNvPr id="3" name="object 3"/>
          <p:cNvSpPr txBox="1"/>
          <p:nvPr/>
        </p:nvSpPr>
        <p:spPr>
          <a:xfrm>
            <a:off x="535940" y="1392377"/>
            <a:ext cx="7877809" cy="45148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marR="248285" indent="-342900">
              <a:lnSpc>
                <a:spcPct val="100000"/>
              </a:lnSpc>
              <a:spcBef>
                <a:spcPts val="105"/>
              </a:spcBef>
              <a:buSzPct val="96875"/>
              <a:buFont typeface="Wingdings"/>
              <a:buChar char=""/>
              <a:tabLst>
                <a:tab pos="376555" algn="l"/>
              </a:tabLst>
            </a:pP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Kullanıcı bilgisayarından bir istek  </a:t>
            </a:r>
            <a:r>
              <a:rPr sz="3200" spc="-10" dirty="0">
                <a:solidFill>
                  <a:srgbClr val="1A1A6F"/>
                </a:solidFill>
                <a:latin typeface="Arial"/>
                <a:cs typeface="Arial"/>
              </a:rPr>
              <a:t>gönderildiğinde bu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istek yönlendiricinin  Ethernet arayüzüne (yönlendiricinin LAN  tarafına) gelir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ve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NAT bunu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çevirip </a:t>
            </a:r>
            <a:r>
              <a:rPr sz="3200" spc="-10" dirty="0">
                <a:solidFill>
                  <a:srgbClr val="1A1A6F"/>
                </a:solidFill>
                <a:latin typeface="Arial"/>
                <a:cs typeface="Arial"/>
              </a:rPr>
              <a:t>diğer 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arayüze (yönlendiricinin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WAN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tarafına)  yönlendirir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ve o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bağlantı için NAT  tablosunda bir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kayıt</a:t>
            </a:r>
            <a:r>
              <a:rPr sz="3200" spc="-6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tutulur.</a:t>
            </a:r>
            <a:endParaRPr sz="3200">
              <a:latin typeface="Arial"/>
              <a:cs typeface="Arial"/>
            </a:endParaRPr>
          </a:p>
          <a:p>
            <a:pPr marL="355600" marR="5080" indent="-342900">
              <a:lnSpc>
                <a:spcPct val="100000"/>
              </a:lnSpc>
              <a:spcBef>
                <a:spcPts val="775"/>
              </a:spcBef>
              <a:buSzPct val="96875"/>
              <a:buFont typeface="Wingdings"/>
              <a:buChar char=""/>
              <a:tabLst>
                <a:tab pos="376555" algn="l"/>
              </a:tabLst>
            </a:pP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Bir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bilgisayar internete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çıkarken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iki </a:t>
            </a:r>
            <a:r>
              <a:rPr sz="3200" spc="-10" dirty="0">
                <a:solidFill>
                  <a:srgbClr val="1A1A6F"/>
                </a:solidFill>
                <a:latin typeface="Arial"/>
                <a:cs typeface="Arial"/>
              </a:rPr>
              <a:t>adet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ip  kullanır.</a:t>
            </a:r>
            <a:endParaRPr sz="3200">
              <a:latin typeface="Arial"/>
              <a:cs typeface="Arial"/>
            </a:endParaRPr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20</a:t>
            </a:fld>
            <a:endParaRPr lang="tr-T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NAT</a:t>
            </a:r>
            <a:r>
              <a:rPr spc="-90" dirty="0"/>
              <a:t> </a:t>
            </a:r>
            <a:r>
              <a:rPr dirty="0"/>
              <a:t>İşlemleri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spc="-10" dirty="0"/>
          </a:p>
        </p:txBody>
      </p:sp>
      <p:sp>
        <p:nvSpPr>
          <p:cNvPr id="3" name="object 3"/>
          <p:cNvSpPr txBox="1"/>
          <p:nvPr/>
        </p:nvSpPr>
        <p:spPr>
          <a:xfrm>
            <a:off x="535940" y="1395424"/>
            <a:ext cx="7969250" cy="4805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5600" marR="288925" indent="-342900">
              <a:lnSpc>
                <a:spcPct val="100000"/>
              </a:lnSpc>
              <a:spcBef>
                <a:spcPts val="95"/>
              </a:spcBef>
              <a:buFont typeface="Wingdings"/>
              <a:buChar char=""/>
              <a:tabLst>
                <a:tab pos="356235" algn="l"/>
              </a:tabLst>
            </a:pP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Bunlardan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birisi LAN IP’si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yani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iç ağda  haberleşmede kullanılan IP adresi diğeri ise  WAN IP’si yani internete çıkarken kullanılan IP 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adresidir.</a:t>
            </a:r>
            <a:endParaRPr sz="2800">
              <a:latin typeface="Arial"/>
              <a:cs typeface="Arial"/>
            </a:endParaRPr>
          </a:p>
          <a:p>
            <a:pPr marL="355600" marR="5080" indent="-342900">
              <a:lnSpc>
                <a:spcPct val="100000"/>
              </a:lnSpc>
              <a:spcBef>
                <a:spcPts val="680"/>
              </a:spcBef>
              <a:buFont typeface="Wingdings"/>
              <a:buChar char=""/>
              <a:tabLst>
                <a:tab pos="356235" algn="l"/>
              </a:tabLst>
            </a:pP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Internetten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gelen bir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paket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bilgisayara gelmeden  önce yönlendiriciye gelir. Yönlendirici, gelen  paketteki numara ile tablosunda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kayıtlı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olan  (NAT Tablosu) ip numarasını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karşılaştırır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ve  paketi ilgili bilgisayara yönlendirir. </a:t>
            </a:r>
            <a:r>
              <a:rPr sz="2800" spc="-10" dirty="0">
                <a:solidFill>
                  <a:srgbClr val="1A1A6F"/>
                </a:solidFill>
                <a:latin typeface="Arial"/>
                <a:cs typeface="Arial"/>
              </a:rPr>
              <a:t>NAT 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tablosunda gelen paketle ilgili bir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bilgi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yoksa 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paket yönlendirilmez.</a:t>
            </a:r>
            <a:endParaRPr sz="2800">
              <a:latin typeface="Arial"/>
              <a:cs typeface="Arial"/>
            </a:endParaRPr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21</a:t>
            </a:fld>
            <a:endParaRPr lang="tr-T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NAT</a:t>
            </a:r>
            <a:r>
              <a:rPr spc="-90" dirty="0"/>
              <a:t> </a:t>
            </a:r>
            <a:r>
              <a:rPr dirty="0"/>
              <a:t>İşlemleri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spc="-10" dirty="0"/>
          </a:p>
        </p:txBody>
      </p:sp>
      <p:sp>
        <p:nvSpPr>
          <p:cNvPr id="3" name="object 3"/>
          <p:cNvSpPr txBox="1"/>
          <p:nvPr/>
        </p:nvSpPr>
        <p:spPr>
          <a:xfrm>
            <a:off x="3279775" y="5836411"/>
            <a:ext cx="3598545" cy="330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b="1" dirty="0">
                <a:solidFill>
                  <a:srgbClr val="1A1A6F"/>
                </a:solidFill>
                <a:latin typeface="Arial"/>
                <a:cs typeface="Arial"/>
              </a:rPr>
              <a:t>NAT </a:t>
            </a:r>
            <a:r>
              <a:rPr sz="2000" b="1" spc="-5" dirty="0">
                <a:solidFill>
                  <a:srgbClr val="1A1A6F"/>
                </a:solidFill>
                <a:latin typeface="Arial"/>
                <a:cs typeface="Arial"/>
              </a:rPr>
              <a:t>server’da </a:t>
            </a:r>
            <a:r>
              <a:rPr sz="2000" b="1" dirty="0">
                <a:solidFill>
                  <a:srgbClr val="1A1A6F"/>
                </a:solidFill>
                <a:latin typeface="Arial"/>
                <a:cs typeface="Arial"/>
              </a:rPr>
              <a:t>IP</a:t>
            </a:r>
            <a:r>
              <a:rPr sz="2000" b="1" spc="-85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000" b="1" dirty="0">
                <a:solidFill>
                  <a:srgbClr val="1A1A6F"/>
                </a:solidFill>
                <a:latin typeface="Arial"/>
                <a:cs typeface="Arial"/>
              </a:rPr>
              <a:t>dönüştürme</a:t>
            </a:r>
            <a:endParaRPr sz="2000">
              <a:latin typeface="Arial"/>
              <a:cs typeface="Arial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1115567" y="1700783"/>
            <a:ext cx="6344411" cy="381609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22</a:t>
            </a:fld>
            <a:endParaRPr lang="tr-T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NAT</a:t>
            </a:r>
            <a:r>
              <a:rPr spc="-90" dirty="0"/>
              <a:t> </a:t>
            </a:r>
            <a:r>
              <a:rPr dirty="0"/>
              <a:t>İşlemleri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spc="-10" dirty="0"/>
          </a:p>
        </p:txBody>
      </p:sp>
      <p:sp>
        <p:nvSpPr>
          <p:cNvPr id="3" name="object 3"/>
          <p:cNvSpPr txBox="1"/>
          <p:nvPr/>
        </p:nvSpPr>
        <p:spPr>
          <a:xfrm>
            <a:off x="535940" y="1395424"/>
            <a:ext cx="7915909" cy="4805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5600" marR="113030" indent="-342900">
              <a:lnSpc>
                <a:spcPct val="100000"/>
              </a:lnSpc>
              <a:spcBef>
                <a:spcPts val="95"/>
              </a:spcBef>
              <a:buFont typeface="Wingdings"/>
              <a:buChar char=""/>
              <a:tabLst>
                <a:tab pos="356235" algn="l"/>
              </a:tabLst>
            </a:pP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Aşağıdaki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örnekte, </a:t>
            </a:r>
            <a:r>
              <a:rPr sz="2800" spc="-10" dirty="0">
                <a:solidFill>
                  <a:srgbClr val="1A1A6F"/>
                </a:solidFill>
                <a:latin typeface="Arial"/>
                <a:cs typeface="Arial"/>
              </a:rPr>
              <a:t>NAT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tablosuna bakıldığında  dışarıdan gelen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paket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belirtilen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porta 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gönderilmeden önce yönlendiriciye</a:t>
            </a:r>
            <a:r>
              <a:rPr sz="2800" spc="6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gelir.</a:t>
            </a:r>
            <a:endParaRPr sz="2800">
              <a:latin typeface="Arial"/>
              <a:cs typeface="Arial"/>
            </a:endParaRPr>
          </a:p>
          <a:p>
            <a:pPr marL="355600" marR="5080" indent="-342900">
              <a:lnSpc>
                <a:spcPct val="100000"/>
              </a:lnSpc>
              <a:spcBef>
                <a:spcPts val="675"/>
              </a:spcBef>
              <a:buFont typeface="Wingdings"/>
              <a:buChar char=""/>
              <a:tabLst>
                <a:tab pos="356235" algn="l"/>
              </a:tabLst>
            </a:pP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Yönlendiricide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bulunan </a:t>
            </a:r>
            <a:r>
              <a:rPr sz="2800" spc="-10" dirty="0">
                <a:solidFill>
                  <a:srgbClr val="1A1A6F"/>
                </a:solidFill>
                <a:latin typeface="Arial"/>
                <a:cs typeface="Arial"/>
              </a:rPr>
              <a:t>NAT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tablosunda 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tanımlanan adreslere bakılır. Örnekte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6868 ve  7777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nolu portları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sırasıyla kullanıcı-1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ve  kullanıcı-2 isimli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bilgisayarlara yönlendirdiğinizi 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düşünürseniz,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paket ilgili kullanıcılara gönderilir. 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Ancak 3333 nolu port tanımlanmış olsa bile  paket yönlendirilmez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çünkü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192.168.2.5 </a:t>
            </a:r>
            <a:r>
              <a:rPr sz="2800" spc="-10" dirty="0">
                <a:solidFill>
                  <a:srgbClr val="1A1A6F"/>
                </a:solidFill>
                <a:latin typeface="Arial"/>
                <a:cs typeface="Arial"/>
              </a:rPr>
              <a:t>ip 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numarası WAN’a ait</a:t>
            </a:r>
            <a:r>
              <a:rPr sz="2800" spc="3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değildir.</a:t>
            </a:r>
            <a:endParaRPr sz="2800">
              <a:latin typeface="Arial"/>
              <a:cs typeface="Arial"/>
            </a:endParaRPr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23</a:t>
            </a:fld>
            <a:endParaRPr lang="tr-T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NAT</a:t>
            </a:r>
            <a:r>
              <a:rPr spc="-90" dirty="0"/>
              <a:t> </a:t>
            </a:r>
            <a:r>
              <a:rPr dirty="0"/>
              <a:t>İşlemleri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spc="-10" dirty="0"/>
          </a:p>
        </p:txBody>
      </p:sp>
      <p:sp>
        <p:nvSpPr>
          <p:cNvPr id="3" name="object 3"/>
          <p:cNvSpPr/>
          <p:nvPr/>
        </p:nvSpPr>
        <p:spPr>
          <a:xfrm>
            <a:off x="1836420" y="1667255"/>
            <a:ext cx="5489448" cy="381152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24</a:t>
            </a:fld>
            <a:endParaRPr lang="tr-T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Statik</a:t>
            </a:r>
            <a:r>
              <a:rPr spc="-60" dirty="0"/>
              <a:t> </a:t>
            </a:r>
            <a:r>
              <a:rPr dirty="0"/>
              <a:t>NAT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spc="-10" dirty="0"/>
          </a:p>
        </p:txBody>
      </p:sp>
      <p:sp>
        <p:nvSpPr>
          <p:cNvPr id="3" name="object 3"/>
          <p:cNvSpPr txBox="1"/>
          <p:nvPr/>
        </p:nvSpPr>
        <p:spPr>
          <a:xfrm>
            <a:off x="533400" y="1019967"/>
            <a:ext cx="7770495" cy="523938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marR="85725" indent="-342900">
              <a:lnSpc>
                <a:spcPct val="100000"/>
              </a:lnSpc>
              <a:spcBef>
                <a:spcPts val="100"/>
              </a:spcBef>
              <a:buSzPct val="96666"/>
              <a:buFont typeface="Wingdings"/>
              <a:buChar char=""/>
              <a:tabLst>
                <a:tab pos="356235" algn="l"/>
              </a:tabLst>
            </a:pPr>
            <a:r>
              <a:rPr sz="3000" spc="-5" dirty="0">
                <a:solidFill>
                  <a:srgbClr val="1A1A6F"/>
                </a:solidFill>
                <a:latin typeface="Arial"/>
                <a:cs typeface="Arial"/>
              </a:rPr>
              <a:t>Statik NAT, yerel bir ağda tanımlanmış özel  bir IP’nin </a:t>
            </a:r>
            <a:r>
              <a:rPr sz="3000" spc="-10" dirty="0">
                <a:solidFill>
                  <a:srgbClr val="1A1A6F"/>
                </a:solidFill>
                <a:latin typeface="Arial"/>
                <a:cs typeface="Arial"/>
              </a:rPr>
              <a:t>dışarıdaki </a:t>
            </a:r>
            <a:r>
              <a:rPr sz="3000" spc="-5" dirty="0">
                <a:solidFill>
                  <a:srgbClr val="1A1A6F"/>
                </a:solidFill>
                <a:latin typeface="Arial"/>
                <a:cs typeface="Arial"/>
              </a:rPr>
              <a:t>bir ağda kullanılmak  üzere genel bir IP adresine çevirilmesi  işlemidir.</a:t>
            </a:r>
            <a:endParaRPr sz="3000" dirty="0">
              <a:latin typeface="Arial"/>
              <a:cs typeface="Arial"/>
            </a:endParaRPr>
          </a:p>
          <a:p>
            <a:pPr marL="355600" marR="369570" indent="-342900">
              <a:lnSpc>
                <a:spcPct val="100000"/>
              </a:lnSpc>
              <a:spcBef>
                <a:spcPts val="725"/>
              </a:spcBef>
              <a:buSzPct val="96666"/>
              <a:buFont typeface="Wingdings"/>
              <a:buChar char=""/>
              <a:tabLst>
                <a:tab pos="356235" algn="l"/>
              </a:tabLst>
            </a:pPr>
            <a:r>
              <a:rPr sz="3000" dirty="0">
                <a:solidFill>
                  <a:srgbClr val="1A1A6F"/>
                </a:solidFill>
                <a:latin typeface="Arial"/>
                <a:cs typeface="Arial"/>
              </a:rPr>
              <a:t>Statik NAT’ta, NAT </a:t>
            </a:r>
            <a:r>
              <a:rPr sz="3000" spc="-5" dirty="0">
                <a:solidFill>
                  <a:srgbClr val="1A1A6F"/>
                </a:solidFill>
                <a:latin typeface="Arial"/>
                <a:cs typeface="Arial"/>
              </a:rPr>
              <a:t>tablosu ağ yöneticisi  </a:t>
            </a:r>
            <a:r>
              <a:rPr sz="3000" spc="-10" dirty="0">
                <a:solidFill>
                  <a:srgbClr val="1A1A6F"/>
                </a:solidFill>
                <a:latin typeface="Arial"/>
                <a:cs typeface="Arial"/>
              </a:rPr>
              <a:t>tarafından </a:t>
            </a:r>
            <a:r>
              <a:rPr sz="3000" spc="-5" dirty="0">
                <a:solidFill>
                  <a:srgbClr val="1A1A6F"/>
                </a:solidFill>
                <a:latin typeface="Arial"/>
                <a:cs typeface="Arial"/>
              </a:rPr>
              <a:t>manuel olarak doldurulur. </a:t>
            </a:r>
            <a:r>
              <a:rPr sz="3000" dirty="0">
                <a:solidFill>
                  <a:srgbClr val="1A1A6F"/>
                </a:solidFill>
                <a:latin typeface="Arial"/>
                <a:cs typeface="Arial"/>
              </a:rPr>
              <a:t>Ağ  </a:t>
            </a:r>
            <a:r>
              <a:rPr sz="3000" spc="-5" dirty="0">
                <a:solidFill>
                  <a:srgbClr val="1A1A6F"/>
                </a:solidFill>
                <a:latin typeface="Arial"/>
                <a:cs typeface="Arial"/>
              </a:rPr>
              <a:t>içinde kullanılan özel </a:t>
            </a:r>
            <a:r>
              <a:rPr sz="3000" dirty="0">
                <a:solidFill>
                  <a:srgbClr val="1A1A6F"/>
                </a:solidFill>
                <a:latin typeface="Arial"/>
                <a:cs typeface="Arial"/>
              </a:rPr>
              <a:t>IP </a:t>
            </a:r>
            <a:r>
              <a:rPr sz="3000" spc="-5" dirty="0">
                <a:solidFill>
                  <a:srgbClr val="1A1A6F"/>
                </a:solidFill>
                <a:latin typeface="Arial"/>
                <a:cs typeface="Arial"/>
              </a:rPr>
              <a:t>adresleri genel</a:t>
            </a:r>
            <a:r>
              <a:rPr sz="3000" spc="-16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3000" dirty="0">
                <a:solidFill>
                  <a:srgbClr val="1A1A6F"/>
                </a:solidFill>
                <a:latin typeface="Arial"/>
                <a:cs typeface="Arial"/>
              </a:rPr>
              <a:t>IP  </a:t>
            </a:r>
            <a:r>
              <a:rPr sz="3000" spc="-5" dirty="0">
                <a:solidFill>
                  <a:srgbClr val="1A1A6F"/>
                </a:solidFill>
                <a:latin typeface="Arial"/>
                <a:cs typeface="Arial"/>
              </a:rPr>
              <a:t>adresleriyle </a:t>
            </a:r>
            <a:r>
              <a:rPr sz="3000" dirty="0">
                <a:solidFill>
                  <a:srgbClr val="1A1A6F"/>
                </a:solidFill>
                <a:latin typeface="Arial"/>
                <a:cs typeface="Arial"/>
              </a:rPr>
              <a:t>manuel </a:t>
            </a:r>
            <a:r>
              <a:rPr sz="3000" spc="-5" dirty="0">
                <a:solidFill>
                  <a:srgbClr val="1A1A6F"/>
                </a:solidFill>
                <a:latin typeface="Arial"/>
                <a:cs typeface="Arial"/>
              </a:rPr>
              <a:t>olarak</a:t>
            </a:r>
            <a:r>
              <a:rPr sz="3000" spc="-95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3000" spc="-5" dirty="0">
                <a:solidFill>
                  <a:srgbClr val="1A1A6F"/>
                </a:solidFill>
                <a:latin typeface="Arial"/>
                <a:cs typeface="Arial"/>
              </a:rPr>
              <a:t>eşleştirilir.</a:t>
            </a:r>
            <a:endParaRPr sz="3000" dirty="0">
              <a:latin typeface="Arial"/>
              <a:cs typeface="Arial"/>
            </a:endParaRPr>
          </a:p>
          <a:p>
            <a:pPr marL="355600" marR="5080" indent="-342900">
              <a:lnSpc>
                <a:spcPct val="100000"/>
              </a:lnSpc>
              <a:spcBef>
                <a:spcPts val="725"/>
              </a:spcBef>
              <a:buSzPct val="96666"/>
              <a:buFont typeface="Wingdings"/>
              <a:buChar char=""/>
              <a:tabLst>
                <a:tab pos="356235" algn="l"/>
              </a:tabLst>
            </a:pPr>
            <a:r>
              <a:rPr sz="3000" dirty="0">
                <a:solidFill>
                  <a:srgbClr val="1A1A6F"/>
                </a:solidFill>
                <a:latin typeface="Arial"/>
                <a:cs typeface="Arial"/>
              </a:rPr>
              <a:t>NAT </a:t>
            </a:r>
            <a:r>
              <a:rPr sz="3000" spc="-5" dirty="0">
                <a:solidFill>
                  <a:srgbClr val="1A1A6F"/>
                </a:solidFill>
                <a:latin typeface="Arial"/>
                <a:cs typeface="Arial"/>
              </a:rPr>
              <a:t>tablosuna kaydedilmeyen özel bir </a:t>
            </a:r>
            <a:r>
              <a:rPr sz="3000" dirty="0">
                <a:solidFill>
                  <a:srgbClr val="1A1A6F"/>
                </a:solidFill>
                <a:latin typeface="Arial"/>
                <a:cs typeface="Arial"/>
              </a:rPr>
              <a:t>IP  </a:t>
            </a:r>
            <a:r>
              <a:rPr sz="3000" spc="-5" dirty="0">
                <a:solidFill>
                  <a:srgbClr val="1A1A6F"/>
                </a:solidFill>
                <a:latin typeface="Arial"/>
                <a:cs typeface="Arial"/>
              </a:rPr>
              <a:t>adresi, hiçbir genel </a:t>
            </a:r>
            <a:r>
              <a:rPr sz="3000" dirty="0">
                <a:solidFill>
                  <a:srgbClr val="1A1A6F"/>
                </a:solidFill>
                <a:latin typeface="Arial"/>
                <a:cs typeface="Arial"/>
              </a:rPr>
              <a:t>IP </a:t>
            </a:r>
            <a:r>
              <a:rPr sz="3000" spc="-5" dirty="0">
                <a:solidFill>
                  <a:srgbClr val="1A1A6F"/>
                </a:solidFill>
                <a:latin typeface="Arial"/>
                <a:cs typeface="Arial"/>
              </a:rPr>
              <a:t>adresiyle eşleşmediği  için </a:t>
            </a:r>
            <a:r>
              <a:rPr sz="3000" spc="-10" dirty="0">
                <a:solidFill>
                  <a:srgbClr val="1A1A6F"/>
                </a:solidFill>
                <a:latin typeface="Arial"/>
                <a:cs typeface="Arial"/>
              </a:rPr>
              <a:t>dış </a:t>
            </a:r>
            <a:r>
              <a:rPr sz="3000" spc="-5" dirty="0">
                <a:solidFill>
                  <a:srgbClr val="1A1A6F"/>
                </a:solidFill>
                <a:latin typeface="Arial"/>
                <a:cs typeface="Arial"/>
              </a:rPr>
              <a:t>ağlara</a:t>
            </a:r>
            <a:r>
              <a:rPr sz="3000" spc="-3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3000" spc="-5" dirty="0">
                <a:solidFill>
                  <a:srgbClr val="1A1A6F"/>
                </a:solidFill>
                <a:latin typeface="Arial"/>
                <a:cs typeface="Arial"/>
              </a:rPr>
              <a:t>bağlanamaz.</a:t>
            </a:r>
            <a:endParaRPr sz="3000" dirty="0">
              <a:latin typeface="Arial"/>
              <a:cs typeface="Arial"/>
            </a:endParaRPr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25</a:t>
            </a:fld>
            <a:endParaRPr lang="tr-T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Dinamik</a:t>
            </a:r>
            <a:r>
              <a:rPr spc="-50" dirty="0"/>
              <a:t> </a:t>
            </a:r>
            <a:r>
              <a:rPr spc="-5" dirty="0"/>
              <a:t>NAT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spc="-10" dirty="0"/>
          </a:p>
        </p:txBody>
      </p:sp>
      <p:sp>
        <p:nvSpPr>
          <p:cNvPr id="3" name="object 3"/>
          <p:cNvSpPr txBox="1"/>
          <p:nvPr/>
        </p:nvSpPr>
        <p:spPr>
          <a:xfrm>
            <a:off x="535940" y="1395424"/>
            <a:ext cx="7905115" cy="3952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5600" marR="675640" indent="-342900">
              <a:lnSpc>
                <a:spcPct val="100000"/>
              </a:lnSpc>
              <a:spcBef>
                <a:spcPts val="95"/>
              </a:spcBef>
              <a:buFont typeface="Wingdings"/>
              <a:buChar char=""/>
              <a:tabLst>
                <a:tab pos="356235" algn="l"/>
              </a:tabLst>
            </a:pP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Dinamik </a:t>
            </a:r>
            <a:r>
              <a:rPr sz="2800" spc="-10" dirty="0">
                <a:solidFill>
                  <a:srgbClr val="1A1A6F"/>
                </a:solidFill>
                <a:latin typeface="Arial"/>
                <a:cs typeface="Arial"/>
              </a:rPr>
              <a:t>NAT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(Dynamic </a:t>
            </a:r>
            <a:r>
              <a:rPr sz="2800" spc="-10" dirty="0">
                <a:solidFill>
                  <a:srgbClr val="1A1A6F"/>
                </a:solidFill>
                <a:latin typeface="Arial"/>
                <a:cs typeface="Arial"/>
              </a:rPr>
              <a:t>NAT)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türünde bir IP  havuzu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vardır.</a:t>
            </a:r>
            <a:endParaRPr sz="2800">
              <a:latin typeface="Arial"/>
              <a:cs typeface="Arial"/>
            </a:endParaRPr>
          </a:p>
          <a:p>
            <a:pPr marL="355600" marR="5080" indent="-342900">
              <a:lnSpc>
                <a:spcPct val="100000"/>
              </a:lnSpc>
              <a:spcBef>
                <a:spcPts val="675"/>
              </a:spcBef>
              <a:buFont typeface="Wingdings"/>
              <a:buChar char=""/>
              <a:tabLst>
                <a:tab pos="356235" algn="l"/>
              </a:tabLst>
            </a:pP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NAT yönlendiricisi otomatik olarak IP adreslerini  eşleştirir.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Yeterli sayıda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IP adresi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varsa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tüm  bilgisayarlar otomatik olarak eşleşerek internete 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çıkarlar,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eğer yeterli sayıda IP adresi yoksa </a:t>
            </a:r>
            <a:r>
              <a:rPr sz="2800" spc="-10" dirty="0">
                <a:solidFill>
                  <a:srgbClr val="1A1A6F"/>
                </a:solidFill>
                <a:latin typeface="Arial"/>
                <a:cs typeface="Arial"/>
              </a:rPr>
              <a:t>ilk 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eşleşen bilgisayar internete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çıkar.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Bağlantı  kesildikten sonra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ise </a:t>
            </a:r>
            <a:r>
              <a:rPr sz="2800" spc="-10" dirty="0">
                <a:solidFill>
                  <a:srgbClr val="1A1A6F"/>
                </a:solidFill>
                <a:latin typeface="Arial"/>
                <a:cs typeface="Arial"/>
              </a:rPr>
              <a:t>NAT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tablosundaki kayıtlar  bir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sonraki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bağlantı kurulana kadar</a:t>
            </a:r>
            <a:r>
              <a:rPr sz="2800" spc="2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silinir.</a:t>
            </a:r>
            <a:endParaRPr sz="2800">
              <a:latin typeface="Arial"/>
              <a:cs typeface="Arial"/>
            </a:endParaRPr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26</a:t>
            </a:fld>
            <a:endParaRPr lang="tr-T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000" spc="-5" dirty="0"/>
              <a:t>Statik ve dinamik</a:t>
            </a:r>
            <a:r>
              <a:rPr sz="3000" spc="-35" dirty="0"/>
              <a:t> </a:t>
            </a:r>
            <a:r>
              <a:rPr sz="3000" spc="5" dirty="0"/>
              <a:t>NAT</a:t>
            </a:r>
            <a:endParaRPr sz="3000"/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spc="-10" dirty="0"/>
          </a:p>
        </p:txBody>
      </p:sp>
      <p:sp>
        <p:nvSpPr>
          <p:cNvPr id="3" name="object 3"/>
          <p:cNvSpPr txBox="1"/>
          <p:nvPr/>
        </p:nvSpPr>
        <p:spPr>
          <a:xfrm>
            <a:off x="457200" y="1093625"/>
            <a:ext cx="7933055" cy="497649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5600" marR="982980" indent="-342900">
              <a:lnSpc>
                <a:spcPct val="100000"/>
              </a:lnSpc>
              <a:spcBef>
                <a:spcPts val="95"/>
              </a:spcBef>
              <a:buFont typeface="Wingdings"/>
              <a:buChar char=""/>
              <a:tabLst>
                <a:tab pos="356235" algn="l"/>
              </a:tabLst>
            </a:pPr>
            <a:r>
              <a:rPr sz="2800" b="1" spc="-5" dirty="0">
                <a:solidFill>
                  <a:srgbClr val="1A1A6F"/>
                </a:solidFill>
                <a:latin typeface="Arial"/>
                <a:cs typeface="Arial"/>
              </a:rPr>
              <a:t>Statik ve dinamik NAT işlemi şu sıra ile  </a:t>
            </a:r>
            <a:r>
              <a:rPr sz="2800" b="1" dirty="0">
                <a:solidFill>
                  <a:srgbClr val="1A1A6F"/>
                </a:solidFill>
                <a:latin typeface="Arial"/>
                <a:cs typeface="Arial"/>
              </a:rPr>
              <a:t>gerçekleşir;</a:t>
            </a:r>
            <a:endParaRPr sz="2800" dirty="0">
              <a:latin typeface="Arial"/>
              <a:cs typeface="Arial"/>
            </a:endParaRPr>
          </a:p>
          <a:p>
            <a:pPr marL="756285" marR="852805" indent="-287020">
              <a:lnSpc>
                <a:spcPct val="100000"/>
              </a:lnSpc>
              <a:spcBef>
                <a:spcPts val="675"/>
              </a:spcBef>
              <a:tabLst>
                <a:tab pos="756285" algn="l"/>
              </a:tabLst>
            </a:pPr>
            <a:r>
              <a:rPr sz="1400" dirty="0">
                <a:solidFill>
                  <a:srgbClr val="3067D2"/>
                </a:solidFill>
                <a:latin typeface="Wingdings 2"/>
                <a:cs typeface="Wingdings 2"/>
              </a:rPr>
              <a:t></a:t>
            </a:r>
            <a:r>
              <a:rPr sz="1400" dirty="0">
                <a:solidFill>
                  <a:srgbClr val="3067D2"/>
                </a:solidFill>
                <a:latin typeface="Times New Roman"/>
                <a:cs typeface="Times New Roman"/>
              </a:rPr>
              <a:t>	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Yerel ağda bulunan bir bilgisayar dıştaki  herhangi bir ağa bağlanmak</a:t>
            </a:r>
            <a:r>
              <a:rPr sz="2800" spc="6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ister.</a:t>
            </a:r>
            <a:endParaRPr sz="2800" dirty="0">
              <a:latin typeface="Arial"/>
              <a:cs typeface="Arial"/>
            </a:endParaRPr>
          </a:p>
          <a:p>
            <a:pPr marL="756285" marR="1173480" indent="-287020">
              <a:lnSpc>
                <a:spcPct val="100000"/>
              </a:lnSpc>
              <a:spcBef>
                <a:spcPts val="675"/>
              </a:spcBef>
              <a:tabLst>
                <a:tab pos="756285" algn="l"/>
              </a:tabLst>
            </a:pPr>
            <a:r>
              <a:rPr sz="1400" dirty="0">
                <a:solidFill>
                  <a:srgbClr val="3067D2"/>
                </a:solidFill>
                <a:latin typeface="Wingdings 2"/>
                <a:cs typeface="Wingdings 2"/>
              </a:rPr>
              <a:t></a:t>
            </a:r>
            <a:r>
              <a:rPr sz="1400" dirty="0">
                <a:solidFill>
                  <a:srgbClr val="3067D2"/>
                </a:solidFill>
                <a:latin typeface="Times New Roman"/>
                <a:cs typeface="Times New Roman"/>
              </a:rPr>
              <a:t>	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Bağlantı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isteği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ilk olarak yönlendiriciye  gönderilir.</a:t>
            </a:r>
            <a:endParaRPr sz="2800" dirty="0">
              <a:latin typeface="Arial"/>
              <a:cs typeface="Arial"/>
            </a:endParaRPr>
          </a:p>
          <a:p>
            <a:pPr marL="756285" marR="5080" indent="-287020">
              <a:lnSpc>
                <a:spcPct val="100000"/>
              </a:lnSpc>
              <a:spcBef>
                <a:spcPts val="675"/>
              </a:spcBef>
              <a:tabLst>
                <a:tab pos="756285" algn="l"/>
              </a:tabLst>
            </a:pPr>
            <a:r>
              <a:rPr sz="1400" dirty="0">
                <a:solidFill>
                  <a:srgbClr val="3067D2"/>
                </a:solidFill>
                <a:latin typeface="Wingdings 2"/>
                <a:cs typeface="Wingdings 2"/>
              </a:rPr>
              <a:t></a:t>
            </a:r>
            <a:r>
              <a:rPr sz="1400" dirty="0">
                <a:solidFill>
                  <a:srgbClr val="3067D2"/>
                </a:solidFill>
                <a:latin typeface="Times New Roman"/>
                <a:cs typeface="Times New Roman"/>
              </a:rPr>
              <a:t>	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Yönlendirici </a:t>
            </a:r>
            <a:r>
              <a:rPr sz="2800" spc="-10" dirty="0">
                <a:solidFill>
                  <a:srgbClr val="1A1A6F"/>
                </a:solidFill>
                <a:latin typeface="Arial"/>
                <a:cs typeface="Arial"/>
              </a:rPr>
              <a:t>NAT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tablosuna bakar. Eğer statik  </a:t>
            </a:r>
            <a:r>
              <a:rPr sz="2800" spc="-10" dirty="0">
                <a:solidFill>
                  <a:srgbClr val="1A1A6F"/>
                </a:solidFill>
                <a:latin typeface="Arial"/>
                <a:cs typeface="Arial"/>
              </a:rPr>
              <a:t>NAT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kullanılıyor ise özel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IP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adresini eşleşen  genel IP adresine çevirir, dinamik </a:t>
            </a:r>
            <a:r>
              <a:rPr sz="2800" spc="-10" dirty="0">
                <a:solidFill>
                  <a:srgbClr val="1A1A6F"/>
                </a:solidFill>
                <a:latin typeface="Arial"/>
                <a:cs typeface="Arial"/>
              </a:rPr>
              <a:t>NAT 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kullanılıyor ise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IP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havuzunda boşta duran bir  IP ile eşleştirme</a:t>
            </a:r>
            <a:r>
              <a:rPr sz="2800" spc="1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yapılır.</a:t>
            </a:r>
            <a:endParaRPr sz="2800" dirty="0">
              <a:latin typeface="Arial"/>
              <a:cs typeface="Arial"/>
            </a:endParaRPr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27</a:t>
            </a:fld>
            <a:endParaRPr lang="tr-T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939289" marR="5080" indent="-1927225">
              <a:lnSpc>
                <a:spcPct val="100000"/>
              </a:lnSpc>
              <a:spcBef>
                <a:spcPts val="100"/>
              </a:spcBef>
            </a:pPr>
            <a:r>
              <a:rPr sz="3000" spc="-5" dirty="0"/>
              <a:t>Statik ve dinamik </a:t>
            </a:r>
            <a:r>
              <a:rPr sz="3000" dirty="0"/>
              <a:t>NAT </a:t>
            </a:r>
            <a:r>
              <a:rPr sz="3000" spc="-5" dirty="0"/>
              <a:t>işlemi </a:t>
            </a:r>
            <a:r>
              <a:rPr sz="3000" dirty="0"/>
              <a:t>şu </a:t>
            </a:r>
            <a:r>
              <a:rPr sz="3000" spc="-5" dirty="0"/>
              <a:t>sıra  </a:t>
            </a:r>
            <a:r>
              <a:rPr sz="3000" spc="-10" dirty="0"/>
              <a:t>ile</a:t>
            </a:r>
            <a:r>
              <a:rPr sz="3000" spc="15" dirty="0"/>
              <a:t> </a:t>
            </a:r>
            <a:r>
              <a:rPr sz="3000" spc="-5" dirty="0"/>
              <a:t>gerçekleşir;</a:t>
            </a:r>
            <a:endParaRPr sz="3000" dirty="0"/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spc="-10" dirty="0"/>
          </a:p>
        </p:txBody>
      </p:sp>
      <p:sp>
        <p:nvSpPr>
          <p:cNvPr id="3" name="object 3"/>
          <p:cNvSpPr txBox="1"/>
          <p:nvPr/>
        </p:nvSpPr>
        <p:spPr>
          <a:xfrm>
            <a:off x="993444" y="1396949"/>
            <a:ext cx="7257415" cy="15627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299085" algn="l"/>
              </a:tabLst>
            </a:pPr>
            <a:r>
              <a:rPr sz="1200" dirty="0">
                <a:solidFill>
                  <a:srgbClr val="3067D2"/>
                </a:solidFill>
                <a:latin typeface="Wingdings 2"/>
                <a:cs typeface="Wingdings 2"/>
              </a:rPr>
              <a:t></a:t>
            </a:r>
            <a:r>
              <a:rPr sz="1200" dirty="0">
                <a:solidFill>
                  <a:srgbClr val="3067D2"/>
                </a:solidFill>
                <a:latin typeface="Times New Roman"/>
                <a:cs typeface="Times New Roman"/>
              </a:rPr>
              <a:t>	</a:t>
            </a:r>
            <a:r>
              <a:rPr sz="2400" spc="-5" dirty="0">
                <a:solidFill>
                  <a:srgbClr val="1A1A6F"/>
                </a:solidFill>
                <a:latin typeface="Arial"/>
                <a:cs typeface="Arial"/>
              </a:rPr>
              <a:t>Gönderilmek istnen </a:t>
            </a:r>
            <a:r>
              <a:rPr sz="2400" spc="-10" dirty="0">
                <a:solidFill>
                  <a:srgbClr val="1A1A6F"/>
                </a:solidFill>
                <a:latin typeface="Arial"/>
                <a:cs typeface="Arial"/>
              </a:rPr>
              <a:t>bilgi </a:t>
            </a:r>
            <a:r>
              <a:rPr sz="2400" spc="-5" dirty="0">
                <a:solidFill>
                  <a:srgbClr val="1A1A6F"/>
                </a:solidFill>
                <a:latin typeface="Arial"/>
                <a:cs typeface="Arial"/>
              </a:rPr>
              <a:t>web </a:t>
            </a:r>
            <a:r>
              <a:rPr sz="2400" dirty="0">
                <a:solidFill>
                  <a:srgbClr val="1A1A6F"/>
                </a:solidFill>
                <a:latin typeface="Arial"/>
                <a:cs typeface="Arial"/>
              </a:rPr>
              <a:t>sunucuya</a:t>
            </a:r>
            <a:r>
              <a:rPr sz="2400" spc="10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400" spc="-5" dirty="0">
                <a:solidFill>
                  <a:srgbClr val="1A1A6F"/>
                </a:solidFill>
                <a:latin typeface="Arial"/>
                <a:cs typeface="Arial"/>
              </a:rPr>
              <a:t>gönderilir.</a:t>
            </a:r>
            <a:endParaRPr sz="2400">
              <a:latin typeface="Arial"/>
              <a:cs typeface="Arial"/>
            </a:endParaRPr>
          </a:p>
          <a:p>
            <a:pPr marL="299085">
              <a:lnSpc>
                <a:spcPct val="100000"/>
              </a:lnSpc>
              <a:spcBef>
                <a:spcPts val="5"/>
              </a:spcBef>
            </a:pPr>
            <a:r>
              <a:rPr sz="2400" dirty="0">
                <a:solidFill>
                  <a:srgbClr val="1A1A6F"/>
                </a:solidFill>
                <a:latin typeface="Arial"/>
                <a:cs typeface="Arial"/>
              </a:rPr>
              <a:t>Web sunucu </a:t>
            </a:r>
            <a:r>
              <a:rPr sz="2400" spc="-5" dirty="0">
                <a:solidFill>
                  <a:srgbClr val="1A1A6F"/>
                </a:solidFill>
                <a:latin typeface="Arial"/>
                <a:cs typeface="Arial"/>
              </a:rPr>
              <a:t>paketi </a:t>
            </a:r>
            <a:r>
              <a:rPr sz="2400" spc="-10" dirty="0">
                <a:solidFill>
                  <a:srgbClr val="1A1A6F"/>
                </a:solidFill>
                <a:latin typeface="Arial"/>
                <a:cs typeface="Arial"/>
              </a:rPr>
              <a:t>alır ilgili </a:t>
            </a:r>
            <a:r>
              <a:rPr sz="2400" dirty="0">
                <a:solidFill>
                  <a:srgbClr val="1A1A6F"/>
                </a:solidFill>
                <a:latin typeface="Arial"/>
                <a:cs typeface="Arial"/>
              </a:rPr>
              <a:t>yere</a:t>
            </a:r>
            <a:r>
              <a:rPr sz="2400" spc="7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400" spc="-5" dirty="0">
                <a:solidFill>
                  <a:srgbClr val="1A1A6F"/>
                </a:solidFill>
                <a:latin typeface="Arial"/>
                <a:cs typeface="Arial"/>
              </a:rPr>
              <a:t>gönderir.</a:t>
            </a:r>
            <a:endParaRPr sz="2400">
              <a:latin typeface="Arial"/>
              <a:cs typeface="Arial"/>
            </a:endParaRPr>
          </a:p>
          <a:p>
            <a:pPr marL="299085" marR="5080" indent="-287020">
              <a:lnSpc>
                <a:spcPct val="100000"/>
              </a:lnSpc>
              <a:spcBef>
                <a:spcPts val="575"/>
              </a:spcBef>
              <a:tabLst>
                <a:tab pos="299085" algn="l"/>
              </a:tabLst>
            </a:pPr>
            <a:r>
              <a:rPr sz="1200" dirty="0">
                <a:solidFill>
                  <a:srgbClr val="3067D2"/>
                </a:solidFill>
                <a:latin typeface="Wingdings 2"/>
                <a:cs typeface="Wingdings 2"/>
              </a:rPr>
              <a:t></a:t>
            </a:r>
            <a:r>
              <a:rPr sz="1200" dirty="0">
                <a:solidFill>
                  <a:srgbClr val="3067D2"/>
                </a:solidFill>
                <a:latin typeface="Times New Roman"/>
                <a:cs typeface="Times New Roman"/>
              </a:rPr>
              <a:t>	</a:t>
            </a:r>
            <a:r>
              <a:rPr sz="2400" spc="-5" dirty="0">
                <a:solidFill>
                  <a:srgbClr val="1A1A6F"/>
                </a:solidFill>
                <a:latin typeface="Arial"/>
                <a:cs typeface="Arial"/>
              </a:rPr>
              <a:t>Bağlantı bittiğinde dinamik NAT </a:t>
            </a:r>
            <a:r>
              <a:rPr sz="2400" spc="-10" dirty="0">
                <a:solidFill>
                  <a:srgbClr val="1A1A6F"/>
                </a:solidFill>
                <a:latin typeface="Arial"/>
                <a:cs typeface="Arial"/>
              </a:rPr>
              <a:t>yapılmışsa </a:t>
            </a:r>
            <a:r>
              <a:rPr sz="2400" spc="-5" dirty="0">
                <a:solidFill>
                  <a:srgbClr val="1A1A6F"/>
                </a:solidFill>
                <a:latin typeface="Arial"/>
                <a:cs typeface="Arial"/>
              </a:rPr>
              <a:t>bu kayıt  bir dahaki </a:t>
            </a:r>
            <a:r>
              <a:rPr sz="2400" spc="-10" dirty="0">
                <a:solidFill>
                  <a:srgbClr val="1A1A6F"/>
                </a:solidFill>
                <a:latin typeface="Arial"/>
                <a:cs typeface="Arial"/>
              </a:rPr>
              <a:t>bağlantıya </a:t>
            </a:r>
            <a:r>
              <a:rPr sz="2400" dirty="0">
                <a:solidFill>
                  <a:srgbClr val="1A1A6F"/>
                </a:solidFill>
                <a:latin typeface="Arial"/>
                <a:cs typeface="Arial"/>
              </a:rPr>
              <a:t>kadar </a:t>
            </a:r>
            <a:r>
              <a:rPr sz="2400" spc="-5" dirty="0">
                <a:solidFill>
                  <a:srgbClr val="1A1A6F"/>
                </a:solidFill>
                <a:latin typeface="Arial"/>
                <a:cs typeface="Arial"/>
              </a:rPr>
              <a:t>tablodan</a:t>
            </a:r>
            <a:r>
              <a:rPr sz="2400" spc="75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400" spc="-5" dirty="0">
                <a:solidFill>
                  <a:srgbClr val="1A1A6F"/>
                </a:solidFill>
                <a:latin typeface="Arial"/>
                <a:cs typeface="Arial"/>
              </a:rPr>
              <a:t>silinir.</a:t>
            </a:r>
            <a:endParaRPr sz="2400">
              <a:latin typeface="Arial"/>
              <a:cs typeface="Arial"/>
            </a:endParaRPr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28</a:t>
            </a:fld>
            <a:endParaRPr lang="tr-T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000" b="0" spc="-5" dirty="0">
                <a:latin typeface="Arial"/>
                <a:cs typeface="Arial"/>
              </a:rPr>
              <a:t>Örnek</a:t>
            </a:r>
            <a:r>
              <a:rPr sz="3000" b="0" spc="-90" dirty="0">
                <a:latin typeface="Arial"/>
                <a:cs typeface="Arial"/>
              </a:rPr>
              <a:t> </a:t>
            </a:r>
            <a:r>
              <a:rPr sz="3000" b="0" dirty="0">
                <a:latin typeface="Arial"/>
                <a:cs typeface="Arial"/>
              </a:rPr>
              <a:t>1</a:t>
            </a:r>
            <a:endParaRPr sz="3000">
              <a:latin typeface="Arial"/>
              <a:cs typeface="Arial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spc="-10" dirty="0"/>
          </a:p>
        </p:txBody>
      </p:sp>
      <p:sp>
        <p:nvSpPr>
          <p:cNvPr id="3" name="object 3"/>
          <p:cNvSpPr txBox="1"/>
          <p:nvPr/>
        </p:nvSpPr>
        <p:spPr>
          <a:xfrm>
            <a:off x="535940" y="1395424"/>
            <a:ext cx="8003540" cy="514731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5600" marR="1432560" indent="-342900">
              <a:lnSpc>
                <a:spcPct val="100000"/>
              </a:lnSpc>
              <a:spcBef>
                <a:spcPts val="95"/>
              </a:spcBef>
              <a:buFont typeface="Wingdings"/>
              <a:buChar char=""/>
              <a:tabLst>
                <a:tab pos="356235" algn="l"/>
              </a:tabLst>
            </a:pP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Bir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yazılım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firmasında 6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ayrı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departman  bulunmaktadır.</a:t>
            </a:r>
            <a:endParaRPr sz="2800">
              <a:latin typeface="Arial"/>
              <a:cs typeface="Arial"/>
            </a:endParaRPr>
          </a:p>
          <a:p>
            <a:pPr marL="355600" marR="690245" indent="-342900">
              <a:lnSpc>
                <a:spcPct val="100000"/>
              </a:lnSpc>
              <a:spcBef>
                <a:spcPts val="675"/>
              </a:spcBef>
              <a:buFont typeface="Wingdings"/>
              <a:buChar char=""/>
              <a:tabLst>
                <a:tab pos="356235" algn="l"/>
              </a:tabLst>
            </a:pP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Her bir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departmandaki bilgisayarlar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sadece  kendi departmanındaki diğer bilgisayarlar </a:t>
            </a:r>
            <a:r>
              <a:rPr sz="2800" spc="-10" dirty="0">
                <a:solidFill>
                  <a:srgbClr val="1A1A6F"/>
                </a:solidFill>
                <a:latin typeface="Arial"/>
                <a:cs typeface="Arial"/>
              </a:rPr>
              <a:t>ile 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haberleşecektir.</a:t>
            </a:r>
            <a:endParaRPr sz="2800">
              <a:latin typeface="Arial"/>
              <a:cs typeface="Arial"/>
            </a:endParaRPr>
          </a:p>
          <a:p>
            <a:pPr marL="355600" marR="912494" indent="-342900">
              <a:lnSpc>
                <a:spcPct val="100000"/>
              </a:lnSpc>
              <a:spcBef>
                <a:spcPts val="675"/>
              </a:spcBef>
              <a:buFont typeface="Wingdings"/>
              <a:buChar char=""/>
              <a:tabLst>
                <a:tab pos="356235" algn="l"/>
              </a:tabLst>
            </a:pP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Her departmanda en az 43 kişi (Bilgisayar)  çalışmaktadır. Ağ adresi 157.132.0.0</a:t>
            </a:r>
            <a:r>
              <a:rPr sz="2800" spc="65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dir.</a:t>
            </a:r>
            <a:endParaRPr sz="2800">
              <a:latin typeface="Arial"/>
              <a:cs typeface="Arial"/>
            </a:endParaRPr>
          </a:p>
          <a:p>
            <a:pPr marL="454659" indent="-441959">
              <a:lnSpc>
                <a:spcPct val="100000"/>
              </a:lnSpc>
              <a:spcBef>
                <a:spcPts val="675"/>
              </a:spcBef>
              <a:buFont typeface="Wingdings"/>
              <a:buChar char=""/>
              <a:tabLst>
                <a:tab pos="455295" algn="l"/>
              </a:tabLst>
            </a:pP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Bu network sisteminin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IP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adreslemesini</a:t>
            </a:r>
            <a:r>
              <a:rPr sz="2800" spc="6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yapınız.</a:t>
            </a:r>
            <a:endParaRPr sz="2800">
              <a:latin typeface="Arial"/>
              <a:cs typeface="Arial"/>
            </a:endParaRPr>
          </a:p>
          <a:p>
            <a:pPr marL="355600" marR="725170" indent="-342900">
              <a:lnSpc>
                <a:spcPct val="100000"/>
              </a:lnSpc>
              <a:spcBef>
                <a:spcPts val="675"/>
              </a:spcBef>
              <a:buFont typeface="Wingdings"/>
              <a:buChar char=""/>
              <a:tabLst>
                <a:tab pos="356235" algn="l"/>
                <a:tab pos="4159885" algn="l"/>
              </a:tabLst>
            </a:pP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Host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Sayısı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: (2^m)</a:t>
            </a:r>
            <a:r>
              <a:rPr sz="2800" spc="45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–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2	&gt;= 1 alt ağdaki host  sayısı</a:t>
            </a:r>
            <a:endParaRPr sz="280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spcBef>
                <a:spcPts val="670"/>
              </a:spcBef>
              <a:buFont typeface="Wingdings"/>
              <a:buChar char=""/>
              <a:tabLst>
                <a:tab pos="356235" algn="l"/>
                <a:tab pos="3544570" algn="l"/>
              </a:tabLst>
            </a:pP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Alt </a:t>
            </a:r>
            <a:r>
              <a:rPr sz="2800" spc="-10" dirty="0">
                <a:solidFill>
                  <a:srgbClr val="1A1A6F"/>
                </a:solidFill>
                <a:latin typeface="Arial"/>
                <a:cs typeface="Arial"/>
              </a:rPr>
              <a:t>Ağ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Sayısı :</a:t>
            </a:r>
            <a:r>
              <a:rPr sz="2800" spc="35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2</a:t>
            </a:r>
            <a:r>
              <a:rPr sz="2800" spc="5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^n	&gt;= alt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ağ</a:t>
            </a:r>
            <a:r>
              <a:rPr sz="2800" spc="-1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sayısı</a:t>
            </a:r>
            <a:endParaRPr sz="2800">
              <a:latin typeface="Arial"/>
              <a:cs typeface="Arial"/>
            </a:endParaRPr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29</a:t>
            </a:fld>
            <a:endParaRPr lang="tr-T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b="0" dirty="0">
                <a:latin typeface="Arial"/>
                <a:cs typeface="Arial"/>
              </a:rPr>
              <a:t>Alt</a:t>
            </a:r>
            <a:r>
              <a:rPr b="0" spc="-95" dirty="0">
                <a:latin typeface="Arial"/>
                <a:cs typeface="Arial"/>
              </a:rPr>
              <a:t> </a:t>
            </a:r>
            <a:r>
              <a:rPr b="0" dirty="0">
                <a:latin typeface="Arial"/>
                <a:cs typeface="Arial"/>
              </a:rPr>
              <a:t>Ağlar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spc="-10" dirty="0"/>
          </a:p>
        </p:txBody>
      </p:sp>
      <p:sp>
        <p:nvSpPr>
          <p:cNvPr id="3" name="object 3"/>
          <p:cNvSpPr txBox="1"/>
          <p:nvPr/>
        </p:nvSpPr>
        <p:spPr>
          <a:xfrm>
            <a:off x="535940" y="1395424"/>
            <a:ext cx="7690484" cy="446468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5600" marR="27305" indent="-342900">
              <a:lnSpc>
                <a:spcPct val="100000"/>
              </a:lnSpc>
              <a:spcBef>
                <a:spcPts val="95"/>
              </a:spcBef>
              <a:buFont typeface="Wingdings"/>
              <a:buChar char=""/>
              <a:tabLst>
                <a:tab pos="356235" algn="l"/>
              </a:tabLst>
            </a:pP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Alt ağ yapısı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kurumların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kullandığı ağ yapısına  ve topolojilerine göre</a:t>
            </a:r>
            <a:r>
              <a:rPr sz="2800" spc="35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değişir.</a:t>
            </a:r>
            <a:endParaRPr sz="2800">
              <a:latin typeface="Arial"/>
              <a:cs typeface="Arial"/>
            </a:endParaRPr>
          </a:p>
          <a:p>
            <a:pPr marL="355600" marR="421005" indent="-342900">
              <a:lnSpc>
                <a:spcPct val="100000"/>
              </a:lnSpc>
              <a:spcBef>
                <a:spcPts val="675"/>
              </a:spcBef>
              <a:buFont typeface="Wingdings"/>
              <a:buChar char=""/>
              <a:tabLst>
                <a:tab pos="356235" algn="l"/>
              </a:tabLst>
            </a:pP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Alt ağlar oluşturulduğunda bilgisayarların  adresleme işlemi merkezi olmaktan çıkar ve 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yetki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dağılımı</a:t>
            </a:r>
            <a:r>
              <a:rPr sz="2800" spc="-15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yapılır.</a:t>
            </a:r>
            <a:endParaRPr sz="2800">
              <a:latin typeface="Arial"/>
              <a:cs typeface="Arial"/>
            </a:endParaRPr>
          </a:p>
          <a:p>
            <a:pPr marL="355600" marR="5080" indent="-342900">
              <a:lnSpc>
                <a:spcPct val="100000"/>
              </a:lnSpc>
              <a:spcBef>
                <a:spcPts val="675"/>
              </a:spcBef>
              <a:buFont typeface="Wingdings"/>
              <a:buChar char=""/>
              <a:tabLst>
                <a:tab pos="356235" algn="l"/>
              </a:tabLst>
            </a:pP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Dışarıdan bir kullanıcı alt ağ kullanılan bir ağa  ulaşmak istediğinde o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ağda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kullanılan alt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ağ 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yönteminden haberdar olmadan istediği  bilgisayara ulaşabilir. Yani oluşturulan alt ağlar  sadece kurumun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kendisini</a:t>
            </a:r>
            <a:r>
              <a:rPr sz="2800" spc="15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ilgilendirir.</a:t>
            </a:r>
            <a:endParaRPr sz="2800">
              <a:latin typeface="Arial"/>
              <a:cs typeface="Arial"/>
            </a:endParaRPr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3</a:t>
            </a:fld>
            <a:endParaRPr lang="tr-T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000" b="0" spc="-5" dirty="0">
                <a:latin typeface="Arial"/>
                <a:cs typeface="Arial"/>
              </a:rPr>
              <a:t>Çözüm</a:t>
            </a:r>
            <a:r>
              <a:rPr sz="3000" b="0" spc="-105" dirty="0">
                <a:latin typeface="Arial"/>
                <a:cs typeface="Arial"/>
              </a:rPr>
              <a:t> </a:t>
            </a:r>
            <a:r>
              <a:rPr sz="3000" b="0" dirty="0">
                <a:latin typeface="Arial"/>
                <a:cs typeface="Arial"/>
              </a:rPr>
              <a:t>1</a:t>
            </a:r>
            <a:endParaRPr sz="3000">
              <a:latin typeface="Arial"/>
              <a:cs typeface="Arial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spc="-10" dirty="0"/>
          </a:p>
        </p:txBody>
      </p:sp>
      <p:sp>
        <p:nvSpPr>
          <p:cNvPr id="3" name="object 3"/>
          <p:cNvSpPr txBox="1"/>
          <p:nvPr/>
        </p:nvSpPr>
        <p:spPr>
          <a:xfrm>
            <a:off x="535940" y="1396949"/>
            <a:ext cx="7957820" cy="441642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marR="8890" indent="-342900">
              <a:lnSpc>
                <a:spcPct val="100000"/>
              </a:lnSpc>
              <a:spcBef>
                <a:spcPts val="100"/>
              </a:spcBef>
              <a:buClr>
                <a:srgbClr val="1A1A6F"/>
              </a:buClr>
              <a:buFont typeface="Wingdings"/>
              <a:buChar char=""/>
              <a:tabLst>
                <a:tab pos="439420" algn="l"/>
                <a:tab pos="440055" algn="l"/>
              </a:tabLst>
            </a:pPr>
            <a:r>
              <a:rPr dirty="0"/>
              <a:t>	</a:t>
            </a:r>
            <a:r>
              <a:rPr sz="2400" b="1" spc="-5" dirty="0">
                <a:solidFill>
                  <a:srgbClr val="1A1A6F"/>
                </a:solidFill>
                <a:latin typeface="Arial"/>
                <a:cs typeface="Arial"/>
              </a:rPr>
              <a:t>Yani </a:t>
            </a:r>
            <a:r>
              <a:rPr sz="2400" b="1" dirty="0">
                <a:solidFill>
                  <a:srgbClr val="1A1A6F"/>
                </a:solidFill>
                <a:latin typeface="Arial"/>
                <a:cs typeface="Arial"/>
              </a:rPr>
              <a:t>: </a:t>
            </a:r>
            <a:r>
              <a:rPr sz="2400" dirty="0">
                <a:solidFill>
                  <a:srgbClr val="1A1A6F"/>
                </a:solidFill>
                <a:latin typeface="Arial"/>
                <a:cs typeface="Arial"/>
              </a:rPr>
              <a:t>En </a:t>
            </a:r>
            <a:r>
              <a:rPr sz="2400" spc="-5" dirty="0">
                <a:solidFill>
                  <a:srgbClr val="1A1A6F"/>
                </a:solidFill>
                <a:latin typeface="Arial"/>
                <a:cs typeface="Arial"/>
              </a:rPr>
              <a:t>az </a:t>
            </a:r>
            <a:r>
              <a:rPr sz="2400" dirty="0">
                <a:solidFill>
                  <a:srgbClr val="1A1A6F"/>
                </a:solidFill>
                <a:latin typeface="Arial"/>
                <a:cs typeface="Arial"/>
              </a:rPr>
              <a:t>6 </a:t>
            </a:r>
            <a:r>
              <a:rPr sz="2400" spc="-5" dirty="0">
                <a:solidFill>
                  <a:srgbClr val="1A1A6F"/>
                </a:solidFill>
                <a:latin typeface="Arial"/>
                <a:cs typeface="Arial"/>
              </a:rPr>
              <a:t>adet alt ağ </a:t>
            </a:r>
            <a:r>
              <a:rPr sz="2400" spc="-10" dirty="0">
                <a:solidFill>
                  <a:srgbClr val="1A1A6F"/>
                </a:solidFill>
                <a:latin typeface="Arial"/>
                <a:cs typeface="Arial"/>
              </a:rPr>
              <a:t>olmalıdır </a:t>
            </a:r>
            <a:r>
              <a:rPr sz="2400" dirty="0">
                <a:solidFill>
                  <a:srgbClr val="1A1A6F"/>
                </a:solidFill>
                <a:latin typeface="Arial"/>
                <a:cs typeface="Arial"/>
              </a:rPr>
              <a:t>ve </a:t>
            </a:r>
            <a:r>
              <a:rPr sz="2400" spc="-5" dirty="0">
                <a:solidFill>
                  <a:srgbClr val="1A1A6F"/>
                </a:solidFill>
                <a:latin typeface="Arial"/>
                <a:cs typeface="Arial"/>
              </a:rPr>
              <a:t>her bir alt ağda  en az 45 adet </a:t>
            </a:r>
            <a:r>
              <a:rPr sz="2400" dirty="0">
                <a:solidFill>
                  <a:srgbClr val="1A1A6F"/>
                </a:solidFill>
                <a:latin typeface="Arial"/>
                <a:cs typeface="Arial"/>
              </a:rPr>
              <a:t>IP </a:t>
            </a:r>
            <a:r>
              <a:rPr sz="2400" spc="-5" dirty="0">
                <a:solidFill>
                  <a:srgbClr val="1A1A6F"/>
                </a:solidFill>
                <a:latin typeface="Arial"/>
                <a:cs typeface="Arial"/>
              </a:rPr>
              <a:t>adresi oluşturulabilmelidir. </a:t>
            </a:r>
            <a:r>
              <a:rPr sz="2400" dirty="0">
                <a:solidFill>
                  <a:srgbClr val="1A1A6F"/>
                </a:solidFill>
                <a:latin typeface="Arial"/>
                <a:cs typeface="Arial"/>
              </a:rPr>
              <a:t>(43 </a:t>
            </a:r>
            <a:r>
              <a:rPr sz="2400" spc="-5" dirty="0">
                <a:solidFill>
                  <a:srgbClr val="1A1A6F"/>
                </a:solidFill>
                <a:latin typeface="Arial"/>
                <a:cs typeface="Arial"/>
              </a:rPr>
              <a:t>Host </a:t>
            </a:r>
            <a:r>
              <a:rPr sz="2400" dirty="0">
                <a:solidFill>
                  <a:srgbClr val="1A1A6F"/>
                </a:solidFill>
                <a:latin typeface="Arial"/>
                <a:cs typeface="Arial"/>
              </a:rPr>
              <a:t>+ 1  Ağ Adresi + 1 </a:t>
            </a:r>
            <a:r>
              <a:rPr sz="2400" spc="-5" dirty="0">
                <a:solidFill>
                  <a:srgbClr val="1A1A6F"/>
                </a:solidFill>
                <a:latin typeface="Arial"/>
                <a:cs typeface="Arial"/>
              </a:rPr>
              <a:t>Broadcast Adresi </a:t>
            </a:r>
            <a:r>
              <a:rPr sz="2400" dirty="0">
                <a:solidFill>
                  <a:srgbClr val="1A1A6F"/>
                </a:solidFill>
                <a:latin typeface="Arial"/>
                <a:cs typeface="Arial"/>
              </a:rPr>
              <a:t>=</a:t>
            </a:r>
            <a:r>
              <a:rPr sz="2400" spc="1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400" spc="-10" dirty="0">
                <a:solidFill>
                  <a:srgbClr val="1A1A6F"/>
                </a:solidFill>
                <a:latin typeface="Arial"/>
                <a:cs typeface="Arial"/>
              </a:rPr>
              <a:t>45)</a:t>
            </a:r>
            <a:endParaRPr sz="240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spcBef>
                <a:spcPts val="580"/>
              </a:spcBef>
              <a:buFont typeface="Wingdings"/>
              <a:buChar char=""/>
              <a:tabLst>
                <a:tab pos="356235" algn="l"/>
              </a:tabLst>
            </a:pPr>
            <a:r>
              <a:rPr sz="2400" spc="-5" dirty="0">
                <a:solidFill>
                  <a:srgbClr val="1A1A6F"/>
                </a:solidFill>
                <a:latin typeface="Arial"/>
                <a:cs typeface="Arial"/>
              </a:rPr>
              <a:t>2^n </a:t>
            </a:r>
            <a:r>
              <a:rPr sz="2400" dirty="0">
                <a:solidFill>
                  <a:srgbClr val="1A1A6F"/>
                </a:solidFill>
                <a:latin typeface="Arial"/>
                <a:cs typeface="Arial"/>
              </a:rPr>
              <a:t>&gt;= </a:t>
            </a:r>
            <a:r>
              <a:rPr sz="2400" spc="-5" dirty="0">
                <a:solidFill>
                  <a:srgbClr val="1A1A6F"/>
                </a:solidFill>
                <a:latin typeface="Arial"/>
                <a:cs typeface="Arial"/>
              </a:rPr>
              <a:t>6 ———–&gt; n </a:t>
            </a:r>
            <a:r>
              <a:rPr sz="2400" dirty="0">
                <a:solidFill>
                  <a:srgbClr val="1A1A6F"/>
                </a:solidFill>
                <a:latin typeface="Arial"/>
                <a:cs typeface="Arial"/>
              </a:rPr>
              <a:t>= </a:t>
            </a:r>
            <a:r>
              <a:rPr sz="2400" spc="-5" dirty="0">
                <a:solidFill>
                  <a:srgbClr val="1A1A6F"/>
                </a:solidFill>
                <a:latin typeface="Arial"/>
                <a:cs typeface="Arial"/>
              </a:rPr>
              <a:t>3 ——–&gt; Subnet </a:t>
            </a:r>
            <a:r>
              <a:rPr sz="2400" dirty="0">
                <a:solidFill>
                  <a:srgbClr val="1A1A6F"/>
                </a:solidFill>
                <a:latin typeface="Arial"/>
                <a:cs typeface="Arial"/>
              </a:rPr>
              <a:t>Mask </a:t>
            </a:r>
            <a:r>
              <a:rPr sz="2400" spc="-10" dirty="0">
                <a:solidFill>
                  <a:srgbClr val="1A1A6F"/>
                </a:solidFill>
                <a:latin typeface="Arial"/>
                <a:cs typeface="Arial"/>
              </a:rPr>
              <a:t>Sayısı </a:t>
            </a:r>
            <a:r>
              <a:rPr sz="2400" dirty="0">
                <a:solidFill>
                  <a:srgbClr val="1A1A6F"/>
                </a:solidFill>
                <a:latin typeface="Arial"/>
                <a:cs typeface="Arial"/>
              </a:rPr>
              <a:t>:</a:t>
            </a:r>
            <a:r>
              <a:rPr sz="2400" spc="35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1A1A6F"/>
                </a:solidFill>
                <a:latin typeface="Arial"/>
                <a:cs typeface="Arial"/>
              </a:rPr>
              <a:t>8</a:t>
            </a:r>
            <a:endParaRPr sz="240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spcBef>
                <a:spcPts val="580"/>
              </a:spcBef>
              <a:buFont typeface="Wingdings"/>
              <a:buChar char=""/>
              <a:tabLst>
                <a:tab pos="356235" algn="l"/>
              </a:tabLst>
            </a:pPr>
            <a:r>
              <a:rPr sz="2400" dirty="0">
                <a:solidFill>
                  <a:srgbClr val="1A1A6F"/>
                </a:solidFill>
                <a:latin typeface="Arial"/>
                <a:cs typeface="Arial"/>
              </a:rPr>
              <a:t>(2^m) – </a:t>
            </a:r>
            <a:r>
              <a:rPr sz="2400" spc="-5" dirty="0">
                <a:solidFill>
                  <a:srgbClr val="1A1A6F"/>
                </a:solidFill>
                <a:latin typeface="Arial"/>
                <a:cs typeface="Arial"/>
              </a:rPr>
              <a:t>2 </a:t>
            </a:r>
            <a:r>
              <a:rPr sz="2400" dirty="0">
                <a:solidFill>
                  <a:srgbClr val="1A1A6F"/>
                </a:solidFill>
                <a:latin typeface="Arial"/>
                <a:cs typeface="Arial"/>
              </a:rPr>
              <a:t>&gt;= </a:t>
            </a:r>
            <a:r>
              <a:rPr sz="2400" spc="-5" dirty="0">
                <a:solidFill>
                  <a:srgbClr val="1A1A6F"/>
                </a:solidFill>
                <a:latin typeface="Arial"/>
                <a:cs typeface="Arial"/>
              </a:rPr>
              <a:t>43 </a:t>
            </a:r>
            <a:r>
              <a:rPr sz="2400" dirty="0">
                <a:solidFill>
                  <a:srgbClr val="1A1A6F"/>
                </a:solidFill>
                <a:latin typeface="Arial"/>
                <a:cs typeface="Arial"/>
              </a:rPr>
              <a:t>——&gt; m =</a:t>
            </a:r>
            <a:r>
              <a:rPr sz="2400" spc="-4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400" spc="-5" dirty="0">
                <a:solidFill>
                  <a:srgbClr val="1A1A6F"/>
                </a:solidFill>
                <a:latin typeface="Arial"/>
                <a:cs typeface="Arial"/>
              </a:rPr>
              <a:t>6</a:t>
            </a:r>
            <a:endParaRPr sz="2400">
              <a:latin typeface="Arial"/>
              <a:cs typeface="Arial"/>
            </a:endParaRPr>
          </a:p>
          <a:p>
            <a:pPr marL="355600" marR="1156970" indent="-342900">
              <a:lnSpc>
                <a:spcPct val="100000"/>
              </a:lnSpc>
              <a:spcBef>
                <a:spcPts val="575"/>
              </a:spcBef>
              <a:buFont typeface="Wingdings"/>
              <a:buChar char=""/>
              <a:tabLst>
                <a:tab pos="356235" algn="l"/>
                <a:tab pos="5120005" algn="l"/>
              </a:tabLst>
            </a:pPr>
            <a:r>
              <a:rPr sz="2400" dirty="0">
                <a:solidFill>
                  <a:srgbClr val="1A1A6F"/>
                </a:solidFill>
                <a:latin typeface="Arial"/>
                <a:cs typeface="Arial"/>
              </a:rPr>
              <a:t>Ağ </a:t>
            </a:r>
            <a:r>
              <a:rPr sz="2400" spc="-5" dirty="0">
                <a:solidFill>
                  <a:srgbClr val="1A1A6F"/>
                </a:solidFill>
                <a:latin typeface="Arial"/>
                <a:cs typeface="Arial"/>
              </a:rPr>
              <a:t>adresi 157 ile </a:t>
            </a:r>
            <a:r>
              <a:rPr sz="2400" spc="-10" dirty="0">
                <a:solidFill>
                  <a:srgbClr val="1A1A6F"/>
                </a:solidFill>
                <a:latin typeface="Arial"/>
                <a:cs typeface="Arial"/>
              </a:rPr>
              <a:t>başladığı</a:t>
            </a:r>
            <a:r>
              <a:rPr sz="2400" spc="9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400" spc="-5" dirty="0">
                <a:solidFill>
                  <a:srgbClr val="1A1A6F"/>
                </a:solidFill>
                <a:latin typeface="Arial"/>
                <a:cs typeface="Arial"/>
              </a:rPr>
              <a:t>için</a:t>
            </a:r>
            <a:r>
              <a:rPr sz="2400" spc="15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1A1A6F"/>
                </a:solidFill>
                <a:latin typeface="Arial"/>
                <a:cs typeface="Arial"/>
              </a:rPr>
              <a:t>IP,	B </a:t>
            </a:r>
            <a:r>
              <a:rPr sz="2400" spc="-10" dirty="0">
                <a:solidFill>
                  <a:srgbClr val="1A1A6F"/>
                </a:solidFill>
                <a:latin typeface="Arial"/>
                <a:cs typeface="Arial"/>
              </a:rPr>
              <a:t>sınıfıdır.</a:t>
            </a:r>
            <a:r>
              <a:rPr sz="2400" spc="-5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1A1A6F"/>
                </a:solidFill>
                <a:latin typeface="Arial"/>
                <a:cs typeface="Arial"/>
              </a:rPr>
              <a:t>B  </a:t>
            </a:r>
            <a:r>
              <a:rPr sz="2400" spc="-10" dirty="0">
                <a:solidFill>
                  <a:srgbClr val="1A1A6F"/>
                </a:solidFill>
                <a:latin typeface="Arial"/>
                <a:cs typeface="Arial"/>
              </a:rPr>
              <a:t>sınıfındaki </a:t>
            </a:r>
            <a:r>
              <a:rPr sz="2400" spc="-5" dirty="0">
                <a:solidFill>
                  <a:srgbClr val="1A1A6F"/>
                </a:solidFill>
                <a:latin typeface="Arial"/>
                <a:cs typeface="Arial"/>
              </a:rPr>
              <a:t>Subnet </a:t>
            </a:r>
            <a:r>
              <a:rPr sz="2400" dirty="0">
                <a:solidFill>
                  <a:srgbClr val="1A1A6F"/>
                </a:solidFill>
                <a:latin typeface="Arial"/>
                <a:cs typeface="Arial"/>
              </a:rPr>
              <a:t>Mask </a:t>
            </a:r>
            <a:r>
              <a:rPr sz="2400" spc="-5" dirty="0">
                <a:solidFill>
                  <a:srgbClr val="1A1A6F"/>
                </a:solidFill>
                <a:latin typeface="Arial"/>
                <a:cs typeface="Arial"/>
              </a:rPr>
              <a:t>Hesabı</a:t>
            </a:r>
            <a:r>
              <a:rPr sz="2400" spc="7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1A1A6F"/>
                </a:solidFill>
                <a:latin typeface="Arial"/>
                <a:cs typeface="Arial"/>
              </a:rPr>
              <a:t>;</a:t>
            </a:r>
            <a:endParaRPr sz="2400">
              <a:latin typeface="Arial"/>
              <a:cs typeface="Arial"/>
            </a:endParaRPr>
          </a:p>
          <a:p>
            <a:pPr marL="355600" marR="5080" indent="-342900">
              <a:lnSpc>
                <a:spcPct val="100000"/>
              </a:lnSpc>
              <a:spcBef>
                <a:spcPts val="580"/>
              </a:spcBef>
              <a:buFont typeface="Wingdings"/>
              <a:buChar char=""/>
              <a:tabLst>
                <a:tab pos="356235" algn="l"/>
              </a:tabLst>
            </a:pPr>
            <a:r>
              <a:rPr sz="2400" dirty="0">
                <a:solidFill>
                  <a:srgbClr val="1A1A6F"/>
                </a:solidFill>
                <a:latin typeface="Arial"/>
                <a:cs typeface="Arial"/>
              </a:rPr>
              <a:t>n </a:t>
            </a:r>
            <a:r>
              <a:rPr sz="2400" spc="-5" dirty="0">
                <a:solidFill>
                  <a:srgbClr val="1A1A6F"/>
                </a:solidFill>
                <a:latin typeface="Arial"/>
                <a:cs typeface="Arial"/>
              </a:rPr>
              <a:t>sayısı </a:t>
            </a:r>
            <a:r>
              <a:rPr sz="2400" dirty="0">
                <a:solidFill>
                  <a:srgbClr val="1A1A6F"/>
                </a:solidFill>
                <a:latin typeface="Arial"/>
                <a:cs typeface="Arial"/>
              </a:rPr>
              <a:t>kadar </a:t>
            </a:r>
            <a:r>
              <a:rPr sz="2400" spc="-5" dirty="0">
                <a:solidFill>
                  <a:srgbClr val="1A1A6F"/>
                </a:solidFill>
                <a:latin typeface="Arial"/>
                <a:cs typeface="Arial"/>
              </a:rPr>
              <a:t>3. </a:t>
            </a:r>
            <a:r>
              <a:rPr sz="2400" dirty="0">
                <a:solidFill>
                  <a:srgbClr val="1A1A6F"/>
                </a:solidFill>
                <a:latin typeface="Arial"/>
                <a:cs typeface="Arial"/>
              </a:rPr>
              <a:t>oktetin </a:t>
            </a:r>
            <a:r>
              <a:rPr sz="2400" spc="-10" dirty="0">
                <a:solidFill>
                  <a:srgbClr val="1A1A6F"/>
                </a:solidFill>
                <a:latin typeface="Arial"/>
                <a:cs typeface="Arial"/>
              </a:rPr>
              <a:t>başına </a:t>
            </a:r>
            <a:r>
              <a:rPr sz="2400" dirty="0">
                <a:solidFill>
                  <a:srgbClr val="1A1A6F"/>
                </a:solidFill>
                <a:latin typeface="Arial"/>
                <a:cs typeface="Arial"/>
              </a:rPr>
              <a:t>1 konur ve sonrası 0 </a:t>
            </a:r>
            <a:r>
              <a:rPr sz="2400" spc="-10" dirty="0">
                <a:solidFill>
                  <a:srgbClr val="1A1A6F"/>
                </a:solidFill>
                <a:latin typeface="Arial"/>
                <a:cs typeface="Arial"/>
              </a:rPr>
              <a:t>dır.  </a:t>
            </a:r>
            <a:r>
              <a:rPr sz="2400" dirty="0">
                <a:solidFill>
                  <a:srgbClr val="1A1A6F"/>
                </a:solidFill>
                <a:latin typeface="Arial"/>
                <a:cs typeface="Arial"/>
              </a:rPr>
              <a:t>(C </a:t>
            </a:r>
            <a:r>
              <a:rPr sz="2400" spc="-10" dirty="0">
                <a:solidFill>
                  <a:srgbClr val="1A1A6F"/>
                </a:solidFill>
                <a:latin typeface="Arial"/>
                <a:cs typeface="Arial"/>
              </a:rPr>
              <a:t>sınıfı </a:t>
            </a:r>
            <a:r>
              <a:rPr sz="2400" spc="-5" dirty="0">
                <a:solidFill>
                  <a:srgbClr val="1A1A6F"/>
                </a:solidFill>
                <a:latin typeface="Arial"/>
                <a:cs typeface="Arial"/>
              </a:rPr>
              <a:t>olsaydı aynı işlem 4. </a:t>
            </a:r>
            <a:r>
              <a:rPr sz="2400" dirty="0">
                <a:solidFill>
                  <a:srgbClr val="1A1A6F"/>
                </a:solidFill>
                <a:latin typeface="Arial"/>
                <a:cs typeface="Arial"/>
              </a:rPr>
              <a:t>oktette</a:t>
            </a:r>
            <a:r>
              <a:rPr sz="2400" spc="4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400" spc="-10" dirty="0">
                <a:solidFill>
                  <a:srgbClr val="1A1A6F"/>
                </a:solidFill>
                <a:latin typeface="Arial"/>
                <a:cs typeface="Arial"/>
              </a:rPr>
              <a:t>yapılırdı)</a:t>
            </a:r>
            <a:endParaRPr sz="2400">
              <a:latin typeface="Arial"/>
              <a:cs typeface="Arial"/>
            </a:endParaRPr>
          </a:p>
          <a:p>
            <a:pPr marL="355600" marR="582295" indent="-342900">
              <a:lnSpc>
                <a:spcPct val="100000"/>
              </a:lnSpc>
              <a:spcBef>
                <a:spcPts val="575"/>
              </a:spcBef>
              <a:buFont typeface="Wingdings"/>
              <a:buChar char=""/>
              <a:tabLst>
                <a:tab pos="356235" algn="l"/>
                <a:tab pos="2641600" algn="l"/>
              </a:tabLst>
            </a:pPr>
            <a:r>
              <a:rPr sz="2400" spc="-5" dirty="0">
                <a:solidFill>
                  <a:srgbClr val="1A1A6F"/>
                </a:solidFill>
                <a:latin typeface="Arial"/>
                <a:cs typeface="Arial"/>
              </a:rPr>
              <a:t>Subnet</a:t>
            </a:r>
            <a:r>
              <a:rPr sz="2400" spc="2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1A1A6F"/>
                </a:solidFill>
                <a:latin typeface="Arial"/>
                <a:cs typeface="Arial"/>
              </a:rPr>
              <a:t>Mask :	</a:t>
            </a:r>
            <a:r>
              <a:rPr sz="2400" spc="-5" dirty="0">
                <a:solidFill>
                  <a:srgbClr val="1A1A6F"/>
                </a:solidFill>
                <a:latin typeface="Arial"/>
                <a:cs typeface="Arial"/>
              </a:rPr>
              <a:t>255.255.11100000.00000000 —–&gt;  255.255.226.0</a:t>
            </a:r>
            <a:endParaRPr sz="2400">
              <a:latin typeface="Arial"/>
              <a:cs typeface="Arial"/>
            </a:endParaRPr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30</a:t>
            </a:fld>
            <a:endParaRPr lang="tr-T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000" b="0" spc="-5" dirty="0">
                <a:latin typeface="Arial"/>
                <a:cs typeface="Arial"/>
              </a:rPr>
              <a:t>Çözüm</a:t>
            </a:r>
            <a:r>
              <a:rPr sz="3000" b="0" spc="-105" dirty="0">
                <a:latin typeface="Arial"/>
                <a:cs typeface="Arial"/>
              </a:rPr>
              <a:t> </a:t>
            </a:r>
            <a:r>
              <a:rPr sz="3000" b="0" dirty="0">
                <a:latin typeface="Arial"/>
                <a:cs typeface="Arial"/>
              </a:rPr>
              <a:t>1</a:t>
            </a:r>
            <a:endParaRPr sz="3000">
              <a:latin typeface="Arial"/>
              <a:cs typeface="Arial"/>
            </a:endParaRPr>
          </a:p>
        </p:txBody>
      </p:sp>
      <p:sp>
        <p:nvSpPr>
          <p:cNvPr id="7" name="object 7"/>
          <p:cNvSpPr txBox="1"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spc="-10" dirty="0"/>
          </a:p>
        </p:txBody>
      </p:sp>
      <p:sp>
        <p:nvSpPr>
          <p:cNvPr id="3" name="object 3"/>
          <p:cNvSpPr txBox="1">
            <a:spLocks noGrp="1"/>
          </p:cNvSpPr>
          <p:nvPr>
            <p:ph idx="4294967295"/>
          </p:nvPr>
        </p:nvSpPr>
        <p:spPr>
          <a:xfrm>
            <a:off x="304800" y="1066800"/>
            <a:ext cx="8077200" cy="159274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marR="5080" indent="-342900">
              <a:lnSpc>
                <a:spcPct val="100000"/>
              </a:lnSpc>
              <a:spcBef>
                <a:spcPts val="100"/>
              </a:spcBef>
              <a:buFont typeface="Wingdings"/>
              <a:buChar char=""/>
              <a:tabLst>
                <a:tab pos="356235" algn="l"/>
              </a:tabLst>
            </a:pPr>
            <a:r>
              <a:rPr sz="2400" spc="-5" dirty="0"/>
              <a:t>Tanımlanabilecek </a:t>
            </a:r>
            <a:r>
              <a:rPr sz="2400" dirty="0"/>
              <a:t>IP </a:t>
            </a:r>
            <a:r>
              <a:rPr sz="2400" spc="-5" dirty="0"/>
              <a:t>Adresi Sayısı </a:t>
            </a:r>
            <a:r>
              <a:rPr sz="2400" dirty="0"/>
              <a:t>: </a:t>
            </a:r>
            <a:r>
              <a:rPr sz="2400" spc="-5" dirty="0"/>
              <a:t>Subnet </a:t>
            </a:r>
            <a:r>
              <a:rPr sz="2400" dirty="0"/>
              <a:t>Mask </a:t>
            </a:r>
            <a:r>
              <a:rPr sz="2400" spc="-15" dirty="0"/>
              <a:t>‘ın  </a:t>
            </a:r>
            <a:r>
              <a:rPr sz="2400" spc="-5" dirty="0"/>
              <a:t>binary yazım şeklinde 4.Oktet sonundan </a:t>
            </a:r>
            <a:r>
              <a:rPr sz="2400" spc="-10" dirty="0"/>
              <a:t>başlayıp </a:t>
            </a:r>
            <a:r>
              <a:rPr sz="2400" spc="-5" dirty="0"/>
              <a:t>ilk </a:t>
            </a:r>
            <a:r>
              <a:rPr sz="2400" dirty="0"/>
              <a:t>1  </a:t>
            </a:r>
            <a:r>
              <a:rPr sz="2400" spc="-5" dirty="0"/>
              <a:t>değerine </a:t>
            </a:r>
            <a:r>
              <a:rPr sz="2400" dirty="0"/>
              <a:t>kadar </a:t>
            </a:r>
            <a:r>
              <a:rPr sz="2400" spc="-5" dirty="0"/>
              <a:t>olan </a:t>
            </a:r>
            <a:r>
              <a:rPr sz="2400" u="heavy" spc="-10" dirty="0">
                <a:uFill>
                  <a:solidFill>
                    <a:srgbClr val="1A1A6F"/>
                  </a:solidFill>
                </a:uFill>
              </a:rPr>
              <a:t>aralıksız</a:t>
            </a:r>
            <a:r>
              <a:rPr sz="2400" spc="-10" dirty="0"/>
              <a:t> sıfır </a:t>
            </a:r>
            <a:r>
              <a:rPr sz="2400" spc="-5" dirty="0"/>
              <a:t>sayısı </a:t>
            </a:r>
            <a:r>
              <a:rPr sz="2400" dirty="0"/>
              <a:t>=</a:t>
            </a:r>
            <a:r>
              <a:rPr sz="2400" spc="114" dirty="0"/>
              <a:t> </a:t>
            </a:r>
            <a:r>
              <a:rPr sz="2400" spc="-5" dirty="0"/>
              <a:t>13</a:t>
            </a:r>
          </a:p>
          <a:p>
            <a:pPr marL="355600" indent="-342900">
              <a:lnSpc>
                <a:spcPct val="100000"/>
              </a:lnSpc>
              <a:spcBef>
                <a:spcPts val="580"/>
              </a:spcBef>
              <a:buFont typeface="Wingdings"/>
              <a:buChar char=""/>
              <a:tabLst>
                <a:tab pos="356235" algn="l"/>
                <a:tab pos="3158490" algn="l"/>
              </a:tabLst>
            </a:pPr>
            <a:r>
              <a:rPr sz="2400" spc="-5" dirty="0"/>
              <a:t>Toplam </a:t>
            </a:r>
            <a:r>
              <a:rPr sz="2400" dirty="0"/>
              <a:t>: </a:t>
            </a:r>
            <a:r>
              <a:rPr sz="2400" spc="-5" dirty="0"/>
              <a:t>(2^13)</a:t>
            </a:r>
            <a:r>
              <a:rPr sz="2400" spc="45" dirty="0"/>
              <a:t> </a:t>
            </a:r>
            <a:r>
              <a:rPr sz="2400" dirty="0"/>
              <a:t>–</a:t>
            </a:r>
            <a:r>
              <a:rPr sz="2400" spc="10" dirty="0"/>
              <a:t> </a:t>
            </a:r>
            <a:r>
              <a:rPr sz="2400" spc="-5" dirty="0"/>
              <a:t>2	</a:t>
            </a:r>
            <a:r>
              <a:rPr sz="2400" dirty="0"/>
              <a:t>kadar </a:t>
            </a:r>
            <a:r>
              <a:rPr sz="2400" spc="-5" dirty="0"/>
              <a:t>ip</a:t>
            </a:r>
            <a:r>
              <a:rPr sz="2400" spc="-10" dirty="0"/>
              <a:t> </a:t>
            </a:r>
            <a:r>
              <a:rPr sz="2400" spc="-5" dirty="0"/>
              <a:t>tanımlanabilir.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3671442" y="2667000"/>
            <a:ext cx="4922520" cy="1781810"/>
          </a:xfrm>
          <a:prstGeom prst="rect">
            <a:avLst/>
          </a:prstGeom>
        </p:spPr>
        <p:txBody>
          <a:bodyPr vert="horz" wrap="square" lIns="0" tIns="8572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675"/>
              </a:spcBef>
              <a:tabLst>
                <a:tab pos="1864360" algn="l"/>
                <a:tab pos="2438400" algn="l"/>
              </a:tabLst>
            </a:pPr>
            <a:r>
              <a:rPr sz="2400" spc="-5" dirty="0">
                <a:solidFill>
                  <a:srgbClr val="1A1A6F"/>
                </a:solidFill>
                <a:latin typeface="Arial"/>
                <a:cs typeface="Arial"/>
              </a:rPr>
              <a:t>157.132.0.1	—-	157.132.31.254</a:t>
            </a:r>
            <a:endParaRPr sz="24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575"/>
              </a:spcBef>
              <a:tabLst>
                <a:tab pos="2045970" algn="l"/>
                <a:tab pos="2621915" algn="l"/>
              </a:tabLst>
            </a:pPr>
            <a:r>
              <a:rPr sz="2400" spc="-5" dirty="0">
                <a:solidFill>
                  <a:srgbClr val="1A1A6F"/>
                </a:solidFill>
                <a:latin typeface="Arial"/>
                <a:cs typeface="Arial"/>
              </a:rPr>
              <a:t>157.132.32.1	</a:t>
            </a:r>
            <a:r>
              <a:rPr sz="2400" dirty="0">
                <a:solidFill>
                  <a:srgbClr val="1A1A6F"/>
                </a:solidFill>
                <a:latin typeface="Arial"/>
                <a:cs typeface="Arial"/>
              </a:rPr>
              <a:t>—-	</a:t>
            </a:r>
            <a:r>
              <a:rPr sz="2400" spc="-5" dirty="0">
                <a:solidFill>
                  <a:srgbClr val="1A1A6F"/>
                </a:solidFill>
                <a:latin typeface="Arial"/>
                <a:cs typeface="Arial"/>
              </a:rPr>
              <a:t>157.132.63.254</a:t>
            </a:r>
            <a:endParaRPr sz="24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575"/>
              </a:spcBef>
              <a:tabLst>
                <a:tab pos="2045970" algn="l"/>
                <a:tab pos="2621915" algn="l"/>
              </a:tabLst>
            </a:pPr>
            <a:r>
              <a:rPr sz="2400" spc="-5" dirty="0">
                <a:solidFill>
                  <a:srgbClr val="1A1A6F"/>
                </a:solidFill>
                <a:latin typeface="Arial"/>
                <a:cs typeface="Arial"/>
              </a:rPr>
              <a:t>157.132.64.1	—-	157.132.95.254</a:t>
            </a:r>
            <a:endParaRPr sz="24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580"/>
              </a:spcBef>
              <a:tabLst>
                <a:tab pos="2045970" algn="l"/>
                <a:tab pos="2621915" algn="l"/>
              </a:tabLst>
            </a:pPr>
            <a:r>
              <a:rPr sz="2400" spc="-5" dirty="0">
                <a:solidFill>
                  <a:srgbClr val="1A1A6F"/>
                </a:solidFill>
                <a:latin typeface="Arial"/>
                <a:cs typeface="Arial"/>
              </a:rPr>
              <a:t>157.132.96.1	</a:t>
            </a:r>
            <a:r>
              <a:rPr sz="2400" dirty="0">
                <a:solidFill>
                  <a:srgbClr val="1A1A6F"/>
                </a:solidFill>
                <a:latin typeface="Arial"/>
                <a:cs typeface="Arial"/>
              </a:rPr>
              <a:t>—-	</a:t>
            </a:r>
            <a:r>
              <a:rPr sz="2400" spc="-5" dirty="0">
                <a:solidFill>
                  <a:srgbClr val="1A1A6F"/>
                </a:solidFill>
                <a:latin typeface="Arial"/>
                <a:cs typeface="Arial"/>
              </a:rPr>
              <a:t>157.132.127.254</a:t>
            </a:r>
            <a:endParaRPr sz="24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35940" y="2667000"/>
            <a:ext cx="2655570" cy="3537585"/>
          </a:xfrm>
          <a:prstGeom prst="rect">
            <a:avLst/>
          </a:prstGeom>
        </p:spPr>
        <p:txBody>
          <a:bodyPr vert="horz" wrap="square" lIns="0" tIns="85725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675"/>
              </a:spcBef>
              <a:buFont typeface="Wingdings"/>
              <a:buChar char=""/>
              <a:tabLst>
                <a:tab pos="356235" algn="l"/>
              </a:tabLst>
            </a:pPr>
            <a:r>
              <a:rPr sz="2400" dirty="0">
                <a:solidFill>
                  <a:srgbClr val="1A1A6F"/>
                </a:solidFill>
                <a:latin typeface="Arial"/>
                <a:cs typeface="Arial"/>
              </a:rPr>
              <a:t>1. </a:t>
            </a:r>
            <a:r>
              <a:rPr sz="2400" spc="-5" dirty="0">
                <a:solidFill>
                  <a:srgbClr val="1A1A6F"/>
                </a:solidFill>
                <a:latin typeface="Arial"/>
                <a:cs typeface="Arial"/>
              </a:rPr>
              <a:t>Subnet </a:t>
            </a:r>
            <a:r>
              <a:rPr sz="2400" dirty="0">
                <a:solidFill>
                  <a:srgbClr val="1A1A6F"/>
                </a:solidFill>
                <a:latin typeface="Arial"/>
                <a:cs typeface="Arial"/>
              </a:rPr>
              <a:t>Mask</a:t>
            </a:r>
            <a:r>
              <a:rPr sz="2400" spc="-9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1A1A6F"/>
                </a:solidFill>
                <a:latin typeface="Arial"/>
                <a:cs typeface="Arial"/>
              </a:rPr>
              <a:t>:</a:t>
            </a:r>
            <a:endParaRPr sz="2400" dirty="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spcBef>
                <a:spcPts val="575"/>
              </a:spcBef>
              <a:buFont typeface="Wingdings"/>
              <a:buChar char=""/>
              <a:tabLst>
                <a:tab pos="356235" algn="l"/>
              </a:tabLst>
            </a:pPr>
            <a:r>
              <a:rPr sz="2400" dirty="0">
                <a:solidFill>
                  <a:srgbClr val="1A1A6F"/>
                </a:solidFill>
                <a:latin typeface="Arial"/>
                <a:cs typeface="Arial"/>
              </a:rPr>
              <a:t>2. </a:t>
            </a:r>
            <a:r>
              <a:rPr sz="2400" spc="-5" dirty="0">
                <a:solidFill>
                  <a:srgbClr val="1A1A6F"/>
                </a:solidFill>
                <a:latin typeface="Arial"/>
                <a:cs typeface="Arial"/>
              </a:rPr>
              <a:t>Subnet </a:t>
            </a:r>
            <a:r>
              <a:rPr sz="2400" dirty="0">
                <a:solidFill>
                  <a:srgbClr val="1A1A6F"/>
                </a:solidFill>
                <a:latin typeface="Arial"/>
                <a:cs typeface="Arial"/>
              </a:rPr>
              <a:t>Mask</a:t>
            </a:r>
            <a:r>
              <a:rPr sz="2400" spc="-9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1A1A6F"/>
                </a:solidFill>
                <a:latin typeface="Arial"/>
                <a:cs typeface="Arial"/>
              </a:rPr>
              <a:t>:</a:t>
            </a:r>
            <a:endParaRPr sz="2400" dirty="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spcBef>
                <a:spcPts val="575"/>
              </a:spcBef>
              <a:buFont typeface="Wingdings"/>
              <a:buChar char=""/>
              <a:tabLst>
                <a:tab pos="356235" algn="l"/>
              </a:tabLst>
            </a:pPr>
            <a:r>
              <a:rPr sz="2400" dirty="0">
                <a:solidFill>
                  <a:srgbClr val="1A1A6F"/>
                </a:solidFill>
                <a:latin typeface="Arial"/>
                <a:cs typeface="Arial"/>
              </a:rPr>
              <a:t>3. </a:t>
            </a:r>
            <a:r>
              <a:rPr sz="2400" spc="-5" dirty="0">
                <a:solidFill>
                  <a:srgbClr val="1A1A6F"/>
                </a:solidFill>
                <a:latin typeface="Arial"/>
                <a:cs typeface="Arial"/>
              </a:rPr>
              <a:t>Subnet </a:t>
            </a:r>
            <a:r>
              <a:rPr sz="2400" dirty="0">
                <a:solidFill>
                  <a:srgbClr val="1A1A6F"/>
                </a:solidFill>
                <a:latin typeface="Arial"/>
                <a:cs typeface="Arial"/>
              </a:rPr>
              <a:t>Mask</a:t>
            </a:r>
            <a:r>
              <a:rPr sz="2400" spc="-8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1A1A6F"/>
                </a:solidFill>
                <a:latin typeface="Arial"/>
                <a:cs typeface="Arial"/>
              </a:rPr>
              <a:t>:</a:t>
            </a:r>
            <a:endParaRPr sz="2400" dirty="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spcBef>
                <a:spcPts val="580"/>
              </a:spcBef>
              <a:buFont typeface="Wingdings"/>
              <a:buChar char=""/>
              <a:tabLst>
                <a:tab pos="356235" algn="l"/>
              </a:tabLst>
            </a:pPr>
            <a:r>
              <a:rPr sz="2400" dirty="0">
                <a:solidFill>
                  <a:srgbClr val="1A1A6F"/>
                </a:solidFill>
                <a:latin typeface="Arial"/>
                <a:cs typeface="Arial"/>
              </a:rPr>
              <a:t>4. </a:t>
            </a:r>
            <a:r>
              <a:rPr sz="2400" spc="-5" dirty="0">
                <a:solidFill>
                  <a:srgbClr val="1A1A6F"/>
                </a:solidFill>
                <a:latin typeface="Arial"/>
                <a:cs typeface="Arial"/>
              </a:rPr>
              <a:t>Subnet </a:t>
            </a:r>
            <a:r>
              <a:rPr sz="2400" dirty="0">
                <a:solidFill>
                  <a:srgbClr val="1A1A6F"/>
                </a:solidFill>
                <a:latin typeface="Arial"/>
                <a:cs typeface="Arial"/>
              </a:rPr>
              <a:t>Mask</a:t>
            </a:r>
            <a:r>
              <a:rPr sz="2400" spc="-9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1A1A6F"/>
                </a:solidFill>
                <a:latin typeface="Arial"/>
                <a:cs typeface="Arial"/>
              </a:rPr>
              <a:t>:</a:t>
            </a:r>
            <a:endParaRPr sz="2400" dirty="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spcBef>
                <a:spcPts val="575"/>
              </a:spcBef>
              <a:buFont typeface="Wingdings"/>
              <a:buChar char=""/>
              <a:tabLst>
                <a:tab pos="356235" algn="l"/>
              </a:tabLst>
            </a:pPr>
            <a:r>
              <a:rPr sz="2400" dirty="0">
                <a:solidFill>
                  <a:srgbClr val="1A1A6F"/>
                </a:solidFill>
                <a:latin typeface="Arial"/>
                <a:cs typeface="Arial"/>
              </a:rPr>
              <a:t>5. </a:t>
            </a:r>
            <a:r>
              <a:rPr sz="2400" spc="-5" dirty="0">
                <a:solidFill>
                  <a:srgbClr val="1A1A6F"/>
                </a:solidFill>
                <a:latin typeface="Arial"/>
                <a:cs typeface="Arial"/>
              </a:rPr>
              <a:t>Subnet </a:t>
            </a:r>
            <a:r>
              <a:rPr sz="2400" dirty="0">
                <a:solidFill>
                  <a:srgbClr val="1A1A6F"/>
                </a:solidFill>
                <a:latin typeface="Arial"/>
                <a:cs typeface="Arial"/>
              </a:rPr>
              <a:t>Mask</a:t>
            </a:r>
            <a:r>
              <a:rPr sz="2400" spc="-9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1A1A6F"/>
                </a:solidFill>
                <a:latin typeface="Arial"/>
                <a:cs typeface="Arial"/>
              </a:rPr>
              <a:t>:</a:t>
            </a:r>
            <a:endParaRPr sz="2400" dirty="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spcBef>
                <a:spcPts val="575"/>
              </a:spcBef>
              <a:buFont typeface="Wingdings"/>
              <a:buChar char=""/>
              <a:tabLst>
                <a:tab pos="356235" algn="l"/>
              </a:tabLst>
            </a:pPr>
            <a:r>
              <a:rPr sz="2400" dirty="0">
                <a:solidFill>
                  <a:srgbClr val="1A1A6F"/>
                </a:solidFill>
                <a:latin typeface="Arial"/>
                <a:cs typeface="Arial"/>
              </a:rPr>
              <a:t>6. </a:t>
            </a:r>
            <a:r>
              <a:rPr sz="2400" spc="-5" dirty="0">
                <a:solidFill>
                  <a:srgbClr val="1A1A6F"/>
                </a:solidFill>
                <a:latin typeface="Arial"/>
                <a:cs typeface="Arial"/>
              </a:rPr>
              <a:t>Subnet </a:t>
            </a:r>
            <a:r>
              <a:rPr sz="2400" dirty="0">
                <a:solidFill>
                  <a:srgbClr val="1A1A6F"/>
                </a:solidFill>
                <a:latin typeface="Arial"/>
                <a:cs typeface="Arial"/>
              </a:rPr>
              <a:t>Mask</a:t>
            </a:r>
            <a:r>
              <a:rPr sz="2400" spc="-8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1A1A6F"/>
                </a:solidFill>
                <a:latin typeface="Arial"/>
                <a:cs typeface="Arial"/>
              </a:rPr>
              <a:t>:</a:t>
            </a:r>
            <a:endParaRPr sz="2400" dirty="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spcBef>
                <a:spcPts val="580"/>
              </a:spcBef>
              <a:buFont typeface="Wingdings"/>
              <a:buChar char=""/>
              <a:tabLst>
                <a:tab pos="356235" algn="l"/>
              </a:tabLst>
            </a:pPr>
            <a:r>
              <a:rPr sz="2400" dirty="0">
                <a:solidFill>
                  <a:srgbClr val="1A1A6F"/>
                </a:solidFill>
                <a:latin typeface="Arial"/>
                <a:cs typeface="Arial"/>
              </a:rPr>
              <a:t>7. </a:t>
            </a:r>
            <a:r>
              <a:rPr sz="2400" spc="-5" dirty="0">
                <a:solidFill>
                  <a:srgbClr val="1A1A6F"/>
                </a:solidFill>
                <a:latin typeface="Arial"/>
                <a:cs typeface="Arial"/>
              </a:rPr>
              <a:t>Subnet </a:t>
            </a:r>
            <a:r>
              <a:rPr sz="2400" dirty="0">
                <a:solidFill>
                  <a:srgbClr val="1A1A6F"/>
                </a:solidFill>
                <a:latin typeface="Arial"/>
                <a:cs typeface="Arial"/>
              </a:rPr>
              <a:t>Mask</a:t>
            </a:r>
            <a:r>
              <a:rPr sz="2400" spc="-9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1A1A6F"/>
                </a:solidFill>
                <a:latin typeface="Arial"/>
                <a:cs typeface="Arial"/>
              </a:rPr>
              <a:t>:</a:t>
            </a:r>
            <a:endParaRPr sz="2400" dirty="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spcBef>
                <a:spcPts val="575"/>
              </a:spcBef>
              <a:buFont typeface="Wingdings"/>
              <a:buChar char=""/>
              <a:tabLst>
                <a:tab pos="356235" algn="l"/>
              </a:tabLst>
            </a:pPr>
            <a:r>
              <a:rPr sz="2400" dirty="0">
                <a:solidFill>
                  <a:srgbClr val="1A1A6F"/>
                </a:solidFill>
                <a:latin typeface="Arial"/>
                <a:cs typeface="Arial"/>
              </a:rPr>
              <a:t>8. </a:t>
            </a:r>
            <a:r>
              <a:rPr sz="2400" spc="-5" dirty="0">
                <a:solidFill>
                  <a:srgbClr val="1A1A6F"/>
                </a:solidFill>
                <a:latin typeface="Arial"/>
                <a:cs typeface="Arial"/>
              </a:rPr>
              <a:t>Subnet </a:t>
            </a:r>
            <a:r>
              <a:rPr sz="2400" dirty="0">
                <a:solidFill>
                  <a:srgbClr val="1A1A6F"/>
                </a:solidFill>
                <a:latin typeface="Arial"/>
                <a:cs typeface="Arial"/>
              </a:rPr>
              <a:t>Mask</a:t>
            </a:r>
            <a:r>
              <a:rPr sz="2400" spc="-9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1A1A6F"/>
                </a:solidFill>
                <a:latin typeface="Arial"/>
                <a:cs typeface="Arial"/>
              </a:rPr>
              <a:t>:</a:t>
            </a:r>
            <a:endParaRPr sz="2400" dirty="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3671442" y="4423406"/>
            <a:ext cx="4923790" cy="1781175"/>
          </a:xfrm>
          <a:prstGeom prst="rect">
            <a:avLst/>
          </a:prstGeom>
        </p:spPr>
        <p:txBody>
          <a:bodyPr vert="horz" wrap="square" lIns="0" tIns="8509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70"/>
              </a:spcBef>
              <a:tabLst>
                <a:tab pos="2623820" algn="l"/>
              </a:tabLst>
            </a:pPr>
            <a:r>
              <a:rPr sz="2400" spc="-5" dirty="0">
                <a:solidFill>
                  <a:srgbClr val="1A1A6F"/>
                </a:solidFill>
                <a:latin typeface="Arial"/>
                <a:cs typeface="Arial"/>
              </a:rPr>
              <a:t>157.132.128.1</a:t>
            </a:r>
            <a:r>
              <a:rPr sz="2400" spc="3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1A1A6F"/>
                </a:solidFill>
                <a:latin typeface="Arial"/>
                <a:cs typeface="Arial"/>
              </a:rPr>
              <a:t>—-	</a:t>
            </a:r>
            <a:r>
              <a:rPr sz="2400" spc="-5" dirty="0">
                <a:solidFill>
                  <a:srgbClr val="1A1A6F"/>
                </a:solidFill>
                <a:latin typeface="Arial"/>
                <a:cs typeface="Arial"/>
              </a:rPr>
              <a:t>157.132.159.254</a:t>
            </a:r>
            <a:endParaRPr sz="24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580"/>
              </a:spcBef>
              <a:tabLst>
                <a:tab pos="2623820" algn="l"/>
              </a:tabLst>
            </a:pPr>
            <a:r>
              <a:rPr sz="2400" spc="-5" dirty="0">
                <a:solidFill>
                  <a:srgbClr val="1A1A6F"/>
                </a:solidFill>
                <a:latin typeface="Arial"/>
                <a:cs typeface="Arial"/>
              </a:rPr>
              <a:t>157.132.160.1</a:t>
            </a:r>
            <a:r>
              <a:rPr sz="2400" spc="3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400" spc="-5" dirty="0">
                <a:solidFill>
                  <a:srgbClr val="1A1A6F"/>
                </a:solidFill>
                <a:latin typeface="Arial"/>
                <a:cs typeface="Arial"/>
              </a:rPr>
              <a:t>—-	157.132.191.254</a:t>
            </a:r>
            <a:endParaRPr sz="24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575"/>
              </a:spcBef>
              <a:tabLst>
                <a:tab pos="2623820" algn="l"/>
              </a:tabLst>
            </a:pPr>
            <a:r>
              <a:rPr sz="2400" spc="-5" dirty="0">
                <a:solidFill>
                  <a:srgbClr val="1A1A6F"/>
                </a:solidFill>
                <a:latin typeface="Arial"/>
                <a:cs typeface="Arial"/>
              </a:rPr>
              <a:t>157.132.192.1</a:t>
            </a:r>
            <a:r>
              <a:rPr sz="2400" spc="3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1A1A6F"/>
                </a:solidFill>
                <a:latin typeface="Arial"/>
                <a:cs typeface="Arial"/>
              </a:rPr>
              <a:t>—-	</a:t>
            </a:r>
            <a:r>
              <a:rPr sz="2400" spc="-5" dirty="0">
                <a:solidFill>
                  <a:srgbClr val="1A1A6F"/>
                </a:solidFill>
                <a:latin typeface="Arial"/>
                <a:cs typeface="Arial"/>
              </a:rPr>
              <a:t>157.132.223.254</a:t>
            </a:r>
            <a:endParaRPr sz="24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575"/>
              </a:spcBef>
              <a:tabLst>
                <a:tab pos="2623820" algn="l"/>
              </a:tabLst>
            </a:pPr>
            <a:r>
              <a:rPr sz="2400" spc="-5" dirty="0">
                <a:solidFill>
                  <a:srgbClr val="1A1A6F"/>
                </a:solidFill>
                <a:latin typeface="Arial"/>
                <a:cs typeface="Arial"/>
              </a:rPr>
              <a:t>157.132.224.1</a:t>
            </a:r>
            <a:r>
              <a:rPr sz="2400" spc="3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1A1A6F"/>
                </a:solidFill>
                <a:latin typeface="Arial"/>
                <a:cs typeface="Arial"/>
              </a:rPr>
              <a:t>—-	</a:t>
            </a:r>
            <a:r>
              <a:rPr sz="2400" spc="-5" dirty="0">
                <a:solidFill>
                  <a:srgbClr val="1A1A6F"/>
                </a:solidFill>
                <a:latin typeface="Arial"/>
                <a:cs typeface="Arial"/>
              </a:rPr>
              <a:t>157.132.255.254</a:t>
            </a:r>
            <a:endParaRPr sz="2400">
              <a:latin typeface="Arial"/>
              <a:cs typeface="Arial"/>
            </a:endParaRPr>
          </a:p>
        </p:txBody>
      </p:sp>
      <p:sp>
        <p:nvSpPr>
          <p:cNvPr id="8" name="Slayt Numarası Yer Tutucusu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31</a:t>
            </a:fld>
            <a:endParaRPr lang="tr-T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000" b="0" spc="-5" dirty="0">
                <a:latin typeface="Arial"/>
                <a:cs typeface="Arial"/>
              </a:rPr>
              <a:t>Örnek</a:t>
            </a:r>
            <a:r>
              <a:rPr sz="3000" b="0" spc="-90" dirty="0">
                <a:latin typeface="Arial"/>
                <a:cs typeface="Arial"/>
              </a:rPr>
              <a:t> </a:t>
            </a:r>
            <a:r>
              <a:rPr sz="3000" b="0" dirty="0">
                <a:latin typeface="Arial"/>
                <a:cs typeface="Arial"/>
              </a:rPr>
              <a:t>2</a:t>
            </a:r>
            <a:endParaRPr sz="3000">
              <a:latin typeface="Arial"/>
              <a:cs typeface="Arial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spc="-10" dirty="0"/>
          </a:p>
        </p:txBody>
      </p:sp>
      <p:sp>
        <p:nvSpPr>
          <p:cNvPr id="3" name="object 3"/>
          <p:cNvSpPr txBox="1"/>
          <p:nvPr/>
        </p:nvSpPr>
        <p:spPr>
          <a:xfrm>
            <a:off x="457200" y="1113438"/>
            <a:ext cx="7904480" cy="514731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5600" marR="1332230" indent="-342900">
              <a:lnSpc>
                <a:spcPct val="100000"/>
              </a:lnSpc>
              <a:spcBef>
                <a:spcPts val="95"/>
              </a:spcBef>
              <a:buFont typeface="Wingdings"/>
              <a:buChar char=""/>
              <a:tabLst>
                <a:tab pos="356235" algn="l"/>
              </a:tabLst>
            </a:pP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Bir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yazılım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firmasında 6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ayrı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departman  bulunmaktadır.</a:t>
            </a:r>
            <a:endParaRPr sz="2800" dirty="0">
              <a:latin typeface="Arial"/>
              <a:cs typeface="Arial"/>
            </a:endParaRPr>
          </a:p>
          <a:p>
            <a:pPr marL="355600" marR="591185" indent="-342900" algn="just">
              <a:lnSpc>
                <a:spcPct val="100000"/>
              </a:lnSpc>
              <a:spcBef>
                <a:spcPts val="675"/>
              </a:spcBef>
              <a:buClr>
                <a:srgbClr val="1A1A6F"/>
              </a:buClr>
              <a:buFont typeface="Wingdings"/>
              <a:buChar char=""/>
              <a:tabLst>
                <a:tab pos="455295" algn="l"/>
              </a:tabLst>
            </a:pPr>
            <a:r>
              <a:rPr dirty="0"/>
              <a:t>	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Her bir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departmandaki bilgisayarlar sadece 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kendi departmanındaki diğer bilgisayarlar </a:t>
            </a:r>
            <a:r>
              <a:rPr sz="2800" spc="-10" dirty="0">
                <a:solidFill>
                  <a:srgbClr val="1A1A6F"/>
                </a:solidFill>
                <a:latin typeface="Arial"/>
                <a:cs typeface="Arial"/>
              </a:rPr>
              <a:t>ile 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haberleşecektir.</a:t>
            </a:r>
            <a:endParaRPr sz="2800" dirty="0">
              <a:latin typeface="Arial"/>
              <a:cs typeface="Arial"/>
            </a:endParaRPr>
          </a:p>
          <a:p>
            <a:pPr marL="355600" marR="813435" indent="-342900">
              <a:lnSpc>
                <a:spcPct val="100000"/>
              </a:lnSpc>
              <a:spcBef>
                <a:spcPts val="675"/>
              </a:spcBef>
              <a:buFont typeface="Wingdings"/>
              <a:buChar char=""/>
              <a:tabLst>
                <a:tab pos="356235" algn="l"/>
              </a:tabLst>
            </a:pP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Her departmanda en az 43 kişi (Bilgisayar)  çalışmaktadır. Ağ adresi 157.132.21.0</a:t>
            </a:r>
            <a:r>
              <a:rPr sz="2800" spc="75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dir.</a:t>
            </a:r>
            <a:endParaRPr sz="2800" dirty="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spcBef>
                <a:spcPts val="675"/>
              </a:spcBef>
              <a:buFont typeface="Wingdings"/>
              <a:buChar char=""/>
              <a:tabLst>
                <a:tab pos="356235" algn="l"/>
              </a:tabLst>
            </a:pP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Bu network sisteminin IP adreslemesini</a:t>
            </a:r>
            <a:r>
              <a:rPr sz="2800" spc="85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yapınız.</a:t>
            </a:r>
            <a:endParaRPr sz="2800" dirty="0">
              <a:latin typeface="Arial"/>
              <a:cs typeface="Arial"/>
            </a:endParaRPr>
          </a:p>
          <a:p>
            <a:pPr marL="355600" marR="626110" indent="-342900">
              <a:lnSpc>
                <a:spcPct val="100000"/>
              </a:lnSpc>
              <a:spcBef>
                <a:spcPts val="675"/>
              </a:spcBef>
              <a:buFont typeface="Wingdings"/>
              <a:buChar char=""/>
              <a:tabLst>
                <a:tab pos="356235" algn="l"/>
                <a:tab pos="4159885" algn="l"/>
              </a:tabLst>
            </a:pP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Host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Sayısı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: (2^m)</a:t>
            </a:r>
            <a:r>
              <a:rPr sz="2800" spc="45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–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2	&gt;= 1 alt ağdaki host  sayısı</a:t>
            </a:r>
            <a:endParaRPr sz="2800" dirty="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spcBef>
                <a:spcPts val="670"/>
              </a:spcBef>
              <a:buFont typeface="Wingdings"/>
              <a:buChar char=""/>
              <a:tabLst>
                <a:tab pos="356235" algn="l"/>
                <a:tab pos="3544570" algn="l"/>
              </a:tabLst>
            </a:pP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Alt </a:t>
            </a:r>
            <a:r>
              <a:rPr sz="2800" spc="-10" dirty="0">
                <a:solidFill>
                  <a:srgbClr val="1A1A6F"/>
                </a:solidFill>
                <a:latin typeface="Arial"/>
                <a:cs typeface="Arial"/>
              </a:rPr>
              <a:t>Ağ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Sayısı :</a:t>
            </a:r>
            <a:r>
              <a:rPr sz="2800" spc="35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2</a:t>
            </a:r>
            <a:r>
              <a:rPr sz="2800" spc="5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^n	&gt;= alt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ağ</a:t>
            </a:r>
            <a:r>
              <a:rPr sz="2800" spc="-1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sayısı</a:t>
            </a:r>
            <a:endParaRPr sz="2800" dirty="0">
              <a:latin typeface="Arial"/>
              <a:cs typeface="Arial"/>
            </a:endParaRPr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32</a:t>
            </a:fld>
            <a:endParaRPr lang="tr-T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000" b="0" spc="-5" dirty="0">
                <a:latin typeface="Arial"/>
                <a:cs typeface="Arial"/>
              </a:rPr>
              <a:t>Çözüm</a:t>
            </a:r>
            <a:r>
              <a:rPr sz="3000" b="0" spc="-105" dirty="0">
                <a:latin typeface="Arial"/>
                <a:cs typeface="Arial"/>
              </a:rPr>
              <a:t> </a:t>
            </a:r>
            <a:r>
              <a:rPr sz="3000" b="0" dirty="0">
                <a:latin typeface="Arial"/>
                <a:cs typeface="Arial"/>
              </a:rPr>
              <a:t>2</a:t>
            </a:r>
            <a:endParaRPr sz="3000">
              <a:latin typeface="Arial"/>
              <a:cs typeface="Arial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spc="-10" dirty="0"/>
          </a:p>
        </p:txBody>
      </p:sp>
      <p:sp>
        <p:nvSpPr>
          <p:cNvPr id="3" name="object 3"/>
          <p:cNvSpPr txBox="1"/>
          <p:nvPr/>
        </p:nvSpPr>
        <p:spPr>
          <a:xfrm>
            <a:off x="535940" y="1396949"/>
            <a:ext cx="8023859" cy="441642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marR="5080" indent="-342900" algn="just">
              <a:lnSpc>
                <a:spcPct val="100000"/>
              </a:lnSpc>
              <a:spcBef>
                <a:spcPts val="100"/>
              </a:spcBef>
              <a:buFont typeface="Wingdings"/>
              <a:buChar char=""/>
              <a:tabLst>
                <a:tab pos="356235" algn="l"/>
              </a:tabLst>
            </a:pPr>
            <a:r>
              <a:rPr sz="2400" b="1" spc="-5" dirty="0">
                <a:solidFill>
                  <a:srgbClr val="1A1A6F"/>
                </a:solidFill>
                <a:latin typeface="Arial"/>
                <a:cs typeface="Arial"/>
              </a:rPr>
              <a:t>Yani </a:t>
            </a:r>
            <a:r>
              <a:rPr sz="2400" b="1" dirty="0">
                <a:solidFill>
                  <a:srgbClr val="1A1A6F"/>
                </a:solidFill>
                <a:latin typeface="Arial"/>
                <a:cs typeface="Arial"/>
              </a:rPr>
              <a:t>: </a:t>
            </a:r>
            <a:r>
              <a:rPr sz="2400" dirty="0">
                <a:solidFill>
                  <a:srgbClr val="1A1A6F"/>
                </a:solidFill>
                <a:latin typeface="Arial"/>
                <a:cs typeface="Arial"/>
              </a:rPr>
              <a:t>En </a:t>
            </a:r>
            <a:r>
              <a:rPr sz="2400" spc="-5" dirty="0">
                <a:solidFill>
                  <a:srgbClr val="1A1A6F"/>
                </a:solidFill>
                <a:latin typeface="Arial"/>
                <a:cs typeface="Arial"/>
              </a:rPr>
              <a:t>az </a:t>
            </a:r>
            <a:r>
              <a:rPr sz="2400" dirty="0">
                <a:solidFill>
                  <a:srgbClr val="1A1A6F"/>
                </a:solidFill>
                <a:latin typeface="Arial"/>
                <a:cs typeface="Arial"/>
              </a:rPr>
              <a:t>6 </a:t>
            </a:r>
            <a:r>
              <a:rPr sz="2400" spc="-5" dirty="0">
                <a:solidFill>
                  <a:srgbClr val="1A1A6F"/>
                </a:solidFill>
                <a:latin typeface="Arial"/>
                <a:cs typeface="Arial"/>
              </a:rPr>
              <a:t>adet alt ağ </a:t>
            </a:r>
            <a:r>
              <a:rPr sz="2400" spc="-10" dirty="0">
                <a:solidFill>
                  <a:srgbClr val="1A1A6F"/>
                </a:solidFill>
                <a:latin typeface="Arial"/>
                <a:cs typeface="Arial"/>
              </a:rPr>
              <a:t>olmalıdır </a:t>
            </a:r>
            <a:r>
              <a:rPr sz="2400" dirty="0">
                <a:solidFill>
                  <a:srgbClr val="1A1A6F"/>
                </a:solidFill>
                <a:latin typeface="Arial"/>
                <a:cs typeface="Arial"/>
              </a:rPr>
              <a:t>ve </a:t>
            </a:r>
            <a:r>
              <a:rPr sz="2400" spc="-5" dirty="0">
                <a:solidFill>
                  <a:srgbClr val="1A1A6F"/>
                </a:solidFill>
                <a:latin typeface="Arial"/>
                <a:cs typeface="Arial"/>
              </a:rPr>
              <a:t>her bir alt ağda en  az 45 adet </a:t>
            </a:r>
            <a:r>
              <a:rPr sz="2400" dirty="0">
                <a:solidFill>
                  <a:srgbClr val="1A1A6F"/>
                </a:solidFill>
                <a:latin typeface="Arial"/>
                <a:cs typeface="Arial"/>
              </a:rPr>
              <a:t>IP </a:t>
            </a:r>
            <a:r>
              <a:rPr sz="2400" spc="-5" dirty="0">
                <a:solidFill>
                  <a:srgbClr val="1A1A6F"/>
                </a:solidFill>
                <a:latin typeface="Arial"/>
                <a:cs typeface="Arial"/>
              </a:rPr>
              <a:t>adresi oluşturulabilmelidir. </a:t>
            </a:r>
            <a:r>
              <a:rPr sz="2400" spc="5" dirty="0">
                <a:solidFill>
                  <a:srgbClr val="1A1A6F"/>
                </a:solidFill>
                <a:latin typeface="Arial"/>
                <a:cs typeface="Arial"/>
              </a:rPr>
              <a:t>(43 </a:t>
            </a:r>
            <a:r>
              <a:rPr sz="2400" spc="-5" dirty="0">
                <a:solidFill>
                  <a:srgbClr val="1A1A6F"/>
                </a:solidFill>
                <a:latin typeface="Arial"/>
                <a:cs typeface="Arial"/>
              </a:rPr>
              <a:t>Host </a:t>
            </a:r>
            <a:r>
              <a:rPr sz="2400" dirty="0">
                <a:solidFill>
                  <a:srgbClr val="1A1A6F"/>
                </a:solidFill>
                <a:latin typeface="Arial"/>
                <a:cs typeface="Arial"/>
              </a:rPr>
              <a:t>+ 1 </a:t>
            </a:r>
            <a:r>
              <a:rPr sz="2400" spc="-10" dirty="0">
                <a:solidFill>
                  <a:srgbClr val="1A1A6F"/>
                </a:solidFill>
                <a:latin typeface="Arial"/>
                <a:cs typeface="Arial"/>
              </a:rPr>
              <a:t>Ağ  </a:t>
            </a:r>
            <a:r>
              <a:rPr sz="2400" spc="-5" dirty="0">
                <a:solidFill>
                  <a:srgbClr val="1A1A6F"/>
                </a:solidFill>
                <a:latin typeface="Arial"/>
                <a:cs typeface="Arial"/>
              </a:rPr>
              <a:t>Adresi </a:t>
            </a:r>
            <a:r>
              <a:rPr sz="2400" dirty="0">
                <a:solidFill>
                  <a:srgbClr val="1A1A6F"/>
                </a:solidFill>
                <a:latin typeface="Arial"/>
                <a:cs typeface="Arial"/>
              </a:rPr>
              <a:t>+ </a:t>
            </a:r>
            <a:r>
              <a:rPr sz="2400" spc="-5" dirty="0">
                <a:solidFill>
                  <a:srgbClr val="1A1A6F"/>
                </a:solidFill>
                <a:latin typeface="Arial"/>
                <a:cs typeface="Arial"/>
              </a:rPr>
              <a:t>1 Broadcast Adresi </a:t>
            </a:r>
            <a:r>
              <a:rPr sz="2400" dirty="0">
                <a:solidFill>
                  <a:srgbClr val="1A1A6F"/>
                </a:solidFill>
                <a:latin typeface="Arial"/>
                <a:cs typeface="Arial"/>
              </a:rPr>
              <a:t>=</a:t>
            </a:r>
            <a:r>
              <a:rPr sz="2400" spc="35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400" spc="-5" dirty="0">
                <a:solidFill>
                  <a:srgbClr val="1A1A6F"/>
                </a:solidFill>
                <a:latin typeface="Arial"/>
                <a:cs typeface="Arial"/>
              </a:rPr>
              <a:t>45)</a:t>
            </a:r>
            <a:endParaRPr sz="240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spcBef>
                <a:spcPts val="580"/>
              </a:spcBef>
              <a:buFont typeface="Wingdings"/>
              <a:buChar char=""/>
              <a:tabLst>
                <a:tab pos="356235" algn="l"/>
              </a:tabLst>
            </a:pPr>
            <a:r>
              <a:rPr sz="2400" spc="-5" dirty="0">
                <a:solidFill>
                  <a:srgbClr val="1A1A6F"/>
                </a:solidFill>
                <a:latin typeface="Arial"/>
                <a:cs typeface="Arial"/>
              </a:rPr>
              <a:t>2^n </a:t>
            </a:r>
            <a:r>
              <a:rPr sz="2400" dirty="0">
                <a:solidFill>
                  <a:srgbClr val="1A1A6F"/>
                </a:solidFill>
                <a:latin typeface="Arial"/>
                <a:cs typeface="Arial"/>
              </a:rPr>
              <a:t>&gt;= </a:t>
            </a:r>
            <a:r>
              <a:rPr sz="2400" spc="-5" dirty="0">
                <a:solidFill>
                  <a:srgbClr val="1A1A6F"/>
                </a:solidFill>
                <a:latin typeface="Arial"/>
                <a:cs typeface="Arial"/>
              </a:rPr>
              <a:t>6 </a:t>
            </a:r>
            <a:r>
              <a:rPr sz="2400" dirty="0">
                <a:solidFill>
                  <a:srgbClr val="1A1A6F"/>
                </a:solidFill>
                <a:latin typeface="Arial"/>
                <a:cs typeface="Arial"/>
              </a:rPr>
              <a:t>—&gt; </a:t>
            </a:r>
            <a:r>
              <a:rPr sz="2400" spc="-5" dirty="0">
                <a:solidFill>
                  <a:srgbClr val="1A1A6F"/>
                </a:solidFill>
                <a:latin typeface="Arial"/>
                <a:cs typeface="Arial"/>
              </a:rPr>
              <a:t>n </a:t>
            </a:r>
            <a:r>
              <a:rPr sz="2400" dirty="0">
                <a:solidFill>
                  <a:srgbClr val="1A1A6F"/>
                </a:solidFill>
                <a:latin typeface="Arial"/>
                <a:cs typeface="Arial"/>
              </a:rPr>
              <a:t>= </a:t>
            </a:r>
            <a:r>
              <a:rPr sz="2400" spc="-5" dirty="0">
                <a:solidFill>
                  <a:srgbClr val="1A1A6F"/>
                </a:solidFill>
                <a:latin typeface="Arial"/>
                <a:cs typeface="Arial"/>
              </a:rPr>
              <a:t>3 –&gt; Subnet </a:t>
            </a:r>
            <a:r>
              <a:rPr sz="2400" dirty="0">
                <a:solidFill>
                  <a:srgbClr val="1A1A6F"/>
                </a:solidFill>
                <a:latin typeface="Arial"/>
                <a:cs typeface="Arial"/>
              </a:rPr>
              <a:t>Mask </a:t>
            </a:r>
            <a:r>
              <a:rPr sz="2400" spc="-10" dirty="0">
                <a:solidFill>
                  <a:srgbClr val="1A1A6F"/>
                </a:solidFill>
                <a:latin typeface="Arial"/>
                <a:cs typeface="Arial"/>
              </a:rPr>
              <a:t>Sayısı </a:t>
            </a:r>
            <a:r>
              <a:rPr sz="2400" dirty="0">
                <a:solidFill>
                  <a:srgbClr val="1A1A6F"/>
                </a:solidFill>
                <a:latin typeface="Arial"/>
                <a:cs typeface="Arial"/>
              </a:rPr>
              <a:t>: 8</a:t>
            </a:r>
            <a:endParaRPr sz="240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spcBef>
                <a:spcPts val="580"/>
              </a:spcBef>
              <a:buFont typeface="Wingdings"/>
              <a:buChar char=""/>
              <a:tabLst>
                <a:tab pos="356235" algn="l"/>
              </a:tabLst>
            </a:pPr>
            <a:r>
              <a:rPr sz="2400" dirty="0">
                <a:solidFill>
                  <a:srgbClr val="1A1A6F"/>
                </a:solidFill>
                <a:latin typeface="Arial"/>
                <a:cs typeface="Arial"/>
              </a:rPr>
              <a:t>(2^m) – </a:t>
            </a:r>
            <a:r>
              <a:rPr sz="2400" spc="-5" dirty="0">
                <a:solidFill>
                  <a:srgbClr val="1A1A6F"/>
                </a:solidFill>
                <a:latin typeface="Arial"/>
                <a:cs typeface="Arial"/>
              </a:rPr>
              <a:t>2 </a:t>
            </a:r>
            <a:r>
              <a:rPr sz="2400" dirty="0">
                <a:solidFill>
                  <a:srgbClr val="1A1A6F"/>
                </a:solidFill>
                <a:latin typeface="Arial"/>
                <a:cs typeface="Arial"/>
              </a:rPr>
              <a:t>&gt;= </a:t>
            </a:r>
            <a:r>
              <a:rPr sz="2400" spc="-5" dirty="0">
                <a:solidFill>
                  <a:srgbClr val="1A1A6F"/>
                </a:solidFill>
                <a:latin typeface="Arial"/>
                <a:cs typeface="Arial"/>
              </a:rPr>
              <a:t>43 </a:t>
            </a:r>
            <a:r>
              <a:rPr sz="2400" dirty="0">
                <a:solidFill>
                  <a:srgbClr val="1A1A6F"/>
                </a:solidFill>
                <a:latin typeface="Arial"/>
                <a:cs typeface="Arial"/>
              </a:rPr>
              <a:t>———&gt; m =</a:t>
            </a:r>
            <a:r>
              <a:rPr sz="2400" spc="-3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400" spc="-5" dirty="0">
                <a:solidFill>
                  <a:srgbClr val="1A1A6F"/>
                </a:solidFill>
                <a:latin typeface="Arial"/>
                <a:cs typeface="Arial"/>
              </a:rPr>
              <a:t>6</a:t>
            </a:r>
            <a:endParaRPr sz="2400">
              <a:latin typeface="Arial"/>
              <a:cs typeface="Arial"/>
            </a:endParaRPr>
          </a:p>
          <a:p>
            <a:pPr marL="355600" marR="1222375" indent="-342900">
              <a:lnSpc>
                <a:spcPct val="100000"/>
              </a:lnSpc>
              <a:spcBef>
                <a:spcPts val="575"/>
              </a:spcBef>
              <a:buFont typeface="Wingdings"/>
              <a:buChar char=""/>
              <a:tabLst>
                <a:tab pos="356235" algn="l"/>
                <a:tab pos="5120005" algn="l"/>
              </a:tabLst>
            </a:pPr>
            <a:r>
              <a:rPr sz="2400" dirty="0">
                <a:solidFill>
                  <a:srgbClr val="1A1A6F"/>
                </a:solidFill>
                <a:latin typeface="Arial"/>
                <a:cs typeface="Arial"/>
              </a:rPr>
              <a:t>Ağ </a:t>
            </a:r>
            <a:r>
              <a:rPr sz="2400" spc="-5" dirty="0">
                <a:solidFill>
                  <a:srgbClr val="1A1A6F"/>
                </a:solidFill>
                <a:latin typeface="Arial"/>
                <a:cs typeface="Arial"/>
              </a:rPr>
              <a:t>adresi 157 ile </a:t>
            </a:r>
            <a:r>
              <a:rPr sz="2400" spc="-10" dirty="0">
                <a:solidFill>
                  <a:srgbClr val="1A1A6F"/>
                </a:solidFill>
                <a:latin typeface="Arial"/>
                <a:cs typeface="Arial"/>
              </a:rPr>
              <a:t>başladığı</a:t>
            </a:r>
            <a:r>
              <a:rPr sz="2400" spc="9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400" spc="-5" dirty="0">
                <a:solidFill>
                  <a:srgbClr val="1A1A6F"/>
                </a:solidFill>
                <a:latin typeface="Arial"/>
                <a:cs typeface="Arial"/>
              </a:rPr>
              <a:t>için</a:t>
            </a:r>
            <a:r>
              <a:rPr sz="2400" spc="15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1A1A6F"/>
                </a:solidFill>
                <a:latin typeface="Arial"/>
                <a:cs typeface="Arial"/>
              </a:rPr>
              <a:t>IP,	B </a:t>
            </a:r>
            <a:r>
              <a:rPr sz="2400" spc="-10" dirty="0">
                <a:solidFill>
                  <a:srgbClr val="1A1A6F"/>
                </a:solidFill>
                <a:latin typeface="Arial"/>
                <a:cs typeface="Arial"/>
              </a:rPr>
              <a:t>sınıfıdır.</a:t>
            </a:r>
            <a:r>
              <a:rPr sz="2400" spc="-5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1A1A6F"/>
                </a:solidFill>
                <a:latin typeface="Arial"/>
                <a:cs typeface="Arial"/>
              </a:rPr>
              <a:t>B  </a:t>
            </a:r>
            <a:r>
              <a:rPr sz="2400" spc="-10" dirty="0">
                <a:solidFill>
                  <a:srgbClr val="1A1A6F"/>
                </a:solidFill>
                <a:latin typeface="Arial"/>
                <a:cs typeface="Arial"/>
              </a:rPr>
              <a:t>sınıfındaki </a:t>
            </a:r>
            <a:r>
              <a:rPr sz="2400" spc="-5" dirty="0">
                <a:solidFill>
                  <a:srgbClr val="1A1A6F"/>
                </a:solidFill>
                <a:latin typeface="Arial"/>
                <a:cs typeface="Arial"/>
              </a:rPr>
              <a:t>Subnet </a:t>
            </a:r>
            <a:r>
              <a:rPr sz="2400" dirty="0">
                <a:solidFill>
                  <a:srgbClr val="1A1A6F"/>
                </a:solidFill>
                <a:latin typeface="Arial"/>
                <a:cs typeface="Arial"/>
              </a:rPr>
              <a:t>Mask </a:t>
            </a:r>
            <a:r>
              <a:rPr sz="2400" spc="-5" dirty="0">
                <a:solidFill>
                  <a:srgbClr val="1A1A6F"/>
                </a:solidFill>
                <a:latin typeface="Arial"/>
                <a:cs typeface="Arial"/>
              </a:rPr>
              <a:t>Hesabı</a:t>
            </a:r>
            <a:r>
              <a:rPr sz="2400" spc="7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1A1A6F"/>
                </a:solidFill>
                <a:latin typeface="Arial"/>
                <a:cs typeface="Arial"/>
              </a:rPr>
              <a:t>;</a:t>
            </a:r>
            <a:endParaRPr sz="2400">
              <a:latin typeface="Arial"/>
              <a:cs typeface="Arial"/>
            </a:endParaRPr>
          </a:p>
          <a:p>
            <a:pPr marL="355600" marR="71120" indent="-342900">
              <a:lnSpc>
                <a:spcPct val="100000"/>
              </a:lnSpc>
              <a:spcBef>
                <a:spcPts val="580"/>
              </a:spcBef>
              <a:buFont typeface="Wingdings"/>
              <a:buChar char=""/>
              <a:tabLst>
                <a:tab pos="356235" algn="l"/>
              </a:tabLst>
            </a:pPr>
            <a:r>
              <a:rPr sz="2400" dirty="0">
                <a:solidFill>
                  <a:srgbClr val="1A1A6F"/>
                </a:solidFill>
                <a:latin typeface="Arial"/>
                <a:cs typeface="Arial"/>
              </a:rPr>
              <a:t>n </a:t>
            </a:r>
            <a:r>
              <a:rPr sz="2400" spc="-5" dirty="0">
                <a:solidFill>
                  <a:srgbClr val="1A1A6F"/>
                </a:solidFill>
                <a:latin typeface="Arial"/>
                <a:cs typeface="Arial"/>
              </a:rPr>
              <a:t>sayısı </a:t>
            </a:r>
            <a:r>
              <a:rPr sz="2400" dirty="0">
                <a:solidFill>
                  <a:srgbClr val="1A1A6F"/>
                </a:solidFill>
                <a:latin typeface="Arial"/>
                <a:cs typeface="Arial"/>
              </a:rPr>
              <a:t>kadar </a:t>
            </a:r>
            <a:r>
              <a:rPr sz="2400" spc="-5" dirty="0">
                <a:solidFill>
                  <a:srgbClr val="1A1A6F"/>
                </a:solidFill>
                <a:latin typeface="Arial"/>
                <a:cs typeface="Arial"/>
              </a:rPr>
              <a:t>3. </a:t>
            </a:r>
            <a:r>
              <a:rPr sz="2400" dirty="0">
                <a:solidFill>
                  <a:srgbClr val="1A1A6F"/>
                </a:solidFill>
                <a:latin typeface="Arial"/>
                <a:cs typeface="Arial"/>
              </a:rPr>
              <a:t>oktetin </a:t>
            </a:r>
            <a:r>
              <a:rPr sz="2400" spc="-10" dirty="0">
                <a:solidFill>
                  <a:srgbClr val="1A1A6F"/>
                </a:solidFill>
                <a:latin typeface="Arial"/>
                <a:cs typeface="Arial"/>
              </a:rPr>
              <a:t>başına </a:t>
            </a:r>
            <a:r>
              <a:rPr sz="2400" dirty="0">
                <a:solidFill>
                  <a:srgbClr val="1A1A6F"/>
                </a:solidFill>
                <a:latin typeface="Arial"/>
                <a:cs typeface="Arial"/>
              </a:rPr>
              <a:t>1 konur ve sonrası 0 </a:t>
            </a:r>
            <a:r>
              <a:rPr sz="2400" spc="-10" dirty="0">
                <a:solidFill>
                  <a:srgbClr val="1A1A6F"/>
                </a:solidFill>
                <a:latin typeface="Arial"/>
                <a:cs typeface="Arial"/>
              </a:rPr>
              <a:t>dır.  </a:t>
            </a:r>
            <a:r>
              <a:rPr sz="2400" dirty="0">
                <a:solidFill>
                  <a:srgbClr val="1A1A6F"/>
                </a:solidFill>
                <a:latin typeface="Arial"/>
                <a:cs typeface="Arial"/>
              </a:rPr>
              <a:t>(C </a:t>
            </a:r>
            <a:r>
              <a:rPr sz="2400" spc="-10" dirty="0">
                <a:solidFill>
                  <a:srgbClr val="1A1A6F"/>
                </a:solidFill>
                <a:latin typeface="Arial"/>
                <a:cs typeface="Arial"/>
              </a:rPr>
              <a:t>sınıfı </a:t>
            </a:r>
            <a:r>
              <a:rPr sz="2400" spc="-5" dirty="0">
                <a:solidFill>
                  <a:srgbClr val="1A1A6F"/>
                </a:solidFill>
                <a:latin typeface="Arial"/>
                <a:cs typeface="Arial"/>
              </a:rPr>
              <a:t>olsaydı aynı işlem 4. </a:t>
            </a:r>
            <a:r>
              <a:rPr sz="2400" dirty="0">
                <a:solidFill>
                  <a:srgbClr val="1A1A6F"/>
                </a:solidFill>
                <a:latin typeface="Arial"/>
                <a:cs typeface="Arial"/>
              </a:rPr>
              <a:t>oktette</a:t>
            </a:r>
            <a:r>
              <a:rPr sz="2400" spc="4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400" spc="-10" dirty="0">
                <a:solidFill>
                  <a:srgbClr val="1A1A6F"/>
                </a:solidFill>
                <a:latin typeface="Arial"/>
                <a:cs typeface="Arial"/>
              </a:rPr>
              <a:t>yapılırdı)</a:t>
            </a:r>
            <a:endParaRPr sz="2400">
              <a:latin typeface="Arial"/>
              <a:cs typeface="Arial"/>
            </a:endParaRPr>
          </a:p>
          <a:p>
            <a:pPr marL="355600" marR="648335" indent="-342900">
              <a:lnSpc>
                <a:spcPct val="100000"/>
              </a:lnSpc>
              <a:spcBef>
                <a:spcPts val="575"/>
              </a:spcBef>
              <a:buFont typeface="Wingdings"/>
              <a:buChar char=""/>
              <a:tabLst>
                <a:tab pos="356235" algn="l"/>
                <a:tab pos="2641600" algn="l"/>
              </a:tabLst>
            </a:pPr>
            <a:r>
              <a:rPr sz="2400" spc="-5" dirty="0">
                <a:solidFill>
                  <a:srgbClr val="1A1A6F"/>
                </a:solidFill>
                <a:latin typeface="Arial"/>
                <a:cs typeface="Arial"/>
              </a:rPr>
              <a:t>Subnet</a:t>
            </a:r>
            <a:r>
              <a:rPr sz="2400" spc="2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1A1A6F"/>
                </a:solidFill>
                <a:latin typeface="Arial"/>
                <a:cs typeface="Arial"/>
              </a:rPr>
              <a:t>Mask :	</a:t>
            </a:r>
            <a:r>
              <a:rPr sz="2400" spc="-5" dirty="0">
                <a:solidFill>
                  <a:srgbClr val="1A1A6F"/>
                </a:solidFill>
                <a:latin typeface="Arial"/>
                <a:cs typeface="Arial"/>
              </a:rPr>
              <a:t>255.255.11100000.00000000 —–&gt;  255.255.226.0</a:t>
            </a:r>
            <a:endParaRPr sz="2400">
              <a:latin typeface="Arial"/>
              <a:cs typeface="Arial"/>
            </a:endParaRPr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33</a:t>
            </a:fld>
            <a:endParaRPr lang="tr-T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000" b="0" spc="-5" dirty="0">
                <a:latin typeface="Arial"/>
                <a:cs typeface="Arial"/>
              </a:rPr>
              <a:t>Çözüm</a:t>
            </a:r>
            <a:r>
              <a:rPr sz="3000" b="0" spc="-105" dirty="0">
                <a:latin typeface="Arial"/>
                <a:cs typeface="Arial"/>
              </a:rPr>
              <a:t> </a:t>
            </a:r>
            <a:r>
              <a:rPr sz="3000" b="0" dirty="0">
                <a:latin typeface="Arial"/>
                <a:cs typeface="Arial"/>
              </a:rPr>
              <a:t>2</a:t>
            </a:r>
            <a:endParaRPr sz="3000">
              <a:latin typeface="Arial"/>
              <a:cs typeface="Arial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spc="-10" dirty="0"/>
          </a:p>
        </p:txBody>
      </p:sp>
      <p:sp>
        <p:nvSpPr>
          <p:cNvPr id="3" name="object 3"/>
          <p:cNvSpPr txBox="1"/>
          <p:nvPr/>
        </p:nvSpPr>
        <p:spPr>
          <a:xfrm>
            <a:off x="535940" y="1396949"/>
            <a:ext cx="7705725" cy="130746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105"/>
              </a:spcBef>
              <a:buFont typeface="Wingdings"/>
              <a:buChar char=""/>
              <a:tabLst>
                <a:tab pos="356235" algn="l"/>
              </a:tabLst>
            </a:pPr>
            <a:r>
              <a:rPr sz="2000" dirty="0">
                <a:solidFill>
                  <a:srgbClr val="1A1A6F"/>
                </a:solidFill>
                <a:latin typeface="Arial"/>
                <a:cs typeface="Arial"/>
              </a:rPr>
              <a:t>Tanımlanabilecek IP </a:t>
            </a:r>
            <a:r>
              <a:rPr sz="2000" spc="-5" dirty="0">
                <a:solidFill>
                  <a:srgbClr val="1A1A6F"/>
                </a:solidFill>
                <a:latin typeface="Arial"/>
                <a:cs typeface="Arial"/>
              </a:rPr>
              <a:t>Adresi Sayısı </a:t>
            </a:r>
            <a:r>
              <a:rPr sz="2000" dirty="0">
                <a:solidFill>
                  <a:srgbClr val="1A1A6F"/>
                </a:solidFill>
                <a:latin typeface="Arial"/>
                <a:cs typeface="Arial"/>
              </a:rPr>
              <a:t>: Subnet </a:t>
            </a:r>
            <a:r>
              <a:rPr sz="2000" spc="-5" dirty="0">
                <a:solidFill>
                  <a:srgbClr val="1A1A6F"/>
                </a:solidFill>
                <a:latin typeface="Arial"/>
                <a:cs typeface="Arial"/>
              </a:rPr>
              <a:t>Mask’ın </a:t>
            </a:r>
            <a:r>
              <a:rPr sz="2000" dirty="0">
                <a:solidFill>
                  <a:srgbClr val="1A1A6F"/>
                </a:solidFill>
                <a:latin typeface="Arial"/>
                <a:cs typeface="Arial"/>
              </a:rPr>
              <a:t>binary</a:t>
            </a:r>
            <a:r>
              <a:rPr sz="2000" spc="-9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000" spc="-5" dirty="0">
                <a:solidFill>
                  <a:srgbClr val="1A1A6F"/>
                </a:solidFill>
                <a:latin typeface="Arial"/>
                <a:cs typeface="Arial"/>
              </a:rPr>
              <a:t>yazım</a:t>
            </a:r>
            <a:endParaRPr sz="2000">
              <a:latin typeface="Arial"/>
              <a:cs typeface="Arial"/>
            </a:endParaRPr>
          </a:p>
          <a:p>
            <a:pPr marL="355600" marR="1034415">
              <a:lnSpc>
                <a:spcPct val="100000"/>
              </a:lnSpc>
              <a:spcBef>
                <a:spcPts val="5"/>
              </a:spcBef>
            </a:pPr>
            <a:r>
              <a:rPr sz="2000" dirty="0">
                <a:solidFill>
                  <a:srgbClr val="1A1A6F"/>
                </a:solidFill>
                <a:latin typeface="Arial"/>
                <a:cs typeface="Arial"/>
              </a:rPr>
              <a:t>şeklinde </a:t>
            </a:r>
            <a:r>
              <a:rPr sz="2000" spc="-5" dirty="0">
                <a:solidFill>
                  <a:srgbClr val="1A1A6F"/>
                </a:solidFill>
                <a:latin typeface="Arial"/>
                <a:cs typeface="Arial"/>
              </a:rPr>
              <a:t>4.Oktet </a:t>
            </a:r>
            <a:r>
              <a:rPr sz="2000" dirty="0">
                <a:solidFill>
                  <a:srgbClr val="1A1A6F"/>
                </a:solidFill>
                <a:latin typeface="Arial"/>
                <a:cs typeface="Arial"/>
              </a:rPr>
              <a:t>sonundan </a:t>
            </a:r>
            <a:r>
              <a:rPr sz="2000" spc="-5" dirty="0">
                <a:solidFill>
                  <a:srgbClr val="1A1A6F"/>
                </a:solidFill>
                <a:latin typeface="Arial"/>
                <a:cs typeface="Arial"/>
              </a:rPr>
              <a:t>başlayıp ilk </a:t>
            </a:r>
            <a:r>
              <a:rPr sz="2000" dirty="0">
                <a:solidFill>
                  <a:srgbClr val="1A1A6F"/>
                </a:solidFill>
                <a:latin typeface="Arial"/>
                <a:cs typeface="Arial"/>
              </a:rPr>
              <a:t>1 değerine</a:t>
            </a:r>
            <a:r>
              <a:rPr sz="2000" spc="-17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1A1A6F"/>
                </a:solidFill>
                <a:latin typeface="Arial"/>
                <a:cs typeface="Arial"/>
              </a:rPr>
              <a:t>kadar  olan </a:t>
            </a:r>
            <a:r>
              <a:rPr sz="2000" spc="-5" dirty="0">
                <a:solidFill>
                  <a:srgbClr val="1A1A6F"/>
                </a:solidFill>
                <a:latin typeface="Arial"/>
                <a:cs typeface="Arial"/>
              </a:rPr>
              <a:t>aralıksız </a:t>
            </a:r>
            <a:r>
              <a:rPr sz="2000" spc="-10" dirty="0">
                <a:solidFill>
                  <a:srgbClr val="1A1A6F"/>
                </a:solidFill>
                <a:latin typeface="Arial"/>
                <a:cs typeface="Arial"/>
              </a:rPr>
              <a:t>sıfır </a:t>
            </a:r>
            <a:r>
              <a:rPr sz="2000" spc="-5" dirty="0">
                <a:solidFill>
                  <a:srgbClr val="1A1A6F"/>
                </a:solidFill>
                <a:latin typeface="Arial"/>
                <a:cs typeface="Arial"/>
              </a:rPr>
              <a:t>sayısı </a:t>
            </a:r>
            <a:r>
              <a:rPr sz="2000" dirty="0">
                <a:solidFill>
                  <a:srgbClr val="1A1A6F"/>
                </a:solidFill>
                <a:latin typeface="Arial"/>
                <a:cs typeface="Arial"/>
              </a:rPr>
              <a:t>=</a:t>
            </a:r>
            <a:r>
              <a:rPr sz="2000" spc="-35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000" spc="-5" dirty="0">
                <a:solidFill>
                  <a:srgbClr val="1A1A6F"/>
                </a:solidFill>
                <a:latin typeface="Arial"/>
                <a:cs typeface="Arial"/>
              </a:rPr>
              <a:t>13</a:t>
            </a:r>
            <a:endParaRPr sz="200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spcBef>
                <a:spcPts val="480"/>
              </a:spcBef>
              <a:buFont typeface="Wingdings"/>
              <a:buChar char=""/>
              <a:tabLst>
                <a:tab pos="356235" algn="l"/>
                <a:tab pos="2686050" algn="l"/>
              </a:tabLst>
            </a:pPr>
            <a:r>
              <a:rPr sz="2000" dirty="0">
                <a:solidFill>
                  <a:srgbClr val="1A1A6F"/>
                </a:solidFill>
                <a:latin typeface="Arial"/>
                <a:cs typeface="Arial"/>
              </a:rPr>
              <a:t>Toplam : (2^13)</a:t>
            </a:r>
            <a:r>
              <a:rPr sz="2000" spc="-4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1A1A6F"/>
                </a:solidFill>
                <a:latin typeface="Arial"/>
                <a:cs typeface="Arial"/>
              </a:rPr>
              <a:t>– 2	kadar </a:t>
            </a:r>
            <a:r>
              <a:rPr sz="2000" spc="-5" dirty="0">
                <a:solidFill>
                  <a:srgbClr val="1A1A6F"/>
                </a:solidFill>
                <a:latin typeface="Arial"/>
                <a:cs typeface="Arial"/>
              </a:rPr>
              <a:t>ip</a:t>
            </a:r>
            <a:r>
              <a:rPr sz="2000" spc="-25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000" spc="-5" dirty="0">
                <a:solidFill>
                  <a:srgbClr val="1A1A6F"/>
                </a:solidFill>
                <a:latin typeface="Arial"/>
                <a:cs typeface="Arial"/>
              </a:rPr>
              <a:t>tanımlanabilir.</a:t>
            </a:r>
            <a:endParaRPr sz="2000">
              <a:latin typeface="Arial"/>
              <a:cs typeface="Arial"/>
            </a:endParaRPr>
          </a:p>
        </p:txBody>
      </p:sp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516890" y="2775287"/>
          <a:ext cx="6879589" cy="284562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4866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447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7561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7261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25481">
                <a:tc>
                  <a:txBody>
                    <a:bodyPr/>
                    <a:lstStyle/>
                    <a:p>
                      <a:pPr marL="374650" indent="-342900">
                        <a:lnSpc>
                          <a:spcPts val="2215"/>
                        </a:lnSpc>
                        <a:buFont typeface="Wingdings"/>
                        <a:buChar char=""/>
                        <a:tabLst>
                          <a:tab pos="375285" algn="l"/>
                        </a:tabLst>
                      </a:pPr>
                      <a:r>
                        <a:rPr sz="2000" dirty="0">
                          <a:solidFill>
                            <a:srgbClr val="1A1A6F"/>
                          </a:solidFill>
                          <a:latin typeface="Arial"/>
                          <a:cs typeface="Arial"/>
                        </a:rPr>
                        <a:t>1. Subnet Mask</a:t>
                      </a:r>
                      <a:r>
                        <a:rPr sz="2000" spc="-110" dirty="0">
                          <a:solidFill>
                            <a:srgbClr val="1A1A6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000" dirty="0">
                          <a:solidFill>
                            <a:srgbClr val="1A1A6F"/>
                          </a:solidFill>
                          <a:latin typeface="Arial"/>
                          <a:cs typeface="Arial"/>
                        </a:rPr>
                        <a:t>: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209550">
                        <a:lnSpc>
                          <a:spcPts val="2215"/>
                        </a:lnSpc>
                      </a:pPr>
                      <a:r>
                        <a:rPr sz="2000" dirty="0">
                          <a:solidFill>
                            <a:srgbClr val="1A1A6F"/>
                          </a:solidFill>
                          <a:latin typeface="Arial"/>
                          <a:cs typeface="Arial"/>
                        </a:rPr>
                        <a:t>157.132.21.1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215"/>
                        </a:lnSpc>
                      </a:pPr>
                      <a:r>
                        <a:rPr sz="2000" dirty="0">
                          <a:solidFill>
                            <a:srgbClr val="1A1A6F"/>
                          </a:solidFill>
                          <a:latin typeface="Arial"/>
                          <a:cs typeface="Arial"/>
                        </a:rPr>
                        <a:t>—-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ts val="2215"/>
                        </a:lnSpc>
                      </a:pPr>
                      <a:r>
                        <a:rPr sz="2000" dirty="0">
                          <a:solidFill>
                            <a:srgbClr val="1A1A6F"/>
                          </a:solidFill>
                          <a:latin typeface="Arial"/>
                          <a:cs typeface="Arial"/>
                        </a:rPr>
                        <a:t>157.132.21.32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854">
                <a:tc>
                  <a:txBody>
                    <a:bodyPr/>
                    <a:lstStyle/>
                    <a:p>
                      <a:pPr marL="374650" indent="-342900">
                        <a:lnSpc>
                          <a:spcPct val="100000"/>
                        </a:lnSpc>
                        <a:spcBef>
                          <a:spcPts val="135"/>
                        </a:spcBef>
                        <a:buFont typeface="Wingdings"/>
                        <a:buChar char=""/>
                        <a:tabLst>
                          <a:tab pos="375285" algn="l"/>
                        </a:tabLst>
                      </a:pPr>
                      <a:r>
                        <a:rPr sz="2000" dirty="0">
                          <a:solidFill>
                            <a:srgbClr val="1A1A6F"/>
                          </a:solidFill>
                          <a:latin typeface="Arial"/>
                          <a:cs typeface="Arial"/>
                        </a:rPr>
                        <a:t>2. Subnet Mask</a:t>
                      </a:r>
                      <a:r>
                        <a:rPr sz="2000" spc="-105" dirty="0">
                          <a:solidFill>
                            <a:srgbClr val="1A1A6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000" dirty="0">
                          <a:solidFill>
                            <a:srgbClr val="1A1A6F"/>
                          </a:solidFill>
                          <a:latin typeface="Arial"/>
                          <a:cs typeface="Arial"/>
                        </a:rPr>
                        <a:t>: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17145" marB="0"/>
                </a:tc>
                <a:tc>
                  <a:txBody>
                    <a:bodyPr/>
                    <a:lstStyle/>
                    <a:p>
                      <a:pPr marL="20955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sz="2000" dirty="0">
                          <a:solidFill>
                            <a:srgbClr val="1A1A6F"/>
                          </a:solidFill>
                          <a:latin typeface="Arial"/>
                          <a:cs typeface="Arial"/>
                        </a:rPr>
                        <a:t>157.132.21.33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1714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sz="2000" dirty="0">
                          <a:solidFill>
                            <a:srgbClr val="1A1A6F"/>
                          </a:solidFill>
                          <a:latin typeface="Arial"/>
                          <a:cs typeface="Arial"/>
                        </a:rPr>
                        <a:t>—-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17145" marB="0"/>
                </a:tc>
                <a:tc>
                  <a:txBody>
                    <a:bodyPr/>
                    <a:lstStyle/>
                    <a:p>
                      <a:pPr marL="6921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sz="2000" dirty="0">
                          <a:solidFill>
                            <a:srgbClr val="1A1A6F"/>
                          </a:solidFill>
                          <a:latin typeface="Arial"/>
                          <a:cs typeface="Arial"/>
                        </a:rPr>
                        <a:t>157.132.21.64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17145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marL="374650" indent="-342900">
                        <a:lnSpc>
                          <a:spcPct val="100000"/>
                        </a:lnSpc>
                        <a:spcBef>
                          <a:spcPts val="135"/>
                        </a:spcBef>
                        <a:buFont typeface="Wingdings"/>
                        <a:buChar char=""/>
                        <a:tabLst>
                          <a:tab pos="375285" algn="l"/>
                        </a:tabLst>
                      </a:pPr>
                      <a:r>
                        <a:rPr sz="2000" dirty="0">
                          <a:solidFill>
                            <a:srgbClr val="1A1A6F"/>
                          </a:solidFill>
                          <a:latin typeface="Arial"/>
                          <a:cs typeface="Arial"/>
                        </a:rPr>
                        <a:t>3. Subnet Mask</a:t>
                      </a:r>
                      <a:r>
                        <a:rPr sz="2000" spc="-105" dirty="0">
                          <a:solidFill>
                            <a:srgbClr val="1A1A6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000" dirty="0">
                          <a:solidFill>
                            <a:srgbClr val="1A1A6F"/>
                          </a:solidFill>
                          <a:latin typeface="Arial"/>
                          <a:cs typeface="Arial"/>
                        </a:rPr>
                        <a:t>: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17145" marB="0"/>
                </a:tc>
                <a:tc>
                  <a:txBody>
                    <a:bodyPr/>
                    <a:lstStyle/>
                    <a:p>
                      <a:pPr marL="20955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sz="2000" dirty="0">
                          <a:solidFill>
                            <a:srgbClr val="1A1A6F"/>
                          </a:solidFill>
                          <a:latin typeface="Arial"/>
                          <a:cs typeface="Arial"/>
                        </a:rPr>
                        <a:t>157.132.21.65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1714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sz="2000" dirty="0">
                          <a:solidFill>
                            <a:srgbClr val="1A1A6F"/>
                          </a:solidFill>
                          <a:latin typeface="Arial"/>
                          <a:cs typeface="Arial"/>
                        </a:rPr>
                        <a:t>—-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17145" marB="0"/>
                </a:tc>
                <a:tc>
                  <a:txBody>
                    <a:bodyPr/>
                    <a:lstStyle/>
                    <a:p>
                      <a:pPr marL="6921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sz="2000" dirty="0">
                          <a:solidFill>
                            <a:srgbClr val="1A1A6F"/>
                          </a:solidFill>
                          <a:latin typeface="Arial"/>
                          <a:cs typeface="Arial"/>
                        </a:rPr>
                        <a:t>157.132.21.96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17145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5950">
                <a:tc>
                  <a:txBody>
                    <a:bodyPr/>
                    <a:lstStyle/>
                    <a:p>
                      <a:pPr marL="374650" indent="-342900">
                        <a:lnSpc>
                          <a:spcPct val="100000"/>
                        </a:lnSpc>
                        <a:spcBef>
                          <a:spcPts val="135"/>
                        </a:spcBef>
                        <a:buFont typeface="Wingdings"/>
                        <a:buChar char=""/>
                        <a:tabLst>
                          <a:tab pos="375285" algn="l"/>
                        </a:tabLst>
                      </a:pPr>
                      <a:r>
                        <a:rPr sz="2000" dirty="0">
                          <a:solidFill>
                            <a:srgbClr val="1A1A6F"/>
                          </a:solidFill>
                          <a:latin typeface="Arial"/>
                          <a:cs typeface="Arial"/>
                        </a:rPr>
                        <a:t>4. Subnet Mask</a:t>
                      </a:r>
                      <a:r>
                        <a:rPr sz="2000" spc="-105" dirty="0">
                          <a:solidFill>
                            <a:srgbClr val="1A1A6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000" dirty="0">
                          <a:solidFill>
                            <a:srgbClr val="1A1A6F"/>
                          </a:solidFill>
                          <a:latin typeface="Arial"/>
                          <a:cs typeface="Arial"/>
                        </a:rPr>
                        <a:t>: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17145" marB="0"/>
                </a:tc>
                <a:tc>
                  <a:txBody>
                    <a:bodyPr/>
                    <a:lstStyle/>
                    <a:p>
                      <a:pPr marL="20955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sz="2000" dirty="0">
                          <a:solidFill>
                            <a:srgbClr val="1A1A6F"/>
                          </a:solidFill>
                          <a:latin typeface="Arial"/>
                          <a:cs typeface="Arial"/>
                        </a:rPr>
                        <a:t>157.132.21.97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1714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sz="2000" dirty="0">
                          <a:solidFill>
                            <a:srgbClr val="1A1A6F"/>
                          </a:solidFill>
                          <a:latin typeface="Arial"/>
                          <a:cs typeface="Arial"/>
                        </a:rPr>
                        <a:t>—-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17145" marB="0"/>
                </a:tc>
                <a:tc>
                  <a:txBody>
                    <a:bodyPr/>
                    <a:lstStyle/>
                    <a:p>
                      <a:pPr marL="6921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sz="2000" dirty="0">
                          <a:solidFill>
                            <a:srgbClr val="1A1A6F"/>
                          </a:solidFill>
                          <a:latin typeface="Arial"/>
                          <a:cs typeface="Arial"/>
                        </a:rPr>
                        <a:t>157.132.21.128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17145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5950">
                <a:tc>
                  <a:txBody>
                    <a:bodyPr/>
                    <a:lstStyle/>
                    <a:p>
                      <a:pPr marL="374650" indent="-342900">
                        <a:lnSpc>
                          <a:spcPct val="100000"/>
                        </a:lnSpc>
                        <a:spcBef>
                          <a:spcPts val="135"/>
                        </a:spcBef>
                        <a:buFont typeface="Wingdings"/>
                        <a:buChar char=""/>
                        <a:tabLst>
                          <a:tab pos="375285" algn="l"/>
                        </a:tabLst>
                      </a:pPr>
                      <a:r>
                        <a:rPr sz="2000" dirty="0">
                          <a:solidFill>
                            <a:srgbClr val="1A1A6F"/>
                          </a:solidFill>
                          <a:latin typeface="Arial"/>
                          <a:cs typeface="Arial"/>
                        </a:rPr>
                        <a:t>5. Subnet Mask</a:t>
                      </a:r>
                      <a:r>
                        <a:rPr sz="2000" spc="-105" dirty="0">
                          <a:solidFill>
                            <a:srgbClr val="1A1A6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000" dirty="0">
                          <a:solidFill>
                            <a:srgbClr val="1A1A6F"/>
                          </a:solidFill>
                          <a:latin typeface="Arial"/>
                          <a:cs typeface="Arial"/>
                        </a:rPr>
                        <a:t>: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17145" marB="0"/>
                </a:tc>
                <a:tc>
                  <a:txBody>
                    <a:bodyPr/>
                    <a:lstStyle/>
                    <a:p>
                      <a:pPr marL="20955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sz="2000" dirty="0">
                          <a:solidFill>
                            <a:srgbClr val="1A1A6F"/>
                          </a:solidFill>
                          <a:latin typeface="Arial"/>
                          <a:cs typeface="Arial"/>
                        </a:rPr>
                        <a:t>157.132.21.129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1714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sz="2000" dirty="0">
                          <a:solidFill>
                            <a:srgbClr val="1A1A6F"/>
                          </a:solidFill>
                          <a:latin typeface="Arial"/>
                          <a:cs typeface="Arial"/>
                        </a:rPr>
                        <a:t>—-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17145" marB="0"/>
                </a:tc>
                <a:tc>
                  <a:txBody>
                    <a:bodyPr/>
                    <a:lstStyle/>
                    <a:p>
                      <a:pPr marL="7048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sz="2000" dirty="0">
                          <a:solidFill>
                            <a:srgbClr val="1A1A6F"/>
                          </a:solidFill>
                          <a:latin typeface="Arial"/>
                          <a:cs typeface="Arial"/>
                        </a:rPr>
                        <a:t>157.132.21.160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17145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65759">
                <a:tc>
                  <a:txBody>
                    <a:bodyPr/>
                    <a:lstStyle/>
                    <a:p>
                      <a:pPr marL="374650" indent="-342900">
                        <a:lnSpc>
                          <a:spcPct val="100000"/>
                        </a:lnSpc>
                        <a:spcBef>
                          <a:spcPts val="135"/>
                        </a:spcBef>
                        <a:buFont typeface="Wingdings"/>
                        <a:buChar char=""/>
                        <a:tabLst>
                          <a:tab pos="375285" algn="l"/>
                        </a:tabLst>
                      </a:pPr>
                      <a:r>
                        <a:rPr sz="2000" dirty="0">
                          <a:solidFill>
                            <a:srgbClr val="1A1A6F"/>
                          </a:solidFill>
                          <a:latin typeface="Arial"/>
                          <a:cs typeface="Arial"/>
                        </a:rPr>
                        <a:t>6. Subnet Mask</a:t>
                      </a:r>
                      <a:r>
                        <a:rPr sz="2000" spc="-105" dirty="0">
                          <a:solidFill>
                            <a:srgbClr val="1A1A6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000" dirty="0">
                          <a:solidFill>
                            <a:srgbClr val="1A1A6F"/>
                          </a:solidFill>
                          <a:latin typeface="Arial"/>
                          <a:cs typeface="Arial"/>
                        </a:rPr>
                        <a:t>: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17145" marB="0"/>
                </a:tc>
                <a:tc>
                  <a:txBody>
                    <a:bodyPr/>
                    <a:lstStyle/>
                    <a:p>
                      <a:pPr marL="20955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sz="2000" dirty="0">
                          <a:solidFill>
                            <a:srgbClr val="1A1A6F"/>
                          </a:solidFill>
                          <a:latin typeface="Arial"/>
                          <a:cs typeface="Arial"/>
                        </a:rPr>
                        <a:t>157.132.21.161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1714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sz="2000" dirty="0">
                          <a:solidFill>
                            <a:srgbClr val="1A1A6F"/>
                          </a:solidFill>
                          <a:latin typeface="Arial"/>
                          <a:cs typeface="Arial"/>
                        </a:rPr>
                        <a:t>—-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17145" marB="0"/>
                </a:tc>
                <a:tc>
                  <a:txBody>
                    <a:bodyPr/>
                    <a:lstStyle/>
                    <a:p>
                      <a:pPr marL="7048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sz="2000" dirty="0">
                          <a:solidFill>
                            <a:srgbClr val="1A1A6F"/>
                          </a:solidFill>
                          <a:latin typeface="Arial"/>
                          <a:cs typeface="Arial"/>
                        </a:rPr>
                        <a:t>157.132.21.192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17145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65622">
                <a:tc>
                  <a:txBody>
                    <a:bodyPr/>
                    <a:lstStyle/>
                    <a:p>
                      <a:pPr marL="374650" indent="-342900">
                        <a:lnSpc>
                          <a:spcPct val="100000"/>
                        </a:lnSpc>
                        <a:spcBef>
                          <a:spcPts val="135"/>
                        </a:spcBef>
                        <a:buFont typeface="Wingdings"/>
                        <a:buChar char=""/>
                        <a:tabLst>
                          <a:tab pos="375285" algn="l"/>
                        </a:tabLst>
                      </a:pPr>
                      <a:r>
                        <a:rPr sz="2000" dirty="0">
                          <a:solidFill>
                            <a:srgbClr val="1A1A6F"/>
                          </a:solidFill>
                          <a:latin typeface="Arial"/>
                          <a:cs typeface="Arial"/>
                        </a:rPr>
                        <a:t>7. Subnet Mask</a:t>
                      </a:r>
                      <a:r>
                        <a:rPr sz="2000" spc="-105" dirty="0">
                          <a:solidFill>
                            <a:srgbClr val="1A1A6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000" dirty="0">
                          <a:solidFill>
                            <a:srgbClr val="1A1A6F"/>
                          </a:solidFill>
                          <a:latin typeface="Arial"/>
                          <a:cs typeface="Arial"/>
                        </a:rPr>
                        <a:t>: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17145" marB="0"/>
                </a:tc>
                <a:tc>
                  <a:txBody>
                    <a:bodyPr/>
                    <a:lstStyle/>
                    <a:p>
                      <a:pPr marL="20955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sz="2000" dirty="0">
                          <a:solidFill>
                            <a:srgbClr val="1A1A6F"/>
                          </a:solidFill>
                          <a:latin typeface="Arial"/>
                          <a:cs typeface="Arial"/>
                        </a:rPr>
                        <a:t>157.132.21.193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1714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sz="2000" dirty="0">
                          <a:solidFill>
                            <a:srgbClr val="1A1A6F"/>
                          </a:solidFill>
                          <a:latin typeface="Arial"/>
                          <a:cs typeface="Arial"/>
                        </a:rPr>
                        <a:t>—-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17145" marB="0"/>
                </a:tc>
                <a:tc>
                  <a:txBody>
                    <a:bodyPr/>
                    <a:lstStyle/>
                    <a:p>
                      <a:pPr marL="7048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sz="2000" dirty="0">
                          <a:solidFill>
                            <a:srgbClr val="1A1A6F"/>
                          </a:solidFill>
                          <a:latin typeface="Arial"/>
                          <a:cs typeface="Arial"/>
                        </a:rPr>
                        <a:t>157.132.21.224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17145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25249">
                <a:tc>
                  <a:txBody>
                    <a:bodyPr/>
                    <a:lstStyle/>
                    <a:p>
                      <a:pPr marL="374650" indent="-342900">
                        <a:lnSpc>
                          <a:spcPts val="2325"/>
                        </a:lnSpc>
                        <a:spcBef>
                          <a:spcPts val="135"/>
                        </a:spcBef>
                        <a:buFont typeface="Wingdings"/>
                        <a:buChar char=""/>
                        <a:tabLst>
                          <a:tab pos="375285" algn="l"/>
                        </a:tabLst>
                      </a:pPr>
                      <a:r>
                        <a:rPr sz="2000" dirty="0">
                          <a:solidFill>
                            <a:srgbClr val="1A1A6F"/>
                          </a:solidFill>
                          <a:latin typeface="Arial"/>
                          <a:cs typeface="Arial"/>
                        </a:rPr>
                        <a:t>8. Subnet Mask</a:t>
                      </a:r>
                      <a:r>
                        <a:rPr sz="2000" spc="-110" dirty="0">
                          <a:solidFill>
                            <a:srgbClr val="1A1A6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000" dirty="0">
                          <a:solidFill>
                            <a:srgbClr val="1A1A6F"/>
                          </a:solidFill>
                          <a:latin typeface="Arial"/>
                          <a:cs typeface="Arial"/>
                        </a:rPr>
                        <a:t>: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17145" marB="0"/>
                </a:tc>
                <a:tc>
                  <a:txBody>
                    <a:bodyPr/>
                    <a:lstStyle/>
                    <a:p>
                      <a:pPr marL="209550">
                        <a:lnSpc>
                          <a:spcPts val="2325"/>
                        </a:lnSpc>
                        <a:spcBef>
                          <a:spcPts val="135"/>
                        </a:spcBef>
                      </a:pPr>
                      <a:r>
                        <a:rPr sz="2000" dirty="0">
                          <a:solidFill>
                            <a:srgbClr val="1A1A6F"/>
                          </a:solidFill>
                          <a:latin typeface="Arial"/>
                          <a:cs typeface="Arial"/>
                        </a:rPr>
                        <a:t>157.132.21.225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1714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325"/>
                        </a:lnSpc>
                        <a:spcBef>
                          <a:spcPts val="135"/>
                        </a:spcBef>
                      </a:pPr>
                      <a:r>
                        <a:rPr sz="2000" dirty="0">
                          <a:solidFill>
                            <a:srgbClr val="1A1A6F"/>
                          </a:solidFill>
                          <a:latin typeface="Arial"/>
                          <a:cs typeface="Arial"/>
                        </a:rPr>
                        <a:t>—-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17145" marB="0"/>
                </a:tc>
                <a:tc>
                  <a:txBody>
                    <a:bodyPr/>
                    <a:lstStyle/>
                    <a:p>
                      <a:pPr marL="70485">
                        <a:lnSpc>
                          <a:spcPts val="2325"/>
                        </a:lnSpc>
                        <a:spcBef>
                          <a:spcPts val="135"/>
                        </a:spcBef>
                      </a:pPr>
                      <a:r>
                        <a:rPr sz="2000" dirty="0">
                          <a:solidFill>
                            <a:srgbClr val="1A1A6F"/>
                          </a:solidFill>
                          <a:latin typeface="Arial"/>
                          <a:cs typeface="Arial"/>
                        </a:rPr>
                        <a:t>157.132.21.254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17145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34</a:t>
            </a:fld>
            <a:endParaRPr lang="tr-T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000" b="0" spc="-5" dirty="0">
                <a:latin typeface="Arial"/>
                <a:cs typeface="Arial"/>
              </a:rPr>
              <a:t>D</a:t>
            </a:r>
            <a:r>
              <a:rPr sz="3000" b="0" dirty="0">
                <a:latin typeface="Arial"/>
                <a:cs typeface="Arial"/>
              </a:rPr>
              <a:t>ikkat</a:t>
            </a:r>
            <a:endParaRPr sz="3000">
              <a:latin typeface="Arial"/>
              <a:cs typeface="Arial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spc="-10" dirty="0"/>
          </a:p>
        </p:txBody>
      </p:sp>
      <p:sp>
        <p:nvSpPr>
          <p:cNvPr id="3" name="object 3"/>
          <p:cNvSpPr txBox="1"/>
          <p:nvPr/>
        </p:nvSpPr>
        <p:spPr>
          <a:xfrm>
            <a:off x="535940" y="1395424"/>
            <a:ext cx="7926070" cy="215963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5600" marR="5080" indent="-342900">
              <a:lnSpc>
                <a:spcPct val="100000"/>
              </a:lnSpc>
              <a:spcBef>
                <a:spcPts val="95"/>
              </a:spcBef>
              <a:buFont typeface="Wingdings"/>
              <a:buChar char=""/>
              <a:tabLst>
                <a:tab pos="356235" algn="l"/>
              </a:tabLst>
            </a:pP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Örnek 2’deki IP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Adresi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B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sınıfı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olmasına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ramen,  subnet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mask işlemi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4.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oktette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yapılmıştır.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Çünkü  sınıfı ne olursa olsun, ağ adresinin ilk hepsi 0 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olan oktetten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alt ağ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maskesi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oluşturulmaya 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başlanır.</a:t>
            </a:r>
            <a:endParaRPr sz="2800">
              <a:latin typeface="Arial"/>
              <a:cs typeface="Arial"/>
            </a:endParaRPr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35</a:t>
            </a:fld>
            <a:endParaRPr lang="tr-T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000" b="0" spc="-5" dirty="0">
                <a:latin typeface="Arial"/>
                <a:cs typeface="Arial"/>
              </a:rPr>
              <a:t>Çözüm</a:t>
            </a:r>
            <a:r>
              <a:rPr sz="3000" b="0" spc="-105" dirty="0">
                <a:latin typeface="Arial"/>
                <a:cs typeface="Arial"/>
              </a:rPr>
              <a:t> </a:t>
            </a:r>
            <a:r>
              <a:rPr sz="3000" b="0" dirty="0">
                <a:latin typeface="Arial"/>
                <a:cs typeface="Arial"/>
              </a:rPr>
              <a:t>2</a:t>
            </a:r>
            <a:endParaRPr sz="3000">
              <a:latin typeface="Arial"/>
              <a:cs typeface="Arial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spc="-10" dirty="0"/>
          </a:p>
        </p:txBody>
      </p:sp>
      <p:sp>
        <p:nvSpPr>
          <p:cNvPr id="3" name="object 3"/>
          <p:cNvSpPr txBox="1"/>
          <p:nvPr/>
        </p:nvSpPr>
        <p:spPr>
          <a:xfrm>
            <a:off x="535940" y="1395424"/>
            <a:ext cx="7971155" cy="412305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5600" marR="5080" indent="-342900" algn="just">
              <a:lnSpc>
                <a:spcPct val="100000"/>
              </a:lnSpc>
              <a:spcBef>
                <a:spcPts val="95"/>
              </a:spcBef>
              <a:buFont typeface="Wingdings"/>
              <a:buChar char=""/>
              <a:tabLst>
                <a:tab pos="356235" algn="l"/>
              </a:tabLst>
            </a:pP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Örnek 1’de Subnet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Mask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için 3.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oktet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değerimizi  değiştiriyorduk.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1.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Subnet Mask’da da 0 değerini 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kullanabildik.</a:t>
            </a:r>
            <a:endParaRPr sz="2800">
              <a:latin typeface="Arial"/>
              <a:cs typeface="Arial"/>
            </a:endParaRPr>
          </a:p>
          <a:p>
            <a:pPr marL="355600" marR="800100" indent="-342900">
              <a:lnSpc>
                <a:spcPct val="100000"/>
              </a:lnSpc>
              <a:spcBef>
                <a:spcPts val="675"/>
              </a:spcBef>
              <a:buFont typeface="Wingdings"/>
              <a:buChar char=""/>
              <a:tabLst>
                <a:tab pos="356235" algn="l"/>
              </a:tabLst>
            </a:pP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Fakat Örnek 2’de Subnet Mask için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4. oktet 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değerimizi değiştirdiğimizden 0 değerini  kullanamadık.</a:t>
            </a:r>
            <a:endParaRPr sz="2800">
              <a:latin typeface="Arial"/>
              <a:cs typeface="Arial"/>
            </a:endParaRPr>
          </a:p>
          <a:p>
            <a:pPr marL="355600" marR="502920" indent="-342900">
              <a:lnSpc>
                <a:spcPct val="100000"/>
              </a:lnSpc>
              <a:spcBef>
                <a:spcPts val="680"/>
              </a:spcBef>
              <a:buFont typeface="Wingdings"/>
              <a:buChar char=""/>
              <a:tabLst>
                <a:tab pos="356235" algn="l"/>
              </a:tabLst>
            </a:pP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(Aynı konu 8. Subnet Masklardaki 255 değeri  için de</a:t>
            </a:r>
            <a:r>
              <a:rPr sz="2800" spc="1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geçerlidir)</a:t>
            </a:r>
            <a:endParaRPr sz="280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spcBef>
                <a:spcPts val="670"/>
              </a:spcBef>
              <a:buFont typeface="Wingdings"/>
              <a:buChar char=""/>
              <a:tabLst>
                <a:tab pos="356235" algn="l"/>
              </a:tabLst>
            </a:pP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Ağ ID ve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Broadcast Adresi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oldukları</a:t>
            </a:r>
            <a:r>
              <a:rPr sz="2800" spc="-1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için.</a:t>
            </a:r>
            <a:endParaRPr sz="2800">
              <a:latin typeface="Arial"/>
              <a:cs typeface="Arial"/>
            </a:endParaRPr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36</a:t>
            </a:fld>
            <a:endParaRPr lang="tr-T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Kaynakça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1- Ağ Temelleri Ders Modülleri– MEGEP MEB (2011)</a:t>
            </a:r>
            <a:endParaRPr lang="tr-TR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12700">
              <a:lnSpc>
                <a:spcPts val="1425"/>
              </a:lnSpc>
            </a:pPr>
            <a:r>
              <a:rPr lang="tr-TR" smtClean="0"/>
              <a:t>AÜ</a:t>
            </a:r>
            <a:r>
              <a:rPr lang="tr-TR" spc="-75" smtClean="0"/>
              <a:t> N</a:t>
            </a:r>
            <a:r>
              <a:rPr lang="tr-TR" spc="-10" smtClean="0"/>
              <a:t>MYO</a:t>
            </a:r>
            <a:endParaRPr lang="tr-TR" spc="-10" dirty="0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pPr/>
              <a:t>37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903915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b="0" dirty="0">
                <a:latin typeface="Arial"/>
                <a:cs typeface="Arial"/>
              </a:rPr>
              <a:t>Alt</a:t>
            </a:r>
            <a:r>
              <a:rPr b="0" spc="-95" dirty="0">
                <a:latin typeface="Arial"/>
                <a:cs typeface="Arial"/>
              </a:rPr>
              <a:t> </a:t>
            </a:r>
            <a:r>
              <a:rPr b="0" dirty="0">
                <a:latin typeface="Arial"/>
                <a:cs typeface="Arial"/>
              </a:rPr>
              <a:t>Ağlar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spc="-10" dirty="0"/>
          </a:p>
        </p:txBody>
      </p:sp>
      <p:sp>
        <p:nvSpPr>
          <p:cNvPr id="3" name="object 3"/>
          <p:cNvSpPr txBox="1"/>
          <p:nvPr/>
        </p:nvSpPr>
        <p:spPr>
          <a:xfrm>
            <a:off x="535940" y="1395424"/>
            <a:ext cx="7888605" cy="3098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5600" marR="220345" indent="-342900">
              <a:lnSpc>
                <a:spcPct val="100000"/>
              </a:lnSpc>
              <a:spcBef>
                <a:spcPts val="95"/>
              </a:spcBef>
              <a:buFont typeface="Wingdings"/>
              <a:buChar char=""/>
              <a:tabLst>
                <a:tab pos="356235" algn="l"/>
              </a:tabLst>
            </a:pP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Kurum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sadece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kendi içinde kullandığı geçiş  yolları ya da yönlendiriciler üzerinde hangi alt  ağ’a nasıl gidilebileceği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tanımlamalarını</a:t>
            </a:r>
            <a:r>
              <a:rPr sz="2800" spc="5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yapar.</a:t>
            </a:r>
            <a:endParaRPr sz="280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spcBef>
                <a:spcPts val="675"/>
              </a:spcBef>
              <a:buFont typeface="Wingdings"/>
              <a:buChar char=""/>
              <a:tabLst>
                <a:tab pos="356235" algn="l"/>
              </a:tabLst>
            </a:pP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A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sınıfı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bir ağ tasarlandığında ağda</a:t>
            </a:r>
            <a:r>
              <a:rPr sz="2800" spc="15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toplam</a:t>
            </a:r>
            <a:endParaRPr sz="2800">
              <a:latin typeface="Arial"/>
              <a:cs typeface="Arial"/>
            </a:endParaRPr>
          </a:p>
          <a:p>
            <a:pPr marL="355600" marR="5080">
              <a:lnSpc>
                <a:spcPct val="100000"/>
              </a:lnSpc>
              <a:spcBef>
                <a:spcPts val="5"/>
              </a:spcBef>
            </a:pP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16.777.214 adet bilgisayara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IP adresi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atanabilir. 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Ancak bu sayı çok büyüktür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ve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birçok IP  adresinin kullanılmamasına neden</a:t>
            </a:r>
            <a:r>
              <a:rPr sz="2800" spc="5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olur.</a:t>
            </a:r>
            <a:endParaRPr sz="2800">
              <a:latin typeface="Arial"/>
              <a:cs typeface="Arial"/>
            </a:endParaRPr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4</a:t>
            </a:fld>
            <a:endParaRPr lang="tr-T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b="0" dirty="0">
                <a:latin typeface="Arial"/>
                <a:cs typeface="Arial"/>
              </a:rPr>
              <a:t>Alt</a:t>
            </a:r>
            <a:r>
              <a:rPr b="0" spc="-95" dirty="0">
                <a:latin typeface="Arial"/>
                <a:cs typeface="Arial"/>
              </a:rPr>
              <a:t> </a:t>
            </a:r>
            <a:r>
              <a:rPr b="0" dirty="0">
                <a:latin typeface="Arial"/>
                <a:cs typeface="Arial"/>
              </a:rPr>
              <a:t>Ağlar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spc="-10" dirty="0"/>
          </a:p>
        </p:txBody>
      </p:sp>
      <p:sp>
        <p:nvSpPr>
          <p:cNvPr id="3" name="object 3"/>
          <p:cNvSpPr txBox="1"/>
          <p:nvPr/>
        </p:nvSpPr>
        <p:spPr>
          <a:xfrm>
            <a:off x="535940" y="1219200"/>
            <a:ext cx="7929880" cy="4805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5600" marR="8890" indent="-342900">
              <a:lnSpc>
                <a:spcPct val="100000"/>
              </a:lnSpc>
              <a:spcBef>
                <a:spcPts val="95"/>
              </a:spcBef>
              <a:buFont typeface="Wingdings"/>
              <a:buChar char=""/>
              <a:tabLst>
                <a:tab pos="356235" algn="l"/>
              </a:tabLst>
            </a:pP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Ayrıca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ağ, farklı konumlarda bulunan dağınık </a:t>
            </a:r>
            <a:r>
              <a:rPr sz="2800" spc="-10" dirty="0">
                <a:solidFill>
                  <a:srgbClr val="1A1A6F"/>
                </a:solidFill>
                <a:latin typeface="Arial"/>
                <a:cs typeface="Arial"/>
              </a:rPr>
              <a:t>bir 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ağ ise her bir lokasyonda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farklı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IP adresleri  kullanılması gerekir. Bu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da IP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yönetimini 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zorlaştırır.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Bütün bu problemler tek bir IP  adresini alt ağlara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(Subnet)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bölerek  çözümlenebilir.</a:t>
            </a:r>
            <a:endParaRPr sz="2800" dirty="0">
              <a:latin typeface="Arial"/>
              <a:cs typeface="Arial"/>
            </a:endParaRPr>
          </a:p>
          <a:p>
            <a:pPr marL="355600" marR="5080" indent="-342900">
              <a:lnSpc>
                <a:spcPct val="100000"/>
              </a:lnSpc>
              <a:spcBef>
                <a:spcPts val="680"/>
              </a:spcBef>
              <a:buFont typeface="Wingdings"/>
              <a:buChar char=""/>
              <a:tabLst>
                <a:tab pos="356235" algn="l"/>
                <a:tab pos="3500120" algn="l"/>
              </a:tabLst>
            </a:pP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Bu hiyerarşik adresleme yapısı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yerleşim 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alanlarının adreslenmesine benzer; önce  mahallelere ayrılır, ardından caddelere ve sonra  da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sokaklara ayrılır.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Tam bir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hiyerarşik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yapı  vardır;</a:t>
            </a:r>
            <a:r>
              <a:rPr sz="2800" spc="3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Afyon,</a:t>
            </a:r>
            <a:r>
              <a:rPr sz="2800" spc="25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Gazi	mahallesi, pınar sokak</a:t>
            </a:r>
            <a:r>
              <a:rPr sz="2800" spc="15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gibi.</a:t>
            </a:r>
            <a:endParaRPr sz="2800" dirty="0">
              <a:latin typeface="Arial"/>
              <a:cs typeface="Arial"/>
            </a:endParaRPr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5</a:t>
            </a:fld>
            <a:endParaRPr lang="tr-T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81000" y="486079"/>
            <a:ext cx="8382000" cy="42832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Alt Ağ</a:t>
            </a:r>
            <a:r>
              <a:rPr spc="-90" dirty="0"/>
              <a:t> </a:t>
            </a:r>
            <a:r>
              <a:rPr dirty="0"/>
              <a:t>Oluşturma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spc="-10" dirty="0"/>
          </a:p>
        </p:txBody>
      </p:sp>
      <p:sp>
        <p:nvSpPr>
          <p:cNvPr id="3" name="object 3"/>
          <p:cNvSpPr txBox="1"/>
          <p:nvPr/>
        </p:nvSpPr>
        <p:spPr>
          <a:xfrm>
            <a:off x="535940" y="1395424"/>
            <a:ext cx="7902575" cy="4037329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5600" marR="5080" indent="-342900">
              <a:lnSpc>
                <a:spcPct val="100000"/>
              </a:lnSpc>
              <a:spcBef>
                <a:spcPts val="95"/>
              </a:spcBef>
              <a:buFont typeface="Wingdings"/>
              <a:buChar char=""/>
              <a:tabLst>
                <a:tab pos="356235" algn="l"/>
              </a:tabLst>
            </a:pP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Kurumların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farklı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ihtiyaçlarına göre (kullanıcı 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sayısı,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lokasyon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farklılıkları, farklı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departmanlar) 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çeşitli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alt ağlar</a:t>
            </a:r>
            <a:r>
              <a:rPr sz="2800" spc="1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oluşturulur.</a:t>
            </a:r>
            <a:endParaRPr sz="2800">
              <a:latin typeface="Arial"/>
              <a:cs typeface="Arial"/>
            </a:endParaRPr>
          </a:p>
          <a:p>
            <a:pPr marL="355600" marR="175260" indent="-342900">
              <a:lnSpc>
                <a:spcPct val="100000"/>
              </a:lnSpc>
              <a:spcBef>
                <a:spcPts val="675"/>
              </a:spcBef>
              <a:buFont typeface="Wingdings"/>
              <a:buChar char=""/>
              <a:tabLst>
                <a:tab pos="356235" algn="l"/>
              </a:tabLst>
            </a:pP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Herhangi bir IP sınıfında host için ayrılmış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bazı 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bitler ödünç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alınarak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değerleri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“1” yapılır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ve </a:t>
            </a:r>
            <a:r>
              <a:rPr sz="2800" spc="-10" dirty="0">
                <a:solidFill>
                  <a:srgbClr val="1A1A6F"/>
                </a:solidFill>
                <a:latin typeface="Arial"/>
                <a:cs typeface="Arial"/>
              </a:rPr>
              <a:t>alt 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ağlar</a:t>
            </a:r>
            <a:r>
              <a:rPr sz="2800" spc="-1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oluşturulur.</a:t>
            </a:r>
            <a:endParaRPr sz="2800">
              <a:latin typeface="Arial"/>
              <a:cs typeface="Arial"/>
            </a:endParaRPr>
          </a:p>
          <a:p>
            <a:pPr marL="355600" marR="216535" indent="-342900">
              <a:lnSpc>
                <a:spcPct val="100000"/>
              </a:lnSpc>
              <a:spcBef>
                <a:spcPts val="680"/>
              </a:spcBef>
              <a:buFont typeface="Wingdings"/>
              <a:buChar char=""/>
              <a:tabLst>
                <a:tab pos="356235" algn="l"/>
              </a:tabLst>
            </a:pP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Örneğin C sınıfı bir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IP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adresini kullanan bir  kurum değişik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yerleşim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bölgelerinde 3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farklı </a:t>
            </a:r>
            <a:r>
              <a:rPr sz="2800" spc="-10" dirty="0">
                <a:solidFill>
                  <a:srgbClr val="1A1A6F"/>
                </a:solidFill>
                <a:latin typeface="Arial"/>
                <a:cs typeface="Arial"/>
              </a:rPr>
              <a:t>ağ 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oluşturmak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istemektedir.</a:t>
            </a:r>
            <a:endParaRPr sz="2800">
              <a:latin typeface="Arial"/>
              <a:cs typeface="Arial"/>
            </a:endParaRPr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6</a:t>
            </a:fld>
            <a:endParaRPr lang="tr-T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81000" y="486079"/>
            <a:ext cx="8382000" cy="42832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Alt Ağ</a:t>
            </a:r>
            <a:r>
              <a:rPr spc="-90" dirty="0"/>
              <a:t> </a:t>
            </a:r>
            <a:r>
              <a:rPr dirty="0"/>
              <a:t>Oluşturma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spc="-10" dirty="0"/>
          </a:p>
        </p:txBody>
      </p:sp>
      <p:sp>
        <p:nvSpPr>
          <p:cNvPr id="3" name="object 3"/>
          <p:cNvSpPr txBox="1"/>
          <p:nvPr/>
        </p:nvSpPr>
        <p:spPr>
          <a:xfrm>
            <a:off x="558800" y="1041956"/>
            <a:ext cx="8026400" cy="52324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5600" marR="5080" indent="-342900">
              <a:lnSpc>
                <a:spcPct val="100000"/>
              </a:lnSpc>
              <a:spcBef>
                <a:spcPts val="95"/>
              </a:spcBef>
              <a:buFont typeface="Wingdings"/>
              <a:buChar char=""/>
              <a:tabLst>
                <a:tab pos="356235" algn="l"/>
              </a:tabLst>
            </a:pP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Her bir ağda maksimum 50 adet kullanıcı  bulunacaktır. Kurum 168.125.20.0 adresini almış  olursa, toplam 150 kullanıcısı olan bu kurumda 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168.125.20.1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– 168.125.20.254 arasında </a:t>
            </a:r>
            <a:r>
              <a:rPr sz="2800" spc="-10" dirty="0">
                <a:solidFill>
                  <a:srgbClr val="1A1A6F"/>
                </a:solidFill>
                <a:latin typeface="Arial"/>
                <a:cs typeface="Arial"/>
              </a:rPr>
              <a:t>ip 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adresleri</a:t>
            </a:r>
            <a:r>
              <a:rPr sz="2800" spc="-1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kullanılabilir.</a:t>
            </a:r>
            <a:endParaRPr sz="2800" dirty="0">
              <a:latin typeface="Arial"/>
              <a:cs typeface="Arial"/>
            </a:endParaRPr>
          </a:p>
          <a:p>
            <a:pPr marL="355600" marR="123189" indent="-342900">
              <a:lnSpc>
                <a:spcPct val="100000"/>
              </a:lnSpc>
              <a:spcBef>
                <a:spcPts val="680"/>
              </a:spcBef>
              <a:buFont typeface="Wingdings"/>
              <a:buChar char=""/>
              <a:tabLst>
                <a:tab pos="356235" algn="l"/>
              </a:tabLst>
            </a:pP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Bu ip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adresleri farklı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3 ağda kullanılacaksa,  mevcut ağ, alt ağlara bölünür. Böylece bir adres  bloğu 3 farklı ağda kullanılabilir. Bu durumda </a:t>
            </a:r>
            <a:r>
              <a:rPr sz="2800" spc="-10" dirty="0">
                <a:solidFill>
                  <a:srgbClr val="1A1A6F"/>
                </a:solidFill>
                <a:latin typeface="Arial"/>
                <a:cs typeface="Arial"/>
              </a:rPr>
              <a:t>ağ 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adres aralığı büyür, bilgisayarlara verilen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adres 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aralığı küçülür. </a:t>
            </a:r>
            <a:r>
              <a:rPr sz="2800" spc="-10" dirty="0">
                <a:solidFill>
                  <a:srgbClr val="1A1A6F"/>
                </a:solidFill>
                <a:latin typeface="Arial"/>
                <a:cs typeface="Arial"/>
              </a:rPr>
              <a:t>Yani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bilgisayarların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adreslendiği  bitlerden bazıları ödünç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alınarak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ağ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bitlerine 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katılır.</a:t>
            </a:r>
            <a:endParaRPr sz="2800" dirty="0">
              <a:latin typeface="Arial"/>
              <a:cs typeface="Arial"/>
            </a:endParaRPr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7</a:t>
            </a:fld>
            <a:endParaRPr lang="tr-T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81000" y="486079"/>
            <a:ext cx="8382000" cy="42832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Alt Ağ</a:t>
            </a:r>
            <a:r>
              <a:rPr spc="-90" dirty="0"/>
              <a:t> </a:t>
            </a:r>
            <a:r>
              <a:rPr dirty="0"/>
              <a:t>Oluşturma</a:t>
            </a:r>
          </a:p>
        </p:txBody>
      </p:sp>
      <p:sp>
        <p:nvSpPr>
          <p:cNvPr id="8" name="object 8"/>
          <p:cNvSpPr txBox="1"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spc="-10" dirty="0"/>
          </a:p>
        </p:txBody>
      </p:sp>
      <p:sp>
        <p:nvSpPr>
          <p:cNvPr id="3" name="object 3"/>
          <p:cNvSpPr txBox="1"/>
          <p:nvPr/>
        </p:nvSpPr>
        <p:spPr>
          <a:xfrm>
            <a:off x="535940" y="1219200"/>
            <a:ext cx="7847965" cy="3098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5600" marR="5080" indent="-342900">
              <a:lnSpc>
                <a:spcPct val="100000"/>
              </a:lnSpc>
              <a:spcBef>
                <a:spcPts val="95"/>
              </a:spcBef>
              <a:buFont typeface="Wingdings"/>
              <a:buChar char=""/>
              <a:tabLst>
                <a:tab pos="356235" algn="l"/>
              </a:tabLst>
            </a:pP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Yukarıdaki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örneğe baktığımızda 3 adet alt </a:t>
            </a:r>
            <a:r>
              <a:rPr sz="2800" spc="-10" dirty="0">
                <a:solidFill>
                  <a:srgbClr val="1A1A6F"/>
                </a:solidFill>
                <a:latin typeface="Arial"/>
                <a:cs typeface="Arial"/>
              </a:rPr>
              <a:t>ağ 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oluşturmak için, 2 bit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host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kısımdan alınarak </a:t>
            </a:r>
            <a:r>
              <a:rPr sz="2800" spc="-10" dirty="0">
                <a:solidFill>
                  <a:srgbClr val="1A1A6F"/>
                </a:solidFill>
                <a:latin typeface="Arial"/>
                <a:cs typeface="Arial"/>
              </a:rPr>
              <a:t>ağ 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bitlerine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katılmalıdır. C sınıfı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default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ağ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maskesi 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255.255.255.0’dır. ancak 2 bit 1 yapıldığında  oluşan yeni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maske;</a:t>
            </a:r>
            <a:endParaRPr sz="2800" dirty="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spcBef>
                <a:spcPts val="680"/>
              </a:spcBef>
              <a:buFont typeface="Wingdings"/>
              <a:buChar char=""/>
              <a:tabLst>
                <a:tab pos="356235" algn="l"/>
              </a:tabLst>
            </a:pP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11111111.11111111.11111111.11000000</a:t>
            </a:r>
            <a:endParaRPr sz="2800" dirty="0">
              <a:latin typeface="Arial"/>
              <a:cs typeface="Arial"/>
            </a:endParaRPr>
          </a:p>
          <a:p>
            <a:pPr marL="355600">
              <a:lnSpc>
                <a:spcPct val="100000"/>
              </a:lnSpc>
            </a:pP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255.255.255.192</a:t>
            </a:r>
            <a:r>
              <a:rPr sz="2800" spc="1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olur.</a:t>
            </a:r>
            <a:endParaRPr sz="2800" dirty="0">
              <a:latin typeface="Arial"/>
              <a:cs typeface="Arial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7741157" y="3684829"/>
            <a:ext cx="288290" cy="45720"/>
          </a:xfrm>
          <a:custGeom>
            <a:avLst/>
            <a:gdLst/>
            <a:ahLst/>
            <a:cxnLst/>
            <a:rect l="l" t="t" r="r" b="b"/>
            <a:pathLst>
              <a:path w="288290" h="45720">
                <a:moveTo>
                  <a:pt x="265175" y="0"/>
                </a:moveTo>
                <a:lnTo>
                  <a:pt x="265175" y="11430"/>
                </a:lnTo>
                <a:lnTo>
                  <a:pt x="0" y="11430"/>
                </a:lnTo>
                <a:lnTo>
                  <a:pt x="0" y="34290"/>
                </a:lnTo>
                <a:lnTo>
                  <a:pt x="265175" y="34290"/>
                </a:lnTo>
                <a:lnTo>
                  <a:pt x="265175" y="45720"/>
                </a:lnTo>
                <a:lnTo>
                  <a:pt x="288036" y="22860"/>
                </a:lnTo>
                <a:lnTo>
                  <a:pt x="265175" y="0"/>
                </a:lnTo>
                <a:close/>
              </a:path>
            </a:pathLst>
          </a:custGeom>
          <a:solidFill>
            <a:srgbClr val="3067D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7741157" y="3684829"/>
            <a:ext cx="288290" cy="45720"/>
          </a:xfrm>
          <a:custGeom>
            <a:avLst/>
            <a:gdLst/>
            <a:ahLst/>
            <a:cxnLst/>
            <a:rect l="l" t="t" r="r" b="b"/>
            <a:pathLst>
              <a:path w="288290" h="45720">
                <a:moveTo>
                  <a:pt x="0" y="11430"/>
                </a:moveTo>
                <a:lnTo>
                  <a:pt x="265175" y="11430"/>
                </a:lnTo>
                <a:lnTo>
                  <a:pt x="265175" y="0"/>
                </a:lnTo>
                <a:lnTo>
                  <a:pt x="288036" y="22860"/>
                </a:lnTo>
                <a:lnTo>
                  <a:pt x="265175" y="45720"/>
                </a:lnTo>
                <a:lnTo>
                  <a:pt x="265175" y="34290"/>
                </a:lnTo>
                <a:lnTo>
                  <a:pt x="0" y="34290"/>
                </a:lnTo>
                <a:lnTo>
                  <a:pt x="0" y="11430"/>
                </a:lnTo>
                <a:close/>
              </a:path>
            </a:pathLst>
          </a:custGeom>
          <a:ln w="25908">
            <a:solidFill>
              <a:srgbClr val="20499B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graphicFrame>
        <p:nvGraphicFramePr>
          <p:cNvPr id="6" name="objec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74692053"/>
              </p:ext>
            </p:extLst>
          </p:nvPr>
        </p:nvGraphicFramePr>
        <p:xfrm>
          <a:off x="2538729" y="4325798"/>
          <a:ext cx="2520950" cy="1478227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2604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604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65759"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sz="1800" b="1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0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4064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3067D2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sz="1800" b="1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0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4064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3067D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sz="1800" dirty="0">
                          <a:solidFill>
                            <a:srgbClr val="1A1A6F"/>
                          </a:solidFill>
                          <a:latin typeface="Arial"/>
                          <a:cs typeface="Arial"/>
                        </a:rPr>
                        <a:t>0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4064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DD2EE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sz="1800" dirty="0">
                          <a:solidFill>
                            <a:srgbClr val="1A1A6F"/>
                          </a:solidFill>
                          <a:latin typeface="Arial"/>
                          <a:cs typeface="Arial"/>
                        </a:rPr>
                        <a:t>1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4064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DD2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789"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sz="1800" dirty="0">
                          <a:solidFill>
                            <a:srgbClr val="1A1A6F"/>
                          </a:solidFill>
                          <a:latin typeface="Arial"/>
                          <a:cs typeface="Arial"/>
                        </a:rPr>
                        <a:t>1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4064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8EBF7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sz="1800" dirty="0">
                          <a:solidFill>
                            <a:srgbClr val="1A1A6F"/>
                          </a:solidFill>
                          <a:latin typeface="Arial"/>
                          <a:cs typeface="Arial"/>
                        </a:rPr>
                        <a:t>0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4064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8EB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39"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sz="1800" dirty="0">
                          <a:solidFill>
                            <a:srgbClr val="1A1A6F"/>
                          </a:solidFill>
                          <a:latin typeface="Arial"/>
                          <a:cs typeface="Arial"/>
                        </a:rPr>
                        <a:t>1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4064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DD2EE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sz="1800" dirty="0">
                          <a:solidFill>
                            <a:srgbClr val="1A1A6F"/>
                          </a:solidFill>
                          <a:latin typeface="Arial"/>
                          <a:cs typeface="Arial"/>
                        </a:rPr>
                        <a:t>1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4064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DD2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7" name="object 7"/>
          <p:cNvSpPr txBox="1"/>
          <p:nvPr/>
        </p:nvSpPr>
        <p:spPr>
          <a:xfrm>
            <a:off x="1842897" y="5873547"/>
            <a:ext cx="3824604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5" dirty="0">
                <a:solidFill>
                  <a:srgbClr val="1A1A6F"/>
                </a:solidFill>
                <a:latin typeface="Arial"/>
                <a:cs typeface="Arial"/>
              </a:rPr>
              <a:t>0” </a:t>
            </a:r>
            <a:r>
              <a:rPr sz="1800" b="1" spc="-25" dirty="0">
                <a:solidFill>
                  <a:srgbClr val="1A1A6F"/>
                </a:solidFill>
                <a:latin typeface="Arial"/>
                <a:cs typeface="Arial"/>
              </a:rPr>
              <a:t>ve </a:t>
            </a:r>
            <a:r>
              <a:rPr sz="1800" b="1" dirty="0">
                <a:solidFill>
                  <a:srgbClr val="1A1A6F"/>
                </a:solidFill>
                <a:latin typeface="Arial"/>
                <a:cs typeface="Arial"/>
              </a:rPr>
              <a:t>“1” bitlerinin VE </a:t>
            </a:r>
            <a:r>
              <a:rPr sz="1800" b="1" spc="-15" dirty="0">
                <a:solidFill>
                  <a:srgbClr val="1A1A6F"/>
                </a:solidFill>
                <a:latin typeface="Arial"/>
                <a:cs typeface="Arial"/>
              </a:rPr>
              <a:t>(AND)</a:t>
            </a:r>
            <a:r>
              <a:rPr sz="1800" b="1" spc="4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1800" b="1" dirty="0">
                <a:solidFill>
                  <a:srgbClr val="1A1A6F"/>
                </a:solidFill>
                <a:latin typeface="Arial"/>
                <a:cs typeface="Arial"/>
              </a:rPr>
              <a:t>işlemi</a:t>
            </a:r>
            <a:endParaRPr sz="1800">
              <a:latin typeface="Arial"/>
              <a:cs typeface="Arial"/>
            </a:endParaRPr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8</a:t>
            </a:fld>
            <a:endParaRPr lang="tr-T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62357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Alt Ağ</a:t>
            </a:r>
            <a:r>
              <a:rPr spc="-90" dirty="0"/>
              <a:t> </a:t>
            </a:r>
            <a:r>
              <a:rPr dirty="0"/>
              <a:t>Oluşturma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spc="-10" dirty="0"/>
          </a:p>
        </p:txBody>
      </p:sp>
      <p:sp>
        <p:nvSpPr>
          <p:cNvPr id="3" name="object 3"/>
          <p:cNvSpPr txBox="1"/>
          <p:nvPr/>
        </p:nvSpPr>
        <p:spPr>
          <a:xfrm>
            <a:off x="535940" y="1392377"/>
            <a:ext cx="8060055" cy="45148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marR="976630" indent="-342900">
              <a:lnSpc>
                <a:spcPct val="100000"/>
              </a:lnSpc>
              <a:spcBef>
                <a:spcPts val="105"/>
              </a:spcBef>
              <a:buSzPct val="96875"/>
              <a:buFont typeface="Wingdings"/>
              <a:buChar char=""/>
              <a:tabLst>
                <a:tab pos="376555" algn="l"/>
              </a:tabLst>
            </a:pP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Yukarıdaki tabloya göre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4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farklı alt ağ  oluşturulabilinir.</a:t>
            </a:r>
            <a:endParaRPr sz="3200" dirty="0">
              <a:latin typeface="Arial"/>
              <a:cs typeface="Arial"/>
            </a:endParaRPr>
          </a:p>
          <a:p>
            <a:pPr marL="355600" marR="5080" indent="-342900">
              <a:lnSpc>
                <a:spcPct val="100000"/>
              </a:lnSpc>
              <a:spcBef>
                <a:spcPts val="770"/>
              </a:spcBef>
              <a:buSzPct val="96875"/>
              <a:buFont typeface="Wingdings"/>
              <a:buChar char=""/>
              <a:tabLst>
                <a:tab pos="376555" algn="l"/>
              </a:tabLst>
            </a:pP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255.255.255.192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ağ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maskesini kullanan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4 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adet alt ağ oluşturulur. Her bir alt </a:t>
            </a:r>
            <a:r>
              <a:rPr sz="3200" spc="-10" dirty="0">
                <a:solidFill>
                  <a:srgbClr val="1A1A6F"/>
                </a:solidFill>
                <a:latin typeface="Arial"/>
                <a:cs typeface="Arial"/>
              </a:rPr>
              <a:t>ağda 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64’er adet bilgisayar </a:t>
            </a:r>
            <a:r>
              <a:rPr sz="3200" spc="-10" dirty="0">
                <a:solidFill>
                  <a:srgbClr val="1A1A6F"/>
                </a:solidFill>
                <a:latin typeface="Arial"/>
                <a:cs typeface="Arial"/>
              </a:rPr>
              <a:t>bulunur.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168.125.20.0  adresini kullanan ağınız </a:t>
            </a:r>
            <a:r>
              <a:rPr sz="3200" spc="-10" dirty="0">
                <a:solidFill>
                  <a:srgbClr val="1A1A6F"/>
                </a:solidFill>
                <a:latin typeface="Arial"/>
                <a:cs typeface="Arial"/>
              </a:rPr>
              <a:t>168.125.20.0, 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168.125.20.64, 168.125.20.128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ve 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168.125.20.192 adreslerini kullanan dört  ağ </a:t>
            </a:r>
            <a:r>
              <a:rPr sz="3200" spc="-10" dirty="0">
                <a:solidFill>
                  <a:srgbClr val="1A1A6F"/>
                </a:solidFill>
                <a:latin typeface="Arial"/>
                <a:cs typeface="Arial"/>
              </a:rPr>
              <a:t>hâline gelir.</a:t>
            </a:r>
            <a:endParaRPr sz="3200" dirty="0">
              <a:latin typeface="Arial"/>
              <a:cs typeface="Arial"/>
            </a:endParaRPr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9</a:t>
            </a:fld>
            <a:endParaRPr lang="tr-T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NMYO">
  <a:themeElements>
    <a:clrScheme name="Sıcak Mavi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Geçmişe bakış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eçmişe bakış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NMYO" id="{D8215618-A6B4-4840-A8AF-6A1674FE9DCA}" vid="{CF697EED-BB01-4411-A691-07731E57A954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NMYO</Template>
  <TotalTime>7</TotalTime>
  <Words>1848</Words>
  <Application>Microsoft Office PowerPoint</Application>
  <PresentationFormat>Ekran Gösterisi (4:3)</PresentationFormat>
  <Paragraphs>292</Paragraphs>
  <Slides>37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37</vt:i4>
      </vt:variant>
    </vt:vector>
  </HeadingPairs>
  <TitlesOfParts>
    <vt:vector size="43" baseType="lpstr">
      <vt:lpstr>Arial</vt:lpstr>
      <vt:lpstr>Calibri</vt:lpstr>
      <vt:lpstr>Times New Roman</vt:lpstr>
      <vt:lpstr>Wingdings</vt:lpstr>
      <vt:lpstr>Wingdings 2</vt:lpstr>
      <vt:lpstr>NMYO</vt:lpstr>
      <vt:lpstr>Alt Ağlar</vt:lpstr>
      <vt:lpstr>Alt Ağlar</vt:lpstr>
      <vt:lpstr>Alt Ağlar</vt:lpstr>
      <vt:lpstr>Alt Ağlar</vt:lpstr>
      <vt:lpstr>Alt Ağlar</vt:lpstr>
      <vt:lpstr>Alt Ağ Oluşturma</vt:lpstr>
      <vt:lpstr>Alt Ağ Oluşturma</vt:lpstr>
      <vt:lpstr>Alt Ağ Oluşturma</vt:lpstr>
      <vt:lpstr>Alt Ağ Oluşturma</vt:lpstr>
      <vt:lpstr>Alt Ağ Oluşturma</vt:lpstr>
      <vt:lpstr>Alt Ağ Oluşturma</vt:lpstr>
      <vt:lpstr>Alt Ağ Oluşturma</vt:lpstr>
      <vt:lpstr>Alt Ağ Oluşturma</vt:lpstr>
      <vt:lpstr>Alt Ağ Oluşturma</vt:lpstr>
      <vt:lpstr>Alt Ağ Oluşturma</vt:lpstr>
      <vt:lpstr>Alt Ağ Oluşturma</vt:lpstr>
      <vt:lpstr>NAT İşlemleri</vt:lpstr>
      <vt:lpstr>NAT İşlemleri</vt:lpstr>
      <vt:lpstr>NAT İşlemleri</vt:lpstr>
      <vt:lpstr>NAT İşlemleri</vt:lpstr>
      <vt:lpstr>NAT İşlemleri</vt:lpstr>
      <vt:lpstr>NAT İşlemleri</vt:lpstr>
      <vt:lpstr>NAT İşlemleri</vt:lpstr>
      <vt:lpstr>NAT İşlemleri</vt:lpstr>
      <vt:lpstr>Statik NAT</vt:lpstr>
      <vt:lpstr>Dinamik NAT</vt:lpstr>
      <vt:lpstr>Statik ve dinamik NAT</vt:lpstr>
      <vt:lpstr>Statik ve dinamik NAT işlemi şu sıra  ile gerçekleşir;</vt:lpstr>
      <vt:lpstr>Örnek 1</vt:lpstr>
      <vt:lpstr>Çözüm 1</vt:lpstr>
      <vt:lpstr>Çözüm 1</vt:lpstr>
      <vt:lpstr>Örnek 2</vt:lpstr>
      <vt:lpstr>Çözüm 2</vt:lpstr>
      <vt:lpstr>Çözüm 2</vt:lpstr>
      <vt:lpstr>Dikkat</vt:lpstr>
      <vt:lpstr>Çözüm 2</vt:lpstr>
      <vt:lpstr>Kaynakça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Gln</dc:creator>
  <cp:lastModifiedBy>Windows Kullanıcısı</cp:lastModifiedBy>
  <cp:revision>4</cp:revision>
  <dcterms:created xsi:type="dcterms:W3CDTF">2019-02-08T10:59:39Z</dcterms:created>
  <dcterms:modified xsi:type="dcterms:W3CDTF">2020-01-29T10:26:54Z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2017-12-05T00:00:00Z</vt:filetime>
  </property>
  <property fmtid="{D5CDD505-2E9C-101B-9397-08002B2CF9AE}" pid="3" name="Creator">
    <vt:lpwstr>Microsoft® PowerPoint® 2016</vt:lpwstr>
  </property>
  <property fmtid="{D5CDD505-2E9C-101B-9397-08002B2CF9AE}" pid="4" name="LastSaved">
    <vt:filetime>2019-02-08T00:00:00Z</vt:filetime>
  </property>
</Properties>
</file>