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notesMasterIdLst>
    <p:notesMasterId r:id="rId30"/>
  </p:notesMasterIdLst>
  <p:sldIdLst>
    <p:sldId id="256" r:id="rId2"/>
    <p:sldId id="276" r:id="rId3"/>
    <p:sldId id="277" r:id="rId4"/>
    <p:sldId id="278" r:id="rId5"/>
    <p:sldId id="279" r:id="rId6"/>
    <p:sldId id="280" r:id="rId7"/>
    <p:sldId id="281" r:id="rId8"/>
    <p:sldId id="282" r:id="rId9"/>
    <p:sldId id="283" r:id="rId10"/>
    <p:sldId id="284" r:id="rId11"/>
    <p:sldId id="285" r:id="rId12"/>
    <p:sldId id="286" r:id="rId13"/>
    <p:sldId id="287" r:id="rId14"/>
    <p:sldId id="288" r:id="rId15"/>
    <p:sldId id="289" r:id="rId16"/>
    <p:sldId id="290" r:id="rId17"/>
    <p:sldId id="291" r:id="rId18"/>
    <p:sldId id="292" r:id="rId19"/>
    <p:sldId id="293" r:id="rId20"/>
    <p:sldId id="294" r:id="rId21"/>
    <p:sldId id="295" r:id="rId22"/>
    <p:sldId id="296" r:id="rId23"/>
    <p:sldId id="297" r:id="rId24"/>
    <p:sldId id="298" r:id="rId25"/>
    <p:sldId id="299" r:id="rId26"/>
    <p:sldId id="300" r:id="rId27"/>
    <p:sldId id="301" r:id="rId28"/>
    <p:sldId id="260" r:id="rId2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551" userDrawn="1">
          <p15:clr>
            <a:srgbClr val="A4A3A4"/>
          </p15:clr>
        </p15:guide>
        <p15:guide id="2" orient="horz" pos="125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2C62"/>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5" autoAdjust="0"/>
    <p:restoredTop sz="96433" autoAdjust="0"/>
  </p:normalViewPr>
  <p:slideViewPr>
    <p:cSldViewPr snapToGrid="0">
      <p:cViewPr varScale="1">
        <p:scale>
          <a:sx n="81" d="100"/>
          <a:sy n="81" d="100"/>
        </p:scale>
        <p:origin x="126" y="588"/>
      </p:cViewPr>
      <p:guideLst>
        <p:guide pos="551"/>
        <p:guide orient="horz" pos="1253"/>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1C653A-FE3C-4445-A523-BAEA4393C19B}" type="datetimeFigureOut">
              <a:rPr lang="tr-TR" smtClean="0"/>
              <a:t>18.11.2017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456632-12FE-48DD-A502-EFC0DB3DE32C}" type="slidenum">
              <a:rPr lang="tr-TR" smtClean="0"/>
              <a:t>‹#›</a:t>
            </a:fld>
            <a:endParaRPr lang="tr-TR"/>
          </a:p>
        </p:txBody>
      </p:sp>
    </p:spTree>
    <p:extLst>
      <p:ext uri="{BB962C8B-B14F-4D97-AF65-F5344CB8AC3E}">
        <p14:creationId xmlns:p14="http://schemas.microsoft.com/office/powerpoint/2010/main" val="9458847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8456632-12FE-48DD-A502-EFC0DB3DE32C}" type="slidenum">
              <a:rPr lang="tr-TR" smtClean="0"/>
              <a:t>7</a:t>
            </a:fld>
            <a:endParaRPr lang="tr-TR"/>
          </a:p>
        </p:txBody>
      </p:sp>
    </p:spTree>
    <p:extLst>
      <p:ext uri="{BB962C8B-B14F-4D97-AF65-F5344CB8AC3E}">
        <p14:creationId xmlns:p14="http://schemas.microsoft.com/office/powerpoint/2010/main" val="29656522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8456632-12FE-48DD-A502-EFC0DB3DE32C}" type="slidenum">
              <a:rPr lang="tr-TR" smtClean="0"/>
              <a:t>16</a:t>
            </a:fld>
            <a:endParaRPr lang="tr-TR"/>
          </a:p>
        </p:txBody>
      </p:sp>
    </p:spTree>
    <p:extLst>
      <p:ext uri="{BB962C8B-B14F-4D97-AF65-F5344CB8AC3E}">
        <p14:creationId xmlns:p14="http://schemas.microsoft.com/office/powerpoint/2010/main" val="1588769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8456632-12FE-48DD-A502-EFC0DB3DE32C}" type="slidenum">
              <a:rPr lang="tr-TR" smtClean="0"/>
              <a:t>17</a:t>
            </a:fld>
            <a:endParaRPr lang="tr-TR"/>
          </a:p>
        </p:txBody>
      </p:sp>
    </p:spTree>
    <p:extLst>
      <p:ext uri="{BB962C8B-B14F-4D97-AF65-F5344CB8AC3E}">
        <p14:creationId xmlns:p14="http://schemas.microsoft.com/office/powerpoint/2010/main" val="2024028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8456632-12FE-48DD-A502-EFC0DB3DE32C}" type="slidenum">
              <a:rPr lang="tr-TR" smtClean="0"/>
              <a:t>18</a:t>
            </a:fld>
            <a:endParaRPr lang="tr-TR"/>
          </a:p>
        </p:txBody>
      </p:sp>
    </p:spTree>
    <p:extLst>
      <p:ext uri="{BB962C8B-B14F-4D97-AF65-F5344CB8AC3E}">
        <p14:creationId xmlns:p14="http://schemas.microsoft.com/office/powerpoint/2010/main" val="7465146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8456632-12FE-48DD-A502-EFC0DB3DE32C}" type="slidenum">
              <a:rPr lang="tr-TR" smtClean="0"/>
              <a:t>19</a:t>
            </a:fld>
            <a:endParaRPr lang="tr-TR"/>
          </a:p>
        </p:txBody>
      </p:sp>
    </p:spTree>
    <p:extLst>
      <p:ext uri="{BB962C8B-B14F-4D97-AF65-F5344CB8AC3E}">
        <p14:creationId xmlns:p14="http://schemas.microsoft.com/office/powerpoint/2010/main" val="26805059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8456632-12FE-48DD-A502-EFC0DB3DE32C}" type="slidenum">
              <a:rPr lang="tr-TR" smtClean="0"/>
              <a:t>20</a:t>
            </a:fld>
            <a:endParaRPr lang="tr-TR"/>
          </a:p>
        </p:txBody>
      </p:sp>
    </p:spTree>
    <p:extLst>
      <p:ext uri="{BB962C8B-B14F-4D97-AF65-F5344CB8AC3E}">
        <p14:creationId xmlns:p14="http://schemas.microsoft.com/office/powerpoint/2010/main" val="10380646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8456632-12FE-48DD-A502-EFC0DB3DE32C}" type="slidenum">
              <a:rPr lang="tr-TR" smtClean="0"/>
              <a:t>21</a:t>
            </a:fld>
            <a:endParaRPr lang="tr-TR"/>
          </a:p>
        </p:txBody>
      </p:sp>
    </p:spTree>
    <p:extLst>
      <p:ext uri="{BB962C8B-B14F-4D97-AF65-F5344CB8AC3E}">
        <p14:creationId xmlns:p14="http://schemas.microsoft.com/office/powerpoint/2010/main" val="16550896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8456632-12FE-48DD-A502-EFC0DB3DE32C}" type="slidenum">
              <a:rPr lang="tr-TR" smtClean="0"/>
              <a:t>22</a:t>
            </a:fld>
            <a:endParaRPr lang="tr-TR"/>
          </a:p>
        </p:txBody>
      </p:sp>
    </p:spTree>
    <p:extLst>
      <p:ext uri="{BB962C8B-B14F-4D97-AF65-F5344CB8AC3E}">
        <p14:creationId xmlns:p14="http://schemas.microsoft.com/office/powerpoint/2010/main" val="22759662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8456632-12FE-48DD-A502-EFC0DB3DE32C}" type="slidenum">
              <a:rPr lang="tr-TR" smtClean="0"/>
              <a:t>23</a:t>
            </a:fld>
            <a:endParaRPr lang="tr-TR"/>
          </a:p>
        </p:txBody>
      </p:sp>
    </p:spTree>
    <p:extLst>
      <p:ext uri="{BB962C8B-B14F-4D97-AF65-F5344CB8AC3E}">
        <p14:creationId xmlns:p14="http://schemas.microsoft.com/office/powerpoint/2010/main" val="41614842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8456632-12FE-48DD-A502-EFC0DB3DE32C}" type="slidenum">
              <a:rPr lang="tr-TR" smtClean="0"/>
              <a:t>24</a:t>
            </a:fld>
            <a:endParaRPr lang="tr-TR"/>
          </a:p>
        </p:txBody>
      </p:sp>
    </p:spTree>
    <p:extLst>
      <p:ext uri="{BB962C8B-B14F-4D97-AF65-F5344CB8AC3E}">
        <p14:creationId xmlns:p14="http://schemas.microsoft.com/office/powerpoint/2010/main" val="42020197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8456632-12FE-48DD-A502-EFC0DB3DE32C}" type="slidenum">
              <a:rPr lang="tr-TR" smtClean="0"/>
              <a:t>25</a:t>
            </a:fld>
            <a:endParaRPr lang="tr-TR"/>
          </a:p>
        </p:txBody>
      </p:sp>
    </p:spTree>
    <p:extLst>
      <p:ext uri="{BB962C8B-B14F-4D97-AF65-F5344CB8AC3E}">
        <p14:creationId xmlns:p14="http://schemas.microsoft.com/office/powerpoint/2010/main" val="9045561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8456632-12FE-48DD-A502-EFC0DB3DE32C}" type="slidenum">
              <a:rPr lang="tr-TR" smtClean="0"/>
              <a:t>8</a:t>
            </a:fld>
            <a:endParaRPr lang="tr-TR"/>
          </a:p>
        </p:txBody>
      </p:sp>
    </p:spTree>
    <p:extLst>
      <p:ext uri="{BB962C8B-B14F-4D97-AF65-F5344CB8AC3E}">
        <p14:creationId xmlns:p14="http://schemas.microsoft.com/office/powerpoint/2010/main" val="22717099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8456632-12FE-48DD-A502-EFC0DB3DE32C}" type="slidenum">
              <a:rPr lang="tr-TR" smtClean="0"/>
              <a:t>26</a:t>
            </a:fld>
            <a:endParaRPr lang="tr-TR"/>
          </a:p>
        </p:txBody>
      </p:sp>
    </p:spTree>
    <p:extLst>
      <p:ext uri="{BB962C8B-B14F-4D97-AF65-F5344CB8AC3E}">
        <p14:creationId xmlns:p14="http://schemas.microsoft.com/office/powerpoint/2010/main" val="14996552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8456632-12FE-48DD-A502-EFC0DB3DE32C}" type="slidenum">
              <a:rPr lang="tr-TR" smtClean="0"/>
              <a:t>27</a:t>
            </a:fld>
            <a:endParaRPr lang="tr-TR"/>
          </a:p>
        </p:txBody>
      </p:sp>
    </p:spTree>
    <p:extLst>
      <p:ext uri="{BB962C8B-B14F-4D97-AF65-F5344CB8AC3E}">
        <p14:creationId xmlns:p14="http://schemas.microsoft.com/office/powerpoint/2010/main" val="27004521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8456632-12FE-48DD-A502-EFC0DB3DE32C}" type="slidenum">
              <a:rPr lang="tr-TR" smtClean="0"/>
              <a:t>9</a:t>
            </a:fld>
            <a:endParaRPr lang="tr-TR"/>
          </a:p>
        </p:txBody>
      </p:sp>
    </p:spTree>
    <p:extLst>
      <p:ext uri="{BB962C8B-B14F-4D97-AF65-F5344CB8AC3E}">
        <p14:creationId xmlns:p14="http://schemas.microsoft.com/office/powerpoint/2010/main" val="30421664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8456632-12FE-48DD-A502-EFC0DB3DE32C}" type="slidenum">
              <a:rPr lang="tr-TR" smtClean="0"/>
              <a:t>10</a:t>
            </a:fld>
            <a:endParaRPr lang="tr-TR"/>
          </a:p>
        </p:txBody>
      </p:sp>
    </p:spTree>
    <p:extLst>
      <p:ext uri="{BB962C8B-B14F-4D97-AF65-F5344CB8AC3E}">
        <p14:creationId xmlns:p14="http://schemas.microsoft.com/office/powerpoint/2010/main" val="13180486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8456632-12FE-48DD-A502-EFC0DB3DE32C}" type="slidenum">
              <a:rPr lang="tr-TR" smtClean="0"/>
              <a:t>11</a:t>
            </a:fld>
            <a:endParaRPr lang="tr-TR"/>
          </a:p>
        </p:txBody>
      </p:sp>
    </p:spTree>
    <p:extLst>
      <p:ext uri="{BB962C8B-B14F-4D97-AF65-F5344CB8AC3E}">
        <p14:creationId xmlns:p14="http://schemas.microsoft.com/office/powerpoint/2010/main" val="40552818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8456632-12FE-48DD-A502-EFC0DB3DE32C}" type="slidenum">
              <a:rPr lang="tr-TR" smtClean="0"/>
              <a:t>12</a:t>
            </a:fld>
            <a:endParaRPr lang="tr-TR"/>
          </a:p>
        </p:txBody>
      </p:sp>
    </p:spTree>
    <p:extLst>
      <p:ext uri="{BB962C8B-B14F-4D97-AF65-F5344CB8AC3E}">
        <p14:creationId xmlns:p14="http://schemas.microsoft.com/office/powerpoint/2010/main" val="22314408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8456632-12FE-48DD-A502-EFC0DB3DE32C}" type="slidenum">
              <a:rPr lang="tr-TR" smtClean="0"/>
              <a:t>13</a:t>
            </a:fld>
            <a:endParaRPr lang="tr-TR"/>
          </a:p>
        </p:txBody>
      </p:sp>
    </p:spTree>
    <p:extLst>
      <p:ext uri="{BB962C8B-B14F-4D97-AF65-F5344CB8AC3E}">
        <p14:creationId xmlns:p14="http://schemas.microsoft.com/office/powerpoint/2010/main" val="28281767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8456632-12FE-48DD-A502-EFC0DB3DE32C}" type="slidenum">
              <a:rPr lang="tr-TR" smtClean="0"/>
              <a:t>14</a:t>
            </a:fld>
            <a:endParaRPr lang="tr-TR"/>
          </a:p>
        </p:txBody>
      </p:sp>
    </p:spTree>
    <p:extLst>
      <p:ext uri="{BB962C8B-B14F-4D97-AF65-F5344CB8AC3E}">
        <p14:creationId xmlns:p14="http://schemas.microsoft.com/office/powerpoint/2010/main" val="33432554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8456632-12FE-48DD-A502-EFC0DB3DE32C}" type="slidenum">
              <a:rPr lang="tr-TR" smtClean="0"/>
              <a:t>15</a:t>
            </a:fld>
            <a:endParaRPr lang="tr-TR"/>
          </a:p>
        </p:txBody>
      </p:sp>
    </p:spTree>
    <p:extLst>
      <p:ext uri="{BB962C8B-B14F-4D97-AF65-F5344CB8AC3E}">
        <p14:creationId xmlns:p14="http://schemas.microsoft.com/office/powerpoint/2010/main" val="24513797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18.11.2017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18.11.2017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18.11.2017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18.11.2017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18.11.2017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18.11.2017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18.11.2017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18.11.2017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18.11.2017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18.11.2017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2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2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2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25.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25.png"/></Relationships>
</file>

<file path=ppt/slides/_rels/slide26.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27.png"/></Relationships>
</file>

<file path=ppt/slides/_rels/slide27.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3600" dirty="0"/>
              <a:t>FLASH 5 ANİMASYON HAZIRLAMA PROGRAMI</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a:t>NBP107 GRAFİK VE ANİMASYON I</a:t>
            </a:r>
          </a:p>
          <a:p>
            <a:r>
              <a:rPr lang="tr-TR" dirty="0"/>
              <a:t>ÖĞR.GÖR. SALİH ERDURUCAN</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Time </a:t>
            </a:r>
            <a:r>
              <a:rPr lang="tr-TR" dirty="0" err="1"/>
              <a:t>Line</a:t>
            </a:r>
            <a:r>
              <a:rPr lang="tr-TR" dirty="0"/>
              <a:t> (Zaman </a:t>
            </a:r>
            <a:r>
              <a:rPr lang="tr-TR" dirty="0" smtClean="0"/>
              <a:t>Çizgisi)  </a:t>
            </a:r>
            <a:r>
              <a:rPr lang="tr-TR" dirty="0" smtClean="0"/>
              <a:t>[1]</a:t>
            </a:r>
            <a:endParaRPr lang="tr-TR" dirty="0"/>
          </a:p>
        </p:txBody>
      </p:sp>
      <p:sp>
        <p:nvSpPr>
          <p:cNvPr id="3" name="İçerik Yer Tutucusu 2"/>
          <p:cNvSpPr>
            <a:spLocks noGrp="1"/>
          </p:cNvSpPr>
          <p:nvPr>
            <p:ph idx="1"/>
          </p:nvPr>
        </p:nvSpPr>
        <p:spPr>
          <a:xfrm>
            <a:off x="4791942" y="1902691"/>
            <a:ext cx="7208709" cy="4347007"/>
          </a:xfrm>
        </p:spPr>
        <p:txBody>
          <a:bodyPr>
            <a:normAutofit/>
          </a:bodyPr>
          <a:lstStyle/>
          <a:p>
            <a:r>
              <a:rPr lang="tr-TR" dirty="0"/>
              <a:t>Sahne içerisinde oluşturulan yada dışarıdan programa ithal edilen bir </a:t>
            </a:r>
            <a:r>
              <a:rPr lang="tr-TR" dirty="0" smtClean="0"/>
              <a:t>nesnenin, hareketlendirilmesini </a:t>
            </a:r>
            <a:r>
              <a:rPr lang="tr-TR" dirty="0"/>
              <a:t>sağlayan, hareketin hangi zaman </a:t>
            </a:r>
            <a:r>
              <a:rPr lang="tr-TR" dirty="0" smtClean="0"/>
              <a:t>aralıklarında gerçekleştirileceğini </a:t>
            </a:r>
            <a:r>
              <a:rPr lang="tr-TR" dirty="0"/>
              <a:t>belirten alandır. Animasyonlara ait, temel </a:t>
            </a:r>
            <a:r>
              <a:rPr lang="tr-TR" dirty="0" smtClean="0"/>
              <a:t>hareketlendirme işlemlerinin </a:t>
            </a:r>
            <a:r>
              <a:rPr lang="tr-TR" dirty="0"/>
              <a:t>tümü bu bölümde gerçekleştirildiği için, </a:t>
            </a:r>
            <a:r>
              <a:rPr lang="tr-TR" dirty="0" err="1"/>
              <a:t>flash</a:t>
            </a:r>
            <a:r>
              <a:rPr lang="tr-TR" dirty="0"/>
              <a:t> animasyonlarının </a:t>
            </a:r>
            <a:r>
              <a:rPr lang="tr-TR" dirty="0" smtClean="0"/>
              <a:t>beynini oluşturur.</a:t>
            </a:r>
          </a:p>
          <a:p>
            <a:r>
              <a:rPr lang="tr-TR" dirty="0"/>
              <a:t>Bu alanda her nesnenin hareketi için farklı bir </a:t>
            </a:r>
            <a:r>
              <a:rPr lang="tr-TR" dirty="0" err="1"/>
              <a:t>Layer</a:t>
            </a:r>
            <a:r>
              <a:rPr lang="tr-TR" dirty="0"/>
              <a:t> (katman) </a:t>
            </a:r>
            <a:r>
              <a:rPr lang="tr-TR" dirty="0" smtClean="0"/>
              <a:t>kullanılması zorunludur</a:t>
            </a:r>
            <a:r>
              <a:rPr lang="tr-TR" dirty="0"/>
              <a:t>. Aynı zaman diliminde birden çok nesnenin hareketi bu </a:t>
            </a:r>
            <a:r>
              <a:rPr lang="tr-TR" dirty="0" smtClean="0"/>
              <a:t>şekilde </a:t>
            </a:r>
            <a:r>
              <a:rPr lang="nn-NO" dirty="0" smtClean="0"/>
              <a:t>sağlanabilir</a:t>
            </a:r>
            <a:r>
              <a:rPr lang="nn-NO" dirty="0"/>
              <a:t>. Ayrıca hazırlanan animasyonun kaç Frame (Kare)’den oluşacağı da </a:t>
            </a:r>
            <a:r>
              <a:rPr lang="nn-NO" dirty="0" smtClean="0"/>
              <a:t>bu</a:t>
            </a:r>
            <a:r>
              <a:rPr lang="tr-TR" dirty="0" smtClean="0"/>
              <a:t> alanda </a:t>
            </a:r>
            <a:r>
              <a:rPr lang="tr-TR" dirty="0"/>
              <a:t>belirlenebilir. </a:t>
            </a:r>
            <a:r>
              <a:rPr lang="tr-TR" dirty="0" err="1"/>
              <a:t>Frame</a:t>
            </a:r>
            <a:r>
              <a:rPr lang="tr-TR" dirty="0"/>
              <a:t> sayısı arttıkça animasyonunun zaman boyutu ve </a:t>
            </a:r>
            <a:r>
              <a:rPr lang="tr-TR" dirty="0" smtClean="0"/>
              <a:t>bununla doğru </a:t>
            </a:r>
            <a:r>
              <a:rPr lang="tr-TR" dirty="0"/>
              <a:t>orantılı olarak da dosya boyutu o denli büyür. Bu yüzden bu </a:t>
            </a:r>
            <a:r>
              <a:rPr lang="tr-TR" dirty="0" smtClean="0"/>
              <a:t>alan animasyonunun </a:t>
            </a:r>
            <a:r>
              <a:rPr lang="tr-TR" dirty="0"/>
              <a:t>sunumu için oldukça önemlidir.</a:t>
            </a:r>
            <a:endParaRPr lang="tr-TR" sz="1600" dirty="0"/>
          </a:p>
        </p:txBody>
      </p:sp>
      <p:pic>
        <p:nvPicPr>
          <p:cNvPr id="5" name="Resim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06584" y="2018156"/>
            <a:ext cx="4085358" cy="2058038"/>
          </a:xfrm>
          <a:prstGeom prst="rect">
            <a:avLst/>
          </a:prstGeom>
        </p:spPr>
      </p:pic>
      <p:sp>
        <p:nvSpPr>
          <p:cNvPr id="6" name="Dikdörtgen 5"/>
          <p:cNvSpPr/>
          <p:nvPr/>
        </p:nvSpPr>
        <p:spPr>
          <a:xfrm>
            <a:off x="1295179" y="4076194"/>
            <a:ext cx="2908168" cy="338554"/>
          </a:xfrm>
          <a:prstGeom prst="rect">
            <a:avLst/>
          </a:prstGeom>
        </p:spPr>
        <p:txBody>
          <a:bodyPr wrap="none">
            <a:spAutoFit/>
          </a:bodyPr>
          <a:lstStyle/>
          <a:p>
            <a:r>
              <a:rPr lang="tr-TR" sz="1600" dirty="0">
                <a:solidFill>
                  <a:srgbClr val="002060"/>
                </a:solidFill>
                <a:latin typeface="Times New Roman" panose="02020603050405020304" pitchFamily="18" charset="0"/>
                <a:cs typeface="Times New Roman" panose="02020603050405020304" pitchFamily="18" charset="0"/>
              </a:rPr>
              <a:t>Zaman Çizgisi Ekranı Görüntüsü</a:t>
            </a:r>
          </a:p>
        </p:txBody>
      </p:sp>
    </p:spTree>
    <p:extLst>
      <p:ext uri="{BB962C8B-B14F-4D97-AF65-F5344CB8AC3E}">
        <p14:creationId xmlns:p14="http://schemas.microsoft.com/office/powerpoint/2010/main" val="1528504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Araç </a:t>
            </a:r>
            <a:r>
              <a:rPr lang="tr-TR" dirty="0" smtClean="0"/>
              <a:t>Çubukları </a:t>
            </a:r>
            <a:r>
              <a:rPr lang="tr-TR" dirty="0" smtClean="0"/>
              <a:t>[1</a:t>
            </a:r>
            <a:r>
              <a:rPr lang="tr-TR" dirty="0" smtClean="0"/>
              <a:t>]</a:t>
            </a:r>
            <a:endParaRPr lang="tr-TR" dirty="0"/>
          </a:p>
        </p:txBody>
      </p:sp>
      <p:sp>
        <p:nvSpPr>
          <p:cNvPr id="3" name="İçerik Yer Tutucusu 2"/>
          <p:cNvSpPr>
            <a:spLocks noGrp="1"/>
          </p:cNvSpPr>
          <p:nvPr>
            <p:ph idx="1"/>
          </p:nvPr>
        </p:nvSpPr>
        <p:spPr>
          <a:xfrm>
            <a:off x="874714" y="1902691"/>
            <a:ext cx="11125938" cy="4347007"/>
          </a:xfrm>
        </p:spPr>
        <p:txBody>
          <a:bodyPr>
            <a:normAutofit fontScale="92500" lnSpcReduction="20000"/>
          </a:bodyPr>
          <a:lstStyle/>
          <a:p>
            <a:r>
              <a:rPr lang="tr-TR" dirty="0"/>
              <a:t>Araç çubukları, menü yardımı ile birkaç işlemde gerçekleştirilebilecek bir </a:t>
            </a:r>
            <a:r>
              <a:rPr lang="tr-TR" dirty="0" smtClean="0"/>
              <a:t>çok işlemin</a:t>
            </a:r>
            <a:r>
              <a:rPr lang="tr-TR" dirty="0"/>
              <a:t>, tek bir tıklama ile hazır hale getirilebileceği yardımcı seçeneklerdir. </a:t>
            </a:r>
            <a:r>
              <a:rPr lang="tr-TR" dirty="0" smtClean="0"/>
              <a:t>Her </a:t>
            </a:r>
            <a:r>
              <a:rPr lang="tr-TR" dirty="0" err="1" smtClean="0"/>
              <a:t>windows</a:t>
            </a:r>
            <a:r>
              <a:rPr lang="tr-TR" dirty="0" smtClean="0"/>
              <a:t> </a:t>
            </a:r>
            <a:r>
              <a:rPr lang="tr-TR" dirty="0"/>
              <a:t>programında kullanılan araç çubuğunun görevleri ile aynıdır. Bunun dışında</a:t>
            </a:r>
            <a:r>
              <a:rPr lang="tr-TR" dirty="0" smtClean="0"/>
              <a:t>, Flash </a:t>
            </a:r>
            <a:r>
              <a:rPr lang="tr-TR" dirty="0"/>
              <a:t>menülerinde bulunmayan işlemleri gerçekleştiren araç çubukları da mevcuttur.</a:t>
            </a:r>
          </a:p>
          <a:p>
            <a:r>
              <a:rPr lang="tr-TR" dirty="0"/>
              <a:t>Bu tür araçlara çizim araçlarını örnek verebiliriz</a:t>
            </a:r>
            <a:r>
              <a:rPr lang="tr-TR" dirty="0" smtClean="0"/>
              <a:t>. Animasyon </a:t>
            </a:r>
            <a:r>
              <a:rPr lang="tr-TR" dirty="0"/>
              <a:t>içerisine yerleştirilecek her Flash objesi, belli araçlar </a:t>
            </a:r>
            <a:r>
              <a:rPr lang="tr-TR" dirty="0" smtClean="0"/>
              <a:t>kullanılarak çizilebilir</a:t>
            </a:r>
            <a:r>
              <a:rPr lang="tr-TR" dirty="0"/>
              <a:t>. Flash nesnelerinin oluşturulmasında, araç çubuklarının önemi çok büyüktür.</a:t>
            </a:r>
          </a:p>
          <a:p>
            <a:r>
              <a:rPr lang="tr-TR" dirty="0"/>
              <a:t>Araç çubuklarını görevleri açısından gruplara ayırmak mümkündür. </a:t>
            </a:r>
            <a:r>
              <a:rPr lang="tr-TR" dirty="0" smtClean="0"/>
              <a:t>Aşağıda araç </a:t>
            </a:r>
            <a:r>
              <a:rPr lang="tr-TR" dirty="0"/>
              <a:t>çubukları hakkında bilgiler </a:t>
            </a:r>
            <a:r>
              <a:rPr lang="tr-TR" dirty="0" smtClean="0"/>
              <a:t>verilmiştir</a:t>
            </a:r>
          </a:p>
          <a:p>
            <a:r>
              <a:rPr lang="tr-TR" b="1" dirty="0"/>
              <a:t>a) Çizim ve Biçimlendirme Araç Çubuğu </a:t>
            </a:r>
            <a:r>
              <a:rPr lang="tr-TR" dirty="0"/>
              <a:t>:Çizim araçları, sahne </a:t>
            </a:r>
            <a:r>
              <a:rPr lang="tr-TR" dirty="0" smtClean="0"/>
              <a:t>içerisine çeşitli </a:t>
            </a:r>
            <a:r>
              <a:rPr lang="tr-TR" dirty="0"/>
              <a:t>şekiller çizmek, metin eklemek ve bu nesneler üzerinde değişiklik yapmak </a:t>
            </a:r>
            <a:r>
              <a:rPr lang="tr-TR" dirty="0" smtClean="0"/>
              <a:t>için kullanılan </a:t>
            </a:r>
            <a:r>
              <a:rPr lang="tr-TR" dirty="0"/>
              <a:t>araçlardır. Biçimlendirme araçları ise, çizim araçları ile entegre </a:t>
            </a:r>
            <a:r>
              <a:rPr lang="tr-TR" dirty="0" smtClean="0"/>
              <a:t>çalışan yardımcı </a:t>
            </a:r>
            <a:r>
              <a:rPr lang="tr-TR" dirty="0"/>
              <a:t>araçlardır. Her çizim aracına ait, biçimlendirme araçları devreye </a:t>
            </a:r>
            <a:r>
              <a:rPr lang="tr-TR" dirty="0" smtClean="0"/>
              <a:t>girerek nesneler </a:t>
            </a:r>
            <a:r>
              <a:rPr lang="tr-TR" dirty="0"/>
              <a:t>üzerinde değişiklik yapma imkanı sağlar. Çizim araçları ve </a:t>
            </a:r>
            <a:r>
              <a:rPr lang="tr-TR" dirty="0" smtClean="0"/>
              <a:t>biçimlendirme özellikleri </a:t>
            </a:r>
            <a:r>
              <a:rPr lang="tr-TR" dirty="0"/>
              <a:t>Bölüm-11 ‘de anlatılmıştır</a:t>
            </a:r>
            <a:r>
              <a:rPr lang="tr-TR" dirty="0" smtClean="0"/>
              <a:t>.  Flash </a:t>
            </a:r>
            <a:r>
              <a:rPr lang="tr-TR" dirty="0"/>
              <a:t>5 ile gelen yeniliklerle yeni çizim araçları programa dahil edilmiştir</a:t>
            </a:r>
            <a:r>
              <a:rPr lang="tr-TR" dirty="0" smtClean="0"/>
              <a:t>. Örneğin </a:t>
            </a:r>
            <a:r>
              <a:rPr lang="tr-TR" dirty="0"/>
              <a:t>çizim araçları içerisine eklenen </a:t>
            </a:r>
            <a:r>
              <a:rPr lang="tr-TR" dirty="0" err="1"/>
              <a:t>Pen</a:t>
            </a:r>
            <a:r>
              <a:rPr lang="tr-TR" dirty="0"/>
              <a:t> </a:t>
            </a:r>
            <a:r>
              <a:rPr lang="tr-TR" dirty="0" err="1"/>
              <a:t>Tool</a:t>
            </a:r>
            <a:r>
              <a:rPr lang="tr-TR" dirty="0"/>
              <a:t> ( Kalem Aracı) yardımı ile </a:t>
            </a:r>
            <a:r>
              <a:rPr lang="tr-TR" b="1" i="1" dirty="0" err="1" smtClean="0"/>
              <a:t>bezier</a:t>
            </a:r>
            <a:r>
              <a:rPr lang="tr-TR" b="1" i="1" dirty="0" smtClean="0"/>
              <a:t> </a:t>
            </a:r>
            <a:r>
              <a:rPr lang="tr-TR" dirty="0" smtClean="0"/>
              <a:t>eğriler </a:t>
            </a:r>
            <a:r>
              <a:rPr lang="tr-TR" dirty="0"/>
              <a:t>kullanılarak çizim ve biçimlendirme gerçekleştirilebilir. Bu şekilde bir </a:t>
            </a:r>
            <a:r>
              <a:rPr lang="tr-TR" dirty="0" smtClean="0"/>
              <a:t>şeklin çizimi </a:t>
            </a:r>
            <a:r>
              <a:rPr lang="tr-TR" dirty="0"/>
              <a:t>için çeşitli referans noktaları kullanılabilir, çizim nesnesine bu noktalar </a:t>
            </a:r>
            <a:r>
              <a:rPr lang="tr-TR" dirty="0" smtClean="0"/>
              <a:t>yardımı ile </a:t>
            </a:r>
            <a:r>
              <a:rPr lang="tr-TR" dirty="0"/>
              <a:t>ulaşılabilir</a:t>
            </a:r>
            <a:r>
              <a:rPr lang="tr-TR" dirty="0" smtClean="0"/>
              <a:t>. Flash </a:t>
            </a:r>
            <a:r>
              <a:rPr lang="tr-TR" dirty="0"/>
              <a:t>5’te biraz daha kıvrak bir araç </a:t>
            </a:r>
            <a:r>
              <a:rPr lang="tr-TR" dirty="0" smtClean="0"/>
              <a:t>dizilimi </a:t>
            </a:r>
            <a:r>
              <a:rPr lang="tr-TR" dirty="0"/>
              <a:t>vardır. Flash 4 araçlarının </a:t>
            </a:r>
            <a:r>
              <a:rPr lang="tr-TR" dirty="0" smtClean="0"/>
              <a:t>seçimiyle ekrana </a:t>
            </a:r>
            <a:r>
              <a:rPr lang="tr-TR" dirty="0"/>
              <a:t>gelen yardımcı seçeneklerin bir çoğunun sabitleştirilmiş ve herhangi bir </a:t>
            </a:r>
            <a:r>
              <a:rPr lang="tr-TR" dirty="0" smtClean="0"/>
              <a:t>araca bağımlı </a:t>
            </a:r>
            <a:r>
              <a:rPr lang="tr-TR" dirty="0"/>
              <a:t>kalınmadan seçim yapılabilmesi mümkündür.</a:t>
            </a:r>
            <a:endParaRPr lang="tr-TR" sz="1600" dirty="0"/>
          </a:p>
        </p:txBody>
      </p:sp>
    </p:spTree>
    <p:extLst>
      <p:ext uri="{BB962C8B-B14F-4D97-AF65-F5344CB8AC3E}">
        <p14:creationId xmlns:p14="http://schemas.microsoft.com/office/powerpoint/2010/main" val="3536771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Araç </a:t>
            </a:r>
            <a:r>
              <a:rPr lang="tr-TR" dirty="0" smtClean="0"/>
              <a:t>Çubukları </a:t>
            </a:r>
            <a:r>
              <a:rPr lang="tr-TR" dirty="0" smtClean="0"/>
              <a:t>[1</a:t>
            </a:r>
            <a:r>
              <a:rPr lang="tr-TR" dirty="0" smtClean="0"/>
              <a:t>]</a:t>
            </a:r>
            <a:endParaRPr lang="tr-TR" dirty="0"/>
          </a:p>
        </p:txBody>
      </p:sp>
      <p:sp>
        <p:nvSpPr>
          <p:cNvPr id="3" name="İçerik Yer Tutucusu 2"/>
          <p:cNvSpPr>
            <a:spLocks noGrp="1"/>
          </p:cNvSpPr>
          <p:nvPr>
            <p:ph idx="1"/>
          </p:nvPr>
        </p:nvSpPr>
        <p:spPr>
          <a:xfrm>
            <a:off x="6511635" y="1945882"/>
            <a:ext cx="5355531" cy="1222192"/>
          </a:xfrm>
        </p:spPr>
        <p:txBody>
          <a:bodyPr>
            <a:normAutofit fontScale="92500"/>
          </a:bodyPr>
          <a:lstStyle/>
          <a:p>
            <a:r>
              <a:rPr lang="tr-TR" b="1" dirty="0"/>
              <a:t>b) Standart Araç Çubuğu : </a:t>
            </a:r>
            <a:r>
              <a:rPr lang="tr-TR" dirty="0"/>
              <a:t>Dosya, yazıcı, pano (</a:t>
            </a:r>
            <a:r>
              <a:rPr lang="tr-TR" dirty="0" err="1"/>
              <a:t>clipboard</a:t>
            </a:r>
            <a:r>
              <a:rPr lang="tr-TR" dirty="0"/>
              <a:t>) işlemleri </a:t>
            </a:r>
            <a:r>
              <a:rPr lang="tr-TR" dirty="0" err="1" smtClean="0"/>
              <a:t>Arrow</a:t>
            </a:r>
            <a:r>
              <a:rPr lang="tr-TR" dirty="0" smtClean="0"/>
              <a:t> (</a:t>
            </a:r>
            <a:r>
              <a:rPr lang="tr-TR" dirty="0"/>
              <a:t>ok)’a ait biçimlendirme araçları ve </a:t>
            </a:r>
            <a:r>
              <a:rPr lang="tr-TR" dirty="0" err="1"/>
              <a:t>zoom</a:t>
            </a:r>
            <a:r>
              <a:rPr lang="tr-TR" dirty="0"/>
              <a:t> </a:t>
            </a:r>
            <a:r>
              <a:rPr lang="tr-TR" dirty="0" err="1"/>
              <a:t>control</a:t>
            </a:r>
            <a:r>
              <a:rPr lang="tr-TR" dirty="0"/>
              <a:t> (büyütme kontrolü)’nün yer </a:t>
            </a:r>
            <a:r>
              <a:rPr lang="tr-TR" dirty="0" smtClean="0"/>
              <a:t>aldığı araçların </a:t>
            </a:r>
            <a:r>
              <a:rPr lang="tr-TR" dirty="0"/>
              <a:t>bulunduğu çubuktur.</a:t>
            </a:r>
          </a:p>
        </p:txBody>
      </p:sp>
      <p:pic>
        <p:nvPicPr>
          <p:cNvPr id="4" name="Resim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10123" y="1807503"/>
            <a:ext cx="6061368" cy="4488377"/>
          </a:xfrm>
          <a:prstGeom prst="rect">
            <a:avLst/>
          </a:prstGeom>
        </p:spPr>
      </p:pic>
      <p:pic>
        <p:nvPicPr>
          <p:cNvPr id="5" name="Resim 4"/>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345382" y="2999040"/>
            <a:ext cx="5388300" cy="3139829"/>
          </a:xfrm>
          <a:prstGeom prst="rect">
            <a:avLst/>
          </a:prstGeom>
        </p:spPr>
      </p:pic>
    </p:spTree>
    <p:extLst>
      <p:ext uri="{BB962C8B-B14F-4D97-AF65-F5344CB8AC3E}">
        <p14:creationId xmlns:p14="http://schemas.microsoft.com/office/powerpoint/2010/main" val="33298289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Araç </a:t>
            </a:r>
            <a:r>
              <a:rPr lang="tr-TR" dirty="0" smtClean="0"/>
              <a:t>Çubukları </a:t>
            </a:r>
            <a:r>
              <a:rPr lang="tr-TR" dirty="0" smtClean="0"/>
              <a:t>[1</a:t>
            </a:r>
            <a:r>
              <a:rPr lang="tr-TR" dirty="0" smtClean="0"/>
              <a:t>]</a:t>
            </a:r>
            <a:endParaRPr lang="tr-TR" dirty="0"/>
          </a:p>
        </p:txBody>
      </p:sp>
      <p:sp>
        <p:nvSpPr>
          <p:cNvPr id="3" name="İçerik Yer Tutucusu 2"/>
          <p:cNvSpPr>
            <a:spLocks noGrp="1"/>
          </p:cNvSpPr>
          <p:nvPr>
            <p:ph idx="1"/>
          </p:nvPr>
        </p:nvSpPr>
        <p:spPr>
          <a:xfrm>
            <a:off x="874713" y="1945882"/>
            <a:ext cx="10992453" cy="1185246"/>
          </a:xfrm>
        </p:spPr>
        <p:txBody>
          <a:bodyPr>
            <a:normAutofit lnSpcReduction="10000"/>
          </a:bodyPr>
          <a:lstStyle/>
          <a:p>
            <a:r>
              <a:rPr lang="tr-TR" b="1" dirty="0"/>
              <a:t>c) Kontrol Araç Çubuğu : </a:t>
            </a:r>
            <a:r>
              <a:rPr lang="tr-TR" dirty="0"/>
              <a:t>Oluşturulan Flash filmini, çalışma ekranında ve/veya </a:t>
            </a:r>
            <a:r>
              <a:rPr lang="tr-TR" dirty="0" smtClean="0"/>
              <a:t>test ekranında </a:t>
            </a:r>
            <a:r>
              <a:rPr lang="tr-TR" dirty="0"/>
              <a:t>gösterime sokar. CD çalar bir cihazın üzerindeki düğmelerle aynı </a:t>
            </a:r>
            <a:r>
              <a:rPr lang="tr-TR" dirty="0" smtClean="0"/>
              <a:t>göreve sahiptir</a:t>
            </a:r>
            <a:r>
              <a:rPr lang="tr-TR" dirty="0"/>
              <a:t>. Bu açıdan kullanımı oldukça kolaydır</a:t>
            </a:r>
            <a:r>
              <a:rPr lang="tr-TR" dirty="0" smtClean="0"/>
              <a:t>. Eğer </a:t>
            </a:r>
            <a:r>
              <a:rPr lang="tr-TR" dirty="0"/>
              <a:t>filmde herhangi bir eylem söz konusu değilse kontroller pasif </a:t>
            </a:r>
            <a:r>
              <a:rPr lang="tr-TR" dirty="0" smtClean="0"/>
              <a:t>hale geçecektir</a:t>
            </a:r>
            <a:r>
              <a:rPr lang="tr-TR" dirty="0"/>
              <a:t>. Kontroller bir nevi radyo düğmesi olduğu için, aynı anda birden </a:t>
            </a:r>
            <a:r>
              <a:rPr lang="tr-TR" dirty="0" smtClean="0"/>
              <a:t>fazla düğmenin </a:t>
            </a:r>
            <a:r>
              <a:rPr lang="tr-TR" dirty="0"/>
              <a:t>işlemesi olanaksız olacaktır.</a:t>
            </a:r>
          </a:p>
        </p:txBody>
      </p:sp>
      <p:pic>
        <p:nvPicPr>
          <p:cNvPr id="6" name="Resim 5"/>
          <p:cNvPicPr>
            <a:picLocks noChangeAspect="1"/>
          </p:cNvPicPr>
          <p:nvPr/>
        </p:nvPicPr>
        <p:blipFill>
          <a:blip r:embed="rId3"/>
          <a:stretch>
            <a:fillRect/>
          </a:stretch>
        </p:blipFill>
        <p:spPr>
          <a:xfrm>
            <a:off x="1469736" y="3131128"/>
            <a:ext cx="5410200" cy="2705100"/>
          </a:xfrm>
          <a:prstGeom prst="rect">
            <a:avLst/>
          </a:prstGeom>
        </p:spPr>
      </p:pic>
    </p:spTree>
    <p:extLst>
      <p:ext uri="{BB962C8B-B14F-4D97-AF65-F5344CB8AC3E}">
        <p14:creationId xmlns:p14="http://schemas.microsoft.com/office/powerpoint/2010/main" val="2595754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Araç </a:t>
            </a:r>
            <a:r>
              <a:rPr lang="tr-TR" dirty="0" smtClean="0"/>
              <a:t>Çubukları </a:t>
            </a:r>
            <a:r>
              <a:rPr lang="tr-TR" dirty="0" smtClean="0"/>
              <a:t>[1</a:t>
            </a:r>
            <a:r>
              <a:rPr lang="tr-TR" dirty="0" smtClean="0"/>
              <a:t>]</a:t>
            </a:r>
            <a:endParaRPr lang="tr-TR" dirty="0"/>
          </a:p>
        </p:txBody>
      </p:sp>
      <p:sp>
        <p:nvSpPr>
          <p:cNvPr id="3" name="İçerik Yer Tutucusu 2"/>
          <p:cNvSpPr>
            <a:spLocks noGrp="1"/>
          </p:cNvSpPr>
          <p:nvPr>
            <p:ph idx="1"/>
          </p:nvPr>
        </p:nvSpPr>
        <p:spPr>
          <a:xfrm>
            <a:off x="5403273" y="1945881"/>
            <a:ext cx="6463893" cy="3716009"/>
          </a:xfrm>
        </p:spPr>
        <p:txBody>
          <a:bodyPr>
            <a:normAutofit/>
          </a:bodyPr>
          <a:lstStyle/>
          <a:p>
            <a:r>
              <a:rPr lang="tr-TR" b="1" dirty="0"/>
              <a:t>d) Durum Çubuğu: </a:t>
            </a:r>
            <a:r>
              <a:rPr lang="tr-TR" dirty="0"/>
              <a:t>Seçili nesneye ait görevlerin kısaca gösterildiği çubuktur</a:t>
            </a:r>
            <a:r>
              <a:rPr lang="tr-TR" dirty="0" smtClean="0"/>
              <a:t>. Menüden </a:t>
            </a:r>
            <a:r>
              <a:rPr lang="tr-TR" dirty="0"/>
              <a:t>yada araç çubuklarından seçilen herhangi bir aracın hakkında kısa </a:t>
            </a:r>
            <a:r>
              <a:rPr lang="tr-TR" dirty="0" smtClean="0"/>
              <a:t>bilgi almak </a:t>
            </a:r>
            <a:r>
              <a:rPr lang="tr-TR" dirty="0"/>
              <a:t>için nesnenin üzerinde </a:t>
            </a:r>
            <a:r>
              <a:rPr lang="tr-TR" dirty="0" err="1"/>
              <a:t>mouse</a:t>
            </a:r>
            <a:r>
              <a:rPr lang="tr-TR" dirty="0"/>
              <a:t> göstergesini bir müddet bekletmek yeterlidir</a:t>
            </a:r>
            <a:r>
              <a:rPr lang="tr-TR" dirty="0" smtClean="0"/>
              <a:t>. Yapılan </a:t>
            </a:r>
            <a:r>
              <a:rPr lang="tr-TR" dirty="0"/>
              <a:t>bu küçük bekleme sonucunda durum çubuğunda araca ait </a:t>
            </a:r>
            <a:r>
              <a:rPr lang="tr-TR" dirty="0" smtClean="0"/>
              <a:t>görevin yazdırıldığı </a:t>
            </a:r>
            <a:r>
              <a:rPr lang="tr-TR" dirty="0"/>
              <a:t>görülür</a:t>
            </a:r>
            <a:r>
              <a:rPr lang="tr-TR" dirty="0" smtClean="0"/>
              <a:t>.</a:t>
            </a:r>
          </a:p>
          <a:p>
            <a:r>
              <a:rPr lang="tr-TR" dirty="0"/>
              <a:t>Şekilde görüldüğü gibi, kalem aracı üzerinde </a:t>
            </a:r>
            <a:r>
              <a:rPr lang="tr-TR" dirty="0" err="1"/>
              <a:t>mouse</a:t>
            </a:r>
            <a:r>
              <a:rPr lang="tr-TR" dirty="0"/>
              <a:t> göstergesi bekletilmektedir</a:t>
            </a:r>
            <a:r>
              <a:rPr lang="tr-TR" dirty="0" smtClean="0"/>
              <a:t>. Kalem </a:t>
            </a:r>
            <a:r>
              <a:rPr lang="tr-TR" dirty="0"/>
              <a:t>aracına ait çizim özellikleri </a:t>
            </a:r>
            <a:r>
              <a:rPr lang="tr-TR" dirty="0" err="1"/>
              <a:t>ingilizce</a:t>
            </a:r>
            <a:r>
              <a:rPr lang="tr-TR" dirty="0"/>
              <a:t> olarak durum çubuğu </a:t>
            </a:r>
            <a:r>
              <a:rPr lang="tr-TR" dirty="0" smtClean="0"/>
              <a:t>üzerinde gösterilmektedir</a:t>
            </a:r>
            <a:r>
              <a:rPr lang="tr-TR" dirty="0"/>
              <a:t>.</a:t>
            </a:r>
          </a:p>
        </p:txBody>
      </p:sp>
      <p:pic>
        <p:nvPicPr>
          <p:cNvPr id="4" name="Resim 3"/>
          <p:cNvPicPr>
            <a:picLocks noChangeAspect="1"/>
          </p:cNvPicPr>
          <p:nvPr/>
        </p:nvPicPr>
        <p:blipFill>
          <a:blip r:embed="rId3"/>
          <a:stretch>
            <a:fillRect/>
          </a:stretch>
        </p:blipFill>
        <p:spPr>
          <a:xfrm>
            <a:off x="683687" y="1989138"/>
            <a:ext cx="4652052" cy="4236172"/>
          </a:xfrm>
          <a:prstGeom prst="rect">
            <a:avLst/>
          </a:prstGeom>
        </p:spPr>
      </p:pic>
    </p:spTree>
    <p:extLst>
      <p:ext uri="{BB962C8B-B14F-4D97-AF65-F5344CB8AC3E}">
        <p14:creationId xmlns:p14="http://schemas.microsoft.com/office/powerpoint/2010/main" val="34289733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Araç </a:t>
            </a:r>
            <a:r>
              <a:rPr lang="tr-TR" dirty="0" smtClean="0"/>
              <a:t>Çubukları </a:t>
            </a:r>
            <a:r>
              <a:rPr lang="tr-TR" dirty="0" smtClean="0"/>
              <a:t>[1</a:t>
            </a:r>
            <a:r>
              <a:rPr lang="tr-TR" dirty="0" smtClean="0"/>
              <a:t>]</a:t>
            </a:r>
            <a:endParaRPr lang="tr-TR" dirty="0"/>
          </a:p>
        </p:txBody>
      </p:sp>
      <p:sp>
        <p:nvSpPr>
          <p:cNvPr id="3" name="İçerik Yer Tutucusu 2"/>
          <p:cNvSpPr>
            <a:spLocks noGrp="1"/>
          </p:cNvSpPr>
          <p:nvPr>
            <p:ph idx="1"/>
          </p:nvPr>
        </p:nvSpPr>
        <p:spPr>
          <a:xfrm>
            <a:off x="874713" y="1989138"/>
            <a:ext cx="10992453" cy="785091"/>
          </a:xfrm>
        </p:spPr>
        <p:txBody>
          <a:bodyPr>
            <a:normAutofit/>
          </a:bodyPr>
          <a:lstStyle/>
          <a:p>
            <a:r>
              <a:rPr lang="tr-TR" b="1" dirty="0"/>
              <a:t>e) Menü Çubuğu: </a:t>
            </a:r>
            <a:r>
              <a:rPr lang="tr-TR" dirty="0"/>
              <a:t>Flash </a:t>
            </a:r>
            <a:r>
              <a:rPr lang="tr-TR" dirty="0" err="1"/>
              <a:t>Animation’un</a:t>
            </a:r>
            <a:r>
              <a:rPr lang="tr-TR" dirty="0"/>
              <a:t> hareket ettirilemeyen barlarından birisidir</a:t>
            </a:r>
            <a:r>
              <a:rPr lang="tr-TR" dirty="0" smtClean="0"/>
              <a:t>. Flash </a:t>
            </a:r>
            <a:r>
              <a:rPr lang="tr-TR" dirty="0"/>
              <a:t>ile ilgili bütün işlemler, bu bar içerisinde yer alan menüler yardımı </a:t>
            </a:r>
            <a:r>
              <a:rPr lang="tr-TR" dirty="0" smtClean="0"/>
              <a:t>ile gerçekleştirilebilir</a:t>
            </a:r>
            <a:r>
              <a:rPr lang="tr-TR" dirty="0"/>
              <a:t>.</a:t>
            </a:r>
          </a:p>
        </p:txBody>
      </p:sp>
      <p:pic>
        <p:nvPicPr>
          <p:cNvPr id="5" name="Resim 4"/>
          <p:cNvPicPr>
            <a:picLocks noChangeAspect="1"/>
          </p:cNvPicPr>
          <p:nvPr/>
        </p:nvPicPr>
        <p:blipFill>
          <a:blip r:embed="rId3"/>
          <a:stretch>
            <a:fillRect/>
          </a:stretch>
        </p:blipFill>
        <p:spPr>
          <a:xfrm>
            <a:off x="874713" y="2684174"/>
            <a:ext cx="6248400" cy="1066800"/>
          </a:xfrm>
          <a:prstGeom prst="rect">
            <a:avLst/>
          </a:prstGeom>
          <a:ln w="12700">
            <a:solidFill>
              <a:schemeClr val="tx1"/>
            </a:solidFill>
          </a:ln>
        </p:spPr>
      </p:pic>
      <p:sp>
        <p:nvSpPr>
          <p:cNvPr id="7" name="Dikdörtgen 6"/>
          <p:cNvSpPr/>
          <p:nvPr/>
        </p:nvSpPr>
        <p:spPr>
          <a:xfrm>
            <a:off x="783770" y="3914261"/>
            <a:ext cx="10949051" cy="2344035"/>
          </a:xfrm>
          <a:prstGeom prst="rect">
            <a:avLst/>
          </a:prstGeom>
        </p:spPr>
        <p:txBody>
          <a:bodyPr vert="horz" lIns="0" tIns="45720" rIns="0" bIns="45720" rtlCol="0">
            <a:normAutofit lnSpcReduction="10000"/>
          </a:bodyPr>
          <a:lstStyle/>
          <a:p>
            <a:pPr marL="91440" indent="-91440">
              <a:lnSpc>
                <a:spcPct val="90000"/>
              </a:lnSpc>
              <a:spcBef>
                <a:spcPts val="1200"/>
              </a:spcBef>
              <a:spcAft>
                <a:spcPts val="200"/>
              </a:spcAft>
              <a:buClr>
                <a:schemeClr val="accent1"/>
              </a:buClr>
              <a:buSzPct val="100000"/>
              <a:buFont typeface="Calibri" panose="020F0502020204030204" pitchFamily="34" charset="0"/>
              <a:buChar char=" "/>
            </a:pPr>
            <a:r>
              <a:rPr lang="tr-TR" sz="2000" b="1" dirty="0">
                <a:solidFill>
                  <a:schemeClr val="bg2">
                    <a:lumMod val="25000"/>
                  </a:schemeClr>
                </a:solidFill>
                <a:latin typeface="Times New Roman" panose="02020603050405020304" pitchFamily="18" charset="0"/>
                <a:cs typeface="Times New Roman" panose="02020603050405020304" pitchFamily="18" charset="0"/>
              </a:rPr>
              <a:t>File (Dosya) : </a:t>
            </a:r>
            <a:r>
              <a:rPr lang="tr-TR" sz="2000" dirty="0">
                <a:solidFill>
                  <a:schemeClr val="bg2">
                    <a:lumMod val="25000"/>
                  </a:schemeClr>
                </a:solidFill>
                <a:latin typeface="Times New Roman" panose="02020603050405020304" pitchFamily="18" charset="0"/>
                <a:cs typeface="Times New Roman" panose="02020603050405020304" pitchFamily="18" charset="0"/>
              </a:rPr>
              <a:t>Bütün dosya işlemlerinin gerçekleştirildiği menüdür. Flash animasyon dosyalarının oluşturulması, saklanması, diğer dosya türlerinin </a:t>
            </a:r>
            <a:r>
              <a:rPr lang="tr-TR" sz="2000" dirty="0" err="1">
                <a:solidFill>
                  <a:schemeClr val="bg2">
                    <a:lumMod val="25000"/>
                  </a:schemeClr>
                </a:solidFill>
                <a:latin typeface="Times New Roman" panose="02020603050405020304" pitchFamily="18" charset="0"/>
                <a:cs typeface="Times New Roman" panose="02020603050405020304" pitchFamily="18" charset="0"/>
              </a:rPr>
              <a:t>Flash’e</a:t>
            </a:r>
            <a:r>
              <a:rPr lang="tr-TR" sz="2000" dirty="0">
                <a:solidFill>
                  <a:schemeClr val="bg2">
                    <a:lumMod val="25000"/>
                  </a:schemeClr>
                </a:solidFill>
                <a:latin typeface="Times New Roman" panose="02020603050405020304" pitchFamily="18" charset="0"/>
                <a:cs typeface="Times New Roman" panose="02020603050405020304" pitchFamily="18" charset="0"/>
              </a:rPr>
              <a:t> ithal edilmesi, Flash dosyalarının yayınlanması gibi bir çok dosya işlemi buradan gerçekleştirilir. File menüsünden Flash 5’in getirdiği yeni bir özellikte mevcuttur. Menüde yer alan </a:t>
            </a:r>
            <a:r>
              <a:rPr lang="tr-TR" sz="2000" dirty="0" err="1">
                <a:solidFill>
                  <a:schemeClr val="bg2">
                    <a:lumMod val="25000"/>
                  </a:schemeClr>
                </a:solidFill>
                <a:latin typeface="Times New Roman" panose="02020603050405020304" pitchFamily="18" charset="0"/>
                <a:cs typeface="Times New Roman" panose="02020603050405020304" pitchFamily="18" charset="0"/>
              </a:rPr>
              <a:t>Revert</a:t>
            </a:r>
            <a:r>
              <a:rPr lang="tr-TR" sz="2000" dirty="0">
                <a:solidFill>
                  <a:schemeClr val="bg2">
                    <a:lumMod val="25000"/>
                  </a:schemeClr>
                </a:solidFill>
                <a:latin typeface="Times New Roman" panose="02020603050405020304" pitchFamily="18" charset="0"/>
                <a:cs typeface="Times New Roman" panose="02020603050405020304" pitchFamily="18" charset="0"/>
              </a:rPr>
              <a:t> seçeneği ile kaydedilen bir dosyaya bir önceki kayıttaki bilgiler yeniden çağrılabilir. Bu şekilde yanlış kaybetmeden dolayı kaybedilen verilere yeniden ulaşma şansı olmaktadır.</a:t>
            </a:r>
          </a:p>
          <a:p>
            <a:pPr marL="91440" indent="-91440">
              <a:lnSpc>
                <a:spcPct val="90000"/>
              </a:lnSpc>
              <a:spcBef>
                <a:spcPts val="1200"/>
              </a:spcBef>
              <a:spcAft>
                <a:spcPts val="200"/>
              </a:spcAft>
              <a:buClr>
                <a:schemeClr val="accent1"/>
              </a:buClr>
              <a:buSzPct val="100000"/>
              <a:buFont typeface="Calibri" panose="020F0502020204030204" pitchFamily="34" charset="0"/>
              <a:buChar char=" "/>
            </a:pPr>
            <a:r>
              <a:rPr lang="tr-TR" sz="2000" b="1" dirty="0" err="1">
                <a:solidFill>
                  <a:schemeClr val="bg2">
                    <a:lumMod val="25000"/>
                  </a:schemeClr>
                </a:solidFill>
                <a:latin typeface="Times New Roman" panose="02020603050405020304" pitchFamily="18" charset="0"/>
                <a:cs typeface="Times New Roman" panose="02020603050405020304" pitchFamily="18" charset="0"/>
              </a:rPr>
              <a:t>Edit</a:t>
            </a:r>
            <a:r>
              <a:rPr lang="tr-TR" sz="2000" b="1" dirty="0">
                <a:solidFill>
                  <a:schemeClr val="bg2">
                    <a:lumMod val="25000"/>
                  </a:schemeClr>
                </a:solidFill>
                <a:latin typeface="Times New Roman" panose="02020603050405020304" pitchFamily="18" charset="0"/>
                <a:cs typeface="Times New Roman" panose="02020603050405020304" pitchFamily="18" charset="0"/>
              </a:rPr>
              <a:t> (Düzen) : </a:t>
            </a:r>
            <a:r>
              <a:rPr lang="tr-TR" sz="2000" dirty="0">
                <a:solidFill>
                  <a:schemeClr val="bg2">
                    <a:lumMod val="25000"/>
                  </a:schemeClr>
                </a:solidFill>
                <a:latin typeface="Times New Roman" panose="02020603050405020304" pitchFamily="18" charset="0"/>
                <a:cs typeface="Times New Roman" panose="02020603050405020304" pitchFamily="18" charset="0"/>
              </a:rPr>
              <a:t>Genel olarak pano işlemlerinin yapıldığı menüdür. Semboller ve diğer nesnelere ait düzenleme işlemleri de buradan kontrol edilebilir.</a:t>
            </a:r>
          </a:p>
        </p:txBody>
      </p:sp>
    </p:spTree>
    <p:extLst>
      <p:ext uri="{BB962C8B-B14F-4D97-AF65-F5344CB8AC3E}">
        <p14:creationId xmlns:p14="http://schemas.microsoft.com/office/powerpoint/2010/main" val="3633442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Araç </a:t>
            </a:r>
            <a:r>
              <a:rPr lang="tr-TR" dirty="0" smtClean="0"/>
              <a:t>Çubukları </a:t>
            </a:r>
            <a:r>
              <a:rPr lang="tr-TR" dirty="0" smtClean="0"/>
              <a:t>[1</a:t>
            </a:r>
            <a:r>
              <a:rPr lang="tr-TR" dirty="0" smtClean="0"/>
              <a:t>]</a:t>
            </a:r>
            <a:endParaRPr lang="tr-TR" dirty="0"/>
          </a:p>
        </p:txBody>
      </p:sp>
      <p:sp>
        <p:nvSpPr>
          <p:cNvPr id="4" name="İçerik Yer Tutucusu 3"/>
          <p:cNvSpPr>
            <a:spLocks noGrp="1"/>
          </p:cNvSpPr>
          <p:nvPr>
            <p:ph idx="1"/>
          </p:nvPr>
        </p:nvSpPr>
        <p:spPr>
          <a:xfrm>
            <a:off x="439387" y="1778945"/>
            <a:ext cx="11519065" cy="4435413"/>
          </a:xfrm>
        </p:spPr>
        <p:txBody>
          <a:bodyPr>
            <a:noAutofit/>
          </a:bodyPr>
          <a:lstStyle/>
          <a:p>
            <a:pPr>
              <a:spcBef>
                <a:spcPts val="600"/>
              </a:spcBef>
              <a:spcAft>
                <a:spcPts val="0"/>
              </a:spcAft>
            </a:pPr>
            <a:r>
              <a:rPr lang="tr-TR" sz="1800" b="1" dirty="0" err="1"/>
              <a:t>View</a:t>
            </a:r>
            <a:r>
              <a:rPr lang="tr-TR" sz="1800" b="1" dirty="0"/>
              <a:t> (Görünüm) :</a:t>
            </a:r>
            <a:r>
              <a:rPr lang="tr-TR" sz="1800" dirty="0"/>
              <a:t> Time </a:t>
            </a:r>
            <a:r>
              <a:rPr lang="tr-TR" sz="1800" dirty="0" err="1"/>
              <a:t>Line</a:t>
            </a:r>
            <a:r>
              <a:rPr lang="tr-TR" sz="1800" dirty="0"/>
              <a:t> (Zaman Çizgisi), </a:t>
            </a:r>
            <a:r>
              <a:rPr lang="tr-TR" sz="1800" dirty="0" err="1"/>
              <a:t>Work</a:t>
            </a:r>
            <a:r>
              <a:rPr lang="tr-TR" sz="1800" dirty="0"/>
              <a:t> </a:t>
            </a:r>
            <a:r>
              <a:rPr lang="tr-TR" sz="1800" dirty="0" err="1"/>
              <a:t>Area</a:t>
            </a:r>
            <a:r>
              <a:rPr lang="tr-TR" sz="1800" dirty="0"/>
              <a:t> (Çalışma Alanı) </a:t>
            </a:r>
            <a:r>
              <a:rPr lang="tr-TR" sz="1800" dirty="0" err="1"/>
              <a:t>Ruler</a:t>
            </a:r>
            <a:r>
              <a:rPr lang="tr-TR" sz="1800" dirty="0"/>
              <a:t> (Cetvel) gibi </a:t>
            </a:r>
            <a:r>
              <a:rPr lang="tr-TR" sz="1800" dirty="0" err="1"/>
              <a:t>Flash’a</a:t>
            </a:r>
            <a:r>
              <a:rPr lang="tr-TR" sz="1800" dirty="0"/>
              <a:t> ait temel görünümleri ekranda gösterip gizlemek için kullanılan menüdür. Ayrıca bu menü yardımı ile nesnenin, sahnenin ve </a:t>
            </a:r>
            <a:r>
              <a:rPr lang="tr-TR" sz="1800" dirty="0" err="1"/>
              <a:t>frame’in</a:t>
            </a:r>
            <a:r>
              <a:rPr lang="tr-TR" sz="1800" dirty="0"/>
              <a:t> görünümü de takip edilebilir. </a:t>
            </a:r>
          </a:p>
          <a:p>
            <a:pPr>
              <a:spcBef>
                <a:spcPts val="600"/>
              </a:spcBef>
              <a:spcAft>
                <a:spcPts val="0"/>
              </a:spcAft>
            </a:pPr>
            <a:r>
              <a:rPr lang="tr-TR" sz="1800" b="1" dirty="0" err="1"/>
              <a:t>Insert</a:t>
            </a:r>
            <a:r>
              <a:rPr lang="tr-TR" sz="1800" b="1" dirty="0"/>
              <a:t> (Ekle) :</a:t>
            </a:r>
            <a:r>
              <a:rPr lang="tr-TR" sz="1800" dirty="0"/>
              <a:t> Sembol, sahne ve diğer sahne elemanlarının eklendiği menüdür.</a:t>
            </a:r>
          </a:p>
          <a:p>
            <a:pPr>
              <a:spcBef>
                <a:spcPts val="600"/>
              </a:spcBef>
              <a:spcAft>
                <a:spcPts val="0"/>
              </a:spcAft>
            </a:pPr>
            <a:r>
              <a:rPr lang="tr-TR" sz="1800" b="1" dirty="0" err="1"/>
              <a:t>Modify</a:t>
            </a:r>
            <a:r>
              <a:rPr lang="tr-TR" sz="1800" b="1" dirty="0"/>
              <a:t> (Değiştir</a:t>
            </a:r>
            <a:r>
              <a:rPr lang="tr-TR" sz="1800" b="1" dirty="0" smtClean="0"/>
              <a:t>):</a:t>
            </a:r>
            <a:r>
              <a:rPr lang="tr-TR" sz="1800" dirty="0" smtClean="0"/>
              <a:t> Flash </a:t>
            </a:r>
            <a:r>
              <a:rPr lang="tr-TR" sz="1800" dirty="0"/>
              <a:t>nesnelerinin düzenlendiği temel seçenekler menüsüdür</a:t>
            </a:r>
          </a:p>
          <a:p>
            <a:pPr>
              <a:spcBef>
                <a:spcPts val="600"/>
              </a:spcBef>
              <a:spcAft>
                <a:spcPts val="0"/>
              </a:spcAft>
            </a:pPr>
            <a:r>
              <a:rPr lang="tr-TR" sz="1800" b="1" dirty="0" err="1"/>
              <a:t>Text</a:t>
            </a:r>
            <a:r>
              <a:rPr lang="tr-TR" sz="1800" b="1" dirty="0"/>
              <a:t> (Metin) :</a:t>
            </a:r>
            <a:r>
              <a:rPr lang="tr-TR" sz="1800" dirty="0"/>
              <a:t> Flash 5 ile birlikte gelen menü seçeneğidir. Adında da anlaşılacağı üzere metin üzerinde çeşitli işlemler yapmak için seçenekler sunar. Oldukça gelişmiş bir font düzeneği sunan Flash 5 herhangi bir kelime işlemci programını aratmayacak kadar geniş metin işleme özelliğine sahiptir.</a:t>
            </a:r>
          </a:p>
          <a:p>
            <a:pPr>
              <a:spcBef>
                <a:spcPts val="600"/>
              </a:spcBef>
              <a:spcAft>
                <a:spcPts val="0"/>
              </a:spcAft>
            </a:pPr>
            <a:r>
              <a:rPr lang="tr-TR" sz="1800" b="1" dirty="0"/>
              <a:t>Control (Kontrol) :</a:t>
            </a:r>
            <a:r>
              <a:rPr lang="tr-TR" sz="1800" dirty="0"/>
              <a:t> Flash animasyonlarının gösterimini ve test edilmesini sağlayan, kontrolleri içeren menüdür.</a:t>
            </a:r>
          </a:p>
          <a:p>
            <a:pPr>
              <a:spcBef>
                <a:spcPts val="600"/>
              </a:spcBef>
              <a:spcAft>
                <a:spcPts val="0"/>
              </a:spcAft>
            </a:pPr>
            <a:r>
              <a:rPr lang="tr-TR" sz="1800" b="1" dirty="0" err="1"/>
              <a:t>Window</a:t>
            </a:r>
            <a:r>
              <a:rPr lang="tr-TR" sz="1800" b="1" dirty="0"/>
              <a:t> (Pencere ) :</a:t>
            </a:r>
            <a:r>
              <a:rPr lang="tr-TR" sz="1800" dirty="0"/>
              <a:t> Pencere ve panel yerleşimlerinin kontrol edildiği menüdür. Bu menüye ait alt seçenekler yardımı ile bir çok panelin gösterimi sağlanabilir. Ayrıca daha önce Flash 4 sürümünde ayrı bir menü seçeneği olarak ekrana gelen </a:t>
            </a:r>
            <a:r>
              <a:rPr lang="tr-TR" sz="1800" dirty="0" smtClean="0"/>
              <a:t>Library (</a:t>
            </a:r>
            <a:r>
              <a:rPr lang="tr-TR" sz="1800" dirty="0"/>
              <a:t>kütüphane) menüsü, bu menü altında ismi </a:t>
            </a:r>
            <a:r>
              <a:rPr lang="tr-TR" sz="1800" dirty="0" err="1"/>
              <a:t>Common</a:t>
            </a:r>
            <a:r>
              <a:rPr lang="tr-TR" sz="1800" dirty="0"/>
              <a:t> Library olarak bir alt seçenek olarak ekrana gelir. Bu menü alt seçeneği altında yer alan etkileşimli kütüphane dosyaları kullanılabilir, hazırlanan filimde kullanmak üzere ekleme yapılabilir.</a:t>
            </a:r>
          </a:p>
          <a:p>
            <a:pPr>
              <a:spcBef>
                <a:spcPts val="600"/>
              </a:spcBef>
              <a:spcAft>
                <a:spcPts val="0"/>
              </a:spcAft>
            </a:pPr>
            <a:r>
              <a:rPr lang="tr-TR" sz="1800" b="1" dirty="0"/>
              <a:t>Help (Yardım) : </a:t>
            </a:r>
            <a:r>
              <a:rPr lang="tr-TR" sz="1800" dirty="0"/>
              <a:t>Flash animasyon programına ait, yardım konularını ve öğrenim açısından Flash derslerini içeren menüdür. Bu menü yardımı ile, herhangi bir referans kelime kullanılarak istenilen konulara ulaşma imkanı </a:t>
            </a:r>
            <a:r>
              <a:rPr lang="tr-TR" sz="1800" dirty="0" smtClean="0"/>
              <a:t>bulunur</a:t>
            </a:r>
            <a:r>
              <a:rPr lang="tr-TR" sz="1800" dirty="0"/>
              <a:t>.</a:t>
            </a:r>
          </a:p>
        </p:txBody>
      </p:sp>
    </p:spTree>
    <p:extLst>
      <p:ext uri="{BB962C8B-B14F-4D97-AF65-F5344CB8AC3E}">
        <p14:creationId xmlns:p14="http://schemas.microsoft.com/office/powerpoint/2010/main" val="33677711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Launcher</a:t>
            </a:r>
            <a:r>
              <a:rPr lang="tr-TR" dirty="0"/>
              <a:t> ve </a:t>
            </a:r>
            <a:r>
              <a:rPr lang="tr-TR" dirty="0" smtClean="0"/>
              <a:t>Paneller </a:t>
            </a:r>
            <a:r>
              <a:rPr lang="tr-TR" dirty="0" smtClean="0"/>
              <a:t>[1</a:t>
            </a:r>
            <a:r>
              <a:rPr lang="tr-TR" dirty="0" smtClean="0"/>
              <a:t>]</a:t>
            </a:r>
            <a:endParaRPr lang="tr-TR" dirty="0"/>
          </a:p>
        </p:txBody>
      </p:sp>
      <p:sp>
        <p:nvSpPr>
          <p:cNvPr id="4" name="İçerik Yer Tutucusu 3"/>
          <p:cNvSpPr>
            <a:spLocks noGrp="1"/>
          </p:cNvSpPr>
          <p:nvPr>
            <p:ph idx="1"/>
          </p:nvPr>
        </p:nvSpPr>
        <p:spPr>
          <a:xfrm>
            <a:off x="7053944" y="1778945"/>
            <a:ext cx="4714504" cy="3802458"/>
          </a:xfrm>
        </p:spPr>
        <p:txBody>
          <a:bodyPr>
            <a:noAutofit/>
          </a:bodyPr>
          <a:lstStyle/>
          <a:p>
            <a:r>
              <a:rPr lang="tr-TR" dirty="0"/>
              <a:t>Flash 5 ile birlikte gelen yeni özelliklerden en önemlileri </a:t>
            </a:r>
            <a:r>
              <a:rPr lang="tr-TR" dirty="0" err="1"/>
              <a:t>Launcher</a:t>
            </a:r>
            <a:r>
              <a:rPr lang="tr-TR" dirty="0"/>
              <a:t> </a:t>
            </a:r>
            <a:r>
              <a:rPr lang="tr-TR" dirty="0" smtClean="0"/>
              <a:t>ve </a:t>
            </a:r>
            <a:r>
              <a:rPr lang="tr-TR" dirty="0" err="1" smtClean="0"/>
              <a:t>paneller’dir</a:t>
            </a:r>
            <a:r>
              <a:rPr lang="tr-TR" dirty="0"/>
              <a:t>. Bu iki öğenin birlikte işlenmesinin sebebi, birbirleriyle ilişkili olmalarıdır</a:t>
            </a:r>
            <a:r>
              <a:rPr lang="tr-TR" dirty="0" smtClean="0"/>
              <a:t>. </a:t>
            </a:r>
            <a:r>
              <a:rPr lang="tr-TR" dirty="0" err="1" smtClean="0"/>
              <a:t>Launcher</a:t>
            </a:r>
            <a:r>
              <a:rPr lang="tr-TR" dirty="0" smtClean="0"/>
              <a:t> </a:t>
            </a:r>
            <a:r>
              <a:rPr lang="tr-TR" dirty="0"/>
              <a:t>yardımı ile açılan yada kapatılan paneller tasarım esnasında </a:t>
            </a:r>
            <a:r>
              <a:rPr lang="tr-TR" dirty="0" smtClean="0"/>
              <a:t>kullanıcıya kolaylık</a:t>
            </a:r>
            <a:r>
              <a:rPr lang="tr-TR" dirty="0"/>
              <a:t>, programa ise esneklik kazandırır. </a:t>
            </a:r>
            <a:endParaRPr lang="tr-TR" dirty="0" smtClean="0"/>
          </a:p>
          <a:p>
            <a:r>
              <a:rPr lang="tr-TR" dirty="0" err="1" smtClean="0"/>
              <a:t>Launcher’in</a:t>
            </a:r>
            <a:r>
              <a:rPr lang="tr-TR" dirty="0" smtClean="0"/>
              <a:t> </a:t>
            </a:r>
            <a:r>
              <a:rPr lang="tr-TR" dirty="0"/>
              <a:t>sabit bir bar şeklinde </a:t>
            </a:r>
            <a:r>
              <a:rPr lang="tr-TR" dirty="0" smtClean="0"/>
              <a:t>olması ve </a:t>
            </a:r>
            <a:r>
              <a:rPr lang="tr-TR" dirty="0"/>
              <a:t>çalışma sayfasına göre iyi bir yere yerleştirilmesi de oldukça önemlidir. Şekil </a:t>
            </a:r>
            <a:r>
              <a:rPr lang="tr-TR" dirty="0" smtClean="0"/>
              <a:t>9’da </a:t>
            </a:r>
            <a:r>
              <a:rPr lang="tr-TR" dirty="0" err="1" smtClean="0"/>
              <a:t>launcher</a:t>
            </a:r>
            <a:r>
              <a:rPr lang="tr-TR" dirty="0" smtClean="0"/>
              <a:t> </a:t>
            </a:r>
            <a:r>
              <a:rPr lang="tr-TR" dirty="0"/>
              <a:t>ve açtığı paneller gösterilmiştir.</a:t>
            </a:r>
            <a:endParaRPr lang="tr-TR" sz="1800" dirty="0"/>
          </a:p>
        </p:txBody>
      </p:sp>
      <p:pic>
        <p:nvPicPr>
          <p:cNvPr id="3" name="Resim 2"/>
          <p:cNvPicPr>
            <a:picLocks noChangeAspect="1"/>
          </p:cNvPicPr>
          <p:nvPr/>
        </p:nvPicPr>
        <p:blipFill rotWithShape="1">
          <a:blip r:embed="rId3" cstate="email">
            <a:extLst>
              <a:ext uri="{28A0092B-C50C-407E-A947-70E740481C1C}">
                <a14:useLocalDpi xmlns:a14="http://schemas.microsoft.com/office/drawing/2010/main"/>
              </a:ext>
            </a:extLst>
          </a:blip>
          <a:srcRect b="13420"/>
          <a:stretch/>
        </p:blipFill>
        <p:spPr>
          <a:xfrm>
            <a:off x="991219" y="1778946"/>
            <a:ext cx="5872719" cy="3944960"/>
          </a:xfrm>
          <a:prstGeom prst="rect">
            <a:avLst/>
          </a:prstGeom>
        </p:spPr>
      </p:pic>
      <p:pic>
        <p:nvPicPr>
          <p:cNvPr id="5" name="Resim 4"/>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874713" y="5800975"/>
            <a:ext cx="5872719" cy="261115"/>
          </a:xfrm>
          <a:prstGeom prst="rect">
            <a:avLst/>
          </a:prstGeom>
        </p:spPr>
      </p:pic>
    </p:spTree>
    <p:extLst>
      <p:ext uri="{BB962C8B-B14F-4D97-AF65-F5344CB8AC3E}">
        <p14:creationId xmlns:p14="http://schemas.microsoft.com/office/powerpoint/2010/main" val="1860338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Paneller Ve Özellikleri </a:t>
            </a:r>
            <a:r>
              <a:rPr lang="tr-TR" dirty="0" smtClean="0"/>
              <a:t>[1</a:t>
            </a:r>
            <a:r>
              <a:rPr lang="tr-TR" dirty="0" smtClean="0"/>
              <a:t>]</a:t>
            </a:r>
            <a:endParaRPr lang="tr-TR" dirty="0"/>
          </a:p>
        </p:txBody>
      </p:sp>
      <p:sp>
        <p:nvSpPr>
          <p:cNvPr id="4" name="İçerik Yer Tutucusu 3"/>
          <p:cNvSpPr>
            <a:spLocks noGrp="1"/>
          </p:cNvSpPr>
          <p:nvPr>
            <p:ph idx="1"/>
          </p:nvPr>
        </p:nvSpPr>
        <p:spPr>
          <a:xfrm>
            <a:off x="874713" y="1737359"/>
            <a:ext cx="10941237" cy="4675315"/>
          </a:xfrm>
        </p:spPr>
        <p:txBody>
          <a:bodyPr>
            <a:normAutofit/>
          </a:bodyPr>
          <a:lstStyle/>
          <a:p>
            <a:r>
              <a:rPr lang="tr-TR" dirty="0" err="1"/>
              <a:t>Launcher</a:t>
            </a:r>
            <a:r>
              <a:rPr lang="tr-TR" dirty="0"/>
              <a:t> üzerinde yer alan düğmeler radyo düğmeleri gibi görev yaparlar. </a:t>
            </a:r>
            <a:r>
              <a:rPr lang="tr-TR" dirty="0" smtClean="0"/>
              <a:t>Bu açıdan </a:t>
            </a:r>
            <a:r>
              <a:rPr lang="tr-TR" dirty="0"/>
              <a:t>düğmeler üzerine bir kez tıklanıldığında paneli açılır ve ikinci bir </a:t>
            </a:r>
            <a:r>
              <a:rPr lang="tr-TR" dirty="0" smtClean="0"/>
              <a:t>kez tıklanıldığında </a:t>
            </a:r>
            <a:r>
              <a:rPr lang="tr-TR" dirty="0"/>
              <a:t>ise panel kapanır. Panellerin açılıp kapatılması için aslında </a:t>
            </a:r>
            <a:r>
              <a:rPr lang="tr-TR" dirty="0" smtClean="0"/>
              <a:t>kilit paneller </a:t>
            </a:r>
            <a:r>
              <a:rPr lang="tr-TR" dirty="0"/>
              <a:t>kullanılır. </a:t>
            </a:r>
            <a:endParaRPr lang="tr-TR" dirty="0" smtClean="0"/>
          </a:p>
          <a:p>
            <a:r>
              <a:rPr lang="tr-TR" dirty="0" smtClean="0"/>
              <a:t>Örneğin </a:t>
            </a:r>
            <a:r>
              <a:rPr lang="tr-TR" dirty="0" err="1"/>
              <a:t>i</a:t>
            </a:r>
            <a:r>
              <a:rPr lang="tr-TR" dirty="0" err="1" smtClean="0"/>
              <a:t>nfo</a:t>
            </a:r>
            <a:r>
              <a:rPr lang="tr-TR" dirty="0" smtClean="0"/>
              <a:t> </a:t>
            </a:r>
            <a:r>
              <a:rPr lang="tr-TR" dirty="0"/>
              <a:t>(Bilgi) paneli için </a:t>
            </a:r>
            <a:r>
              <a:rPr lang="tr-TR" dirty="0" err="1"/>
              <a:t>Launcher</a:t>
            </a:r>
            <a:r>
              <a:rPr lang="tr-TR" dirty="0"/>
              <a:t> üzerindeki </a:t>
            </a:r>
            <a:r>
              <a:rPr lang="tr-TR" dirty="0" err="1"/>
              <a:t>info</a:t>
            </a:r>
            <a:r>
              <a:rPr lang="tr-TR" dirty="0"/>
              <a:t> </a:t>
            </a:r>
            <a:r>
              <a:rPr lang="tr-TR" dirty="0" smtClean="0"/>
              <a:t>düğmesi tıklanıldığında</a:t>
            </a:r>
            <a:r>
              <a:rPr lang="tr-TR" dirty="0"/>
              <a:t>, bu panel beraberinde </a:t>
            </a:r>
            <a:r>
              <a:rPr lang="tr-TR" dirty="0" err="1"/>
              <a:t>Transform</a:t>
            </a:r>
            <a:r>
              <a:rPr lang="tr-TR" dirty="0"/>
              <a:t>, </a:t>
            </a:r>
            <a:r>
              <a:rPr lang="tr-TR" dirty="0" err="1"/>
              <a:t>Fill</a:t>
            </a:r>
            <a:r>
              <a:rPr lang="tr-TR" dirty="0"/>
              <a:t> ve </a:t>
            </a:r>
            <a:r>
              <a:rPr lang="tr-TR" dirty="0" err="1"/>
              <a:t>Stroke</a:t>
            </a:r>
            <a:r>
              <a:rPr lang="tr-TR" dirty="0"/>
              <a:t> panellerini de </a:t>
            </a:r>
            <a:r>
              <a:rPr lang="tr-TR" dirty="0" smtClean="0"/>
              <a:t>entegre açar</a:t>
            </a:r>
            <a:r>
              <a:rPr lang="tr-TR" dirty="0"/>
              <a:t>. Bu panel grubundan </a:t>
            </a:r>
            <a:r>
              <a:rPr lang="tr-TR" dirty="0" err="1"/>
              <a:t>info</a:t>
            </a:r>
            <a:r>
              <a:rPr lang="tr-TR" dirty="0"/>
              <a:t> haricinde başka bir panel seçildiğinde </a:t>
            </a:r>
            <a:r>
              <a:rPr lang="tr-TR" dirty="0" smtClean="0"/>
              <a:t>ise </a:t>
            </a:r>
            <a:r>
              <a:rPr lang="tr-TR" dirty="0" err="1" smtClean="0"/>
              <a:t>launcher’den</a:t>
            </a:r>
            <a:r>
              <a:rPr lang="tr-TR" dirty="0" smtClean="0"/>
              <a:t> </a:t>
            </a:r>
            <a:r>
              <a:rPr lang="tr-TR" dirty="0"/>
              <a:t>tıklanılan </a:t>
            </a:r>
            <a:r>
              <a:rPr lang="tr-TR" dirty="0" err="1"/>
              <a:t>info</a:t>
            </a:r>
            <a:r>
              <a:rPr lang="tr-TR" dirty="0"/>
              <a:t> seçeneği ile tekrar </a:t>
            </a:r>
            <a:r>
              <a:rPr lang="tr-TR" dirty="0" err="1"/>
              <a:t>info</a:t>
            </a:r>
            <a:r>
              <a:rPr lang="tr-TR" dirty="0"/>
              <a:t> paneline dönülebilir</a:t>
            </a:r>
            <a:r>
              <a:rPr lang="tr-TR" dirty="0" smtClean="0"/>
              <a:t>. Panel </a:t>
            </a:r>
            <a:r>
              <a:rPr lang="tr-TR" dirty="0"/>
              <a:t>gruplarının yerleşimi bu kilit panellerin üzerine inşa edildiğinden dolayı </a:t>
            </a:r>
            <a:r>
              <a:rPr lang="tr-TR" dirty="0" smtClean="0"/>
              <a:t>kilit paneller </a:t>
            </a:r>
            <a:r>
              <a:rPr lang="tr-TR" dirty="0"/>
              <a:t>önemlidir. </a:t>
            </a:r>
            <a:endParaRPr lang="tr-TR" dirty="0" smtClean="0"/>
          </a:p>
          <a:p>
            <a:r>
              <a:rPr lang="tr-TR" dirty="0" smtClean="0"/>
              <a:t>Flash </a:t>
            </a:r>
            <a:r>
              <a:rPr lang="tr-TR" dirty="0"/>
              <a:t>5 Kilit panelleri </a:t>
            </a:r>
            <a:r>
              <a:rPr lang="tr-TR" dirty="0" err="1"/>
              <a:t>launcher’e</a:t>
            </a:r>
            <a:r>
              <a:rPr lang="tr-TR" dirty="0"/>
              <a:t> yerleştirirken bu panel ile </a:t>
            </a:r>
            <a:r>
              <a:rPr lang="tr-TR" dirty="0" smtClean="0"/>
              <a:t>birlikte yerleşimini </a:t>
            </a:r>
            <a:r>
              <a:rPr lang="tr-TR" dirty="0"/>
              <a:t>sağladığı diğer panellerin görev yönünden birbirine benzer </a:t>
            </a:r>
            <a:r>
              <a:rPr lang="tr-TR" dirty="0" smtClean="0"/>
              <a:t>olmasına dikkat </a:t>
            </a:r>
            <a:r>
              <a:rPr lang="tr-TR" dirty="0"/>
              <a:t>etmiştir. Örneğin; </a:t>
            </a:r>
            <a:r>
              <a:rPr lang="tr-TR" dirty="0" err="1"/>
              <a:t>Charecter</a:t>
            </a:r>
            <a:r>
              <a:rPr lang="tr-TR" dirty="0"/>
              <a:t> paneli ile birlikte </a:t>
            </a:r>
            <a:r>
              <a:rPr lang="tr-TR" dirty="0" err="1"/>
              <a:t>Paragraph</a:t>
            </a:r>
            <a:r>
              <a:rPr lang="tr-TR" dirty="0"/>
              <a:t> ve </a:t>
            </a:r>
            <a:r>
              <a:rPr lang="tr-TR" dirty="0" err="1"/>
              <a:t>Text</a:t>
            </a:r>
            <a:r>
              <a:rPr lang="tr-TR" dirty="0"/>
              <a:t> </a:t>
            </a:r>
            <a:r>
              <a:rPr lang="tr-TR" dirty="0" err="1" smtClean="0"/>
              <a:t>Options</a:t>
            </a:r>
            <a:r>
              <a:rPr lang="tr-TR" dirty="0" smtClean="0"/>
              <a:t> panelleri </a:t>
            </a:r>
            <a:r>
              <a:rPr lang="tr-TR" dirty="0"/>
              <a:t>birlikte gelmektedir</a:t>
            </a:r>
            <a:r>
              <a:rPr lang="tr-TR" dirty="0" smtClean="0"/>
              <a:t>. Yukarıda belirtilen </a:t>
            </a:r>
            <a:r>
              <a:rPr lang="tr-TR" dirty="0"/>
              <a:t>bütün panel yerleşimleri Flash 5’in varsaydığı </a:t>
            </a:r>
            <a:r>
              <a:rPr lang="tr-TR" dirty="0" smtClean="0"/>
              <a:t>yerleşimlerdir. Ancak </a:t>
            </a:r>
            <a:r>
              <a:rPr lang="tr-TR" dirty="0"/>
              <a:t>tasarımcı panel yerleşimlerini kendi isteğine göre yeniden düzenleyebilir. </a:t>
            </a:r>
            <a:r>
              <a:rPr lang="tr-TR" dirty="0" smtClean="0"/>
              <a:t>Sık kullanılan </a:t>
            </a:r>
            <a:r>
              <a:rPr lang="tr-TR" dirty="0"/>
              <a:t>panelleri tek bir panel grubu altında toplayabilir, kendi panel </a:t>
            </a:r>
            <a:r>
              <a:rPr lang="tr-TR" dirty="0" smtClean="0"/>
              <a:t>yerleşiminizi kendiniz </a:t>
            </a:r>
            <a:r>
              <a:rPr lang="tr-TR" dirty="0"/>
              <a:t>sağlayabilirsiniz.</a:t>
            </a:r>
            <a:endParaRPr lang="tr-TR" dirty="0"/>
          </a:p>
        </p:txBody>
      </p:sp>
    </p:spTree>
    <p:extLst>
      <p:ext uri="{BB962C8B-B14F-4D97-AF65-F5344CB8AC3E}">
        <p14:creationId xmlns:p14="http://schemas.microsoft.com/office/powerpoint/2010/main" val="5525774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Paneller Ve Özellikleri </a:t>
            </a:r>
            <a:r>
              <a:rPr lang="tr-TR" dirty="0" smtClean="0"/>
              <a:t>[1</a:t>
            </a:r>
            <a:r>
              <a:rPr lang="tr-TR" dirty="0" smtClean="0"/>
              <a:t>]</a:t>
            </a:r>
            <a:endParaRPr lang="tr-TR" dirty="0"/>
          </a:p>
        </p:txBody>
      </p:sp>
      <p:sp>
        <p:nvSpPr>
          <p:cNvPr id="4" name="İçerik Yer Tutucusu 3"/>
          <p:cNvSpPr>
            <a:spLocks noGrp="1"/>
          </p:cNvSpPr>
          <p:nvPr>
            <p:ph idx="1"/>
          </p:nvPr>
        </p:nvSpPr>
        <p:spPr>
          <a:xfrm>
            <a:off x="874713" y="1989138"/>
            <a:ext cx="6032667" cy="4079153"/>
          </a:xfrm>
        </p:spPr>
        <p:txBody>
          <a:bodyPr>
            <a:normAutofit/>
          </a:bodyPr>
          <a:lstStyle/>
          <a:p>
            <a:r>
              <a:rPr lang="it-IT" b="1" dirty="0"/>
              <a:t>a) </a:t>
            </a:r>
            <a:r>
              <a:rPr lang="tr-TR" b="1" dirty="0" smtClean="0"/>
              <a:t>I</a:t>
            </a:r>
            <a:r>
              <a:rPr lang="it-IT" b="1" dirty="0" smtClean="0"/>
              <a:t>nfo </a:t>
            </a:r>
            <a:r>
              <a:rPr lang="it-IT" b="1" dirty="0"/>
              <a:t>(Bilgi) Panel Grubu:</a:t>
            </a:r>
          </a:p>
          <a:p>
            <a:r>
              <a:rPr lang="tr-TR" dirty="0"/>
              <a:t>Kendisi ile birlikte </a:t>
            </a:r>
            <a:r>
              <a:rPr lang="tr-TR" dirty="0" err="1" smtClean="0"/>
              <a:t>Transform</a:t>
            </a:r>
            <a:r>
              <a:rPr lang="tr-TR" dirty="0" smtClean="0"/>
              <a:t> (</a:t>
            </a:r>
            <a:r>
              <a:rPr lang="tr-TR" dirty="0"/>
              <a:t>biçimlendirme), </a:t>
            </a:r>
            <a:r>
              <a:rPr lang="tr-TR" dirty="0" err="1"/>
              <a:t>Stroke</a:t>
            </a:r>
            <a:r>
              <a:rPr lang="tr-TR" dirty="0"/>
              <a:t> (Vurgu – Çizgi) </a:t>
            </a:r>
            <a:r>
              <a:rPr lang="tr-TR" dirty="0" smtClean="0"/>
              <a:t>ve </a:t>
            </a:r>
            <a:r>
              <a:rPr lang="tr-TR" dirty="0" err="1" smtClean="0"/>
              <a:t>Fill</a:t>
            </a:r>
            <a:r>
              <a:rPr lang="tr-TR" dirty="0" smtClean="0"/>
              <a:t> </a:t>
            </a:r>
            <a:r>
              <a:rPr lang="tr-TR" dirty="0"/>
              <a:t>(Dolgu) panellerini bir </a:t>
            </a:r>
            <a:r>
              <a:rPr lang="tr-TR" dirty="0" smtClean="0"/>
              <a:t>arada bulunduran </a:t>
            </a:r>
            <a:r>
              <a:rPr lang="tr-TR" dirty="0"/>
              <a:t>panel grubudur. </a:t>
            </a:r>
            <a:r>
              <a:rPr lang="tr-TR" dirty="0" smtClean="0"/>
              <a:t>Aslında paneller </a:t>
            </a:r>
            <a:r>
              <a:rPr lang="tr-TR" dirty="0" err="1" smtClean="0"/>
              <a:t>zirbirlerinden</a:t>
            </a:r>
            <a:r>
              <a:rPr lang="tr-TR" dirty="0" smtClean="0"/>
              <a:t> </a:t>
            </a:r>
            <a:r>
              <a:rPr lang="tr-TR" dirty="0"/>
              <a:t>bağımsızdır. </a:t>
            </a:r>
            <a:r>
              <a:rPr lang="tr-TR" dirty="0" smtClean="0"/>
              <a:t>Ancak bu </a:t>
            </a:r>
            <a:r>
              <a:rPr lang="tr-TR" dirty="0" err="1"/>
              <a:t>info</a:t>
            </a:r>
            <a:r>
              <a:rPr lang="tr-TR" dirty="0"/>
              <a:t> paneli kilit panel olduğu için </a:t>
            </a:r>
            <a:r>
              <a:rPr lang="tr-TR" dirty="0" smtClean="0"/>
              <a:t>panel grubu </a:t>
            </a:r>
            <a:r>
              <a:rPr lang="tr-TR" dirty="0"/>
              <a:t>bu isim ile çağrılmaktadır</a:t>
            </a:r>
            <a:r>
              <a:rPr lang="tr-TR" dirty="0" smtClean="0"/>
              <a:t>.</a:t>
            </a:r>
          </a:p>
          <a:p>
            <a:r>
              <a:rPr lang="tr-TR" dirty="0"/>
              <a:t>Şekilde gösterilen ve panel </a:t>
            </a:r>
            <a:r>
              <a:rPr lang="tr-TR" dirty="0" smtClean="0"/>
              <a:t>grubunun kontrolünü </a:t>
            </a:r>
            <a:r>
              <a:rPr lang="tr-TR" dirty="0"/>
              <a:t>üstlenen </a:t>
            </a:r>
            <a:r>
              <a:rPr lang="tr-TR" b="1" dirty="0" err="1"/>
              <a:t>I</a:t>
            </a:r>
            <a:r>
              <a:rPr lang="tr-TR" b="1" dirty="0" err="1" smtClean="0"/>
              <a:t>nfo</a:t>
            </a:r>
            <a:r>
              <a:rPr lang="tr-TR" b="1" dirty="0" smtClean="0"/>
              <a:t> </a:t>
            </a:r>
            <a:r>
              <a:rPr lang="tr-TR" b="1" dirty="0"/>
              <a:t>(Bilgi) </a:t>
            </a:r>
            <a:r>
              <a:rPr lang="tr-TR" b="1" dirty="0" smtClean="0"/>
              <a:t>paneli </a:t>
            </a:r>
            <a:r>
              <a:rPr lang="tr-TR" dirty="0" smtClean="0"/>
              <a:t>genel </a:t>
            </a:r>
            <a:r>
              <a:rPr lang="tr-TR" dirty="0"/>
              <a:t>olarak Flash </a:t>
            </a:r>
            <a:r>
              <a:rPr lang="tr-TR" dirty="0" smtClean="0"/>
              <a:t>sembollerinin yerleşimini </a:t>
            </a:r>
            <a:r>
              <a:rPr lang="tr-TR" dirty="0"/>
              <a:t>sağlar. Bu panel </a:t>
            </a:r>
            <a:r>
              <a:rPr lang="tr-TR" dirty="0" smtClean="0"/>
              <a:t>kullanılarak semboller </a:t>
            </a:r>
            <a:r>
              <a:rPr lang="tr-TR" dirty="0" err="1"/>
              <a:t>scene</a:t>
            </a:r>
            <a:r>
              <a:rPr lang="tr-TR" dirty="0"/>
              <a:t> içerisinde </a:t>
            </a:r>
            <a:r>
              <a:rPr lang="tr-TR" dirty="0" smtClean="0"/>
              <a:t>koordinat değerlerine </a:t>
            </a:r>
            <a:r>
              <a:rPr lang="tr-TR" dirty="0"/>
              <a:t>göre yerleştirilebilir, </a:t>
            </a:r>
            <a:r>
              <a:rPr lang="tr-TR" dirty="0" smtClean="0"/>
              <a:t>büyüklük değerleri </a:t>
            </a:r>
            <a:r>
              <a:rPr lang="tr-TR" dirty="0"/>
              <a:t>girilerek ölçeklendirilebilir. </a:t>
            </a:r>
            <a:r>
              <a:rPr lang="tr-TR" dirty="0" smtClean="0"/>
              <a:t>Ayrıca bu </a:t>
            </a:r>
            <a:r>
              <a:rPr lang="tr-TR" dirty="0"/>
              <a:t>panel yardımı ile sembollere ait </a:t>
            </a:r>
            <a:r>
              <a:rPr lang="tr-TR" dirty="0" smtClean="0"/>
              <a:t>renk kodları </a:t>
            </a:r>
            <a:r>
              <a:rPr lang="tr-TR" dirty="0"/>
              <a:t>da kontrol edilebilir.</a:t>
            </a:r>
            <a:endParaRPr lang="tr-TR" dirty="0"/>
          </a:p>
        </p:txBody>
      </p:sp>
      <p:pic>
        <p:nvPicPr>
          <p:cNvPr id="3" name="Resim 2"/>
          <p:cNvPicPr>
            <a:picLocks noChangeAspect="1"/>
          </p:cNvPicPr>
          <p:nvPr/>
        </p:nvPicPr>
        <p:blipFill>
          <a:blip r:embed="rId3"/>
          <a:stretch>
            <a:fillRect/>
          </a:stretch>
        </p:blipFill>
        <p:spPr>
          <a:xfrm>
            <a:off x="7334892" y="1989138"/>
            <a:ext cx="4363355" cy="2917434"/>
          </a:xfrm>
          <a:prstGeom prst="rect">
            <a:avLst/>
          </a:prstGeom>
        </p:spPr>
      </p:pic>
    </p:spTree>
    <p:extLst>
      <p:ext uri="{BB962C8B-B14F-4D97-AF65-F5344CB8AC3E}">
        <p14:creationId xmlns:p14="http://schemas.microsoft.com/office/powerpoint/2010/main" val="1805837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Flash Nedir? [1]</a:t>
            </a:r>
            <a:endParaRPr lang="tr-TR" dirty="0"/>
          </a:p>
        </p:txBody>
      </p:sp>
      <p:sp>
        <p:nvSpPr>
          <p:cNvPr id="3" name="İçerik Yer Tutucusu 2"/>
          <p:cNvSpPr>
            <a:spLocks noGrp="1"/>
          </p:cNvSpPr>
          <p:nvPr>
            <p:ph idx="1"/>
          </p:nvPr>
        </p:nvSpPr>
        <p:spPr>
          <a:xfrm>
            <a:off x="874713" y="1989137"/>
            <a:ext cx="10280967" cy="4125335"/>
          </a:xfrm>
        </p:spPr>
        <p:txBody>
          <a:bodyPr>
            <a:normAutofit lnSpcReduction="10000"/>
          </a:bodyPr>
          <a:lstStyle/>
          <a:p>
            <a:r>
              <a:rPr lang="tr-TR" dirty="0"/>
              <a:t>1997 yılında Flash ilk versiyonu olan Flash-1 ve ardından Flash-2 </a:t>
            </a:r>
            <a:r>
              <a:rPr lang="tr-TR" dirty="0" smtClean="0"/>
              <a:t>Macromedia firması </a:t>
            </a:r>
            <a:r>
              <a:rPr lang="tr-TR" dirty="0"/>
              <a:t>tarafından piyasaya sürülmüştür. </a:t>
            </a:r>
            <a:r>
              <a:rPr lang="tr-TR" dirty="0" err="1"/>
              <a:t>Flash'ın</a:t>
            </a:r>
            <a:r>
              <a:rPr lang="tr-TR" dirty="0"/>
              <a:t> tanınıp önemsenmesi ise </a:t>
            </a:r>
            <a:r>
              <a:rPr lang="tr-TR" dirty="0" smtClean="0"/>
              <a:t>yaklaşık Flash-4'ün </a:t>
            </a:r>
            <a:r>
              <a:rPr lang="tr-TR" dirty="0"/>
              <a:t>1999 yılında piyasaya sürülmesiyle olmuştur. Flash çok kısa bir </a:t>
            </a:r>
            <a:r>
              <a:rPr lang="tr-TR" dirty="0" smtClean="0"/>
              <a:t>zaman içerisinde </a:t>
            </a:r>
            <a:r>
              <a:rPr lang="tr-TR" dirty="0"/>
              <a:t>çok geniş bir hayran kitlesi toplamıştır. Programın bu potansiyelini </a:t>
            </a:r>
            <a:r>
              <a:rPr lang="tr-TR" dirty="0" err="1" smtClean="0"/>
              <a:t>farkeden</a:t>
            </a:r>
            <a:r>
              <a:rPr lang="tr-TR" dirty="0" smtClean="0"/>
              <a:t> Macromedia </a:t>
            </a:r>
            <a:r>
              <a:rPr lang="tr-TR" dirty="0"/>
              <a:t>firması hemen 2000 yılının aralık ayında Flash 4'ün daha gelişmiş </a:t>
            </a:r>
            <a:r>
              <a:rPr lang="tr-TR" dirty="0" smtClean="0"/>
              <a:t>yeni versiyonu </a:t>
            </a:r>
            <a:r>
              <a:rPr lang="tr-TR" dirty="0"/>
              <a:t>olan Flash 5'i internet kullanıcılarının beğenisine sunmuştur.</a:t>
            </a:r>
          </a:p>
          <a:p>
            <a:r>
              <a:rPr lang="tr-TR" dirty="0"/>
              <a:t>Flash çok enteresan ve farklı yerlerde kullanılabilir, fakat en popüler </a:t>
            </a:r>
            <a:r>
              <a:rPr lang="tr-TR" dirty="0" smtClean="0"/>
              <a:t>kullanım alanı </a:t>
            </a:r>
            <a:r>
              <a:rPr lang="tr-TR" dirty="0" err="1"/>
              <a:t>internet'tir</a:t>
            </a:r>
            <a:r>
              <a:rPr lang="tr-TR" dirty="0"/>
              <a:t>. Genel kullanım alanının Internet olması, gerçekten çok </a:t>
            </a:r>
            <a:r>
              <a:rPr lang="tr-TR" dirty="0" smtClean="0"/>
              <a:t>küçük boyutlarda </a:t>
            </a:r>
            <a:r>
              <a:rPr lang="tr-TR" dirty="0"/>
              <a:t>dosyalar </a:t>
            </a:r>
            <a:r>
              <a:rPr lang="tr-TR" dirty="0" smtClean="0"/>
              <a:t> hazırlanabilmesidir</a:t>
            </a:r>
            <a:r>
              <a:rPr lang="tr-TR" dirty="0"/>
              <a:t>. Küçük boyutlu dosyaların avantajı ise, </a:t>
            </a:r>
            <a:r>
              <a:rPr lang="tr-TR" dirty="0" smtClean="0"/>
              <a:t>yavaş internet </a:t>
            </a:r>
            <a:r>
              <a:rPr lang="tr-TR" dirty="0"/>
              <a:t>bağlantılı bilgisayarların görüntülenebilir web elemanlarını </a:t>
            </a:r>
            <a:r>
              <a:rPr lang="tr-TR" dirty="0" smtClean="0"/>
              <a:t>kolayca yüklemesini </a:t>
            </a:r>
            <a:r>
              <a:rPr lang="tr-TR" dirty="0"/>
              <a:t>sağlamasıdır. Böylece, çok alımlı Internet siteleri ve animasyonlar </a:t>
            </a:r>
            <a:r>
              <a:rPr lang="tr-TR" dirty="0" smtClean="0"/>
              <a:t>ekran karşısında </a:t>
            </a:r>
            <a:r>
              <a:rPr lang="tr-TR" dirty="0"/>
              <a:t>beklemeden kullanıcının karşısındaki yerini alırlar</a:t>
            </a:r>
            <a:r>
              <a:rPr lang="tr-TR" dirty="0" smtClean="0"/>
              <a:t>.</a:t>
            </a:r>
          </a:p>
          <a:p>
            <a:r>
              <a:rPr lang="tr-TR" dirty="0"/>
              <a:t>Flash ile en küçük reklam pankartından (banner), en karmaşık </a:t>
            </a:r>
            <a:r>
              <a:rPr lang="tr-TR" dirty="0" smtClean="0"/>
              <a:t>animasyonun yapılması</a:t>
            </a:r>
            <a:r>
              <a:rPr lang="tr-TR" dirty="0"/>
              <a:t>, hatta bütün bir web sitesinin oluşturulması mümkündür. İnteraktif </a:t>
            </a:r>
            <a:r>
              <a:rPr lang="tr-TR" dirty="0" smtClean="0"/>
              <a:t>CD'lerin hazırlanması</a:t>
            </a:r>
            <a:r>
              <a:rPr lang="tr-TR" dirty="0"/>
              <a:t>, oyunlar, </a:t>
            </a:r>
            <a:r>
              <a:rPr lang="tr-TR" dirty="0" err="1"/>
              <a:t>veritabanı</a:t>
            </a:r>
            <a:r>
              <a:rPr lang="tr-TR" dirty="0"/>
              <a:t> uygulamaları, PHP ve XML gibi birçok dil </a:t>
            </a:r>
            <a:r>
              <a:rPr lang="tr-TR" dirty="0" smtClean="0"/>
              <a:t>ile kullanılabilme</a:t>
            </a:r>
            <a:r>
              <a:rPr lang="tr-TR" dirty="0"/>
              <a:t>, </a:t>
            </a:r>
            <a:r>
              <a:rPr lang="tr-TR" dirty="0" err="1"/>
              <a:t>Flash'ın</a:t>
            </a:r>
            <a:r>
              <a:rPr lang="tr-TR" dirty="0"/>
              <a:t> ileri düzey maharetleri arasında sayılabilir.</a:t>
            </a:r>
          </a:p>
        </p:txBody>
      </p:sp>
    </p:spTree>
    <p:extLst>
      <p:ext uri="{BB962C8B-B14F-4D97-AF65-F5344CB8AC3E}">
        <p14:creationId xmlns:p14="http://schemas.microsoft.com/office/powerpoint/2010/main" val="548397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Paneller Ve Özellikleri </a:t>
            </a:r>
            <a:r>
              <a:rPr lang="tr-TR" dirty="0" smtClean="0"/>
              <a:t>[1</a:t>
            </a:r>
            <a:r>
              <a:rPr lang="tr-TR" dirty="0" smtClean="0"/>
              <a:t>]</a:t>
            </a:r>
            <a:endParaRPr lang="tr-TR" dirty="0"/>
          </a:p>
        </p:txBody>
      </p:sp>
      <p:sp>
        <p:nvSpPr>
          <p:cNvPr id="4" name="İçerik Yer Tutucusu 3"/>
          <p:cNvSpPr>
            <a:spLocks noGrp="1"/>
          </p:cNvSpPr>
          <p:nvPr>
            <p:ph idx="1"/>
          </p:nvPr>
        </p:nvSpPr>
        <p:spPr>
          <a:xfrm>
            <a:off x="1620188" y="2059192"/>
            <a:ext cx="6032667" cy="1632836"/>
          </a:xfrm>
        </p:spPr>
        <p:txBody>
          <a:bodyPr>
            <a:normAutofit lnSpcReduction="10000"/>
          </a:bodyPr>
          <a:lstStyle/>
          <a:p>
            <a:r>
              <a:rPr lang="tr-TR" b="1" dirty="0" err="1"/>
              <a:t>Transform</a:t>
            </a:r>
            <a:r>
              <a:rPr lang="tr-TR" b="1" dirty="0"/>
              <a:t> (Biçimlendirme) paneli</a:t>
            </a:r>
          </a:p>
          <a:p>
            <a:r>
              <a:rPr lang="tr-TR" dirty="0"/>
              <a:t>sembollerin biçimlendirilmesini </a:t>
            </a:r>
            <a:r>
              <a:rPr lang="tr-TR" dirty="0" smtClean="0"/>
              <a:t>üstlenen paneldir</a:t>
            </a:r>
            <a:r>
              <a:rPr lang="tr-TR" dirty="0"/>
              <a:t>. Bu panel kullanılarak </a:t>
            </a:r>
            <a:r>
              <a:rPr lang="tr-TR" dirty="0" smtClean="0"/>
              <a:t>sembollerin boyutları </a:t>
            </a:r>
            <a:r>
              <a:rPr lang="tr-TR" dirty="0"/>
              <a:t>değiştirilebilir, </a:t>
            </a:r>
            <a:r>
              <a:rPr lang="tr-TR" dirty="0" smtClean="0"/>
              <a:t>semboller döndürülebilir</a:t>
            </a:r>
            <a:r>
              <a:rPr lang="tr-TR" dirty="0"/>
              <a:t>. Ayrıca bu panel </a:t>
            </a:r>
            <a:r>
              <a:rPr lang="tr-TR" dirty="0" smtClean="0"/>
              <a:t>kullanılarak sembollerin </a:t>
            </a:r>
            <a:r>
              <a:rPr lang="tr-TR" dirty="0"/>
              <a:t>belli bir açı ile eğritilmesi </a:t>
            </a:r>
            <a:r>
              <a:rPr lang="tr-TR" dirty="0" smtClean="0"/>
              <a:t>de sağlanabilir</a:t>
            </a:r>
            <a:r>
              <a:rPr lang="tr-TR" dirty="0"/>
              <a:t>.</a:t>
            </a:r>
            <a:endParaRPr lang="tr-TR" dirty="0"/>
          </a:p>
        </p:txBody>
      </p:sp>
      <p:pic>
        <p:nvPicPr>
          <p:cNvPr id="5" name="Resim 4"/>
          <p:cNvPicPr>
            <a:picLocks noChangeAspect="1"/>
          </p:cNvPicPr>
          <p:nvPr/>
        </p:nvPicPr>
        <p:blipFill>
          <a:blip r:embed="rId3"/>
          <a:stretch>
            <a:fillRect/>
          </a:stretch>
        </p:blipFill>
        <p:spPr>
          <a:xfrm>
            <a:off x="7545978" y="1874135"/>
            <a:ext cx="3609702" cy="2427577"/>
          </a:xfrm>
          <a:prstGeom prst="rect">
            <a:avLst/>
          </a:prstGeom>
        </p:spPr>
      </p:pic>
      <p:sp>
        <p:nvSpPr>
          <p:cNvPr id="7" name="İçerik Yer Tutucusu 3"/>
          <p:cNvSpPr txBox="1">
            <a:spLocks/>
          </p:cNvSpPr>
          <p:nvPr/>
        </p:nvSpPr>
        <p:spPr>
          <a:xfrm>
            <a:off x="4182444" y="4486769"/>
            <a:ext cx="6032667" cy="1632836"/>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tr-TR" b="1" dirty="0" err="1"/>
              <a:t>Stroke</a:t>
            </a:r>
            <a:r>
              <a:rPr lang="tr-TR" b="1" dirty="0"/>
              <a:t> (Vurgu – Çizgi) paneli </a:t>
            </a:r>
            <a:r>
              <a:rPr lang="tr-TR" dirty="0" smtClean="0"/>
              <a:t>çizgiyi kullanan </a:t>
            </a:r>
            <a:r>
              <a:rPr lang="tr-TR" dirty="0"/>
              <a:t>bütün araçların denetimini sağlar</a:t>
            </a:r>
            <a:r>
              <a:rPr lang="tr-TR" dirty="0" smtClean="0"/>
              <a:t>.  Bu </a:t>
            </a:r>
            <a:r>
              <a:rPr lang="tr-TR" dirty="0"/>
              <a:t>panel kullanılarak çizgi rengi, </a:t>
            </a:r>
            <a:r>
              <a:rPr lang="tr-TR" dirty="0" smtClean="0"/>
              <a:t>çizgi kalınlığı </a:t>
            </a:r>
            <a:r>
              <a:rPr lang="tr-TR" dirty="0"/>
              <a:t>ve çizgi stili değiştirilebilir. </a:t>
            </a:r>
            <a:r>
              <a:rPr lang="tr-TR" dirty="0" smtClean="0"/>
              <a:t>Ayrıca panel </a:t>
            </a:r>
            <a:r>
              <a:rPr lang="tr-TR" dirty="0"/>
              <a:t>üzerinde yer alan ön </a:t>
            </a:r>
            <a:r>
              <a:rPr lang="tr-TR" dirty="0" smtClean="0"/>
              <a:t>görünüm seçeneği </a:t>
            </a:r>
            <a:r>
              <a:rPr lang="tr-TR" dirty="0"/>
              <a:t>yardımı ile seçilen çizgi </a:t>
            </a:r>
            <a:r>
              <a:rPr lang="tr-TR" dirty="0" smtClean="0"/>
              <a:t>özellikleri anında </a:t>
            </a:r>
            <a:r>
              <a:rPr lang="tr-TR" dirty="0"/>
              <a:t>kontrol edilebilir.</a:t>
            </a:r>
            <a:endParaRPr lang="tr-TR" dirty="0"/>
          </a:p>
        </p:txBody>
      </p:sp>
      <p:pic>
        <p:nvPicPr>
          <p:cNvPr id="8" name="Resim 7"/>
          <p:cNvPicPr>
            <a:picLocks noChangeAspect="1"/>
          </p:cNvPicPr>
          <p:nvPr/>
        </p:nvPicPr>
        <p:blipFill>
          <a:blip r:embed="rId4"/>
          <a:stretch>
            <a:fillRect/>
          </a:stretch>
        </p:blipFill>
        <p:spPr>
          <a:xfrm>
            <a:off x="776646" y="3920453"/>
            <a:ext cx="3405798" cy="2370117"/>
          </a:xfrm>
          <a:prstGeom prst="rect">
            <a:avLst/>
          </a:prstGeom>
        </p:spPr>
      </p:pic>
    </p:spTree>
    <p:extLst>
      <p:ext uri="{BB962C8B-B14F-4D97-AF65-F5344CB8AC3E}">
        <p14:creationId xmlns:p14="http://schemas.microsoft.com/office/powerpoint/2010/main" val="2704919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Paneller Ve Özellikleri </a:t>
            </a:r>
            <a:r>
              <a:rPr lang="tr-TR" dirty="0" smtClean="0"/>
              <a:t>[1</a:t>
            </a:r>
            <a:r>
              <a:rPr lang="tr-TR" dirty="0" smtClean="0"/>
              <a:t>]</a:t>
            </a:r>
            <a:endParaRPr lang="tr-TR" dirty="0"/>
          </a:p>
        </p:txBody>
      </p:sp>
      <p:sp>
        <p:nvSpPr>
          <p:cNvPr id="4" name="İçerik Yer Tutucusu 3"/>
          <p:cNvSpPr>
            <a:spLocks noGrp="1"/>
          </p:cNvSpPr>
          <p:nvPr>
            <p:ph idx="1"/>
          </p:nvPr>
        </p:nvSpPr>
        <p:spPr>
          <a:xfrm>
            <a:off x="874713" y="1989138"/>
            <a:ext cx="6143604" cy="1990295"/>
          </a:xfrm>
        </p:spPr>
        <p:txBody>
          <a:bodyPr>
            <a:normAutofit lnSpcReduction="10000"/>
          </a:bodyPr>
          <a:lstStyle/>
          <a:p>
            <a:r>
              <a:rPr lang="tr-TR" b="1" dirty="0" err="1"/>
              <a:t>Fill</a:t>
            </a:r>
            <a:r>
              <a:rPr lang="tr-TR" b="1" dirty="0"/>
              <a:t> (Dolgu) paneli </a:t>
            </a:r>
            <a:r>
              <a:rPr lang="tr-TR" dirty="0"/>
              <a:t>dolgu kullanan </a:t>
            </a:r>
            <a:r>
              <a:rPr lang="tr-TR" dirty="0" smtClean="0"/>
              <a:t>bütün  çizim </a:t>
            </a:r>
            <a:r>
              <a:rPr lang="tr-TR" dirty="0"/>
              <a:t>nesnelerinin ve </a:t>
            </a:r>
            <a:r>
              <a:rPr lang="tr-TR" dirty="0" smtClean="0"/>
              <a:t>sembollerinin kontrolünü </a:t>
            </a:r>
            <a:r>
              <a:rPr lang="tr-TR" dirty="0"/>
              <a:t>üstlenir. Dolgu </a:t>
            </a:r>
            <a:r>
              <a:rPr lang="tr-TR" dirty="0" smtClean="0"/>
              <a:t>renginin seçilmesini </a:t>
            </a:r>
            <a:r>
              <a:rPr lang="tr-TR" dirty="0"/>
              <a:t>sağlar. Bu panel dolgu </a:t>
            </a:r>
            <a:r>
              <a:rPr lang="tr-TR" dirty="0" smtClean="0"/>
              <a:t>rengine ait </a:t>
            </a:r>
            <a:r>
              <a:rPr lang="tr-TR" dirty="0"/>
              <a:t>en geniş renk seçeneklerini içerir. </a:t>
            </a:r>
            <a:r>
              <a:rPr lang="tr-TR" dirty="0" smtClean="0"/>
              <a:t>Panel  </a:t>
            </a:r>
            <a:r>
              <a:rPr lang="sv-SE" dirty="0" smtClean="0"/>
              <a:t>kullanılarak </a:t>
            </a:r>
            <a:r>
              <a:rPr lang="sv-SE" dirty="0"/>
              <a:t>dolgu için düz ve </a:t>
            </a:r>
            <a:r>
              <a:rPr lang="sv-SE" dirty="0" smtClean="0"/>
              <a:t>gradient</a:t>
            </a:r>
            <a:r>
              <a:rPr lang="tr-TR" dirty="0" smtClean="0"/>
              <a:t> renkler </a:t>
            </a:r>
            <a:r>
              <a:rPr lang="tr-TR" dirty="0"/>
              <a:t>seçebilir dolgu olarak </a:t>
            </a:r>
            <a:r>
              <a:rPr lang="tr-TR" dirty="0" smtClean="0"/>
              <a:t>kullanılmak üzere </a:t>
            </a:r>
            <a:r>
              <a:rPr lang="tr-TR" dirty="0"/>
              <a:t>herhangi bir resmi dolgu </a:t>
            </a:r>
            <a:r>
              <a:rPr lang="tr-TR" dirty="0" smtClean="0"/>
              <a:t>resmi olarak </a:t>
            </a:r>
            <a:r>
              <a:rPr lang="tr-TR" dirty="0"/>
              <a:t>belirlenebilir.</a:t>
            </a:r>
            <a:endParaRPr lang="tr-TR" dirty="0"/>
          </a:p>
        </p:txBody>
      </p:sp>
      <p:pic>
        <p:nvPicPr>
          <p:cNvPr id="3" name="Resim 2"/>
          <p:cNvPicPr>
            <a:picLocks noChangeAspect="1"/>
          </p:cNvPicPr>
          <p:nvPr/>
        </p:nvPicPr>
        <p:blipFill>
          <a:blip r:embed="rId3"/>
          <a:stretch>
            <a:fillRect/>
          </a:stretch>
        </p:blipFill>
        <p:spPr>
          <a:xfrm>
            <a:off x="7312540" y="1989138"/>
            <a:ext cx="3267075" cy="2238375"/>
          </a:xfrm>
          <a:prstGeom prst="rect">
            <a:avLst/>
          </a:prstGeom>
        </p:spPr>
      </p:pic>
    </p:spTree>
    <p:extLst>
      <p:ext uri="{BB962C8B-B14F-4D97-AF65-F5344CB8AC3E}">
        <p14:creationId xmlns:p14="http://schemas.microsoft.com/office/powerpoint/2010/main" val="8259860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Paneller Ve Özellikleri </a:t>
            </a:r>
            <a:r>
              <a:rPr lang="tr-TR" dirty="0" smtClean="0"/>
              <a:t>[1</a:t>
            </a:r>
            <a:r>
              <a:rPr lang="tr-TR" dirty="0" smtClean="0"/>
              <a:t>]</a:t>
            </a:r>
            <a:endParaRPr lang="tr-TR" dirty="0"/>
          </a:p>
        </p:txBody>
      </p:sp>
      <p:sp>
        <p:nvSpPr>
          <p:cNvPr id="4" name="İçerik Yer Tutucusu 3"/>
          <p:cNvSpPr>
            <a:spLocks noGrp="1"/>
          </p:cNvSpPr>
          <p:nvPr>
            <p:ph idx="1"/>
          </p:nvPr>
        </p:nvSpPr>
        <p:spPr>
          <a:xfrm>
            <a:off x="874713" y="1989137"/>
            <a:ext cx="7438014" cy="2405104"/>
          </a:xfrm>
        </p:spPr>
        <p:txBody>
          <a:bodyPr>
            <a:normAutofit fontScale="92500" lnSpcReduction="10000"/>
          </a:bodyPr>
          <a:lstStyle/>
          <a:p>
            <a:r>
              <a:rPr lang="tr-TR" b="1" dirty="0"/>
              <a:t>b) </a:t>
            </a:r>
            <a:r>
              <a:rPr lang="tr-TR" b="1" dirty="0" err="1"/>
              <a:t>Mixer</a:t>
            </a:r>
            <a:r>
              <a:rPr lang="tr-TR" b="1" dirty="0"/>
              <a:t> (Karıştırıcı) Panel </a:t>
            </a:r>
            <a:r>
              <a:rPr lang="tr-TR" b="1" dirty="0" smtClean="0"/>
              <a:t>Grubu</a:t>
            </a:r>
          </a:p>
          <a:p>
            <a:r>
              <a:rPr lang="tr-TR" dirty="0"/>
              <a:t>Kendisi ile birlikte yine bir renk paneli </a:t>
            </a:r>
            <a:r>
              <a:rPr lang="tr-TR" dirty="0" smtClean="0"/>
              <a:t>olan </a:t>
            </a:r>
            <a:r>
              <a:rPr lang="tr-TR" dirty="0" err="1" smtClean="0"/>
              <a:t>Swatches</a:t>
            </a:r>
            <a:r>
              <a:rPr lang="tr-TR" dirty="0" smtClean="0"/>
              <a:t> </a:t>
            </a:r>
            <a:r>
              <a:rPr lang="tr-TR" dirty="0"/>
              <a:t>(Numuneler) panelini de </a:t>
            </a:r>
            <a:r>
              <a:rPr lang="tr-TR" dirty="0" smtClean="0"/>
              <a:t>içeren kilit </a:t>
            </a:r>
            <a:r>
              <a:rPr lang="tr-TR" dirty="0"/>
              <a:t>paneldir. Genel olarak bu </a:t>
            </a:r>
            <a:r>
              <a:rPr lang="tr-TR" dirty="0" smtClean="0"/>
              <a:t>panel grubunun </a:t>
            </a:r>
            <a:r>
              <a:rPr lang="tr-TR" dirty="0"/>
              <a:t>görevi çizgi ve dolgu </a:t>
            </a:r>
            <a:r>
              <a:rPr lang="tr-TR" dirty="0" smtClean="0"/>
              <a:t>renklerini düzenlemek</a:t>
            </a:r>
            <a:r>
              <a:rPr lang="tr-TR" dirty="0"/>
              <a:t>, renk karışımı yaparak </a:t>
            </a:r>
            <a:r>
              <a:rPr lang="tr-TR" dirty="0" smtClean="0"/>
              <a:t>yeni </a:t>
            </a:r>
            <a:r>
              <a:rPr lang="nb-NO" dirty="0" smtClean="0"/>
              <a:t>renkler </a:t>
            </a:r>
            <a:r>
              <a:rPr lang="nb-NO" dirty="0"/>
              <a:t>oluşturmak ve oluşan </a:t>
            </a:r>
            <a:r>
              <a:rPr lang="nb-NO" dirty="0" smtClean="0"/>
              <a:t>renkleri</a:t>
            </a:r>
            <a:r>
              <a:rPr lang="tr-TR" dirty="0" smtClean="0"/>
              <a:t> numune </a:t>
            </a:r>
            <a:r>
              <a:rPr lang="tr-TR" dirty="0"/>
              <a:t>olarak saklamaktır</a:t>
            </a:r>
            <a:r>
              <a:rPr lang="tr-TR" dirty="0" smtClean="0"/>
              <a:t>.</a:t>
            </a:r>
          </a:p>
          <a:p>
            <a:r>
              <a:rPr lang="tr-TR" b="1" dirty="0" err="1"/>
              <a:t>Mixer</a:t>
            </a:r>
            <a:r>
              <a:rPr lang="tr-TR" b="1" dirty="0"/>
              <a:t> Paneli, </a:t>
            </a:r>
            <a:r>
              <a:rPr lang="tr-TR" dirty="0"/>
              <a:t>çizgi ve dolgu rengini kontrol eden bir paneldir. Bu panel içerisindeki araçlar kullanılarak çizgi ve dolgu renklerinin yerleri karşılıklı olarak değiştirilebilir, seçilen renge ait renk kodları takip edilebilir.</a:t>
            </a:r>
          </a:p>
          <a:p>
            <a:endParaRPr lang="tr-TR" dirty="0"/>
          </a:p>
        </p:txBody>
      </p:sp>
      <p:pic>
        <p:nvPicPr>
          <p:cNvPr id="5" name="Resim 4"/>
          <p:cNvPicPr>
            <a:picLocks noChangeAspect="1"/>
          </p:cNvPicPr>
          <p:nvPr/>
        </p:nvPicPr>
        <p:blipFill>
          <a:blip r:embed="rId3"/>
          <a:stretch>
            <a:fillRect/>
          </a:stretch>
        </p:blipFill>
        <p:spPr>
          <a:xfrm>
            <a:off x="8191252" y="1822491"/>
            <a:ext cx="3314700" cy="2571750"/>
          </a:xfrm>
          <a:prstGeom prst="rect">
            <a:avLst/>
          </a:prstGeom>
        </p:spPr>
      </p:pic>
      <p:sp>
        <p:nvSpPr>
          <p:cNvPr id="6" name="İçerik Yer Tutucusu 3"/>
          <p:cNvSpPr txBox="1">
            <a:spLocks/>
          </p:cNvSpPr>
          <p:nvPr/>
        </p:nvSpPr>
        <p:spPr>
          <a:xfrm>
            <a:off x="874713" y="4185860"/>
            <a:ext cx="7438014" cy="1680337"/>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endParaRPr lang="tr-TR" dirty="0"/>
          </a:p>
        </p:txBody>
      </p:sp>
      <p:sp>
        <p:nvSpPr>
          <p:cNvPr id="7" name="İçerik Yer Tutucusu 3"/>
          <p:cNvSpPr txBox="1">
            <a:spLocks/>
          </p:cNvSpPr>
          <p:nvPr/>
        </p:nvSpPr>
        <p:spPr>
          <a:xfrm>
            <a:off x="753238" y="4705245"/>
            <a:ext cx="7438014" cy="1471778"/>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US" b="1" dirty="0"/>
              <a:t>Swatches </a:t>
            </a:r>
            <a:r>
              <a:rPr lang="en-US" b="1" dirty="0" err="1"/>
              <a:t>paneli</a:t>
            </a:r>
            <a:r>
              <a:rPr lang="en-US" b="1" dirty="0"/>
              <a:t>, </a:t>
            </a:r>
            <a:r>
              <a:rPr lang="en-US" dirty="0" err="1"/>
              <a:t>çizgi</a:t>
            </a:r>
            <a:r>
              <a:rPr lang="en-US" dirty="0"/>
              <a:t> </a:t>
            </a:r>
            <a:r>
              <a:rPr lang="en-US" dirty="0" err="1"/>
              <a:t>ve</a:t>
            </a:r>
            <a:r>
              <a:rPr lang="en-US" dirty="0"/>
              <a:t> </a:t>
            </a:r>
            <a:r>
              <a:rPr lang="en-US" dirty="0" err="1"/>
              <a:t>dolgu</a:t>
            </a:r>
            <a:r>
              <a:rPr lang="en-US" dirty="0"/>
              <a:t> </a:t>
            </a:r>
            <a:r>
              <a:rPr lang="en-US" dirty="0" err="1" smtClean="0"/>
              <a:t>rengine</a:t>
            </a:r>
            <a:r>
              <a:rPr lang="tr-TR" dirty="0" smtClean="0"/>
              <a:t> ait </a:t>
            </a:r>
            <a:r>
              <a:rPr lang="tr-TR" dirty="0"/>
              <a:t>seçimlerin gerçekleştirildiği paneldir. </a:t>
            </a:r>
            <a:r>
              <a:rPr lang="tr-TR" dirty="0" smtClean="0"/>
              <a:t>Bu </a:t>
            </a:r>
            <a:r>
              <a:rPr lang="nb-NO" dirty="0" smtClean="0"/>
              <a:t>panelin </a:t>
            </a:r>
            <a:r>
              <a:rPr lang="nb-NO" dirty="0"/>
              <a:t>en önemli özelliği renk </a:t>
            </a:r>
            <a:r>
              <a:rPr lang="nb-NO" dirty="0" smtClean="0"/>
              <a:t>kontrollerini</a:t>
            </a:r>
            <a:r>
              <a:rPr lang="tr-TR" dirty="0" smtClean="0"/>
              <a:t> kullanarak </a:t>
            </a:r>
            <a:r>
              <a:rPr lang="tr-TR" dirty="0"/>
              <a:t>oluşturduğumuz </a:t>
            </a:r>
            <a:r>
              <a:rPr lang="tr-TR" dirty="0" smtClean="0"/>
              <a:t>renkleri saklamasıdır</a:t>
            </a:r>
            <a:r>
              <a:rPr lang="tr-TR" dirty="0"/>
              <a:t>. Bu şekilde </a:t>
            </a:r>
            <a:r>
              <a:rPr lang="tr-TR" dirty="0" smtClean="0"/>
              <a:t>sakladığınız </a:t>
            </a:r>
            <a:r>
              <a:rPr lang="sv-SE" dirty="0" smtClean="0"/>
              <a:t>renkleri </a:t>
            </a:r>
            <a:r>
              <a:rPr lang="sv-SE" dirty="0"/>
              <a:t>daha sonra kullanma </a:t>
            </a:r>
            <a:r>
              <a:rPr lang="sv-SE" dirty="0" smtClean="0"/>
              <a:t>imkanı</a:t>
            </a:r>
            <a:r>
              <a:rPr lang="tr-TR" dirty="0" smtClean="0"/>
              <a:t> bulacaksınız</a:t>
            </a:r>
            <a:r>
              <a:rPr lang="tr-TR" dirty="0"/>
              <a:t>. Bir başka deyişle </a:t>
            </a:r>
            <a:r>
              <a:rPr lang="tr-TR" dirty="0" smtClean="0"/>
              <a:t>numune renkler </a:t>
            </a:r>
            <a:r>
              <a:rPr lang="tr-TR" dirty="0"/>
              <a:t>oluşturacaksınız.</a:t>
            </a:r>
            <a:endParaRPr lang="tr-TR" dirty="0"/>
          </a:p>
        </p:txBody>
      </p:sp>
      <p:pic>
        <p:nvPicPr>
          <p:cNvPr id="8" name="Resim 7"/>
          <p:cNvPicPr>
            <a:picLocks noChangeAspect="1"/>
          </p:cNvPicPr>
          <p:nvPr/>
        </p:nvPicPr>
        <p:blipFill>
          <a:blip r:embed="rId4"/>
          <a:stretch>
            <a:fillRect/>
          </a:stretch>
        </p:blipFill>
        <p:spPr>
          <a:xfrm>
            <a:off x="8251990" y="4394241"/>
            <a:ext cx="3314700" cy="2257425"/>
          </a:xfrm>
          <a:prstGeom prst="rect">
            <a:avLst/>
          </a:prstGeom>
        </p:spPr>
      </p:pic>
    </p:spTree>
    <p:extLst>
      <p:ext uri="{BB962C8B-B14F-4D97-AF65-F5344CB8AC3E}">
        <p14:creationId xmlns:p14="http://schemas.microsoft.com/office/powerpoint/2010/main" val="4031092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Paneller Ve Özellikleri </a:t>
            </a:r>
            <a:r>
              <a:rPr lang="tr-TR" dirty="0" smtClean="0"/>
              <a:t>[1</a:t>
            </a:r>
            <a:r>
              <a:rPr lang="tr-TR" dirty="0" smtClean="0"/>
              <a:t>]</a:t>
            </a:r>
            <a:endParaRPr lang="tr-TR" dirty="0"/>
          </a:p>
        </p:txBody>
      </p:sp>
      <p:sp>
        <p:nvSpPr>
          <p:cNvPr id="4" name="İçerik Yer Tutucusu 3"/>
          <p:cNvSpPr>
            <a:spLocks noGrp="1"/>
          </p:cNvSpPr>
          <p:nvPr>
            <p:ph idx="1"/>
          </p:nvPr>
        </p:nvSpPr>
        <p:spPr>
          <a:xfrm>
            <a:off x="874713" y="2104868"/>
            <a:ext cx="7438014" cy="3909337"/>
          </a:xfrm>
        </p:spPr>
        <p:txBody>
          <a:bodyPr>
            <a:normAutofit/>
          </a:bodyPr>
          <a:lstStyle/>
          <a:p>
            <a:r>
              <a:rPr lang="pt-BR" b="1" dirty="0"/>
              <a:t>c) Instance (Durum) Panel Grubu</a:t>
            </a:r>
          </a:p>
          <a:p>
            <a:r>
              <a:rPr lang="tr-TR" b="1" dirty="0" err="1" smtClean="0"/>
              <a:t>İnstance</a:t>
            </a:r>
            <a:r>
              <a:rPr lang="tr-TR" b="1" dirty="0" smtClean="0"/>
              <a:t> </a:t>
            </a:r>
            <a:r>
              <a:rPr lang="tr-TR" b="1" dirty="0"/>
              <a:t>(Durum) paneli </a:t>
            </a:r>
            <a:r>
              <a:rPr lang="tr-TR" dirty="0" smtClean="0"/>
              <a:t>sembol gruplarının </a:t>
            </a:r>
            <a:r>
              <a:rPr lang="tr-TR" dirty="0"/>
              <a:t>durumu gösterir. Daha </a:t>
            </a:r>
            <a:r>
              <a:rPr lang="tr-TR" dirty="0" smtClean="0"/>
              <a:t>sonraki bölümlerde </a:t>
            </a:r>
            <a:r>
              <a:rPr lang="tr-TR" dirty="0"/>
              <a:t>anlatılacak </a:t>
            </a:r>
            <a:r>
              <a:rPr lang="tr-TR" dirty="0" smtClean="0"/>
              <a:t>sembollerin davranış </a:t>
            </a:r>
            <a:r>
              <a:rPr lang="tr-TR" dirty="0"/>
              <a:t>biçimlerini belirler ve </a:t>
            </a:r>
            <a:r>
              <a:rPr lang="tr-TR" dirty="0" smtClean="0"/>
              <a:t>onları isimlendirmeyi </a:t>
            </a:r>
            <a:r>
              <a:rPr lang="tr-TR" dirty="0"/>
              <a:t>sağlar. Bu </a:t>
            </a:r>
            <a:r>
              <a:rPr lang="tr-TR" dirty="0" smtClean="0"/>
              <a:t>şekilde isimlendirilen </a:t>
            </a:r>
            <a:r>
              <a:rPr lang="tr-TR" dirty="0"/>
              <a:t>sembolü film içerisinde </a:t>
            </a:r>
            <a:r>
              <a:rPr lang="tr-TR" dirty="0" smtClean="0"/>
              <a:t>bir nesne </a:t>
            </a:r>
            <a:r>
              <a:rPr lang="tr-TR" dirty="0"/>
              <a:t>gibi yönlendirme imkanı sağlar</a:t>
            </a:r>
            <a:r>
              <a:rPr lang="tr-TR" dirty="0" smtClean="0"/>
              <a:t>.</a:t>
            </a:r>
          </a:p>
          <a:p>
            <a:r>
              <a:rPr lang="tr-TR" b="1" dirty="0" err="1"/>
              <a:t>Effect</a:t>
            </a:r>
            <a:r>
              <a:rPr lang="tr-TR" b="1" dirty="0"/>
              <a:t> (Efekt) paneli, </a:t>
            </a:r>
            <a:r>
              <a:rPr lang="tr-TR" dirty="0"/>
              <a:t>adından </a:t>
            </a:r>
            <a:r>
              <a:rPr lang="tr-TR" dirty="0" smtClean="0"/>
              <a:t>da anlaşılacağı </a:t>
            </a:r>
            <a:r>
              <a:rPr lang="tr-TR" dirty="0"/>
              <a:t>gibi sembol gruplarına </a:t>
            </a:r>
            <a:r>
              <a:rPr lang="tr-TR" dirty="0" smtClean="0"/>
              <a:t>çeşitli efektler </a:t>
            </a:r>
            <a:r>
              <a:rPr lang="tr-TR" dirty="0"/>
              <a:t>vermek için kullanılan bir paneldir</a:t>
            </a:r>
            <a:r>
              <a:rPr lang="tr-TR" dirty="0" smtClean="0"/>
              <a:t>. Renkler </a:t>
            </a:r>
            <a:r>
              <a:rPr lang="tr-TR" dirty="0"/>
              <a:t>ve renk tonları arasında </a:t>
            </a:r>
            <a:r>
              <a:rPr lang="tr-TR" dirty="0" smtClean="0"/>
              <a:t>geçişler sağlayarak </a:t>
            </a:r>
            <a:r>
              <a:rPr lang="tr-TR" dirty="0"/>
              <a:t>sembole çeşitli </a:t>
            </a:r>
            <a:r>
              <a:rPr lang="tr-TR" dirty="0" smtClean="0"/>
              <a:t>efektler verebilir</a:t>
            </a:r>
            <a:r>
              <a:rPr lang="tr-TR" dirty="0"/>
              <a:t>, transparan ayarlamalar </a:t>
            </a:r>
            <a:r>
              <a:rPr lang="tr-TR" dirty="0" smtClean="0"/>
              <a:t>yaparak koyu </a:t>
            </a:r>
            <a:r>
              <a:rPr lang="tr-TR" dirty="0"/>
              <a:t>tondan şeffaf tonlara </a:t>
            </a:r>
            <a:r>
              <a:rPr lang="tr-TR" dirty="0" smtClean="0"/>
              <a:t>geçişler sağlayabilirsiniz.</a:t>
            </a:r>
          </a:p>
        </p:txBody>
      </p:sp>
      <p:sp>
        <p:nvSpPr>
          <p:cNvPr id="6" name="İçerik Yer Tutucusu 3"/>
          <p:cNvSpPr txBox="1">
            <a:spLocks/>
          </p:cNvSpPr>
          <p:nvPr/>
        </p:nvSpPr>
        <p:spPr>
          <a:xfrm>
            <a:off x="874713" y="4185860"/>
            <a:ext cx="7438014" cy="1680337"/>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endParaRPr lang="tr-TR" dirty="0"/>
          </a:p>
        </p:txBody>
      </p:sp>
      <p:pic>
        <p:nvPicPr>
          <p:cNvPr id="3" name="Resim 2"/>
          <p:cNvPicPr>
            <a:picLocks noChangeAspect="1"/>
          </p:cNvPicPr>
          <p:nvPr/>
        </p:nvPicPr>
        <p:blipFill>
          <a:blip r:embed="rId3"/>
          <a:stretch>
            <a:fillRect/>
          </a:stretch>
        </p:blipFill>
        <p:spPr>
          <a:xfrm>
            <a:off x="8490548" y="1868787"/>
            <a:ext cx="3228975" cy="2190750"/>
          </a:xfrm>
          <a:prstGeom prst="rect">
            <a:avLst/>
          </a:prstGeom>
        </p:spPr>
      </p:pic>
      <p:pic>
        <p:nvPicPr>
          <p:cNvPr id="9" name="Resim 8"/>
          <p:cNvPicPr>
            <a:picLocks noChangeAspect="1"/>
          </p:cNvPicPr>
          <p:nvPr/>
        </p:nvPicPr>
        <p:blipFill>
          <a:blip r:embed="rId4"/>
          <a:stretch>
            <a:fillRect/>
          </a:stretch>
        </p:blipFill>
        <p:spPr>
          <a:xfrm>
            <a:off x="8490548" y="4035352"/>
            <a:ext cx="3257550" cy="2162175"/>
          </a:xfrm>
          <a:prstGeom prst="rect">
            <a:avLst/>
          </a:prstGeom>
        </p:spPr>
      </p:pic>
    </p:spTree>
    <p:extLst>
      <p:ext uri="{BB962C8B-B14F-4D97-AF65-F5344CB8AC3E}">
        <p14:creationId xmlns:p14="http://schemas.microsoft.com/office/powerpoint/2010/main" val="19460960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Paneller Ve Özellikleri </a:t>
            </a:r>
            <a:r>
              <a:rPr lang="tr-TR" dirty="0" smtClean="0"/>
              <a:t>[1</a:t>
            </a:r>
            <a:r>
              <a:rPr lang="tr-TR" dirty="0" smtClean="0"/>
              <a:t>]</a:t>
            </a:r>
            <a:endParaRPr lang="tr-TR" dirty="0"/>
          </a:p>
        </p:txBody>
      </p:sp>
      <p:sp>
        <p:nvSpPr>
          <p:cNvPr id="4" name="İçerik Yer Tutucusu 3"/>
          <p:cNvSpPr>
            <a:spLocks noGrp="1"/>
          </p:cNvSpPr>
          <p:nvPr>
            <p:ph idx="1"/>
          </p:nvPr>
        </p:nvSpPr>
        <p:spPr>
          <a:xfrm>
            <a:off x="874713" y="1755193"/>
            <a:ext cx="7438014" cy="4657481"/>
          </a:xfrm>
        </p:spPr>
        <p:txBody>
          <a:bodyPr>
            <a:normAutofit/>
          </a:bodyPr>
          <a:lstStyle/>
          <a:p>
            <a:r>
              <a:rPr lang="tr-TR" b="1" dirty="0" err="1" smtClean="0"/>
              <a:t>Frame</a:t>
            </a:r>
            <a:r>
              <a:rPr lang="tr-TR" b="1" dirty="0" smtClean="0"/>
              <a:t> </a:t>
            </a:r>
            <a:r>
              <a:rPr lang="tr-TR" b="1" dirty="0"/>
              <a:t>paneli, </a:t>
            </a:r>
            <a:r>
              <a:rPr lang="tr-TR" dirty="0"/>
              <a:t>özellikle </a:t>
            </a:r>
            <a:r>
              <a:rPr lang="tr-TR" dirty="0" smtClean="0"/>
              <a:t>dönüşümlü animasyonlar </a:t>
            </a:r>
            <a:r>
              <a:rPr lang="tr-TR" dirty="0"/>
              <a:t>oluştururken </a:t>
            </a:r>
            <a:r>
              <a:rPr lang="tr-TR" dirty="0" smtClean="0"/>
              <a:t>karelere dönüşüm </a:t>
            </a:r>
            <a:r>
              <a:rPr lang="tr-TR" dirty="0"/>
              <a:t>seçeneklerinin </a:t>
            </a:r>
            <a:r>
              <a:rPr lang="tr-TR" dirty="0" smtClean="0"/>
              <a:t>tanımladığı paneldir</a:t>
            </a:r>
            <a:r>
              <a:rPr lang="tr-TR" dirty="0"/>
              <a:t>. </a:t>
            </a:r>
            <a:r>
              <a:rPr lang="tr-TR" dirty="0" err="1"/>
              <a:t>Frame</a:t>
            </a:r>
            <a:r>
              <a:rPr lang="tr-TR" dirty="0"/>
              <a:t> </a:t>
            </a:r>
            <a:r>
              <a:rPr lang="tr-TR" dirty="0" smtClean="0"/>
              <a:t>şeklinde isimlendirilmesinin </a:t>
            </a:r>
            <a:r>
              <a:rPr lang="tr-TR" dirty="0"/>
              <a:t>temel sebebi </a:t>
            </a:r>
            <a:r>
              <a:rPr lang="tr-TR" dirty="0" smtClean="0"/>
              <a:t>kareler üzerinde </a:t>
            </a:r>
            <a:r>
              <a:rPr lang="tr-TR" dirty="0"/>
              <a:t>işlemler gerçekleştirdiği içindir</a:t>
            </a:r>
            <a:r>
              <a:rPr lang="tr-TR" dirty="0" smtClean="0"/>
              <a:t>.</a:t>
            </a:r>
          </a:p>
          <a:p>
            <a:endParaRPr lang="tr-TR" dirty="0"/>
          </a:p>
          <a:p>
            <a:endParaRPr lang="tr-TR" dirty="0" smtClean="0"/>
          </a:p>
          <a:p>
            <a:r>
              <a:rPr lang="tr-TR" b="1" dirty="0"/>
              <a:t>Sound (ses) Paneli </a:t>
            </a:r>
            <a:r>
              <a:rPr lang="tr-TR" dirty="0"/>
              <a:t>Film içerisi ithal </a:t>
            </a:r>
            <a:r>
              <a:rPr lang="tr-TR" dirty="0" smtClean="0"/>
              <a:t>edilen seslerin </a:t>
            </a:r>
            <a:r>
              <a:rPr lang="tr-TR" dirty="0"/>
              <a:t>yönetildiği paneldir. Film </a:t>
            </a:r>
            <a:r>
              <a:rPr lang="tr-TR" dirty="0" smtClean="0"/>
              <a:t>içerisine dışarıdan </a:t>
            </a:r>
            <a:r>
              <a:rPr lang="tr-TR" dirty="0"/>
              <a:t>ithal edilen sesleri </a:t>
            </a:r>
            <a:r>
              <a:rPr lang="tr-TR" dirty="0" err="1" smtClean="0"/>
              <a:t>frame’lere</a:t>
            </a:r>
            <a:r>
              <a:rPr lang="tr-TR" dirty="0" smtClean="0"/>
              <a:t> (</a:t>
            </a:r>
            <a:r>
              <a:rPr lang="tr-TR" dirty="0"/>
              <a:t>karelere) yada düğmelere eklemek ve </a:t>
            </a:r>
            <a:r>
              <a:rPr lang="tr-TR" dirty="0" smtClean="0"/>
              <a:t>bu seslere </a:t>
            </a:r>
            <a:r>
              <a:rPr lang="tr-TR" dirty="0"/>
              <a:t>çeşitli özel efektler vermek için </a:t>
            </a:r>
            <a:r>
              <a:rPr lang="tr-TR" dirty="0" smtClean="0"/>
              <a:t>bu panele </a:t>
            </a:r>
            <a:r>
              <a:rPr lang="tr-TR" dirty="0"/>
              <a:t>ait seçenekler kullanılacaktır.</a:t>
            </a:r>
            <a:endParaRPr lang="tr-TR" dirty="0"/>
          </a:p>
        </p:txBody>
      </p:sp>
      <p:sp>
        <p:nvSpPr>
          <p:cNvPr id="6" name="İçerik Yer Tutucusu 3"/>
          <p:cNvSpPr txBox="1">
            <a:spLocks/>
          </p:cNvSpPr>
          <p:nvPr/>
        </p:nvSpPr>
        <p:spPr>
          <a:xfrm>
            <a:off x="874713" y="4185860"/>
            <a:ext cx="7438014" cy="1680337"/>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endParaRPr lang="tr-TR" dirty="0"/>
          </a:p>
        </p:txBody>
      </p:sp>
      <p:pic>
        <p:nvPicPr>
          <p:cNvPr id="10" name="Resim 9"/>
          <p:cNvPicPr>
            <a:picLocks noChangeAspect="1"/>
          </p:cNvPicPr>
          <p:nvPr/>
        </p:nvPicPr>
        <p:blipFill>
          <a:blip r:embed="rId3"/>
          <a:stretch>
            <a:fillRect/>
          </a:stretch>
        </p:blipFill>
        <p:spPr>
          <a:xfrm>
            <a:off x="8606952" y="1755193"/>
            <a:ext cx="3219450" cy="2171477"/>
          </a:xfrm>
          <a:prstGeom prst="rect">
            <a:avLst/>
          </a:prstGeom>
        </p:spPr>
      </p:pic>
      <p:pic>
        <p:nvPicPr>
          <p:cNvPr id="5" name="Resim 4"/>
          <p:cNvPicPr>
            <a:picLocks noChangeAspect="1"/>
          </p:cNvPicPr>
          <p:nvPr/>
        </p:nvPicPr>
        <p:blipFill>
          <a:blip r:embed="rId4"/>
          <a:stretch>
            <a:fillRect/>
          </a:stretch>
        </p:blipFill>
        <p:spPr>
          <a:xfrm>
            <a:off x="8606952" y="4024558"/>
            <a:ext cx="3324225" cy="2209800"/>
          </a:xfrm>
          <a:prstGeom prst="rect">
            <a:avLst/>
          </a:prstGeom>
        </p:spPr>
      </p:pic>
    </p:spTree>
    <p:extLst>
      <p:ext uri="{BB962C8B-B14F-4D97-AF65-F5344CB8AC3E}">
        <p14:creationId xmlns:p14="http://schemas.microsoft.com/office/powerpoint/2010/main" val="2420977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Paneller Ve Özellikleri </a:t>
            </a:r>
            <a:r>
              <a:rPr lang="tr-TR" dirty="0" smtClean="0"/>
              <a:t>[1</a:t>
            </a:r>
            <a:r>
              <a:rPr lang="tr-TR" dirty="0" smtClean="0"/>
              <a:t>]</a:t>
            </a:r>
            <a:endParaRPr lang="tr-TR" dirty="0"/>
          </a:p>
        </p:txBody>
      </p:sp>
      <p:sp>
        <p:nvSpPr>
          <p:cNvPr id="4" name="İçerik Yer Tutucusu 3"/>
          <p:cNvSpPr>
            <a:spLocks noGrp="1"/>
          </p:cNvSpPr>
          <p:nvPr>
            <p:ph idx="1"/>
          </p:nvPr>
        </p:nvSpPr>
        <p:spPr>
          <a:xfrm>
            <a:off x="874713" y="1755193"/>
            <a:ext cx="7438014" cy="4609981"/>
          </a:xfrm>
        </p:spPr>
        <p:txBody>
          <a:bodyPr>
            <a:normAutofit/>
          </a:bodyPr>
          <a:lstStyle/>
          <a:p>
            <a:r>
              <a:rPr lang="en-US" b="1" dirty="0"/>
              <a:t>d) Movie Explorer (Film </a:t>
            </a:r>
            <a:r>
              <a:rPr lang="en-US" b="1" dirty="0" err="1"/>
              <a:t>Keşifçisi</a:t>
            </a:r>
            <a:r>
              <a:rPr lang="en-US" b="1" dirty="0"/>
              <a:t>)</a:t>
            </a:r>
          </a:p>
          <a:p>
            <a:r>
              <a:rPr lang="en-US" b="1" dirty="0"/>
              <a:t>Movie Explorer, </a:t>
            </a:r>
            <a:r>
              <a:rPr lang="en-US" dirty="0"/>
              <a:t>Flash filmi </a:t>
            </a:r>
            <a:r>
              <a:rPr lang="en-US" dirty="0" err="1" smtClean="0"/>
              <a:t>içerisinde</a:t>
            </a:r>
            <a:r>
              <a:rPr lang="tr-TR" dirty="0" smtClean="0"/>
              <a:t> kullanılan </a:t>
            </a:r>
            <a:r>
              <a:rPr lang="tr-TR" dirty="0"/>
              <a:t>bütün </a:t>
            </a:r>
            <a:r>
              <a:rPr lang="tr-TR" dirty="0" smtClean="0"/>
              <a:t>materyallerin gözlemlenebildiği </a:t>
            </a:r>
            <a:r>
              <a:rPr lang="tr-TR" dirty="0"/>
              <a:t>ve kontrol </a:t>
            </a:r>
            <a:r>
              <a:rPr lang="tr-TR" dirty="0" smtClean="0"/>
              <a:t>edildiği paneldir</a:t>
            </a:r>
            <a:r>
              <a:rPr lang="tr-TR" dirty="0"/>
              <a:t>. Diğer panellere </a:t>
            </a:r>
            <a:r>
              <a:rPr lang="tr-TR" dirty="0" smtClean="0"/>
              <a:t>nazaran değişik </a:t>
            </a:r>
            <a:r>
              <a:rPr lang="tr-TR" dirty="0"/>
              <a:t>bir yapıya sahiptir. </a:t>
            </a:r>
            <a:r>
              <a:rPr lang="tr-TR" dirty="0" smtClean="0"/>
              <a:t>Object </a:t>
            </a:r>
            <a:r>
              <a:rPr lang="tr-TR" dirty="0" err="1" smtClean="0"/>
              <a:t>Actions</a:t>
            </a:r>
            <a:r>
              <a:rPr lang="tr-TR" dirty="0" smtClean="0"/>
              <a:t> </a:t>
            </a:r>
            <a:r>
              <a:rPr lang="tr-TR" dirty="0"/>
              <a:t>(Nesne Eylemleri) ile </a:t>
            </a:r>
            <a:r>
              <a:rPr lang="tr-TR" dirty="0" smtClean="0"/>
              <a:t>aynı panel </a:t>
            </a:r>
            <a:r>
              <a:rPr lang="tr-TR" dirty="0"/>
              <a:t>grubu içerisinde yer </a:t>
            </a:r>
            <a:r>
              <a:rPr lang="tr-TR" dirty="0" smtClean="0"/>
              <a:t>almasına rağmen </a:t>
            </a:r>
            <a:r>
              <a:rPr lang="tr-TR" dirty="0"/>
              <a:t>iki panel de kilit paneldir. </a:t>
            </a:r>
            <a:r>
              <a:rPr lang="tr-TR" dirty="0" smtClean="0"/>
              <a:t>Bir başka </a:t>
            </a:r>
            <a:r>
              <a:rPr lang="tr-TR" dirty="0"/>
              <a:t>deyişle </a:t>
            </a:r>
            <a:r>
              <a:rPr lang="tr-TR" dirty="0" err="1"/>
              <a:t>Launcher’den</a:t>
            </a:r>
            <a:r>
              <a:rPr lang="tr-TR" dirty="0"/>
              <a:t> </a:t>
            </a:r>
            <a:r>
              <a:rPr lang="tr-TR" dirty="0" smtClean="0"/>
              <a:t>her ikisine </a:t>
            </a:r>
            <a:r>
              <a:rPr lang="tr-TR" dirty="0"/>
              <a:t>de ulaşmak için ayrı </a:t>
            </a:r>
            <a:r>
              <a:rPr lang="tr-TR" dirty="0" smtClean="0"/>
              <a:t>düğmeler yer </a:t>
            </a:r>
            <a:r>
              <a:rPr lang="tr-TR" dirty="0"/>
              <a:t>almaktadır</a:t>
            </a:r>
            <a:r>
              <a:rPr lang="tr-TR" dirty="0" smtClean="0"/>
              <a:t>.</a:t>
            </a:r>
          </a:p>
          <a:p>
            <a:r>
              <a:rPr lang="tr-TR" b="1" dirty="0"/>
              <a:t>e) Object </a:t>
            </a:r>
            <a:r>
              <a:rPr lang="tr-TR" b="1" dirty="0" err="1"/>
              <a:t>Actions</a:t>
            </a:r>
            <a:r>
              <a:rPr lang="tr-TR" b="1" dirty="0"/>
              <a:t> (Nesne Eylemleri)</a:t>
            </a:r>
          </a:p>
          <a:p>
            <a:r>
              <a:rPr lang="en-US" b="1" dirty="0"/>
              <a:t>Object Action </a:t>
            </a:r>
            <a:r>
              <a:rPr lang="en-US" b="1" dirty="0" err="1"/>
              <a:t>Paneli</a:t>
            </a:r>
            <a:r>
              <a:rPr lang="en-US" b="1" dirty="0"/>
              <a:t>, </a:t>
            </a:r>
            <a:r>
              <a:rPr lang="en-US" dirty="0"/>
              <a:t>Flash 4 </a:t>
            </a:r>
            <a:r>
              <a:rPr lang="en-US" dirty="0" err="1" smtClean="0"/>
              <a:t>ile</a:t>
            </a:r>
            <a:r>
              <a:rPr lang="tr-TR" dirty="0" smtClean="0"/>
              <a:t> tanışılan </a:t>
            </a:r>
            <a:r>
              <a:rPr lang="tr-TR" dirty="0"/>
              <a:t>eylem komutları Flash </a:t>
            </a:r>
            <a:r>
              <a:rPr lang="tr-TR" dirty="0" smtClean="0"/>
              <a:t>5’de geliştirilmiştir</a:t>
            </a:r>
            <a:r>
              <a:rPr lang="tr-TR" dirty="0"/>
              <a:t>. Bu panel </a:t>
            </a:r>
            <a:r>
              <a:rPr lang="tr-TR" dirty="0" smtClean="0"/>
              <a:t> yardımı </a:t>
            </a:r>
            <a:r>
              <a:rPr lang="tr-TR" dirty="0"/>
              <a:t>ile </a:t>
            </a:r>
            <a:r>
              <a:rPr lang="tr-TR" dirty="0" smtClean="0"/>
              <a:t>eylem komutlarını </a:t>
            </a:r>
            <a:r>
              <a:rPr lang="tr-TR" dirty="0"/>
              <a:t>nesneler yada kareler </a:t>
            </a:r>
            <a:r>
              <a:rPr lang="tr-TR" dirty="0" smtClean="0"/>
              <a:t>için kullanılma </a:t>
            </a:r>
            <a:r>
              <a:rPr lang="tr-TR" dirty="0"/>
              <a:t>şansı vardır. </a:t>
            </a:r>
            <a:r>
              <a:rPr lang="tr-TR" dirty="0" smtClean="0"/>
              <a:t>Geliştirilmiş eylem </a:t>
            </a:r>
            <a:r>
              <a:rPr lang="tr-TR" dirty="0"/>
              <a:t>komutları yardımı ile </a:t>
            </a:r>
            <a:r>
              <a:rPr lang="tr-TR" dirty="0" smtClean="0"/>
              <a:t>interaktif filmler </a:t>
            </a:r>
            <a:r>
              <a:rPr lang="tr-TR" dirty="0"/>
              <a:t>oluşturulabilir, fonksiyon </a:t>
            </a:r>
            <a:r>
              <a:rPr lang="tr-TR" dirty="0" smtClean="0"/>
              <a:t>ve operatörler ile </a:t>
            </a:r>
            <a:r>
              <a:rPr lang="tr-TR" dirty="0"/>
              <a:t>Flash bir programlama </a:t>
            </a:r>
            <a:r>
              <a:rPr lang="tr-TR" dirty="0" smtClean="0"/>
              <a:t>dili kadar </a:t>
            </a:r>
            <a:r>
              <a:rPr lang="tr-TR" dirty="0"/>
              <a:t>esnek kullanılabilir.</a:t>
            </a:r>
            <a:endParaRPr lang="tr-TR" dirty="0"/>
          </a:p>
        </p:txBody>
      </p:sp>
      <p:pic>
        <p:nvPicPr>
          <p:cNvPr id="3" name="Resim 2"/>
          <p:cNvPicPr>
            <a:picLocks noChangeAspect="1"/>
          </p:cNvPicPr>
          <p:nvPr/>
        </p:nvPicPr>
        <p:blipFill>
          <a:blip r:embed="rId3"/>
          <a:stretch>
            <a:fillRect/>
          </a:stretch>
        </p:blipFill>
        <p:spPr>
          <a:xfrm>
            <a:off x="8551878" y="1344296"/>
            <a:ext cx="2767465" cy="2573383"/>
          </a:xfrm>
          <a:prstGeom prst="rect">
            <a:avLst/>
          </a:prstGeom>
        </p:spPr>
      </p:pic>
      <p:pic>
        <p:nvPicPr>
          <p:cNvPr id="7" name="Resim 6"/>
          <p:cNvPicPr>
            <a:picLocks noChangeAspect="1"/>
          </p:cNvPicPr>
          <p:nvPr/>
        </p:nvPicPr>
        <p:blipFill>
          <a:blip r:embed="rId4"/>
          <a:stretch>
            <a:fillRect/>
          </a:stretch>
        </p:blipFill>
        <p:spPr>
          <a:xfrm>
            <a:off x="8561175" y="3917678"/>
            <a:ext cx="2758168" cy="2447495"/>
          </a:xfrm>
          <a:prstGeom prst="rect">
            <a:avLst/>
          </a:prstGeom>
        </p:spPr>
      </p:pic>
    </p:spTree>
    <p:extLst>
      <p:ext uri="{BB962C8B-B14F-4D97-AF65-F5344CB8AC3E}">
        <p14:creationId xmlns:p14="http://schemas.microsoft.com/office/powerpoint/2010/main" val="2808515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Paneller Ve Özellikleri </a:t>
            </a:r>
            <a:r>
              <a:rPr lang="tr-TR" dirty="0" smtClean="0"/>
              <a:t>[1</a:t>
            </a:r>
            <a:r>
              <a:rPr lang="tr-TR" dirty="0" smtClean="0"/>
              <a:t>]</a:t>
            </a:r>
            <a:endParaRPr lang="tr-TR" dirty="0"/>
          </a:p>
        </p:txBody>
      </p:sp>
      <p:sp>
        <p:nvSpPr>
          <p:cNvPr id="4" name="İçerik Yer Tutucusu 3"/>
          <p:cNvSpPr>
            <a:spLocks noGrp="1"/>
          </p:cNvSpPr>
          <p:nvPr>
            <p:ph idx="1"/>
          </p:nvPr>
        </p:nvSpPr>
        <p:spPr>
          <a:xfrm>
            <a:off x="558140" y="1907886"/>
            <a:ext cx="7754587" cy="4075591"/>
          </a:xfrm>
        </p:spPr>
        <p:txBody>
          <a:bodyPr>
            <a:normAutofit/>
          </a:bodyPr>
          <a:lstStyle/>
          <a:p>
            <a:r>
              <a:rPr lang="tr-TR" b="1" dirty="0"/>
              <a:t>f) Library (Kütüphane) </a:t>
            </a:r>
            <a:r>
              <a:rPr lang="tr-TR" b="1" dirty="0" smtClean="0"/>
              <a:t>Paneli : </a:t>
            </a:r>
            <a:r>
              <a:rPr lang="tr-TR" dirty="0" smtClean="0"/>
              <a:t>Film </a:t>
            </a:r>
            <a:r>
              <a:rPr lang="tr-TR" dirty="0"/>
              <a:t>içerisinde </a:t>
            </a:r>
            <a:r>
              <a:rPr lang="tr-TR" dirty="0" smtClean="0"/>
              <a:t>kullanılan sembol</a:t>
            </a:r>
            <a:r>
              <a:rPr lang="tr-TR" dirty="0"/>
              <a:t>, ses, grafik, film gibi </a:t>
            </a:r>
            <a:r>
              <a:rPr lang="tr-TR" dirty="0" smtClean="0"/>
              <a:t> materyallerin gösterildiği </a:t>
            </a:r>
            <a:r>
              <a:rPr lang="tr-TR" dirty="0"/>
              <a:t>kütüphane genelidir. </a:t>
            </a:r>
            <a:r>
              <a:rPr lang="tr-TR" dirty="0" smtClean="0"/>
              <a:t>Movie Explorer </a:t>
            </a:r>
            <a:r>
              <a:rPr lang="tr-TR" dirty="0"/>
              <a:t>(Film Keşifçisi)’da olduğu gibi </a:t>
            </a:r>
            <a:r>
              <a:rPr lang="tr-TR" dirty="0" smtClean="0"/>
              <a:t>bu nesnelerin </a:t>
            </a:r>
            <a:r>
              <a:rPr lang="tr-TR" dirty="0"/>
              <a:t>kontrolünü sağlar. </a:t>
            </a:r>
            <a:r>
              <a:rPr lang="tr-TR" dirty="0" smtClean="0"/>
              <a:t>Kütüphane içerisinde </a:t>
            </a:r>
            <a:r>
              <a:rPr lang="tr-TR" dirty="0"/>
              <a:t>yer alan belirtilen </a:t>
            </a:r>
            <a:r>
              <a:rPr lang="tr-TR" dirty="0" smtClean="0"/>
              <a:t>materyallerin oluşturulma </a:t>
            </a:r>
            <a:r>
              <a:rPr lang="tr-TR" dirty="0"/>
              <a:t>tarihleri, boyutları ve </a:t>
            </a:r>
            <a:r>
              <a:rPr lang="tr-TR" dirty="0" smtClean="0"/>
              <a:t>çeşitleri kontrol </a:t>
            </a:r>
            <a:r>
              <a:rPr lang="tr-TR" dirty="0"/>
              <a:t>edilebilir</a:t>
            </a:r>
            <a:r>
              <a:rPr lang="tr-TR" dirty="0" smtClean="0"/>
              <a:t>. Kütüphane</a:t>
            </a:r>
            <a:r>
              <a:rPr lang="tr-TR" dirty="0"/>
              <a:t>, Flash filmleri için </a:t>
            </a:r>
            <a:r>
              <a:rPr lang="tr-TR" dirty="0" smtClean="0"/>
              <a:t>oldukça önemlidir</a:t>
            </a:r>
            <a:r>
              <a:rPr lang="tr-TR" dirty="0"/>
              <a:t>. Bu açıdan </a:t>
            </a:r>
            <a:r>
              <a:rPr lang="tr-TR" dirty="0" smtClean="0"/>
              <a:t>kütüphane genişletilebilir </a:t>
            </a:r>
            <a:r>
              <a:rPr lang="tr-TR" dirty="0"/>
              <a:t>ve başka bir filmin </a:t>
            </a:r>
            <a:r>
              <a:rPr lang="tr-TR" dirty="0" smtClean="0"/>
              <a:t>içerisine ihraç </a:t>
            </a:r>
            <a:r>
              <a:rPr lang="tr-TR" dirty="0"/>
              <a:t>edilebilir</a:t>
            </a:r>
            <a:r>
              <a:rPr lang="tr-TR" dirty="0" smtClean="0"/>
              <a:t>.</a:t>
            </a:r>
          </a:p>
          <a:p>
            <a:r>
              <a:rPr lang="tr-TR" b="1" dirty="0"/>
              <a:t>g) </a:t>
            </a:r>
            <a:r>
              <a:rPr lang="tr-TR" b="1" dirty="0" err="1"/>
              <a:t>Output</a:t>
            </a:r>
            <a:r>
              <a:rPr lang="tr-TR" b="1" dirty="0"/>
              <a:t> (Çıktı) </a:t>
            </a:r>
            <a:r>
              <a:rPr lang="tr-TR" b="1" dirty="0" smtClean="0"/>
              <a:t>Paneli: </a:t>
            </a:r>
            <a:r>
              <a:rPr lang="tr-TR" dirty="0" err="1" smtClean="0"/>
              <a:t>Launcher’da</a:t>
            </a:r>
            <a:r>
              <a:rPr lang="tr-TR" dirty="0" smtClean="0"/>
              <a:t> </a:t>
            </a:r>
            <a:r>
              <a:rPr lang="tr-TR" dirty="0"/>
              <a:t>kısa </a:t>
            </a:r>
            <a:r>
              <a:rPr lang="tr-TR" dirty="0" smtClean="0"/>
              <a:t>yol düğmesi </a:t>
            </a:r>
            <a:r>
              <a:rPr lang="tr-TR" dirty="0"/>
              <a:t>bulunmayan iki panelden biridir</a:t>
            </a:r>
            <a:r>
              <a:rPr lang="tr-TR" dirty="0" smtClean="0"/>
              <a:t>. </a:t>
            </a:r>
            <a:r>
              <a:rPr lang="tr-TR" dirty="0" err="1" smtClean="0"/>
              <a:t>output</a:t>
            </a:r>
            <a:r>
              <a:rPr lang="tr-TR" dirty="0" smtClean="0"/>
              <a:t> </a:t>
            </a:r>
            <a:r>
              <a:rPr lang="tr-TR" dirty="0"/>
              <a:t>panelden ziyade bir </a:t>
            </a:r>
            <a:r>
              <a:rPr lang="tr-TR" dirty="0" smtClean="0"/>
              <a:t>kontrol penceresi </a:t>
            </a:r>
            <a:r>
              <a:rPr lang="tr-TR" dirty="0"/>
              <a:t>gibidir. Komutlar </a:t>
            </a:r>
            <a:r>
              <a:rPr lang="tr-TR" dirty="0" smtClean="0"/>
              <a:t>kullanılarak oluşturulan </a:t>
            </a:r>
            <a:r>
              <a:rPr lang="tr-TR" dirty="0"/>
              <a:t>bir eylemin ya da bir </a:t>
            </a:r>
            <a:r>
              <a:rPr lang="tr-TR" dirty="0" smtClean="0"/>
              <a:t>değişkenin değerini </a:t>
            </a:r>
            <a:r>
              <a:rPr lang="tr-TR" dirty="0"/>
              <a:t>izlemek amacıyla oluşturulmuştur</a:t>
            </a:r>
            <a:r>
              <a:rPr lang="tr-TR" dirty="0" smtClean="0"/>
              <a:t>. Şekilde </a:t>
            </a:r>
            <a:r>
              <a:rPr lang="tr-TR" dirty="0"/>
              <a:t>gösterildiği gibi herhangi bir </a:t>
            </a:r>
            <a:r>
              <a:rPr lang="tr-TR" dirty="0" smtClean="0"/>
              <a:t>hata </a:t>
            </a:r>
            <a:r>
              <a:rPr lang="pt-BR" dirty="0" smtClean="0"/>
              <a:t>durumu </a:t>
            </a:r>
            <a:r>
              <a:rPr lang="pt-BR" dirty="0"/>
              <a:t>da bu pencere yardımı </a:t>
            </a:r>
            <a:r>
              <a:rPr lang="pt-BR" dirty="0" smtClean="0"/>
              <a:t>ile</a:t>
            </a:r>
            <a:r>
              <a:rPr lang="tr-TR" dirty="0" smtClean="0"/>
              <a:t> tasarımcıya </a:t>
            </a:r>
            <a:r>
              <a:rPr lang="tr-TR" dirty="0"/>
              <a:t>sunulur. Amaç </a:t>
            </a:r>
            <a:r>
              <a:rPr lang="tr-TR" dirty="0" smtClean="0"/>
              <a:t>filim yayınlanmadan </a:t>
            </a:r>
            <a:r>
              <a:rPr lang="tr-TR" dirty="0"/>
              <a:t>önce </a:t>
            </a:r>
            <a:r>
              <a:rPr lang="tr-TR" dirty="0" smtClean="0"/>
              <a:t>kontrolünü sağlamaktır</a:t>
            </a:r>
            <a:r>
              <a:rPr lang="tr-TR" dirty="0"/>
              <a:t>.</a:t>
            </a:r>
            <a:endParaRPr lang="tr-TR" dirty="0"/>
          </a:p>
        </p:txBody>
      </p:sp>
      <p:pic>
        <p:nvPicPr>
          <p:cNvPr id="5" name="Resim 4"/>
          <p:cNvPicPr>
            <a:picLocks noChangeAspect="1"/>
          </p:cNvPicPr>
          <p:nvPr/>
        </p:nvPicPr>
        <p:blipFill>
          <a:blip r:embed="rId3"/>
          <a:stretch>
            <a:fillRect/>
          </a:stretch>
        </p:blipFill>
        <p:spPr>
          <a:xfrm>
            <a:off x="8526173" y="1011981"/>
            <a:ext cx="3286125" cy="2933700"/>
          </a:xfrm>
          <a:prstGeom prst="rect">
            <a:avLst/>
          </a:prstGeom>
        </p:spPr>
      </p:pic>
      <p:pic>
        <p:nvPicPr>
          <p:cNvPr id="6" name="Resim 5"/>
          <p:cNvPicPr>
            <a:picLocks noChangeAspect="1"/>
          </p:cNvPicPr>
          <p:nvPr/>
        </p:nvPicPr>
        <p:blipFill>
          <a:blip r:embed="rId4"/>
          <a:stretch>
            <a:fillRect/>
          </a:stretch>
        </p:blipFill>
        <p:spPr>
          <a:xfrm>
            <a:off x="8312727" y="3945682"/>
            <a:ext cx="3470996" cy="2426184"/>
          </a:xfrm>
          <a:prstGeom prst="rect">
            <a:avLst/>
          </a:prstGeom>
        </p:spPr>
      </p:pic>
    </p:spTree>
    <p:extLst>
      <p:ext uri="{BB962C8B-B14F-4D97-AF65-F5344CB8AC3E}">
        <p14:creationId xmlns:p14="http://schemas.microsoft.com/office/powerpoint/2010/main" val="3196002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Paneller Ve Özellikleri </a:t>
            </a:r>
            <a:r>
              <a:rPr lang="tr-TR" dirty="0" smtClean="0"/>
              <a:t>[1</a:t>
            </a:r>
            <a:r>
              <a:rPr lang="tr-TR" dirty="0" smtClean="0"/>
              <a:t>]</a:t>
            </a:r>
            <a:endParaRPr lang="tr-TR" dirty="0"/>
          </a:p>
        </p:txBody>
      </p:sp>
      <p:sp>
        <p:nvSpPr>
          <p:cNvPr id="4" name="İçerik Yer Tutucusu 3"/>
          <p:cNvSpPr>
            <a:spLocks noGrp="1"/>
          </p:cNvSpPr>
          <p:nvPr>
            <p:ph idx="1"/>
          </p:nvPr>
        </p:nvSpPr>
        <p:spPr>
          <a:xfrm>
            <a:off x="874713" y="1907886"/>
            <a:ext cx="7438014" cy="4075591"/>
          </a:xfrm>
        </p:spPr>
        <p:txBody>
          <a:bodyPr>
            <a:normAutofit/>
          </a:bodyPr>
          <a:lstStyle/>
          <a:p>
            <a:r>
              <a:rPr lang="tr-TR" b="1" dirty="0"/>
              <a:t>h) </a:t>
            </a:r>
            <a:r>
              <a:rPr lang="tr-TR" b="1" dirty="0" err="1"/>
              <a:t>Debugger</a:t>
            </a:r>
            <a:r>
              <a:rPr lang="tr-TR" b="1" dirty="0"/>
              <a:t> (Hata Ayıklayıcı) Paneli</a:t>
            </a:r>
          </a:p>
          <a:p>
            <a:r>
              <a:rPr lang="da-DK" dirty="0"/>
              <a:t>Output (çıktı) paneli gibi </a:t>
            </a:r>
            <a:r>
              <a:rPr lang="da-DK" dirty="0" smtClean="0"/>
              <a:t>Debugger’inde</a:t>
            </a:r>
            <a:r>
              <a:rPr lang="tr-TR" dirty="0" smtClean="0"/>
              <a:t> kısa </a:t>
            </a:r>
            <a:r>
              <a:rPr lang="tr-TR" dirty="0"/>
              <a:t>yolu </a:t>
            </a:r>
            <a:r>
              <a:rPr lang="tr-TR" dirty="0" err="1"/>
              <a:t>launcher’da</a:t>
            </a:r>
            <a:r>
              <a:rPr lang="tr-TR" dirty="0"/>
              <a:t> yer almaz</a:t>
            </a:r>
            <a:r>
              <a:rPr lang="tr-TR" dirty="0" smtClean="0"/>
              <a:t>. Flash </a:t>
            </a:r>
            <a:r>
              <a:rPr lang="tr-TR" dirty="0"/>
              <a:t>5 ile birlikte gelen </a:t>
            </a:r>
            <a:r>
              <a:rPr lang="tr-TR" dirty="0" err="1" smtClean="0"/>
              <a:t>debugger</a:t>
            </a:r>
            <a:r>
              <a:rPr lang="tr-TR" dirty="0" smtClean="0"/>
              <a:t> </a:t>
            </a:r>
            <a:r>
              <a:rPr lang="en-US" dirty="0" smtClean="0"/>
              <a:t>Flash </a:t>
            </a:r>
            <a:r>
              <a:rPr lang="en-US" dirty="0"/>
              <a:t>5’in </a:t>
            </a:r>
            <a:r>
              <a:rPr lang="en-US" dirty="0" err="1"/>
              <a:t>bir</a:t>
            </a:r>
            <a:r>
              <a:rPr lang="en-US" dirty="0"/>
              <a:t> </a:t>
            </a:r>
            <a:r>
              <a:rPr lang="en-US" dirty="0" err="1"/>
              <a:t>programlama</a:t>
            </a:r>
            <a:r>
              <a:rPr lang="en-US" dirty="0"/>
              <a:t> </a:t>
            </a:r>
            <a:r>
              <a:rPr lang="en-US" dirty="0" err="1"/>
              <a:t>dili</a:t>
            </a:r>
            <a:r>
              <a:rPr lang="en-US" dirty="0"/>
              <a:t> </a:t>
            </a:r>
            <a:r>
              <a:rPr lang="en-US" dirty="0" err="1" smtClean="0"/>
              <a:t>havası</a:t>
            </a:r>
            <a:r>
              <a:rPr lang="tr-TR" dirty="0" smtClean="0"/>
              <a:t> verdiğinin </a:t>
            </a:r>
            <a:r>
              <a:rPr lang="tr-TR" dirty="0"/>
              <a:t>habercisi gibidir. </a:t>
            </a:r>
            <a:r>
              <a:rPr lang="tr-TR" dirty="0" smtClean="0"/>
              <a:t>Gelişmiş programlama </a:t>
            </a:r>
            <a:r>
              <a:rPr lang="tr-TR" dirty="0"/>
              <a:t>dillerinde görülen </a:t>
            </a:r>
            <a:r>
              <a:rPr lang="tr-TR" dirty="0" err="1"/>
              <a:t>debugger</a:t>
            </a:r>
            <a:r>
              <a:rPr lang="tr-TR" dirty="0" smtClean="0"/>
              <a:t>, film </a:t>
            </a:r>
            <a:r>
              <a:rPr lang="tr-TR" dirty="0"/>
              <a:t>içerisinde kullanılan </a:t>
            </a:r>
            <a:r>
              <a:rPr lang="tr-TR" dirty="0" smtClean="0"/>
              <a:t>eylemlerin kontrolünü </a:t>
            </a:r>
            <a:r>
              <a:rPr lang="tr-TR" dirty="0"/>
              <a:t>amaçlar. </a:t>
            </a:r>
            <a:r>
              <a:rPr lang="tr-TR" dirty="0" err="1"/>
              <a:t>Debugger</a:t>
            </a:r>
            <a:r>
              <a:rPr lang="tr-TR" dirty="0"/>
              <a:t> adından </a:t>
            </a:r>
            <a:r>
              <a:rPr lang="tr-TR" dirty="0" smtClean="0"/>
              <a:t>da anlaşıldığı </a:t>
            </a:r>
            <a:r>
              <a:rPr lang="tr-TR" dirty="0"/>
              <a:t>gibi hataların ayıklanması </a:t>
            </a:r>
            <a:r>
              <a:rPr lang="tr-TR" dirty="0" smtClean="0"/>
              <a:t>için kullanılır</a:t>
            </a:r>
            <a:r>
              <a:rPr lang="tr-TR" dirty="0"/>
              <a:t>. Film içerisinde </a:t>
            </a:r>
            <a:r>
              <a:rPr lang="tr-TR" dirty="0" smtClean="0"/>
              <a:t>kullanılan değişkenlerin </a:t>
            </a:r>
            <a:r>
              <a:rPr lang="tr-TR" dirty="0"/>
              <a:t>program dışına sarkması </a:t>
            </a:r>
            <a:r>
              <a:rPr lang="tr-TR" dirty="0" smtClean="0"/>
              <a:t>gibi durumlarda </a:t>
            </a:r>
            <a:r>
              <a:rPr lang="tr-TR" dirty="0"/>
              <a:t>tasarımcının programda </a:t>
            </a:r>
            <a:r>
              <a:rPr lang="tr-TR" dirty="0" smtClean="0"/>
              <a:t>yer alan </a:t>
            </a:r>
            <a:r>
              <a:rPr lang="tr-TR" dirty="0"/>
              <a:t>hataları ayıklamasını sağlar.</a:t>
            </a:r>
            <a:r>
              <a:rPr lang="tr-TR" dirty="0" smtClean="0"/>
              <a:t>.</a:t>
            </a:r>
            <a:endParaRPr lang="tr-TR" dirty="0"/>
          </a:p>
        </p:txBody>
      </p:sp>
      <p:pic>
        <p:nvPicPr>
          <p:cNvPr id="3" name="Resim 2"/>
          <p:cNvPicPr>
            <a:picLocks noChangeAspect="1"/>
          </p:cNvPicPr>
          <p:nvPr/>
        </p:nvPicPr>
        <p:blipFill>
          <a:blip r:embed="rId3"/>
          <a:stretch>
            <a:fillRect/>
          </a:stretch>
        </p:blipFill>
        <p:spPr>
          <a:xfrm>
            <a:off x="8416945" y="1907886"/>
            <a:ext cx="3267075" cy="3724275"/>
          </a:xfrm>
          <a:prstGeom prst="rect">
            <a:avLst/>
          </a:prstGeom>
        </p:spPr>
      </p:pic>
    </p:spTree>
    <p:extLst>
      <p:ext uri="{BB962C8B-B14F-4D97-AF65-F5344CB8AC3E}">
        <p14:creationId xmlns:p14="http://schemas.microsoft.com/office/powerpoint/2010/main" val="2884071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 </a:t>
            </a:r>
            <a:endParaRPr lang="tr-TR" dirty="0"/>
          </a:p>
        </p:txBody>
      </p:sp>
      <p:sp>
        <p:nvSpPr>
          <p:cNvPr id="3" name="İçerik Yer Tutucusu 2"/>
          <p:cNvSpPr>
            <a:spLocks noGrp="1"/>
          </p:cNvSpPr>
          <p:nvPr>
            <p:ph idx="1"/>
          </p:nvPr>
        </p:nvSpPr>
        <p:spPr/>
        <p:txBody>
          <a:bodyPr/>
          <a:lstStyle/>
          <a:p>
            <a:r>
              <a:rPr lang="tr-TR" dirty="0" smtClean="0"/>
              <a:t>[1] </a:t>
            </a:r>
            <a:r>
              <a:rPr lang="tr-TR" dirty="0" err="1" smtClean="0"/>
              <a:t>Alakoç</a:t>
            </a:r>
            <a:r>
              <a:rPr lang="tr-TR" dirty="0" smtClean="0"/>
              <a:t> Z.  2004 Grafik </a:t>
            </a:r>
            <a:r>
              <a:rPr lang="tr-TR" dirty="0"/>
              <a:t>ve Animasyon ders </a:t>
            </a:r>
            <a:r>
              <a:rPr lang="tr-TR" dirty="0" smtClean="0"/>
              <a:t>notları</a:t>
            </a:r>
          </a:p>
        </p:txBody>
      </p:sp>
    </p:spTree>
    <p:extLst>
      <p:ext uri="{BB962C8B-B14F-4D97-AF65-F5344CB8AC3E}">
        <p14:creationId xmlns:p14="http://schemas.microsoft.com/office/powerpoint/2010/main" val="2220567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Flash Nedir? [1]</a:t>
            </a:r>
            <a:endParaRPr lang="tr-TR" dirty="0"/>
          </a:p>
        </p:txBody>
      </p:sp>
      <p:sp>
        <p:nvSpPr>
          <p:cNvPr id="3" name="İçerik Yer Tutucusu 2"/>
          <p:cNvSpPr>
            <a:spLocks noGrp="1"/>
          </p:cNvSpPr>
          <p:nvPr>
            <p:ph idx="1"/>
          </p:nvPr>
        </p:nvSpPr>
        <p:spPr>
          <a:xfrm>
            <a:off x="874713" y="1989137"/>
            <a:ext cx="10280967" cy="4125335"/>
          </a:xfrm>
        </p:spPr>
        <p:txBody>
          <a:bodyPr>
            <a:normAutofit/>
          </a:bodyPr>
          <a:lstStyle/>
          <a:p>
            <a:r>
              <a:rPr lang="tr-TR" dirty="0"/>
              <a:t>Flash ile ses ile </a:t>
            </a:r>
            <a:r>
              <a:rPr lang="tr-TR" dirty="0" err="1"/>
              <a:t>biteşlemler</a:t>
            </a:r>
            <a:r>
              <a:rPr lang="tr-TR" dirty="0"/>
              <a:t> (</a:t>
            </a:r>
            <a:r>
              <a:rPr lang="tr-TR" dirty="0" err="1"/>
              <a:t>bitmap</a:t>
            </a:r>
            <a:r>
              <a:rPr lang="tr-TR" dirty="0"/>
              <a:t>) birleştirilebilir. Yani bir dosyanın </a:t>
            </a:r>
            <a:r>
              <a:rPr lang="tr-TR" dirty="0" smtClean="0"/>
              <a:t>içine  müzik </a:t>
            </a:r>
            <a:r>
              <a:rPr lang="tr-TR" dirty="0"/>
              <a:t>yada ses efekti rahatlıkla gömülebilir. Bu da etkileşimi daha üst </a:t>
            </a:r>
            <a:r>
              <a:rPr lang="tr-TR" dirty="0" smtClean="0"/>
              <a:t>seviyelere çekebilme </a:t>
            </a:r>
            <a:r>
              <a:rPr lang="tr-TR" dirty="0"/>
              <a:t>şansını verir. Flash içerisinde bulunan bütün görüntü, ses, </a:t>
            </a:r>
            <a:r>
              <a:rPr lang="tr-TR" dirty="0" err="1"/>
              <a:t>text</a:t>
            </a:r>
            <a:r>
              <a:rPr lang="tr-TR" dirty="0"/>
              <a:t> </a:t>
            </a:r>
            <a:r>
              <a:rPr lang="tr-TR" dirty="0" smtClean="0"/>
              <a:t>elemanları </a:t>
            </a:r>
            <a:r>
              <a:rPr lang="tr-TR" dirty="0" err="1" smtClean="0"/>
              <a:t>flash'a</a:t>
            </a:r>
            <a:r>
              <a:rPr lang="tr-TR" dirty="0" smtClean="0"/>
              <a:t> </a:t>
            </a:r>
            <a:r>
              <a:rPr lang="tr-TR" dirty="0"/>
              <a:t>özgü bazı sıkıştırma teknikleri sayesinde çok küçük boyutlara sıkıştırılabilir</a:t>
            </a:r>
            <a:r>
              <a:rPr lang="tr-TR" dirty="0" smtClean="0"/>
              <a:t>. Bu </a:t>
            </a:r>
            <a:r>
              <a:rPr lang="tr-TR" dirty="0"/>
              <a:t>sıkıştırma oranları program içerisinden kalitelerini değiştirmek </a:t>
            </a:r>
            <a:r>
              <a:rPr lang="tr-TR" dirty="0" smtClean="0"/>
              <a:t>suretiyle ayarlanabilir</a:t>
            </a:r>
            <a:r>
              <a:rPr lang="tr-TR" dirty="0"/>
              <a:t>. Böylece örneğin 1 birim tutan bir ses/görüntü dosyası 0.1 ile </a:t>
            </a:r>
            <a:r>
              <a:rPr lang="tr-TR" dirty="0" smtClean="0"/>
              <a:t>0.9 arasında </a:t>
            </a:r>
            <a:r>
              <a:rPr lang="tr-TR" dirty="0"/>
              <a:t>boyutlarda son kullanıcıya ulaştırılabilir</a:t>
            </a:r>
            <a:r>
              <a:rPr lang="tr-TR" dirty="0" smtClean="0"/>
              <a:t>.</a:t>
            </a:r>
          </a:p>
          <a:p>
            <a:r>
              <a:rPr lang="tr-TR" dirty="0"/>
              <a:t>Flash aynı zamanda GIF, MOV, AVI, EXE vs. olarak çıktı verebilir. </a:t>
            </a:r>
            <a:r>
              <a:rPr lang="tr-TR" dirty="0" err="1" smtClean="0"/>
              <a:t>Flash'ta</a:t>
            </a:r>
            <a:r>
              <a:rPr lang="tr-TR" dirty="0" smtClean="0"/>
              <a:t> açıp</a:t>
            </a:r>
            <a:r>
              <a:rPr lang="tr-TR" dirty="0"/>
              <a:t>, üzerinde değişiklikler yapılabilecek dosya formatı .</a:t>
            </a:r>
            <a:r>
              <a:rPr lang="tr-TR" dirty="0" err="1"/>
              <a:t>FLA'dır</a:t>
            </a:r>
            <a:r>
              <a:rPr lang="tr-TR" dirty="0"/>
              <a:t>. Bu dosya </a:t>
            </a:r>
            <a:r>
              <a:rPr lang="tr-TR" dirty="0" err="1" smtClean="0"/>
              <a:t>Publish</a:t>
            </a:r>
            <a:r>
              <a:rPr lang="tr-TR" dirty="0" smtClean="0"/>
              <a:t> (</a:t>
            </a:r>
            <a:r>
              <a:rPr lang="tr-TR" dirty="0"/>
              <a:t>Yayınlamak) adı verilen bir aşamadan geçirildikten sonra, kullanılacak yere </a:t>
            </a:r>
            <a:r>
              <a:rPr lang="tr-TR" dirty="0" smtClean="0"/>
              <a:t>göre çıktılar </a:t>
            </a:r>
            <a:r>
              <a:rPr lang="tr-TR" dirty="0"/>
              <a:t>alınabilir. </a:t>
            </a:r>
            <a:r>
              <a:rPr lang="tr-TR" dirty="0" err="1"/>
              <a:t>Publish</a:t>
            </a:r>
            <a:r>
              <a:rPr lang="tr-TR" dirty="0"/>
              <a:t> edilen tüm dosyalar .FLA dosyasının kayıtlı olduğu </a:t>
            </a:r>
            <a:r>
              <a:rPr lang="tr-TR" dirty="0" smtClean="0"/>
              <a:t>klasörde oluşturulur</a:t>
            </a:r>
            <a:r>
              <a:rPr lang="tr-TR" dirty="0"/>
              <a:t>. Program yüklendiğinde </a:t>
            </a:r>
            <a:r>
              <a:rPr lang="tr-TR" dirty="0" err="1"/>
              <a:t>Default</a:t>
            </a:r>
            <a:r>
              <a:rPr lang="tr-TR" dirty="0"/>
              <a:t> (Varsayılan) çıktı formatları, Web </a:t>
            </a:r>
            <a:r>
              <a:rPr lang="tr-TR" dirty="0" smtClean="0"/>
              <a:t>için kullanılan </a:t>
            </a:r>
            <a:r>
              <a:rPr lang="tr-TR" dirty="0"/>
              <a:t>.SWF ve .HTML </a:t>
            </a:r>
            <a:r>
              <a:rPr lang="tr-TR" dirty="0" err="1"/>
              <a:t>dir</a:t>
            </a:r>
            <a:r>
              <a:rPr lang="tr-TR" dirty="0"/>
              <a:t>. SWF Internet ortamı için hazırlanmıştır ve </a:t>
            </a:r>
            <a:r>
              <a:rPr lang="tr-TR" dirty="0" err="1" smtClean="0"/>
              <a:t>Browser'da</a:t>
            </a:r>
            <a:r>
              <a:rPr lang="tr-TR" dirty="0" smtClean="0"/>
              <a:t> adres </a:t>
            </a:r>
            <a:r>
              <a:rPr lang="tr-TR" dirty="0"/>
              <a:t>satırına yazılarak çalıştırılabilir. HTML içinde kullanılmak istenirse bir dizi </a:t>
            </a:r>
            <a:r>
              <a:rPr lang="tr-TR" dirty="0" smtClean="0"/>
              <a:t>kod satırı </a:t>
            </a:r>
            <a:r>
              <a:rPr lang="tr-TR" dirty="0"/>
              <a:t>sayfaya eklenmelidir.</a:t>
            </a:r>
            <a:endParaRPr lang="tr-TR" dirty="0" smtClean="0"/>
          </a:p>
          <a:p>
            <a:endParaRPr lang="tr-TR" dirty="0"/>
          </a:p>
        </p:txBody>
      </p:sp>
    </p:spTree>
    <p:extLst>
      <p:ext uri="{BB962C8B-B14F-4D97-AF65-F5344CB8AC3E}">
        <p14:creationId xmlns:p14="http://schemas.microsoft.com/office/powerpoint/2010/main" val="2876747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Flash ve </a:t>
            </a:r>
            <a:r>
              <a:rPr lang="tr-TR" dirty="0" smtClean="0"/>
              <a:t>Animasyon [</a:t>
            </a:r>
            <a:r>
              <a:rPr lang="tr-TR" dirty="0"/>
              <a:t>1</a:t>
            </a:r>
            <a:r>
              <a:rPr lang="tr-TR" dirty="0" smtClean="0"/>
              <a:t>]</a:t>
            </a:r>
            <a:endParaRPr lang="tr-TR" dirty="0"/>
          </a:p>
        </p:txBody>
      </p:sp>
      <p:sp>
        <p:nvSpPr>
          <p:cNvPr id="3" name="İçerik Yer Tutucusu 2"/>
          <p:cNvSpPr>
            <a:spLocks noGrp="1"/>
          </p:cNvSpPr>
          <p:nvPr>
            <p:ph idx="1"/>
          </p:nvPr>
        </p:nvSpPr>
        <p:spPr>
          <a:xfrm>
            <a:off x="874713" y="1989137"/>
            <a:ext cx="10280967" cy="4143807"/>
          </a:xfrm>
        </p:spPr>
        <p:txBody>
          <a:bodyPr>
            <a:normAutofit/>
          </a:bodyPr>
          <a:lstStyle/>
          <a:p>
            <a:r>
              <a:rPr lang="tr-TR" dirty="0" err="1"/>
              <a:t>Flash'ın</a:t>
            </a:r>
            <a:r>
              <a:rPr lang="tr-TR" dirty="0"/>
              <a:t> etkileşimli bir </a:t>
            </a:r>
            <a:r>
              <a:rPr lang="tr-TR" dirty="0" err="1"/>
              <a:t>vektörel</a:t>
            </a:r>
            <a:r>
              <a:rPr lang="tr-TR" dirty="0"/>
              <a:t> grafik ve animasyon standardı </a:t>
            </a:r>
            <a:r>
              <a:rPr lang="tr-TR" dirty="0" smtClean="0"/>
              <a:t>olduğu belirtilmişti</a:t>
            </a:r>
            <a:r>
              <a:rPr lang="tr-TR" dirty="0"/>
              <a:t>. Peki animasyon nedir? Animasyon, çok sayıda resmi belli bir hızda </a:t>
            </a:r>
            <a:r>
              <a:rPr lang="tr-TR" dirty="0" smtClean="0"/>
              <a:t>ve düzende </a:t>
            </a:r>
            <a:r>
              <a:rPr lang="tr-TR" dirty="0"/>
              <a:t>göstererek sürekli bir hareket izlenimi verilmesine denir. Animasyon </a:t>
            </a:r>
            <a:r>
              <a:rPr lang="tr-TR" dirty="0" smtClean="0"/>
              <a:t>birçok resim </a:t>
            </a:r>
            <a:r>
              <a:rPr lang="tr-TR" dirty="0"/>
              <a:t>ve grafiğin senaryolar içerisinde hareketlendirilmesidir. Animasyon ile </a:t>
            </a:r>
            <a:r>
              <a:rPr lang="tr-TR" dirty="0" err="1" smtClean="0"/>
              <a:t>ardarda</a:t>
            </a:r>
            <a:r>
              <a:rPr lang="tr-TR" dirty="0" smtClean="0"/>
              <a:t> dizilmiş </a:t>
            </a:r>
            <a:r>
              <a:rPr lang="tr-TR" dirty="0"/>
              <a:t>birden fazla resim sırayla ve belirli zaman aralıklarıyla oynatmak ile </a:t>
            </a:r>
            <a:r>
              <a:rPr lang="tr-TR" dirty="0" smtClean="0"/>
              <a:t>izleyene hoş </a:t>
            </a:r>
            <a:r>
              <a:rPr lang="tr-TR" dirty="0"/>
              <a:t>anlar ve heyecanlar yaşatmak mümkündür</a:t>
            </a:r>
            <a:r>
              <a:rPr lang="tr-TR" dirty="0" smtClean="0"/>
              <a:t>.</a:t>
            </a:r>
          </a:p>
          <a:p>
            <a:r>
              <a:rPr lang="tr-TR" dirty="0" err="1"/>
              <a:t>Flash’daki</a:t>
            </a:r>
            <a:r>
              <a:rPr lang="tr-TR" dirty="0"/>
              <a:t> hareketlendirme işlemi birkaç değişik yol ile gerçekleştirilebilir. </a:t>
            </a:r>
            <a:r>
              <a:rPr lang="tr-TR" dirty="0" smtClean="0"/>
              <a:t>En yaygın </a:t>
            </a:r>
            <a:r>
              <a:rPr lang="tr-TR" dirty="0"/>
              <a:t>hareketlendirme yöntemi senaryolar arasında geçişler </a:t>
            </a:r>
            <a:r>
              <a:rPr lang="tr-TR" dirty="0" smtClean="0"/>
              <a:t>sağlanarak gerçekleştirilen </a:t>
            </a:r>
            <a:r>
              <a:rPr lang="tr-TR" dirty="0"/>
              <a:t>hareketlendirmedir</a:t>
            </a:r>
            <a:r>
              <a:rPr lang="tr-TR" dirty="0" smtClean="0"/>
              <a:t>. </a:t>
            </a:r>
            <a:endParaRPr lang="tr-TR" dirty="0"/>
          </a:p>
          <a:p>
            <a:r>
              <a:rPr lang="tr-TR" dirty="0"/>
              <a:t>Kanat çırpan bir kuş animasyonu oluşturmak istenirse; önce kuşa ait </a:t>
            </a:r>
            <a:r>
              <a:rPr lang="tr-TR" dirty="0" smtClean="0"/>
              <a:t>her hareket </a:t>
            </a:r>
            <a:r>
              <a:rPr lang="tr-TR" dirty="0"/>
              <a:t>bir sahne içerisinde yer alır ve bu sahnelerin </a:t>
            </a:r>
            <a:r>
              <a:rPr lang="tr-TR" dirty="0" err="1"/>
              <a:t>ardarda</a:t>
            </a:r>
            <a:r>
              <a:rPr lang="tr-TR" dirty="0"/>
              <a:t> getirilmesi </a:t>
            </a:r>
            <a:r>
              <a:rPr lang="tr-TR" dirty="0" smtClean="0"/>
              <a:t>ile animasyon </a:t>
            </a:r>
            <a:r>
              <a:rPr lang="tr-TR" dirty="0"/>
              <a:t>oluşturulur.</a:t>
            </a:r>
          </a:p>
        </p:txBody>
      </p:sp>
    </p:spTree>
    <p:extLst>
      <p:ext uri="{BB962C8B-B14F-4D97-AF65-F5344CB8AC3E}">
        <p14:creationId xmlns:p14="http://schemas.microsoft.com/office/powerpoint/2010/main" val="3827745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Flash ve </a:t>
            </a:r>
            <a:r>
              <a:rPr lang="tr-TR" dirty="0" smtClean="0"/>
              <a:t>Animasyon [</a:t>
            </a:r>
            <a:r>
              <a:rPr lang="tr-TR" dirty="0"/>
              <a:t>1</a:t>
            </a:r>
            <a:r>
              <a:rPr lang="tr-TR" dirty="0" smtClean="0"/>
              <a:t>]</a:t>
            </a:r>
            <a:endParaRPr lang="tr-TR" dirty="0"/>
          </a:p>
        </p:txBody>
      </p:sp>
      <p:sp>
        <p:nvSpPr>
          <p:cNvPr id="3" name="İçerik Yer Tutucusu 2"/>
          <p:cNvSpPr>
            <a:spLocks noGrp="1"/>
          </p:cNvSpPr>
          <p:nvPr>
            <p:ph idx="1"/>
          </p:nvPr>
        </p:nvSpPr>
        <p:spPr>
          <a:xfrm>
            <a:off x="874713" y="1832119"/>
            <a:ext cx="10280967" cy="3700463"/>
          </a:xfrm>
        </p:spPr>
        <p:txBody>
          <a:bodyPr>
            <a:normAutofit fontScale="92500" lnSpcReduction="20000"/>
          </a:bodyPr>
          <a:lstStyle/>
          <a:p>
            <a:r>
              <a:rPr lang="tr-TR" dirty="0"/>
              <a:t>Bir başka hareketlendirme mantığı, metin veya grafiklerin ekranın bir </a:t>
            </a:r>
            <a:r>
              <a:rPr lang="tr-TR" dirty="0" smtClean="0"/>
              <a:t>yerinden başka </a:t>
            </a:r>
            <a:r>
              <a:rPr lang="tr-TR" dirty="0"/>
              <a:t>bir yerine hareketlendirilmesidir. Bu tür hareketlerde grafik veya metin, </a:t>
            </a:r>
            <a:r>
              <a:rPr lang="tr-TR" dirty="0" smtClean="0"/>
              <a:t>şekil değişikliğine </a:t>
            </a:r>
            <a:r>
              <a:rPr lang="tr-TR" dirty="0"/>
              <a:t>uğramadan sadece konum değiştirirler. Bu işlem özel efektler </a:t>
            </a:r>
            <a:r>
              <a:rPr lang="tr-TR" dirty="0" smtClean="0"/>
              <a:t>ile gerçekleştirilir</a:t>
            </a:r>
            <a:r>
              <a:rPr lang="tr-TR" dirty="0"/>
              <a:t>.</a:t>
            </a:r>
          </a:p>
          <a:p>
            <a:r>
              <a:rPr lang="tr-TR" dirty="0" err="1"/>
              <a:t>Flash'ın</a:t>
            </a:r>
            <a:r>
              <a:rPr lang="tr-TR" dirty="0"/>
              <a:t> animasyondaki avantajı ise hem </a:t>
            </a:r>
            <a:r>
              <a:rPr lang="tr-TR" dirty="0" err="1"/>
              <a:t>vektorel</a:t>
            </a:r>
            <a:r>
              <a:rPr lang="tr-TR" dirty="0"/>
              <a:t> grafikler kullanabilmesi</a:t>
            </a:r>
            <a:r>
              <a:rPr lang="tr-TR" dirty="0" smtClean="0"/>
              <a:t>, hem </a:t>
            </a:r>
            <a:r>
              <a:rPr lang="tr-TR" dirty="0"/>
              <a:t>de rutin bir değişim süreci izleyen bazı animasyonları otomatik </a:t>
            </a:r>
            <a:r>
              <a:rPr lang="tr-TR" dirty="0" smtClean="0"/>
              <a:t>olarak gerçekleştirebilmesidir</a:t>
            </a:r>
            <a:r>
              <a:rPr lang="tr-TR" dirty="0"/>
              <a:t>. </a:t>
            </a:r>
            <a:r>
              <a:rPr lang="tr-TR" dirty="0" err="1"/>
              <a:t>Örnegin</a:t>
            </a:r>
            <a:r>
              <a:rPr lang="tr-TR" dirty="0"/>
              <a:t>, bir Yeşil başlı gövel ördeği, A noktasından </a:t>
            </a:r>
            <a:r>
              <a:rPr lang="tr-TR" dirty="0" smtClean="0"/>
              <a:t>B noktasına </a:t>
            </a:r>
            <a:r>
              <a:rPr lang="tr-TR" dirty="0"/>
              <a:t>çizgisel olarak götürmek istiyoruz. Normal animasyon mantığı ile bu </a:t>
            </a:r>
            <a:r>
              <a:rPr lang="tr-TR" dirty="0" smtClean="0"/>
              <a:t>işlem bu </a:t>
            </a:r>
            <a:r>
              <a:rPr lang="tr-TR" dirty="0"/>
              <a:t>noktalar arasını eşit aralığa bölüp, bölünen noktalara ayrı ayrı sahnelerde, </a:t>
            </a:r>
            <a:r>
              <a:rPr lang="tr-TR" dirty="0" smtClean="0"/>
              <a:t>ayrı ayrı </a:t>
            </a:r>
            <a:r>
              <a:rPr lang="tr-TR" dirty="0"/>
              <a:t>yeşil başlı gövel </a:t>
            </a:r>
            <a:r>
              <a:rPr lang="tr-TR" dirty="0" smtClean="0"/>
              <a:t>ördek çizmek ile mümkün olur.</a:t>
            </a:r>
          </a:p>
          <a:p>
            <a:r>
              <a:rPr lang="tr-TR" dirty="0"/>
              <a:t>Eskiden büyük animasyonlar hazırlayan, yüksek bütçeli büyük film </a:t>
            </a:r>
            <a:r>
              <a:rPr lang="tr-TR" dirty="0" smtClean="0"/>
              <a:t>firmalarında bu işler için ayrı ayrı insanlar çalışırlardı. Bir karakteri oluşturan kişi, bu karakterin başlangıç noktasını, bitiş noktasını ve izleyeceği yolu belirtir ve bunu tamamlanması için "Ara doldurucu" olarak tabir edilen çizerlere iletirlerdi. Ara doldurucular ise her kareyi teker teker çizerlerdi. </a:t>
            </a:r>
            <a:r>
              <a:rPr lang="tr-TR" dirty="0" err="1" smtClean="0"/>
              <a:t>Tabiki</a:t>
            </a:r>
            <a:r>
              <a:rPr lang="tr-TR" dirty="0" smtClean="0"/>
              <a:t> bu büyük bir zaman kaybı demekti. Flash ise bu ara doldurma işlemini kendisi gerçekleştirebiliyor. Biraz önce bahsi geçen yeşil başlı gövel ördeğin başlangıç, bitiş ve izleyeceği yolu programa verdiğimizde, program kullanıcı için "Ara doldurucu" görevini üstlenerek animasyonu tamamlıyor. Bu çok önemli bir zaman kazancı demektir.</a:t>
            </a:r>
            <a:endParaRPr lang="tr-TR" dirty="0"/>
          </a:p>
        </p:txBody>
      </p:sp>
      <p:pic>
        <p:nvPicPr>
          <p:cNvPr id="4" name="Resim 3"/>
          <p:cNvPicPr>
            <a:picLocks noChangeAspect="1"/>
          </p:cNvPicPr>
          <p:nvPr/>
        </p:nvPicPr>
        <p:blipFill>
          <a:blip r:embed="rId2"/>
          <a:stretch>
            <a:fillRect/>
          </a:stretch>
        </p:blipFill>
        <p:spPr>
          <a:xfrm>
            <a:off x="2846235" y="5377572"/>
            <a:ext cx="5502001" cy="647314"/>
          </a:xfrm>
          <a:prstGeom prst="rect">
            <a:avLst/>
          </a:prstGeom>
        </p:spPr>
      </p:pic>
      <p:sp>
        <p:nvSpPr>
          <p:cNvPr id="5" name="Dikdörtgen 4"/>
          <p:cNvSpPr/>
          <p:nvPr/>
        </p:nvSpPr>
        <p:spPr>
          <a:xfrm>
            <a:off x="2214431" y="5978706"/>
            <a:ext cx="7601529" cy="369332"/>
          </a:xfrm>
          <a:prstGeom prst="rect">
            <a:avLst/>
          </a:prstGeom>
        </p:spPr>
        <p:txBody>
          <a:bodyPr wrap="square">
            <a:spAutoFit/>
          </a:bodyPr>
          <a:lstStyle/>
          <a:p>
            <a:r>
              <a:rPr lang="tr-TR" dirty="0">
                <a:solidFill>
                  <a:srgbClr val="002060"/>
                </a:solidFill>
                <a:latin typeface="Times New Roman" panose="02020603050405020304" pitchFamily="18" charset="0"/>
                <a:cs typeface="Times New Roman" panose="02020603050405020304" pitchFamily="18" charset="0"/>
              </a:rPr>
              <a:t>Kareler </a:t>
            </a:r>
            <a:r>
              <a:rPr lang="tr-TR" dirty="0" err="1">
                <a:solidFill>
                  <a:srgbClr val="002060"/>
                </a:solidFill>
                <a:latin typeface="Times New Roman" panose="02020603050405020304" pitchFamily="18" charset="0"/>
                <a:cs typeface="Times New Roman" panose="02020603050405020304" pitchFamily="18" charset="0"/>
              </a:rPr>
              <a:t>ardarda</a:t>
            </a:r>
            <a:r>
              <a:rPr lang="tr-TR" dirty="0">
                <a:solidFill>
                  <a:srgbClr val="002060"/>
                </a:solidFill>
                <a:latin typeface="Times New Roman" panose="02020603050405020304" pitchFamily="18" charset="0"/>
                <a:cs typeface="Times New Roman" panose="02020603050405020304" pitchFamily="18" charset="0"/>
              </a:rPr>
              <a:t> gösterilirse kelebek "kanat çırpıyormuş gibi" görünür.</a:t>
            </a:r>
          </a:p>
        </p:txBody>
      </p:sp>
    </p:spTree>
    <p:extLst>
      <p:ext uri="{BB962C8B-B14F-4D97-AF65-F5344CB8AC3E}">
        <p14:creationId xmlns:p14="http://schemas.microsoft.com/office/powerpoint/2010/main" val="31128051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Programlama ve Flash </a:t>
            </a:r>
            <a:r>
              <a:rPr lang="tr-TR" dirty="0" smtClean="0"/>
              <a:t>[</a:t>
            </a:r>
            <a:r>
              <a:rPr lang="tr-TR" dirty="0"/>
              <a:t>1</a:t>
            </a:r>
            <a:r>
              <a:rPr lang="tr-TR" dirty="0" smtClean="0"/>
              <a:t>]</a:t>
            </a:r>
            <a:endParaRPr lang="tr-TR" dirty="0"/>
          </a:p>
        </p:txBody>
      </p:sp>
      <p:sp>
        <p:nvSpPr>
          <p:cNvPr id="3" name="İçerik Yer Tutucusu 2"/>
          <p:cNvSpPr>
            <a:spLocks noGrp="1"/>
          </p:cNvSpPr>
          <p:nvPr>
            <p:ph idx="1"/>
          </p:nvPr>
        </p:nvSpPr>
        <p:spPr>
          <a:xfrm>
            <a:off x="874713" y="1989138"/>
            <a:ext cx="10280967" cy="3700463"/>
          </a:xfrm>
        </p:spPr>
        <p:txBody>
          <a:bodyPr>
            <a:normAutofit/>
          </a:bodyPr>
          <a:lstStyle/>
          <a:p>
            <a:r>
              <a:rPr lang="tr-TR" dirty="0"/>
              <a:t>Flash sadece animasyon hazırlamak için kullanılmaz. Göze ve kulağa </a:t>
            </a:r>
            <a:r>
              <a:rPr lang="tr-TR" dirty="0" smtClean="0"/>
              <a:t>hitap eden </a:t>
            </a:r>
            <a:r>
              <a:rPr lang="tr-TR" dirty="0"/>
              <a:t>bunca özelliğinin yanında; çok güçlü bir programlama kapasitesini </a:t>
            </a:r>
            <a:r>
              <a:rPr lang="tr-TR" dirty="0" smtClean="0"/>
              <a:t>de bünyesinde </a:t>
            </a:r>
            <a:r>
              <a:rPr lang="tr-TR" dirty="0"/>
              <a:t>barındırır. </a:t>
            </a:r>
            <a:r>
              <a:rPr lang="tr-TR" dirty="0" err="1"/>
              <a:t>Actionscripting</a:t>
            </a:r>
            <a:r>
              <a:rPr lang="tr-TR" dirty="0"/>
              <a:t> olarak adlandırılan bir programlama sistemi ile</a:t>
            </a:r>
            <a:r>
              <a:rPr lang="tr-TR" dirty="0" smtClean="0"/>
              <a:t>, kullanıcının </a:t>
            </a:r>
            <a:r>
              <a:rPr lang="tr-TR" dirty="0"/>
              <a:t>program içi nesneler üzerindeki tam kontrolünü sağlıyor. </a:t>
            </a:r>
            <a:r>
              <a:rPr lang="tr-TR" dirty="0" err="1" smtClean="0"/>
              <a:t>Actionscripting</a:t>
            </a:r>
            <a:r>
              <a:rPr lang="tr-TR" dirty="0" smtClean="0"/>
              <a:t> bir programlama </a:t>
            </a:r>
            <a:r>
              <a:rPr lang="tr-TR" dirty="0"/>
              <a:t>dili değildir, bir yazım (</a:t>
            </a:r>
            <a:r>
              <a:rPr lang="tr-TR" dirty="0" err="1"/>
              <a:t>scripting</a:t>
            </a:r>
            <a:r>
              <a:rPr lang="tr-TR" dirty="0"/>
              <a:t>) dilidir</a:t>
            </a:r>
            <a:r>
              <a:rPr lang="tr-TR" dirty="0" smtClean="0"/>
              <a:t>. </a:t>
            </a:r>
          </a:p>
          <a:p>
            <a:r>
              <a:rPr lang="tr-TR" dirty="0" smtClean="0"/>
              <a:t>Yazım </a:t>
            </a:r>
            <a:r>
              <a:rPr lang="tr-TR" dirty="0"/>
              <a:t>dili ise kullanıcılara üzerinde çalıştıkları programı rahatlıkla </a:t>
            </a:r>
            <a:r>
              <a:rPr lang="tr-TR" dirty="0" smtClean="0"/>
              <a:t>değiştirme ve </a:t>
            </a:r>
            <a:r>
              <a:rPr lang="tr-TR" dirty="0"/>
              <a:t>beceriyle kullanma gücünü veren dildir. Yazım dilleri tam olarak programlama </a:t>
            </a:r>
            <a:r>
              <a:rPr lang="tr-TR" dirty="0" smtClean="0"/>
              <a:t>dili olmadıklarından </a:t>
            </a:r>
            <a:r>
              <a:rPr lang="tr-TR" dirty="0"/>
              <a:t>sadece belirli değişimlere izin verebilirler, dolayısıyla </a:t>
            </a:r>
            <a:r>
              <a:rPr lang="tr-TR" dirty="0" smtClean="0"/>
              <a:t>kullanıcılar yazım </a:t>
            </a:r>
            <a:r>
              <a:rPr lang="tr-TR" dirty="0"/>
              <a:t>dillerini kullanırken sınırladıkları alanı göze alarak işlerini sürdürmelidirler</a:t>
            </a:r>
            <a:r>
              <a:rPr lang="tr-TR" dirty="0" smtClean="0"/>
              <a:t>. </a:t>
            </a:r>
          </a:p>
          <a:p>
            <a:r>
              <a:rPr lang="tr-TR" dirty="0" err="1" smtClean="0"/>
              <a:t>Actionscripting</a:t>
            </a:r>
            <a:r>
              <a:rPr lang="tr-TR" dirty="0" smtClean="0"/>
              <a:t> </a:t>
            </a:r>
            <a:r>
              <a:rPr lang="tr-TR" dirty="0"/>
              <a:t>genel yapı ve kullanım açısından daha çok Java </a:t>
            </a:r>
            <a:r>
              <a:rPr lang="tr-TR" dirty="0" smtClean="0"/>
              <a:t>programlama diline </a:t>
            </a:r>
            <a:r>
              <a:rPr lang="tr-TR" dirty="0"/>
              <a:t>benzetilebilir. Hatta Java'nın bir uzantısı olarak görülebilir. Bir yazım </a:t>
            </a:r>
            <a:r>
              <a:rPr lang="tr-TR" dirty="0" smtClean="0"/>
              <a:t>dilinden beklenebilecek </a:t>
            </a:r>
            <a:r>
              <a:rPr lang="tr-TR" dirty="0"/>
              <a:t>özelliklerden çok daha fazlası </a:t>
            </a:r>
            <a:r>
              <a:rPr lang="tr-TR" dirty="0" err="1"/>
              <a:t>actionscripting'de</a:t>
            </a:r>
            <a:r>
              <a:rPr lang="tr-TR" dirty="0"/>
              <a:t> bulunur.</a:t>
            </a:r>
          </a:p>
        </p:txBody>
      </p:sp>
    </p:spTree>
    <p:extLst>
      <p:ext uri="{BB962C8B-B14F-4D97-AF65-F5344CB8AC3E}">
        <p14:creationId xmlns:p14="http://schemas.microsoft.com/office/powerpoint/2010/main" val="24648455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Flash Animasyon Genel </a:t>
            </a:r>
            <a:r>
              <a:rPr lang="tr-TR" dirty="0" smtClean="0"/>
              <a:t>Yapısı [</a:t>
            </a:r>
            <a:r>
              <a:rPr lang="tr-TR" dirty="0"/>
              <a:t>1</a:t>
            </a:r>
            <a:r>
              <a:rPr lang="tr-TR" dirty="0" smtClean="0"/>
              <a:t>]</a:t>
            </a:r>
            <a:endParaRPr lang="tr-TR" dirty="0"/>
          </a:p>
        </p:txBody>
      </p:sp>
      <p:sp>
        <p:nvSpPr>
          <p:cNvPr id="3" name="İçerik Yer Tutucusu 2"/>
          <p:cNvSpPr>
            <a:spLocks noGrp="1"/>
          </p:cNvSpPr>
          <p:nvPr>
            <p:ph idx="1"/>
          </p:nvPr>
        </p:nvSpPr>
        <p:spPr>
          <a:xfrm>
            <a:off x="5368653" y="1989138"/>
            <a:ext cx="6045645" cy="4347007"/>
          </a:xfrm>
        </p:spPr>
        <p:txBody>
          <a:bodyPr>
            <a:normAutofit/>
          </a:bodyPr>
          <a:lstStyle/>
          <a:p>
            <a:r>
              <a:rPr lang="tr-TR" dirty="0"/>
              <a:t>Flash ekranının görünümü oldukça kullanışlı ve kolay bir yapıya sahiptir. Flash </a:t>
            </a:r>
            <a:r>
              <a:rPr lang="tr-TR" dirty="0" smtClean="0"/>
              <a:t>5 ile </a:t>
            </a:r>
            <a:r>
              <a:rPr lang="tr-TR" dirty="0"/>
              <a:t>birlikte gelen paneller ekranın büyük bir bölümünü kaplar. Panellerin tümü Flash </a:t>
            </a:r>
            <a:r>
              <a:rPr lang="tr-TR" dirty="0" smtClean="0"/>
              <a:t>5 ekranında </a:t>
            </a:r>
            <a:r>
              <a:rPr lang="tr-TR" dirty="0"/>
              <a:t>bulundurulabilir veya sadece kullanılan panelin ekranda </a:t>
            </a:r>
            <a:r>
              <a:rPr lang="tr-TR" dirty="0" smtClean="0"/>
              <a:t>kalması sağlanabilir</a:t>
            </a:r>
            <a:r>
              <a:rPr lang="tr-TR" dirty="0"/>
              <a:t>. Panellerin serbest olarak hareket ettirilebilmesi de programa ayrı </a:t>
            </a:r>
            <a:r>
              <a:rPr lang="tr-TR" dirty="0" smtClean="0"/>
              <a:t>bir avantaj </a:t>
            </a:r>
            <a:r>
              <a:rPr lang="tr-TR" dirty="0"/>
              <a:t>sağlayarak daha rahat çalışma imkanı sağlarlar.</a:t>
            </a:r>
          </a:p>
          <a:p>
            <a:r>
              <a:rPr lang="tr-TR" dirty="0"/>
              <a:t>Genel olarak Flash programını dört ana bölüm altında inceleyebiliriz. Bunlar</a:t>
            </a:r>
            <a:r>
              <a:rPr lang="tr-TR" dirty="0" smtClean="0"/>
              <a:t>; Sahne</a:t>
            </a:r>
            <a:r>
              <a:rPr lang="tr-TR" dirty="0"/>
              <a:t>, Zaman </a:t>
            </a:r>
            <a:r>
              <a:rPr lang="tr-TR" dirty="0" smtClean="0"/>
              <a:t>Çizelgesi</a:t>
            </a:r>
            <a:r>
              <a:rPr lang="tr-TR" dirty="0"/>
              <a:t>, Araç çubukları, </a:t>
            </a:r>
            <a:r>
              <a:rPr lang="tr-TR" dirty="0" err="1"/>
              <a:t>Launcher</a:t>
            </a:r>
            <a:r>
              <a:rPr lang="tr-TR" dirty="0"/>
              <a:t> ve Panellerdir. Flash 5 </a:t>
            </a:r>
            <a:r>
              <a:rPr lang="tr-TR" dirty="0" smtClean="0"/>
              <a:t>ekranının bölüm görüntüleri yanda  gösterilmiştir</a:t>
            </a:r>
            <a:r>
              <a:rPr lang="tr-TR" dirty="0"/>
              <a:t>.</a:t>
            </a:r>
          </a:p>
        </p:txBody>
      </p:sp>
      <p:grpSp>
        <p:nvGrpSpPr>
          <p:cNvPr id="8" name="Grup 7"/>
          <p:cNvGrpSpPr/>
          <p:nvPr/>
        </p:nvGrpSpPr>
        <p:grpSpPr>
          <a:xfrm>
            <a:off x="673168" y="1729105"/>
            <a:ext cx="4790735" cy="4607040"/>
            <a:chOff x="743291" y="1735253"/>
            <a:chExt cx="4790735" cy="4607040"/>
          </a:xfrm>
        </p:grpSpPr>
        <p:pic>
          <p:nvPicPr>
            <p:cNvPr id="5" name="Resim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74714" y="1735253"/>
              <a:ext cx="4659312" cy="4607040"/>
            </a:xfrm>
            <a:prstGeom prst="rect">
              <a:avLst/>
            </a:prstGeom>
          </p:spPr>
        </p:pic>
        <p:pic>
          <p:nvPicPr>
            <p:cNvPr id="6" name="Resim 5"/>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rot="5400000">
              <a:off x="-604163" y="3236822"/>
              <a:ext cx="3096804" cy="401895"/>
            </a:xfrm>
            <a:prstGeom prst="rect">
              <a:avLst/>
            </a:prstGeom>
          </p:spPr>
        </p:pic>
      </p:grpSp>
    </p:spTree>
    <p:extLst>
      <p:ext uri="{BB962C8B-B14F-4D97-AF65-F5344CB8AC3E}">
        <p14:creationId xmlns:p14="http://schemas.microsoft.com/office/powerpoint/2010/main" val="5211523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Sahne [1]</a:t>
            </a:r>
            <a:endParaRPr lang="tr-TR" dirty="0"/>
          </a:p>
        </p:txBody>
      </p:sp>
      <p:pic>
        <p:nvPicPr>
          <p:cNvPr id="4" name="Resim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07251" y="1902691"/>
            <a:ext cx="4617200" cy="4069396"/>
          </a:xfrm>
          <a:prstGeom prst="rect">
            <a:avLst/>
          </a:prstGeom>
        </p:spPr>
      </p:pic>
      <p:sp>
        <p:nvSpPr>
          <p:cNvPr id="3" name="İçerik Yer Tutucusu 2"/>
          <p:cNvSpPr>
            <a:spLocks noGrp="1"/>
          </p:cNvSpPr>
          <p:nvPr>
            <p:ph idx="1"/>
          </p:nvPr>
        </p:nvSpPr>
        <p:spPr>
          <a:xfrm>
            <a:off x="5124451" y="1625080"/>
            <a:ext cx="6959328" cy="4347007"/>
          </a:xfrm>
        </p:spPr>
        <p:txBody>
          <a:bodyPr>
            <a:noAutofit/>
          </a:bodyPr>
          <a:lstStyle/>
          <a:p>
            <a:r>
              <a:rPr lang="tr-TR" sz="1600" dirty="0"/>
              <a:t>Animasyon dokümanlarının grafik, ses, video, metin gibi </a:t>
            </a:r>
            <a:r>
              <a:rPr lang="tr-TR" sz="1600" dirty="0" smtClean="0"/>
              <a:t>bilgilerinin yerleştirildiği </a:t>
            </a:r>
            <a:r>
              <a:rPr lang="tr-TR" sz="1600" dirty="0"/>
              <a:t>alandır. Flash ekranında en çok yer kaplayan ve çalışmaların </a:t>
            </a:r>
            <a:r>
              <a:rPr lang="tr-TR" sz="1600" dirty="0" smtClean="0"/>
              <a:t>birinci derecede </a:t>
            </a:r>
            <a:r>
              <a:rPr lang="tr-TR" sz="1600" dirty="0"/>
              <a:t>gerçekleştirildiği alan burasıdır. Bu </a:t>
            </a:r>
            <a:r>
              <a:rPr lang="tr-TR" sz="1600" dirty="0" smtClean="0"/>
              <a:t>alana </a:t>
            </a:r>
            <a:r>
              <a:rPr lang="tr-TR" sz="1600" dirty="0"/>
              <a:t>gösterime girecek </a:t>
            </a:r>
            <a:r>
              <a:rPr lang="tr-TR" sz="1600" dirty="0" smtClean="0"/>
              <a:t>nesnelerin yerleştirilmeleri </a:t>
            </a:r>
            <a:r>
              <a:rPr lang="tr-TR" sz="1600" dirty="0"/>
              <a:t>gereklidir. Filme ait bütün gösterim işlemleri de bu </a:t>
            </a:r>
            <a:r>
              <a:rPr lang="tr-TR" sz="1600" dirty="0" smtClean="0"/>
              <a:t>alanda gerçekleştirilir.</a:t>
            </a:r>
          </a:p>
          <a:p>
            <a:r>
              <a:rPr lang="tr-TR" sz="1600" dirty="0"/>
              <a:t>Sahne içerisine eklenen nesneler filmde gösterime girerler. Sahne etrafında </a:t>
            </a:r>
            <a:r>
              <a:rPr lang="tr-TR" sz="1600" dirty="0" smtClean="0"/>
              <a:t>yer alan </a:t>
            </a:r>
            <a:r>
              <a:rPr lang="tr-TR" sz="1600" dirty="0"/>
              <a:t>diğer alanlar ise nesnelerin çizimi için kullanılan çalışma </a:t>
            </a:r>
            <a:r>
              <a:rPr lang="tr-TR" sz="1600" dirty="0" smtClean="0"/>
              <a:t>alanıdır. Şekilde </a:t>
            </a:r>
            <a:r>
              <a:rPr lang="tr-TR" sz="1600" dirty="0"/>
              <a:t>de gösterildiği gibi sahne, Flash ekranının en fazla bölümünü kaplar</a:t>
            </a:r>
            <a:r>
              <a:rPr lang="tr-TR" sz="1600" dirty="0" smtClean="0"/>
              <a:t>. Sahne </a:t>
            </a:r>
            <a:r>
              <a:rPr lang="tr-TR" sz="1600" dirty="0"/>
              <a:t>alanı dışında kalan alanlar da (</a:t>
            </a:r>
            <a:r>
              <a:rPr lang="tr-TR" sz="1600" dirty="0" err="1"/>
              <a:t>Work</a:t>
            </a:r>
            <a:r>
              <a:rPr lang="tr-TR" sz="1600" dirty="0"/>
              <a:t> </a:t>
            </a:r>
            <a:r>
              <a:rPr lang="tr-TR" sz="1600" dirty="0" err="1"/>
              <a:t>Area</a:t>
            </a:r>
            <a:r>
              <a:rPr lang="tr-TR" sz="1600" dirty="0"/>
              <a:t>) çizimi için kullanılabilir. </a:t>
            </a:r>
            <a:r>
              <a:rPr lang="tr-TR" sz="1600" dirty="0" smtClean="0"/>
              <a:t>Burada dikkat </a:t>
            </a:r>
            <a:r>
              <a:rPr lang="tr-TR" sz="1600" dirty="0"/>
              <a:t>edilmesi gereken husus, sahne ile çalışma alanını birbirine karıştırmamaktır</a:t>
            </a:r>
            <a:r>
              <a:rPr lang="tr-TR" sz="1600" dirty="0" smtClean="0"/>
              <a:t>. Çalışma </a:t>
            </a:r>
            <a:r>
              <a:rPr lang="tr-TR" sz="1600" dirty="0"/>
              <a:t>alanı, sahneye yardım için oluşturulmuş alandır. Sadece çalışma </a:t>
            </a:r>
            <a:r>
              <a:rPr lang="tr-TR" sz="1600" dirty="0" smtClean="0"/>
              <a:t>esnasında gösterilecektir</a:t>
            </a:r>
            <a:r>
              <a:rPr lang="tr-TR" sz="1600" dirty="0"/>
              <a:t>. Animasyonun sunumu esnasında, sahne dışında bulunan </a:t>
            </a:r>
            <a:r>
              <a:rPr lang="tr-TR" sz="1600" dirty="0" smtClean="0"/>
              <a:t>nesneler gösterime </a:t>
            </a:r>
            <a:r>
              <a:rPr lang="tr-TR" sz="1600" dirty="0"/>
              <a:t>girmeyecektir.</a:t>
            </a:r>
          </a:p>
          <a:p>
            <a:r>
              <a:rPr lang="tr-TR" sz="1600" dirty="0"/>
              <a:t>Animasyon için oldukça çok nesne kullanılıyorsa, </a:t>
            </a:r>
            <a:r>
              <a:rPr lang="tr-TR" sz="1600" dirty="0" err="1"/>
              <a:t>Work</a:t>
            </a:r>
            <a:r>
              <a:rPr lang="tr-TR" sz="1600" dirty="0"/>
              <a:t> </a:t>
            </a:r>
            <a:r>
              <a:rPr lang="tr-TR" sz="1600" dirty="0" err="1"/>
              <a:t>Area</a:t>
            </a:r>
            <a:r>
              <a:rPr lang="tr-TR" sz="1600" dirty="0"/>
              <a:t> (Çalışma Alanı</a:t>
            </a:r>
            <a:r>
              <a:rPr lang="tr-TR" sz="1600" dirty="0" smtClean="0"/>
              <a:t>) çizim </a:t>
            </a:r>
            <a:r>
              <a:rPr lang="tr-TR" sz="1600" dirty="0"/>
              <a:t>için kullanılabilir. Bu şekilde nesneler birbirine karıştırılmadan, daha geniş </a:t>
            </a:r>
            <a:r>
              <a:rPr lang="tr-TR" sz="1600" dirty="0" smtClean="0"/>
              <a:t>bir alan </a:t>
            </a:r>
            <a:r>
              <a:rPr lang="tr-TR" sz="1600" dirty="0"/>
              <a:t>içerisinde çalışma imkanı </a:t>
            </a:r>
            <a:r>
              <a:rPr lang="tr-TR" sz="1600" dirty="0" smtClean="0"/>
              <a:t>bulunabilir. Ancak</a:t>
            </a:r>
            <a:r>
              <a:rPr lang="tr-TR" sz="1600" dirty="0"/>
              <a:t>, animasyon birkaç şekilden oluşuyorsa, bu alanı kullanmaya </a:t>
            </a:r>
            <a:r>
              <a:rPr lang="tr-TR" sz="1600" dirty="0" smtClean="0"/>
              <a:t>gerek kalmayacaktır</a:t>
            </a:r>
            <a:r>
              <a:rPr lang="tr-TR" sz="1600" dirty="0"/>
              <a:t>. Çalışma alanını, Flash ekranında göstermek ya da gizlemek için, </a:t>
            </a:r>
            <a:r>
              <a:rPr lang="tr-TR" sz="1600" dirty="0" err="1" smtClean="0"/>
              <a:t>View</a:t>
            </a:r>
            <a:r>
              <a:rPr lang="tr-TR" sz="1600" dirty="0" smtClean="0"/>
              <a:t> (</a:t>
            </a:r>
            <a:r>
              <a:rPr lang="tr-TR" sz="1600" dirty="0"/>
              <a:t>görünüm) menüsünden, </a:t>
            </a:r>
            <a:r>
              <a:rPr lang="tr-TR" sz="1600" dirty="0" err="1"/>
              <a:t>Work</a:t>
            </a:r>
            <a:r>
              <a:rPr lang="tr-TR" sz="1600" dirty="0"/>
              <a:t> </a:t>
            </a:r>
            <a:r>
              <a:rPr lang="tr-TR" sz="1600" dirty="0" err="1"/>
              <a:t>Area</a:t>
            </a:r>
            <a:r>
              <a:rPr lang="tr-TR" sz="1600" dirty="0"/>
              <a:t> (Çalışma alanı) seçeneğini tıklanır. Aynı </a:t>
            </a:r>
            <a:r>
              <a:rPr lang="tr-TR" sz="1600" dirty="0" smtClean="0"/>
              <a:t>işlemi </a:t>
            </a:r>
            <a:r>
              <a:rPr lang="tr-TR" sz="1600" dirty="0" err="1" smtClean="0"/>
              <a:t>Ctrl</a:t>
            </a:r>
            <a:r>
              <a:rPr lang="tr-TR" sz="1600" dirty="0" smtClean="0"/>
              <a:t> </a:t>
            </a:r>
            <a:r>
              <a:rPr lang="tr-TR" sz="1600" dirty="0"/>
              <a:t>+ </a:t>
            </a:r>
            <a:r>
              <a:rPr lang="tr-TR" sz="1600" dirty="0" err="1"/>
              <a:t>Shift</a:t>
            </a:r>
            <a:r>
              <a:rPr lang="tr-TR" sz="1600" dirty="0"/>
              <a:t> + W tuş kombinasyonu ile de gerçekleştirilebilir.</a:t>
            </a:r>
          </a:p>
        </p:txBody>
      </p:sp>
    </p:spTree>
    <p:extLst>
      <p:ext uri="{BB962C8B-B14F-4D97-AF65-F5344CB8AC3E}">
        <p14:creationId xmlns:p14="http://schemas.microsoft.com/office/powerpoint/2010/main" val="34660019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Sahne [1]</a:t>
            </a:r>
            <a:endParaRPr lang="tr-TR" dirty="0"/>
          </a:p>
        </p:txBody>
      </p:sp>
      <p:pic>
        <p:nvPicPr>
          <p:cNvPr id="4" name="Resim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74742" y="1902691"/>
            <a:ext cx="4617200" cy="4069396"/>
          </a:xfrm>
          <a:prstGeom prst="rect">
            <a:avLst/>
          </a:prstGeom>
        </p:spPr>
      </p:pic>
      <p:sp>
        <p:nvSpPr>
          <p:cNvPr id="3" name="İçerik Yer Tutucusu 2"/>
          <p:cNvSpPr>
            <a:spLocks noGrp="1"/>
          </p:cNvSpPr>
          <p:nvPr>
            <p:ph idx="1"/>
          </p:nvPr>
        </p:nvSpPr>
        <p:spPr>
          <a:xfrm>
            <a:off x="4791942" y="1902691"/>
            <a:ext cx="7208709" cy="4347007"/>
          </a:xfrm>
        </p:spPr>
        <p:txBody>
          <a:bodyPr>
            <a:normAutofit fontScale="85000" lnSpcReduction="10000"/>
          </a:bodyPr>
          <a:lstStyle/>
          <a:p>
            <a:r>
              <a:rPr lang="tr-TR" dirty="0"/>
              <a:t>Sahne içerisine eklenen nesneler filmde gösterime girerler. Sahne etrafında </a:t>
            </a:r>
            <a:r>
              <a:rPr lang="tr-TR" dirty="0" smtClean="0"/>
              <a:t>yer alan </a:t>
            </a:r>
            <a:r>
              <a:rPr lang="tr-TR" dirty="0"/>
              <a:t>diğer alanlar ise nesnelerin çizimi için kullanılan çalışma alanıdır.</a:t>
            </a:r>
          </a:p>
          <a:p>
            <a:r>
              <a:rPr lang="tr-TR" dirty="0"/>
              <a:t>Şekilde de gösterildiği gibi sahne, Flash ekranının en fazla bölümünü kaplar.</a:t>
            </a:r>
          </a:p>
          <a:p>
            <a:r>
              <a:rPr lang="tr-TR" dirty="0"/>
              <a:t>Sahne alanı dışında kalan alanlar da (</a:t>
            </a:r>
            <a:r>
              <a:rPr lang="tr-TR" dirty="0" err="1"/>
              <a:t>Work</a:t>
            </a:r>
            <a:r>
              <a:rPr lang="tr-TR" dirty="0"/>
              <a:t> </a:t>
            </a:r>
            <a:r>
              <a:rPr lang="tr-TR" dirty="0" err="1"/>
              <a:t>Area</a:t>
            </a:r>
            <a:r>
              <a:rPr lang="tr-TR" dirty="0"/>
              <a:t>) çizimi için kullanılabilir. </a:t>
            </a:r>
            <a:r>
              <a:rPr lang="tr-TR" dirty="0" smtClean="0"/>
              <a:t>Burada dikkat </a:t>
            </a:r>
            <a:r>
              <a:rPr lang="tr-TR" dirty="0"/>
              <a:t>edilmesi gereken husus, sahne ile çalışma alanını birbirine karıştırmamaktır.</a:t>
            </a:r>
          </a:p>
          <a:p>
            <a:r>
              <a:rPr lang="tr-TR" dirty="0"/>
              <a:t>Çalışma alanı, sahneye yardım için oluşturulmuş alandır. Sadece çalışma </a:t>
            </a:r>
            <a:r>
              <a:rPr lang="tr-TR" dirty="0" smtClean="0"/>
              <a:t>esnasında gösterilecektir</a:t>
            </a:r>
            <a:r>
              <a:rPr lang="tr-TR" dirty="0"/>
              <a:t>. Animasyonun sunumu esnasında, sahne dışında bulunan </a:t>
            </a:r>
            <a:r>
              <a:rPr lang="tr-TR" dirty="0" smtClean="0"/>
              <a:t>nesneler gösterime </a:t>
            </a:r>
            <a:r>
              <a:rPr lang="tr-TR" dirty="0"/>
              <a:t>girmeyecektir.</a:t>
            </a:r>
          </a:p>
          <a:p>
            <a:r>
              <a:rPr lang="tr-TR" dirty="0"/>
              <a:t>Animasyon için oldukça çok nesne kullanılıyorsa, </a:t>
            </a:r>
            <a:r>
              <a:rPr lang="tr-TR" dirty="0" err="1"/>
              <a:t>Work</a:t>
            </a:r>
            <a:r>
              <a:rPr lang="tr-TR" dirty="0"/>
              <a:t> </a:t>
            </a:r>
            <a:r>
              <a:rPr lang="tr-TR" dirty="0" err="1"/>
              <a:t>Area</a:t>
            </a:r>
            <a:r>
              <a:rPr lang="tr-TR" dirty="0"/>
              <a:t> (Çalışma Alanı</a:t>
            </a:r>
            <a:r>
              <a:rPr lang="tr-TR" dirty="0" smtClean="0"/>
              <a:t>) çizim </a:t>
            </a:r>
            <a:r>
              <a:rPr lang="tr-TR" dirty="0"/>
              <a:t>için kullanılabilir. Bu şekilde nesneler birbirine karıştırılmadan, daha geniş </a:t>
            </a:r>
            <a:r>
              <a:rPr lang="tr-TR" dirty="0" smtClean="0"/>
              <a:t>bir alan </a:t>
            </a:r>
            <a:r>
              <a:rPr lang="tr-TR" dirty="0"/>
              <a:t>içerisinde çalışma imkanı bulunabilir</a:t>
            </a:r>
            <a:r>
              <a:rPr lang="tr-TR" dirty="0" smtClean="0"/>
              <a:t>. Ancak</a:t>
            </a:r>
            <a:r>
              <a:rPr lang="tr-TR" dirty="0"/>
              <a:t>, animasyon birkaç şekilden oluşuyorsa, bu alanı kullanmaya </a:t>
            </a:r>
            <a:r>
              <a:rPr lang="tr-TR" dirty="0" smtClean="0"/>
              <a:t>gerek kalmayacaktır</a:t>
            </a:r>
            <a:r>
              <a:rPr lang="tr-TR" dirty="0"/>
              <a:t>. Çalışma alanını, Flash ekranında göstermek ya da gizlemek için, </a:t>
            </a:r>
            <a:r>
              <a:rPr lang="tr-TR" dirty="0" err="1" smtClean="0"/>
              <a:t>View</a:t>
            </a:r>
            <a:r>
              <a:rPr lang="tr-TR" dirty="0" smtClean="0"/>
              <a:t> (</a:t>
            </a:r>
            <a:r>
              <a:rPr lang="tr-TR" dirty="0"/>
              <a:t>görünüm) menüsünden, </a:t>
            </a:r>
            <a:r>
              <a:rPr lang="tr-TR" dirty="0" err="1"/>
              <a:t>Work</a:t>
            </a:r>
            <a:r>
              <a:rPr lang="tr-TR" dirty="0"/>
              <a:t> </a:t>
            </a:r>
            <a:r>
              <a:rPr lang="tr-TR" dirty="0" err="1"/>
              <a:t>Area</a:t>
            </a:r>
            <a:r>
              <a:rPr lang="tr-TR" dirty="0"/>
              <a:t> (Çalışma alanı) seçeneğini tıklanır. Aynı </a:t>
            </a:r>
            <a:r>
              <a:rPr lang="tr-TR" dirty="0" smtClean="0"/>
              <a:t>işlemi </a:t>
            </a:r>
            <a:r>
              <a:rPr lang="tr-TR" dirty="0" err="1" smtClean="0"/>
              <a:t>Ctrl</a:t>
            </a:r>
            <a:r>
              <a:rPr lang="tr-TR" dirty="0" smtClean="0"/>
              <a:t> </a:t>
            </a:r>
            <a:r>
              <a:rPr lang="tr-TR" dirty="0"/>
              <a:t>+ </a:t>
            </a:r>
            <a:r>
              <a:rPr lang="tr-TR" dirty="0" err="1"/>
              <a:t>Shift</a:t>
            </a:r>
            <a:r>
              <a:rPr lang="tr-TR" dirty="0"/>
              <a:t> + W tuş kombinasyonu ile de gerçekleştirilebilir.</a:t>
            </a:r>
            <a:endParaRPr lang="tr-TR" sz="1600" dirty="0"/>
          </a:p>
        </p:txBody>
      </p:sp>
    </p:spTree>
    <p:extLst>
      <p:ext uri="{BB962C8B-B14F-4D97-AF65-F5344CB8AC3E}">
        <p14:creationId xmlns:p14="http://schemas.microsoft.com/office/powerpoint/2010/main" val="2336615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1104</TotalTime>
  <Words>3470</Words>
  <Application>Microsoft Office PowerPoint</Application>
  <PresentationFormat>Geniş ekran</PresentationFormat>
  <Paragraphs>129</Paragraphs>
  <Slides>28</Slides>
  <Notes>21</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28</vt:i4>
      </vt:variant>
    </vt:vector>
  </HeadingPairs>
  <TitlesOfParts>
    <vt:vector size="31" baseType="lpstr">
      <vt:lpstr>Calibri</vt:lpstr>
      <vt:lpstr>Times New Roman</vt:lpstr>
      <vt:lpstr>Geçmişe bakış</vt:lpstr>
      <vt:lpstr>FLASH 5 ANİMASYON HAZIRLAMA PROGRAMI</vt:lpstr>
      <vt:lpstr>Flash Nedir? [1]</vt:lpstr>
      <vt:lpstr>Flash Nedir? [1]</vt:lpstr>
      <vt:lpstr>Flash ve Animasyon [1]</vt:lpstr>
      <vt:lpstr>Flash ve Animasyon [1]</vt:lpstr>
      <vt:lpstr>Programlama ve Flash [1]</vt:lpstr>
      <vt:lpstr>Flash Animasyon Genel Yapısı [1]</vt:lpstr>
      <vt:lpstr>Sahne [1]</vt:lpstr>
      <vt:lpstr>Sahne [1]</vt:lpstr>
      <vt:lpstr>Time Line (Zaman Çizgisi)  [1]</vt:lpstr>
      <vt:lpstr>Araç Çubukları [1]</vt:lpstr>
      <vt:lpstr>Araç Çubukları [1]</vt:lpstr>
      <vt:lpstr>Araç Çubukları [1]</vt:lpstr>
      <vt:lpstr>Araç Çubukları [1]</vt:lpstr>
      <vt:lpstr>Araç Çubukları [1]</vt:lpstr>
      <vt:lpstr>Araç Çubukları [1]</vt:lpstr>
      <vt:lpstr>Launcher ve Paneller [1]</vt:lpstr>
      <vt:lpstr>Paneller Ve Özellikleri [1]</vt:lpstr>
      <vt:lpstr>Paneller Ve Özellikleri [1]</vt:lpstr>
      <vt:lpstr>Paneller Ve Özellikleri [1]</vt:lpstr>
      <vt:lpstr>Paneller Ve Özellikleri [1]</vt:lpstr>
      <vt:lpstr>Paneller Ve Özellikleri [1]</vt:lpstr>
      <vt:lpstr>Paneller Ve Özellikleri [1]</vt:lpstr>
      <vt:lpstr>Paneller Ve Özellikleri [1]</vt:lpstr>
      <vt:lpstr>Paneller Ve Özellikleri [1]</vt:lpstr>
      <vt:lpstr>Paneller Ve Özellikleri [1]</vt:lpstr>
      <vt:lpstr>Paneller Ve Özellikleri [1]</vt:lpstr>
      <vt:lpstr>Kaynaklar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Windows Kullanıcısı</cp:lastModifiedBy>
  <cp:revision>121</cp:revision>
  <dcterms:created xsi:type="dcterms:W3CDTF">2017-11-14T11:12:27Z</dcterms:created>
  <dcterms:modified xsi:type="dcterms:W3CDTF">2017-11-18T15:32:02Z</dcterms:modified>
</cp:coreProperties>
</file>