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4" r:id="rId3"/>
    <p:sldId id="259" r:id="rId4"/>
    <p:sldId id="265" r:id="rId5"/>
    <p:sldId id="262" r:id="rId6"/>
    <p:sldId id="266"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69113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895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538066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508278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348599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286924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705054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214367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584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8013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1160583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930798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k:@MSITStore:C:\Program%20Files%20(x86)\KAZANCI\ibb\contents.chm::/%20mk:@MSITStore:contentsa.chm::/tc6098.htm#17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lnSpcReduction="10000"/>
          </a:bodyPr>
          <a:lstStyle/>
          <a:p>
            <a:pPr marL="0" indent="0" algn="ctr">
              <a:buNone/>
            </a:pPr>
            <a:r>
              <a:rPr lang="tr-TR" b="1" cap="all" dirty="0" smtClean="0"/>
              <a:t> </a:t>
            </a:r>
            <a:r>
              <a:rPr lang="tr-TR" b="1" cap="all" dirty="0" smtClean="0"/>
              <a:t>BORÇLARIN </a:t>
            </a:r>
            <a:r>
              <a:rPr lang="tr-TR" b="1" cap="all" dirty="0"/>
              <a:t>ÜÇÜNCÜ KİŞİLERE ETKİSİ</a:t>
            </a:r>
            <a:r>
              <a:rPr lang="tr-TR" cap="all" dirty="0"/>
              <a:t>	</a:t>
            </a:r>
            <a:endParaRPr lang="tr-TR" b="1" cap="all" dirty="0"/>
          </a:p>
          <a:p>
            <a:pPr marL="0" indent="0" defTabSz="360000">
              <a:buNone/>
            </a:pPr>
            <a:r>
              <a:rPr lang="tr-TR" cap="all" dirty="0" smtClean="0"/>
              <a:t>I.ÜÇÜNCÜ </a:t>
            </a:r>
            <a:r>
              <a:rPr lang="tr-TR" cap="all" dirty="0"/>
              <a:t>KİŞİ YARARINA SÖZLEŞME	</a:t>
            </a:r>
            <a:endParaRPr lang="tr-TR" dirty="0"/>
          </a:p>
          <a:p>
            <a:pPr marL="0" indent="0" defTabSz="360000">
              <a:buNone/>
            </a:pPr>
            <a:r>
              <a:rPr lang="tr-TR" dirty="0" smtClean="0"/>
              <a:t>	</a:t>
            </a:r>
            <a:r>
              <a:rPr lang="tr-TR" dirty="0" smtClean="0"/>
              <a:t>1.Üçüncü </a:t>
            </a:r>
            <a:r>
              <a:rPr lang="tr-TR" dirty="0"/>
              <a:t>kişi yararına sözleşmenin geçerlik şartları	</a:t>
            </a:r>
          </a:p>
          <a:p>
            <a:pPr marL="0" indent="0" defTabSz="360000">
              <a:buNone/>
            </a:pPr>
            <a:r>
              <a:rPr lang="tr-TR" dirty="0" smtClean="0"/>
              <a:t>	</a:t>
            </a:r>
            <a:r>
              <a:rPr lang="tr-TR" dirty="0" smtClean="0"/>
              <a:t>2.Üçüncü </a:t>
            </a:r>
            <a:r>
              <a:rPr lang="tr-TR" dirty="0"/>
              <a:t>kişi yararına sözleşmenin çeşitleri	</a:t>
            </a:r>
          </a:p>
          <a:p>
            <a:pPr marL="0" indent="0" defTabSz="360000">
              <a:buNone/>
            </a:pPr>
            <a:r>
              <a:rPr lang="tr-TR" dirty="0" smtClean="0"/>
              <a:t>		a)Eksik </a:t>
            </a:r>
            <a:r>
              <a:rPr lang="tr-TR" dirty="0"/>
              <a:t>üçüncü kişi yararına sözleşme	</a:t>
            </a:r>
          </a:p>
          <a:p>
            <a:pPr marL="0" indent="0" defTabSz="360000">
              <a:buNone/>
            </a:pPr>
            <a:r>
              <a:rPr lang="tr-TR" dirty="0" smtClean="0"/>
              <a:t>		b)Tam </a:t>
            </a:r>
            <a:r>
              <a:rPr lang="tr-TR" dirty="0"/>
              <a:t>üçüncü kişi yararına sözleşme	</a:t>
            </a:r>
          </a:p>
          <a:p>
            <a:pPr marL="0" indent="0" defTabSz="360000">
              <a:buNone/>
            </a:pPr>
            <a:r>
              <a:rPr lang="tr-TR" dirty="0" smtClean="0"/>
              <a:t>	</a:t>
            </a:r>
            <a:r>
              <a:rPr lang="tr-TR" dirty="0"/>
              <a:t>3</a:t>
            </a:r>
            <a:r>
              <a:rPr lang="en-GB" dirty="0" smtClean="0"/>
              <a:t>. </a:t>
            </a:r>
            <a:r>
              <a:rPr lang="en-GB" dirty="0" err="1" smtClean="0"/>
              <a:t>Üçüncü</a:t>
            </a:r>
            <a:r>
              <a:rPr lang="en-GB" dirty="0" smtClean="0"/>
              <a:t> </a:t>
            </a:r>
            <a:r>
              <a:rPr lang="en-GB" dirty="0" err="1"/>
              <a:t>kişiyi</a:t>
            </a:r>
            <a:r>
              <a:rPr lang="en-GB" dirty="0"/>
              <a:t> </a:t>
            </a:r>
            <a:r>
              <a:rPr lang="en-GB" dirty="0" err="1"/>
              <a:t>koruma</a:t>
            </a:r>
            <a:r>
              <a:rPr lang="en-GB" dirty="0"/>
              <a:t> </a:t>
            </a:r>
            <a:r>
              <a:rPr lang="en-GB" dirty="0" err="1"/>
              <a:t>etkili</a:t>
            </a:r>
            <a:r>
              <a:rPr lang="en-GB" dirty="0"/>
              <a:t> </a:t>
            </a:r>
            <a:r>
              <a:rPr lang="en-GB" dirty="0" err="1" smtClean="0"/>
              <a:t>sözleşme</a:t>
            </a:r>
            <a:endParaRPr lang="tr-TR" dirty="0" smtClean="0"/>
          </a:p>
          <a:p>
            <a:pPr marL="0" indent="0">
              <a:buNone/>
            </a:pPr>
            <a:r>
              <a:rPr lang="tr-TR" cap="all" dirty="0"/>
              <a:t>II.ÜÇÜNCÜ KİŞİNİN FİİLİNİ (EDİMİNİ) ÜSTLENME	</a:t>
            </a:r>
          </a:p>
          <a:p>
            <a:pPr marL="0" indent="0">
              <a:buNone/>
            </a:pPr>
            <a:r>
              <a:rPr lang="tr-TR" dirty="0"/>
              <a:t>1. Üçüncü kişinin fiilini üstlenmenin şartları	</a:t>
            </a:r>
          </a:p>
          <a:p>
            <a:pPr marL="0" indent="0">
              <a:buNone/>
            </a:pPr>
            <a:r>
              <a:rPr lang="tr-TR" dirty="0"/>
              <a:t>	a) Bir üstlenme olmalıdır	</a:t>
            </a:r>
          </a:p>
          <a:p>
            <a:pPr marL="0" indent="0">
              <a:buNone/>
            </a:pPr>
            <a:r>
              <a:rPr lang="tr-TR" dirty="0"/>
              <a:t>	b) Üçüncü kişinin bir edimi üstlenilmelidir	</a:t>
            </a:r>
          </a:p>
          <a:p>
            <a:pPr marL="0" indent="0">
              <a:buNone/>
            </a:pPr>
            <a:r>
              <a:rPr lang="tr-TR" dirty="0"/>
              <a:t>	c) Sözleşmenin tarafları fiil ehliyetine sahip olmalıdır</a:t>
            </a:r>
          </a:p>
          <a:p>
            <a:pPr marL="0" indent="0">
              <a:buNone/>
            </a:pPr>
            <a:r>
              <a:rPr lang="tr-TR" dirty="0"/>
              <a:t>2</a:t>
            </a:r>
            <a:r>
              <a:rPr lang="en-GB" dirty="0"/>
              <a:t>. </a:t>
            </a:r>
            <a:r>
              <a:rPr lang="en-GB" dirty="0" err="1"/>
              <a:t>Üçüncü</a:t>
            </a:r>
            <a:r>
              <a:rPr lang="en-GB" dirty="0"/>
              <a:t> </a:t>
            </a:r>
            <a:r>
              <a:rPr lang="en-GB" dirty="0" err="1"/>
              <a:t>kişinin</a:t>
            </a:r>
            <a:r>
              <a:rPr lang="en-GB" dirty="0"/>
              <a:t> </a:t>
            </a:r>
            <a:r>
              <a:rPr lang="en-GB" dirty="0" err="1"/>
              <a:t>fiilini</a:t>
            </a:r>
            <a:r>
              <a:rPr lang="en-GB" dirty="0"/>
              <a:t> </a:t>
            </a:r>
            <a:r>
              <a:rPr lang="en-GB" dirty="0" err="1"/>
              <a:t>üstlenmenin</a:t>
            </a:r>
            <a:r>
              <a:rPr lang="en-GB" dirty="0"/>
              <a:t> </a:t>
            </a:r>
            <a:r>
              <a:rPr lang="en-GB" dirty="0" err="1"/>
              <a:t>hüküm</a:t>
            </a:r>
            <a:r>
              <a:rPr lang="en-GB" dirty="0"/>
              <a:t> </a:t>
            </a:r>
            <a:r>
              <a:rPr lang="en-GB" dirty="0" err="1"/>
              <a:t>ve</a:t>
            </a:r>
            <a:r>
              <a:rPr lang="en-GB" dirty="0"/>
              <a:t> </a:t>
            </a:r>
            <a:r>
              <a:rPr lang="en-GB" dirty="0" err="1"/>
              <a:t>sonuçları</a:t>
            </a:r>
            <a:endParaRPr lang="tr-TR" dirty="0"/>
          </a:p>
          <a:p>
            <a:pPr marL="0" indent="0" defTabSz="360000">
              <a:buNone/>
            </a:pPr>
            <a:endParaRPr lang="tr-TR" dirty="0"/>
          </a:p>
        </p:txBody>
      </p:sp>
    </p:spTree>
    <p:extLst>
      <p:ext uri="{BB962C8B-B14F-4D97-AF65-F5344CB8AC3E}">
        <p14:creationId xmlns:p14="http://schemas.microsoft.com/office/powerpoint/2010/main" val="12360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412776"/>
            <a:ext cx="7408333" cy="4713387"/>
          </a:xfrm>
        </p:spPr>
        <p:txBody>
          <a:bodyPr/>
          <a:lstStyle/>
          <a:p>
            <a:pPr algn="just"/>
            <a:r>
              <a:rPr lang="tr-TR" sz="2800" dirty="0">
                <a:latin typeface="Times New Roman" pitchFamily="18" charset="0"/>
                <a:cs typeface="Times New Roman" pitchFamily="18" charset="0"/>
              </a:rPr>
              <a:t>Dava; üçüncü kişi yararına sözleşmeden kaynaklanan tapu iptali ve tescil istemine ilişkindir. Davalı önceki eşi ile aralarındaki boşanma davasının istediği doğrultuda sonuçlanması için boşanma protokolünü imzalayıp boşanmayı sağladıktan sonra sözleşmede belirtilen taşınmazın devrine yanaşmaması hakkın kötüye kullanılması niteliğinde görüldüğünden, istemin kabulü kararının onanması gerekmiştir</a:t>
            </a:r>
            <a:r>
              <a:rPr lang="tr-TR" dirty="0"/>
              <a:t>.</a:t>
            </a:r>
          </a:p>
        </p:txBody>
      </p:sp>
      <p:sp>
        <p:nvSpPr>
          <p:cNvPr id="3" name="Başlık 2"/>
          <p:cNvSpPr>
            <a:spLocks noGrp="1"/>
          </p:cNvSpPr>
          <p:nvPr>
            <p:ph type="title"/>
          </p:nvPr>
        </p:nvSpPr>
        <p:spPr>
          <a:xfrm>
            <a:off x="457200" y="338328"/>
            <a:ext cx="8229600" cy="930432"/>
          </a:xfrm>
        </p:spPr>
        <p:txBody>
          <a:bodyPr>
            <a:normAutofit/>
          </a:bodyPr>
          <a:lstStyle/>
          <a:p>
            <a:r>
              <a:rPr lang="tr-TR" sz="2800" dirty="0" smtClean="0">
                <a:solidFill>
                  <a:schemeClr val="tx1"/>
                </a:solidFill>
                <a:latin typeface="Times New Roman" pitchFamily="18" charset="0"/>
                <a:cs typeface="Times New Roman" pitchFamily="18" charset="0"/>
              </a:rPr>
              <a:t>14. HD. T. 6.4.2015, E. 2015/4647, K. 2015/3762</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482444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fontScale="92500" lnSpcReduction="10000"/>
          </a:bodyPr>
          <a:lstStyle/>
          <a:p>
            <a:pPr marL="0" indent="0" algn="ctr">
              <a:buNone/>
            </a:pPr>
            <a:r>
              <a:rPr lang="tr-TR" b="1" cap="all" dirty="0" smtClean="0"/>
              <a:t>ŞART </a:t>
            </a:r>
            <a:r>
              <a:rPr lang="tr-TR" b="1" cap="all" dirty="0"/>
              <a:t>KAVRAMI, ŞARTIN ÇEŞİTLERİ VE SONUÇLARI</a:t>
            </a:r>
            <a:r>
              <a:rPr lang="tr-TR" cap="all" dirty="0"/>
              <a:t>	</a:t>
            </a:r>
            <a:endParaRPr lang="tr-TR" b="1" cap="all" dirty="0"/>
          </a:p>
          <a:p>
            <a:pPr marL="0" indent="0">
              <a:buNone/>
            </a:pPr>
            <a:r>
              <a:rPr lang="tr-TR" cap="all" dirty="0" smtClean="0"/>
              <a:t>I</a:t>
            </a:r>
            <a:r>
              <a:rPr lang="tr-TR" cap="all" dirty="0"/>
              <a:t>. </a:t>
            </a:r>
            <a:r>
              <a:rPr lang="tr-TR" cap="all" dirty="0" err="1" smtClean="0"/>
              <a:t>şART</a:t>
            </a:r>
            <a:r>
              <a:rPr lang="tr-TR" cap="all" dirty="0" smtClean="0"/>
              <a:t> </a:t>
            </a:r>
            <a:r>
              <a:rPr lang="tr-TR" cap="all" dirty="0"/>
              <a:t>KAVRAMI	</a:t>
            </a:r>
          </a:p>
          <a:p>
            <a:pPr marL="0" indent="0">
              <a:buNone/>
            </a:pPr>
            <a:r>
              <a:rPr lang="tr-TR" dirty="0" smtClean="0"/>
              <a:t>    </a:t>
            </a:r>
            <a:r>
              <a:rPr lang="tr-TR" dirty="0" smtClean="0"/>
              <a:t>1.Tanım</a:t>
            </a:r>
            <a:r>
              <a:rPr lang="tr-TR" dirty="0"/>
              <a:t>	</a:t>
            </a:r>
          </a:p>
          <a:p>
            <a:pPr marL="0" indent="0">
              <a:buNone/>
            </a:pPr>
            <a:r>
              <a:rPr lang="tr-TR" dirty="0" smtClean="0"/>
              <a:t>    2. </a:t>
            </a:r>
            <a:r>
              <a:rPr lang="tr-TR" dirty="0"/>
              <a:t>Şart olarak gösterilen olayın nitelikleri	</a:t>
            </a:r>
          </a:p>
          <a:p>
            <a:pPr marL="0" indent="0">
              <a:buNone/>
            </a:pPr>
            <a:r>
              <a:rPr lang="tr-TR" dirty="0"/>
              <a:t> </a:t>
            </a:r>
            <a:r>
              <a:rPr lang="tr-TR" dirty="0" smtClean="0"/>
              <a:t> </a:t>
            </a:r>
            <a:r>
              <a:rPr lang="tr-TR" dirty="0" smtClean="0"/>
              <a:t>a</a:t>
            </a:r>
            <a:r>
              <a:rPr lang="tr-TR" dirty="0"/>
              <a:t>) </a:t>
            </a:r>
            <a:r>
              <a:rPr lang="tr-TR" dirty="0" smtClean="0"/>
              <a:t>Şart</a:t>
            </a:r>
            <a:r>
              <a:rPr lang="tr-TR" dirty="0"/>
              <a:t>, her şeyden önce tarafların iradesine dayanmalıdır</a:t>
            </a:r>
            <a:r>
              <a:rPr lang="tr-TR" dirty="0" smtClean="0"/>
              <a:t>.</a:t>
            </a:r>
            <a:endParaRPr lang="tr-TR" dirty="0"/>
          </a:p>
          <a:p>
            <a:pPr marL="0" indent="0">
              <a:buNone/>
            </a:pPr>
            <a:r>
              <a:rPr lang="tr-TR" dirty="0" smtClean="0"/>
              <a:t>	b</a:t>
            </a:r>
            <a:r>
              <a:rPr lang="tr-TR" dirty="0"/>
              <a:t>) </a:t>
            </a:r>
            <a:r>
              <a:rPr lang="tr-TR" dirty="0" smtClean="0"/>
              <a:t>Şartı </a:t>
            </a:r>
            <a:r>
              <a:rPr lang="tr-TR" dirty="0"/>
              <a:t>oluşturan olay belirsiz bir olay olmalıdır	</a:t>
            </a:r>
          </a:p>
          <a:p>
            <a:pPr marL="0" indent="0">
              <a:buNone/>
            </a:pPr>
            <a:r>
              <a:rPr lang="tr-TR" dirty="0" smtClean="0"/>
              <a:t>	</a:t>
            </a:r>
            <a:r>
              <a:rPr lang="en-GB" dirty="0" smtClean="0"/>
              <a:t>c</a:t>
            </a:r>
            <a:r>
              <a:rPr lang="en-GB" dirty="0"/>
              <a:t>) </a:t>
            </a:r>
            <a:r>
              <a:rPr lang="en-GB" dirty="0" smtClean="0"/>
              <a:t>Olay </a:t>
            </a:r>
            <a:r>
              <a:rPr lang="en-GB" dirty="0" err="1"/>
              <a:t>geleceğe</a:t>
            </a:r>
            <a:r>
              <a:rPr lang="en-GB" dirty="0"/>
              <a:t> </a:t>
            </a:r>
            <a:r>
              <a:rPr lang="en-GB" dirty="0" err="1"/>
              <a:t>ilişkin</a:t>
            </a:r>
            <a:r>
              <a:rPr lang="en-GB" dirty="0"/>
              <a:t> </a:t>
            </a:r>
            <a:r>
              <a:rPr lang="en-GB" dirty="0" err="1"/>
              <a:t>bir</a:t>
            </a:r>
            <a:r>
              <a:rPr lang="en-GB" dirty="0"/>
              <a:t> </a:t>
            </a:r>
            <a:r>
              <a:rPr lang="en-GB" dirty="0" err="1"/>
              <a:t>olay</a:t>
            </a:r>
            <a:r>
              <a:rPr lang="en-GB" dirty="0"/>
              <a:t> </a:t>
            </a:r>
            <a:r>
              <a:rPr lang="en-GB" dirty="0" err="1" smtClean="0"/>
              <a:t>olmalıdır</a:t>
            </a:r>
            <a:endParaRPr lang="tr-TR" dirty="0" smtClean="0"/>
          </a:p>
          <a:p>
            <a:pPr marL="0" indent="0" defTabSz="360000">
              <a:buNone/>
            </a:pPr>
            <a:r>
              <a:rPr lang="tr-TR" dirty="0" smtClean="0"/>
              <a:t>3.Şartın </a:t>
            </a:r>
            <a:r>
              <a:rPr lang="tr-TR" dirty="0"/>
              <a:t>caiz olması	</a:t>
            </a:r>
          </a:p>
          <a:p>
            <a:pPr marL="0" indent="0" defTabSz="360000">
              <a:buNone/>
            </a:pPr>
            <a:r>
              <a:rPr lang="tr-TR" dirty="0"/>
              <a:t>	</a:t>
            </a:r>
          </a:p>
          <a:p>
            <a:pPr marL="0" indent="0" defTabSz="360000">
              <a:buNone/>
            </a:pPr>
            <a:r>
              <a:rPr lang="tr-TR" dirty="0" smtClean="0"/>
              <a:t>4. </a:t>
            </a:r>
            <a:r>
              <a:rPr lang="tr-TR" dirty="0"/>
              <a:t>Şartın çeşitleri	</a:t>
            </a:r>
            <a:endParaRPr lang="tr-TR" dirty="0" smtClean="0"/>
          </a:p>
          <a:p>
            <a:pPr marL="0" indent="0" defTabSz="360000">
              <a:buNone/>
            </a:pPr>
            <a:r>
              <a:rPr lang="tr-TR" dirty="0" smtClean="0"/>
              <a:t>5.Şartın </a:t>
            </a:r>
            <a:r>
              <a:rPr lang="tr-TR" dirty="0"/>
              <a:t>hüküm ve sonuçları	</a:t>
            </a:r>
          </a:p>
          <a:p>
            <a:pPr marL="0" indent="0" defTabSz="360000">
              <a:buNone/>
            </a:pPr>
            <a:r>
              <a:rPr lang="tr-TR" dirty="0"/>
              <a:t>	</a:t>
            </a:r>
          </a:p>
          <a:p>
            <a:pPr marL="0" indent="0" defTabSz="360000">
              <a:buNone/>
            </a:pPr>
            <a:endParaRPr lang="tr-TR" dirty="0"/>
          </a:p>
          <a:p>
            <a:pPr marL="0" indent="0" defTabSz="360000">
              <a:buNone/>
            </a:pPr>
            <a:r>
              <a:rPr lang="tr-TR" dirty="0"/>
              <a:t>	</a:t>
            </a:r>
          </a:p>
          <a:p>
            <a:pPr marL="0" indent="0">
              <a:buNone/>
            </a:pPr>
            <a:endParaRPr lang="tr-TR" dirty="0"/>
          </a:p>
        </p:txBody>
      </p:sp>
    </p:spTree>
    <p:extLst>
      <p:ext uri="{BB962C8B-B14F-4D97-AF65-F5344CB8AC3E}">
        <p14:creationId xmlns:p14="http://schemas.microsoft.com/office/powerpoint/2010/main" val="39456403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412776"/>
            <a:ext cx="8568951" cy="5256584"/>
          </a:xfrm>
        </p:spPr>
        <p:txBody>
          <a:bodyPr>
            <a:normAutofit fontScale="92500"/>
          </a:bodyPr>
          <a:lstStyle/>
          <a:p>
            <a:pPr algn="just"/>
            <a:r>
              <a:rPr lang="tr-TR" dirty="0">
                <a:latin typeface="Times New Roman" pitchFamily="18" charset="0"/>
                <a:cs typeface="Times New Roman" pitchFamily="18" charset="0"/>
              </a:rPr>
              <a:t>Taraflar yaptıkları işlemin hükümlerinin tamamının veya bir kısmının son bulmasını ilerideki bir olgunun gerçekleşmesine bağlamışlarsa ortada bozucu </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infisahi</a:t>
            </a:r>
            <a:r>
              <a:rPr lang="tr-TR" dirty="0" smtClean="0">
                <a:latin typeface="Times New Roman" pitchFamily="18" charset="0"/>
                <a:cs typeface="Times New Roman" pitchFamily="18" charset="0"/>
              </a:rPr>
              <a:t>) bir </a:t>
            </a:r>
            <a:r>
              <a:rPr lang="tr-TR" dirty="0">
                <a:latin typeface="Times New Roman" pitchFamily="18" charset="0"/>
                <a:cs typeface="Times New Roman" pitchFamily="18" charset="0"/>
              </a:rPr>
              <a:t>şart var demektir. Bozucu şartın gerçekleşmesi ile </a:t>
            </a:r>
            <a:r>
              <a:rPr lang="tr-TR" dirty="0" smtClean="0">
                <a:latin typeface="Times New Roman" pitchFamily="18" charset="0"/>
                <a:cs typeface="Times New Roman" pitchFamily="18" charset="0"/>
              </a:rPr>
              <a:t>(buna </a:t>
            </a:r>
            <a:r>
              <a:rPr lang="tr-TR" dirty="0">
                <a:latin typeface="Times New Roman" pitchFamily="18" charset="0"/>
                <a:cs typeface="Times New Roman" pitchFamily="18" charset="0"/>
              </a:rPr>
              <a:t>bağlı hükümler )kendiliğinden meydana gelir. Böylece şarta bağlı borç ilişkilerinde bozucu şartın gerçekleşmesi ile borç ilişkisi sona ermiş olur. Öyle ki sözleşme, tarafların vukuf ve iradeleri dışında bile hükümsüz hale gelir ve alacak düşer. Fakat bu arada doğan alacaklar ve yapılmış olan edalar ise olduğu gibi kalır. </a:t>
            </a:r>
          </a:p>
          <a:p>
            <a:pPr algn="just"/>
            <a:r>
              <a:rPr lang="tr-TR" dirty="0">
                <a:latin typeface="Times New Roman" pitchFamily="18" charset="0"/>
                <a:cs typeface="Times New Roman" pitchFamily="18" charset="0"/>
              </a:rPr>
              <a:t>O halde, bozucu şart ile yapılan kira sözleşmesinde bu şartın gerçekleşip gerçekleşmediği konusunda taraflardan delilleri sorularak toplanmak ve radyo-baz istasyonlarının kuruluş yeri, ölçümleri ve denetlenmesi hakkındaki yönetmelik hükümleri de </a:t>
            </a:r>
            <a:r>
              <a:rPr lang="tr-TR" dirty="0" err="1">
                <a:latin typeface="Times New Roman" pitchFamily="18" charset="0"/>
                <a:cs typeface="Times New Roman" pitchFamily="18" charset="0"/>
              </a:rPr>
              <a:t>gözönünde</a:t>
            </a:r>
            <a:r>
              <a:rPr lang="tr-TR" dirty="0">
                <a:latin typeface="Times New Roman" pitchFamily="18" charset="0"/>
                <a:cs typeface="Times New Roman" pitchFamily="18" charset="0"/>
              </a:rPr>
              <a:t> bulundurulmak suretiyle sonucuna göre karar vermek gerekirken, davanın yazılı gerekçe ile reddi cihetine gidilmesi doğru görülmemiştir</a:t>
            </a:r>
          </a:p>
          <a:p>
            <a:endParaRPr lang="tr-TR" dirty="0"/>
          </a:p>
        </p:txBody>
      </p:sp>
      <p:sp>
        <p:nvSpPr>
          <p:cNvPr id="3" name="Başlık 2"/>
          <p:cNvSpPr>
            <a:spLocks noGrp="1"/>
          </p:cNvSpPr>
          <p:nvPr>
            <p:ph type="title"/>
          </p:nvPr>
        </p:nvSpPr>
        <p:spPr>
          <a:xfrm>
            <a:off x="457200" y="338328"/>
            <a:ext cx="8229600" cy="570392"/>
          </a:xfrm>
        </p:spPr>
        <p:txBody>
          <a:bodyPr>
            <a:normAutofit/>
          </a:bodyPr>
          <a:lstStyle/>
          <a:p>
            <a:r>
              <a:rPr lang="tr-TR" sz="2800" dirty="0" smtClean="0">
                <a:solidFill>
                  <a:schemeClr val="tx1"/>
                </a:solidFill>
                <a:latin typeface="Times New Roman" pitchFamily="18" charset="0"/>
                <a:cs typeface="Times New Roman" pitchFamily="18" charset="0"/>
              </a:rPr>
              <a:t>3. HD. T. 11.4.2002, E. 2002/2275, K. 2002/3795</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5943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540328"/>
            <a:ext cx="9144000" cy="6317672"/>
          </a:xfrm>
        </p:spPr>
        <p:txBody>
          <a:bodyPr>
            <a:normAutofit lnSpcReduction="10000"/>
          </a:bodyPr>
          <a:lstStyle/>
          <a:p>
            <a:pPr marL="0" indent="0" algn="ctr">
              <a:buNone/>
            </a:pPr>
            <a:r>
              <a:rPr lang="tr-TR" sz="3800" b="1" cap="all" dirty="0"/>
              <a:t>CEZA KOŞULU, BAĞLANMA PARASI VE CAYMA </a:t>
            </a:r>
            <a:r>
              <a:rPr lang="tr-TR" sz="3800" b="1" cap="all" dirty="0" smtClean="0"/>
              <a:t>PARASI</a:t>
            </a:r>
          </a:p>
          <a:p>
            <a:pPr marL="0" indent="0" algn="ctr">
              <a:buNone/>
            </a:pPr>
            <a:r>
              <a:rPr lang="tr-TR" cap="all" dirty="0"/>
              <a:t>	</a:t>
            </a:r>
            <a:endParaRPr lang="tr-TR" b="1" cap="all" dirty="0"/>
          </a:p>
          <a:p>
            <a:pPr marL="0" indent="0" defTabSz="360000">
              <a:buNone/>
            </a:pPr>
            <a:r>
              <a:rPr lang="tr-TR" sz="3100" b="1" cap="all" dirty="0" smtClean="0"/>
              <a:t>CEZA KOŞULU (CEZAÎ ŞART) </a:t>
            </a:r>
          </a:p>
          <a:p>
            <a:pPr marL="0" indent="0" defTabSz="360000">
              <a:buNone/>
            </a:pPr>
            <a:r>
              <a:rPr lang="tr-TR" cap="all" dirty="0" smtClean="0"/>
              <a:t> I.KAVRAM</a:t>
            </a:r>
            <a:r>
              <a:rPr lang="tr-TR" cap="all" dirty="0"/>
              <a:t>	</a:t>
            </a:r>
          </a:p>
          <a:p>
            <a:pPr marL="0" indent="0" defTabSz="360000">
              <a:buNone/>
            </a:pPr>
            <a:r>
              <a:rPr lang="tr-TR" cap="all" dirty="0" smtClean="0"/>
              <a:t>II.HUKUKİ </a:t>
            </a:r>
            <a:r>
              <a:rPr lang="tr-TR" cap="all" dirty="0"/>
              <a:t>NİTELİĞİ	</a:t>
            </a:r>
          </a:p>
          <a:p>
            <a:pPr marL="0" indent="0" defTabSz="360000">
              <a:buNone/>
            </a:pPr>
            <a:r>
              <a:rPr lang="tr-TR" cap="all" dirty="0" smtClean="0"/>
              <a:t>III.CEZA </a:t>
            </a:r>
            <a:r>
              <a:rPr lang="tr-TR" cap="all" dirty="0"/>
              <a:t>KOŞULUNUN BAĞLI OLDUĞU ŞEKİL	</a:t>
            </a:r>
          </a:p>
          <a:p>
            <a:pPr marL="0" indent="0" defTabSz="360000">
              <a:buNone/>
            </a:pPr>
            <a:r>
              <a:rPr lang="tr-TR" cap="all" dirty="0" smtClean="0"/>
              <a:t>IV.CEZA </a:t>
            </a:r>
            <a:r>
              <a:rPr lang="tr-TR" cap="all" dirty="0"/>
              <a:t>KOŞULUNUN AMACI VE ÇEŞİTLERİ	</a:t>
            </a:r>
          </a:p>
          <a:p>
            <a:pPr marL="0" indent="0" defTabSz="360000">
              <a:buNone/>
            </a:pPr>
            <a:r>
              <a:rPr lang="tr-TR" dirty="0" smtClean="0"/>
              <a:t>	1.Seçimlik </a:t>
            </a:r>
            <a:r>
              <a:rPr lang="tr-TR" dirty="0"/>
              <a:t>ceza koşulu	</a:t>
            </a:r>
          </a:p>
          <a:p>
            <a:pPr marL="0" indent="0" defTabSz="360000">
              <a:buNone/>
            </a:pPr>
            <a:r>
              <a:rPr lang="tr-TR" dirty="0" smtClean="0"/>
              <a:t>	2.İfaya </a:t>
            </a:r>
            <a:r>
              <a:rPr lang="tr-TR" dirty="0"/>
              <a:t>eklenen ceza koşulu	</a:t>
            </a:r>
          </a:p>
          <a:p>
            <a:pPr marL="0" indent="0" defTabSz="360000">
              <a:buNone/>
            </a:pPr>
            <a:r>
              <a:rPr lang="tr-TR" dirty="0" smtClean="0"/>
              <a:t>	3.İfayı </a:t>
            </a:r>
            <a:r>
              <a:rPr lang="tr-TR" dirty="0"/>
              <a:t>engelleyen ceza koşulu (</a:t>
            </a:r>
            <a:r>
              <a:rPr lang="tr-TR" dirty="0" err="1"/>
              <a:t>Wandelpön</a:t>
            </a:r>
            <a:r>
              <a:rPr lang="tr-TR" dirty="0"/>
              <a:t> = dönme cezası)	</a:t>
            </a:r>
          </a:p>
          <a:p>
            <a:pPr marL="0" indent="0" defTabSz="360000">
              <a:buNone/>
            </a:pPr>
            <a:r>
              <a:rPr lang="tr-TR" cap="all" dirty="0" smtClean="0"/>
              <a:t>V.CEZA </a:t>
            </a:r>
            <a:r>
              <a:rPr lang="tr-TR" cap="all" dirty="0"/>
              <a:t>KOŞULU İLE ZARAR ARASINDAKİ İLİŞKİ TAZMİNAT TALEBİ	</a:t>
            </a:r>
          </a:p>
          <a:p>
            <a:pPr marL="0" indent="0" defTabSz="360000">
              <a:buNone/>
            </a:pPr>
            <a:r>
              <a:rPr lang="tr-TR" dirty="0" smtClean="0"/>
              <a:t>	</a:t>
            </a:r>
            <a:r>
              <a:rPr lang="tr-TR" cap="all" dirty="0" smtClean="0"/>
              <a:t>VI.BORÇLUNUN </a:t>
            </a:r>
            <a:r>
              <a:rPr lang="tr-TR" cap="all" dirty="0"/>
              <a:t>AŞIRI CEZANIN İNDİRİLMESİNİ İSTEME HAKKI	</a:t>
            </a:r>
          </a:p>
          <a:p>
            <a:pPr marL="0" indent="0" defTabSz="360000">
              <a:buNone/>
            </a:pPr>
            <a:r>
              <a:rPr lang="tr-TR" dirty="0" smtClean="0"/>
              <a:t>	</a:t>
            </a:r>
            <a:endParaRPr lang="tr-TR" dirty="0"/>
          </a:p>
        </p:txBody>
      </p:sp>
    </p:spTree>
    <p:extLst>
      <p:ext uri="{BB962C8B-B14F-4D97-AF65-F5344CB8AC3E}">
        <p14:creationId xmlns:p14="http://schemas.microsoft.com/office/powerpoint/2010/main" val="3985184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484784"/>
            <a:ext cx="8568951" cy="5256584"/>
          </a:xfrm>
        </p:spPr>
        <p:txBody>
          <a:bodyPr>
            <a:normAutofit fontScale="92500" lnSpcReduction="10000"/>
          </a:bodyPr>
          <a:lstStyle/>
          <a:p>
            <a:pPr algn="just"/>
            <a:r>
              <a:rPr lang="tr-TR" dirty="0">
                <a:latin typeface="Times New Roman" pitchFamily="18" charset="0"/>
                <a:cs typeface="Times New Roman" pitchFamily="18" charset="0"/>
              </a:rPr>
              <a:t>Dava, kira bedeliyle cezai şart alacağının tahsiline ilişkindir. Taraflar arasında işletme sözleşmesi düzenlenmiştir. Hem ihale şartnamesinin 7. maddesinde hem de sözleşmenin "Cezalar ve Tazminatlar başlıklı 2. maddesinde; "...Bu müddeti geçen her gün için işletmeci idareye ihale bedelinin güne tekabül eden miktarının ( 50 ) elli katını öder ve yine boşaltmadığı takdirde yasal yolla boşalttırılır." şeklinde taşınmazın geç tahliyesi halinde uygulanacak cezai şart kararlaştırılmıştır. Mahkemece, ihale şartnamesindeki muhammen bedeli esas alınmak suretiyle cezai şart hesaplanmış; Özel Daire ise, cezai şartın sözleşmedeki ihale bedelinin esas alınarak hesaplanması gerektiğine işaret etmiştir. Cezai şartı düzenleyen hükümde 'muhammen bedelden' bahsedilmemekte, 'ihale bedelinden' bahsedilmektedir. Bu durumda cezai şartında sözleşmede belirlenen ihale bedeli baz alınarak hesaplanması gerekir; kaldı ki davalıda savunmasında cezai şartın ihale bedeli üzerinden hesaplanması gerektiğini açıkça belirtmiştir. Bu durumda, mahkemece sözleşmedeki ihale bedeli esas alınmak suretiyle cezai şartın belirlenmesi gerekmektedir. </a:t>
            </a:r>
          </a:p>
        </p:txBody>
      </p:sp>
      <p:sp>
        <p:nvSpPr>
          <p:cNvPr id="3" name="Başlık 2"/>
          <p:cNvSpPr>
            <a:spLocks noGrp="1"/>
          </p:cNvSpPr>
          <p:nvPr>
            <p:ph type="title"/>
          </p:nvPr>
        </p:nvSpPr>
        <p:spPr>
          <a:xfrm>
            <a:off x="457200" y="338328"/>
            <a:ext cx="8229600" cy="714408"/>
          </a:xfrm>
        </p:spPr>
        <p:txBody>
          <a:bodyPr>
            <a:normAutofit/>
          </a:bodyPr>
          <a:lstStyle/>
          <a:p>
            <a:r>
              <a:rPr lang="tr-TR" sz="2800" dirty="0" smtClean="0">
                <a:solidFill>
                  <a:schemeClr val="tx1"/>
                </a:solidFill>
                <a:latin typeface="Times New Roman" pitchFamily="18" charset="0"/>
                <a:cs typeface="Times New Roman" pitchFamily="18" charset="0"/>
              </a:rPr>
              <a:t>HGK. T. 27.02.2013, E. 2012/6-755, K. 2013/289</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56937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0"/>
            <a:ext cx="8354291" cy="6126164"/>
          </a:xfrm>
        </p:spPr>
        <p:txBody>
          <a:bodyPr>
            <a:normAutofit fontScale="92500"/>
          </a:bodyPr>
          <a:lstStyle/>
          <a:p>
            <a:pPr marL="0" indent="0">
              <a:buNone/>
            </a:pPr>
            <a:r>
              <a:rPr lang="tr-TR" sz="3600" b="1" cap="all" dirty="0" smtClean="0"/>
              <a:t>BAĞLANMA </a:t>
            </a:r>
            <a:r>
              <a:rPr lang="tr-TR" sz="3600" b="1" cap="all" dirty="0"/>
              <a:t>PARASI, CAYMA PARASI</a:t>
            </a:r>
            <a:r>
              <a:rPr lang="tr-TR" sz="3600" cap="all" dirty="0"/>
              <a:t>	</a:t>
            </a:r>
            <a:endParaRPr lang="tr-TR" sz="3600" b="1" cap="all" dirty="0"/>
          </a:p>
          <a:p>
            <a:pPr marL="0" indent="0">
              <a:buNone/>
            </a:pPr>
            <a:r>
              <a:rPr lang="tr-TR" sz="3600" cap="all" dirty="0"/>
              <a:t>	</a:t>
            </a:r>
            <a:r>
              <a:rPr lang="tr-TR" sz="3600" cap="all" dirty="0" smtClean="0"/>
              <a:t>I.BAĞLANMA </a:t>
            </a:r>
            <a:r>
              <a:rPr lang="tr-TR" sz="3600" cap="all" dirty="0"/>
              <a:t>PARASI </a:t>
            </a:r>
            <a:r>
              <a:rPr lang="tr-TR" sz="3600" cap="all" dirty="0" smtClean="0"/>
              <a:t>(Pey akçesi) </a:t>
            </a:r>
            <a:r>
              <a:rPr lang="tr-TR" sz="3600" cap="all" dirty="0"/>
              <a:t>	</a:t>
            </a:r>
            <a:r>
              <a:rPr lang="en-GB" sz="3600" dirty="0" smtClean="0"/>
              <a:t>II.CAYMA </a:t>
            </a:r>
            <a:r>
              <a:rPr lang="en-GB" sz="3600" dirty="0"/>
              <a:t>PARASI </a:t>
            </a:r>
            <a:endParaRPr lang="tr-TR" sz="3600" dirty="0" smtClean="0"/>
          </a:p>
          <a:p>
            <a:pPr marL="0" indent="0">
              <a:buNone/>
            </a:pPr>
            <a:endParaRPr lang="tr-TR" dirty="0" smtClean="0"/>
          </a:p>
          <a:p>
            <a:pPr marL="0" indent="0" algn="just">
              <a:buNone/>
            </a:pPr>
            <a:r>
              <a:rPr lang="tr-TR" b="1" u="sng" dirty="0" smtClean="0">
                <a:latin typeface="Times New Roman" pitchFamily="18" charset="0"/>
                <a:cs typeface="Times New Roman" pitchFamily="18" charset="0"/>
              </a:rPr>
              <a:t>15. HD. T. 22.1.2015, E.  2014/6685, K. 2015/335 </a:t>
            </a:r>
          </a:p>
          <a:p>
            <a:pPr marL="0" indent="0" algn="just">
              <a:buNone/>
            </a:pPr>
            <a:r>
              <a:rPr lang="tr-TR" dirty="0" smtClean="0">
                <a:latin typeface="Times New Roman" pitchFamily="18" charset="0"/>
                <a:cs typeface="Times New Roman" pitchFamily="18" charset="0"/>
              </a:rPr>
              <a:t>«Pey </a:t>
            </a:r>
            <a:r>
              <a:rPr lang="tr-TR" dirty="0">
                <a:latin typeface="Times New Roman" pitchFamily="18" charset="0"/>
                <a:cs typeface="Times New Roman" pitchFamily="18" charset="0"/>
              </a:rPr>
              <a:t>akçesi; bir sözleşme yapılırken, taraflardan birinin öbür tarafa sözleşmenin yapıldığına delil olmak üzere verdiği bir miktar para veya başkaca taşınır bir maldır. Pey akçesine "</a:t>
            </a:r>
            <a:r>
              <a:rPr lang="tr-TR" dirty="0" err="1">
                <a:latin typeface="Times New Roman" pitchFamily="18" charset="0"/>
                <a:cs typeface="Times New Roman" pitchFamily="18" charset="0"/>
              </a:rPr>
              <a:t>kapora</a:t>
            </a:r>
            <a:r>
              <a:rPr lang="tr-TR" dirty="0">
                <a:latin typeface="Times New Roman" pitchFamily="18" charset="0"/>
                <a:cs typeface="Times New Roman" pitchFamily="18" charset="0"/>
              </a:rPr>
              <a:t>" da denir. Pey akçesi bir cayma parası değildir ancak sözleşmenin bir kanıtıdır. Cayma parası ise, taraflara sözleşmeden serbestçe cayabilme yetkisi veren bir miktar paradır ve uygulamada, cayma akçesi, zamanı rücu, pişmanlık akçesi isimleriyle anılmaktadır. Bu ayrımı göz önüne alan kanun koyucu da 6098 Sayılı Türk Borçlar Kanunu'nun </a:t>
            </a:r>
            <a:r>
              <a:rPr lang="tr-TR" dirty="0">
                <a:latin typeface="Times New Roman" pitchFamily="18" charset="0"/>
                <a:cs typeface="Times New Roman" pitchFamily="18" charset="0"/>
                <a:hlinkClick r:id="rId2" tooltip="İlgili maddeyi görmek için tıklayınız"/>
              </a:rPr>
              <a:t>177</a:t>
            </a:r>
            <a:r>
              <a:rPr lang="tr-TR" dirty="0">
                <a:latin typeface="Times New Roman" pitchFamily="18" charset="0"/>
                <a:cs typeface="Times New Roman" pitchFamily="18" charset="0"/>
              </a:rPr>
              <a:t>. maddesinde 156 maddesinin I ve II. fıkralarını kapsar şekilde bağlanma parası, 178. maddesinde ise 156/III. fıkrayı kapsar şekilde cayma parasını düzenlemiştir.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0587594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407</Words>
  <Application>Microsoft Office PowerPoint</Application>
  <PresentationFormat>Ekran Gösterisi (4:3)</PresentationFormat>
  <Paragraphs>52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Dalga Biçimi</vt:lpstr>
      <vt:lpstr>PowerPoint Sunusu</vt:lpstr>
      <vt:lpstr>14. HD. T. 6.4.2015, E. 2015/4647, K. 2015/3762</vt:lpstr>
      <vt:lpstr>PowerPoint Sunusu</vt:lpstr>
      <vt:lpstr>3. HD. T. 11.4.2002, E. 2002/2275, K. 2002/3795</vt:lpstr>
      <vt:lpstr>PowerPoint Sunusu</vt:lpstr>
      <vt:lpstr>HGK. T. 27.02.2013, E. 2012/6-755, K. 2013/289</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8</cp:revision>
  <dcterms:created xsi:type="dcterms:W3CDTF">2018-02-28T13:02:58Z</dcterms:created>
  <dcterms:modified xsi:type="dcterms:W3CDTF">2018-03-03T14:32:46Z</dcterms:modified>
</cp:coreProperties>
</file>