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6" r:id="rId9"/>
    <p:sldId id="267" r:id="rId10"/>
    <p:sldId id="30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/>
              <a:t>Atomic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Ionic</a:t>
            </a:r>
            <a:r>
              <a:rPr lang="tr-TR" sz="4000" dirty="0"/>
              <a:t> </a:t>
            </a:r>
            <a:r>
              <a:rPr lang="tr-TR" sz="4000" dirty="0" err="1"/>
              <a:t>Arrangements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79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Imperfections in the Atomic</a:t>
            </a:r>
            <a:br>
              <a:rPr lang="en-US" dirty="0"/>
            </a:br>
            <a:r>
              <a:rPr lang="en-US" dirty="0"/>
              <a:t>and Ionic Arrangements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535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Until now, it has been accepted that there is perfect order along the crystalline material at atomic scale.</a:t>
            </a:r>
          </a:p>
          <a:p>
            <a:r>
              <a:rPr lang="tr-TR" sz="2400" dirty="0" smtClean="0"/>
              <a:t>But</a:t>
            </a:r>
            <a:r>
              <a:rPr lang="en-US" sz="2400" dirty="0" smtClean="0"/>
              <a:t> </a:t>
            </a:r>
            <a:r>
              <a:rPr lang="en-US" sz="2400" dirty="0"/>
              <a:t>such an idealized solid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not available; they all contain numerous </a:t>
            </a:r>
            <a:r>
              <a:rPr lang="en-US" sz="2400" dirty="0" smtClean="0"/>
              <a:t>defects.</a:t>
            </a:r>
            <a:endParaRPr lang="en-US" sz="2400" dirty="0"/>
          </a:p>
          <a:p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way</a:t>
            </a:r>
            <a:r>
              <a:rPr lang="en-US" sz="2400" dirty="0" smtClean="0"/>
              <a:t>, </a:t>
            </a:r>
            <a:r>
              <a:rPr lang="en-US" sz="2400" dirty="0"/>
              <a:t>many of the materials are quite sensitive to deviations from the crystal perfection.</a:t>
            </a:r>
          </a:p>
          <a:p>
            <a:r>
              <a:rPr lang="en-US" sz="2400" dirty="0"/>
              <a:t>A defect in the crystal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en-US" sz="2400" dirty="0" smtClean="0"/>
              <a:t>corresponds </a:t>
            </a:r>
            <a:r>
              <a:rPr lang="en-US" sz="2400" dirty="0"/>
              <a:t>to a lattice disorder having one of the dimensions with one or more atomic diameters.</a:t>
            </a:r>
          </a:p>
          <a:p>
            <a:r>
              <a:rPr lang="en-US" sz="2400" dirty="0"/>
              <a:t>The classification of crystal defects is often done according to the geometry or size of the defects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64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Point </a:t>
            </a:r>
            <a:r>
              <a:rPr lang="tr-TR" dirty="0" err="1"/>
              <a:t>Defects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Point</a:t>
            </a:r>
            <a:r>
              <a:rPr lang="en-US" sz="2400" dirty="0" smtClean="0"/>
              <a:t> </a:t>
            </a:r>
            <a:r>
              <a:rPr lang="en-US" sz="2400" dirty="0"/>
              <a:t>defects are </a:t>
            </a:r>
            <a:r>
              <a:rPr lang="en-US" sz="2400" dirty="0" smtClean="0"/>
              <a:t>localized </a:t>
            </a:r>
            <a:r>
              <a:rPr lang="en-US" sz="2400" dirty="0"/>
              <a:t>in any other case perfect atomic or ionic arrangements inside the crystal shape.</a:t>
            </a:r>
          </a:p>
          <a:p>
            <a:r>
              <a:rPr lang="tr-TR" sz="2400" dirty="0" smtClean="0"/>
              <a:t>T</a:t>
            </a:r>
            <a:r>
              <a:rPr lang="en-US" sz="2400" dirty="0" err="1" smtClean="0"/>
              <a:t>hese</a:t>
            </a:r>
            <a:r>
              <a:rPr lang="en-US" sz="2400" dirty="0" smtClean="0"/>
              <a:t> </a:t>
            </a:r>
            <a:r>
              <a:rPr lang="en-US" sz="2400" dirty="0"/>
              <a:t>defects may be integrated through the movement of atoms or ions when heated, when the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is being processed, or while it's far energized with the aid of the advent of different atoms.</a:t>
            </a:r>
          </a:p>
          <a:p>
            <a:r>
              <a:rPr lang="en-US" sz="2400" dirty="0"/>
              <a:t>A </a:t>
            </a:r>
            <a:r>
              <a:rPr lang="tr-TR" sz="2400" dirty="0" err="1" smtClean="0"/>
              <a:t>point</a:t>
            </a:r>
            <a:r>
              <a:rPr lang="en-US" sz="2400" dirty="0" smtClean="0"/>
              <a:t> </a:t>
            </a:r>
            <a:r>
              <a:rPr lang="en-US" sz="2400" dirty="0"/>
              <a:t>defect, generally, dislocations, grain boundaries, and so forth. It consists of an atom or ion or a pair of atoms or ions that differs from the prolonged defects.</a:t>
            </a:r>
          </a:p>
          <a:p>
            <a:r>
              <a:rPr lang="en-US" sz="2400" dirty="0"/>
              <a:t>An essential "</a:t>
            </a:r>
            <a:r>
              <a:rPr lang="en-US" sz="2400" dirty="0" smtClean="0"/>
              <a:t>factor" </a:t>
            </a:r>
            <a:r>
              <a:rPr lang="en-US" sz="2400" dirty="0"/>
              <a:t>of point defects is the reality that the defects seem at one or  locations, </a:t>
            </a:r>
            <a:r>
              <a:rPr lang="tr-TR" sz="2400" dirty="0" err="1" smtClean="0"/>
              <a:t>however</a:t>
            </a:r>
            <a:r>
              <a:rPr lang="tr-TR" sz="2400" dirty="0" smtClean="0"/>
              <a:t> </a:t>
            </a:r>
            <a:r>
              <a:rPr lang="en-US" sz="2400" dirty="0" smtClean="0"/>
              <a:t>their </a:t>
            </a:r>
            <a:r>
              <a:rPr lang="en-US" sz="2400" dirty="0"/>
              <a:t>presence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tr-TR" sz="2400" dirty="0" smtClean="0"/>
              <a:t>be </a:t>
            </a:r>
            <a:r>
              <a:rPr lang="en-US" sz="2400" dirty="0" smtClean="0"/>
              <a:t>felt </a:t>
            </a:r>
            <a:r>
              <a:rPr lang="en-US" sz="2400" dirty="0"/>
              <a:t>over much larger distances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crystalline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1967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Vacancies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6407"/>
            <a:ext cx="10633364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When an atom or ion is missing from its normal position in the crystal structure, a gap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</a:t>
            </a:r>
            <a:r>
              <a:rPr lang="en-US" sz="2400" dirty="0" smtClean="0"/>
              <a:t> </a:t>
            </a:r>
            <a:r>
              <a:rPr lang="en-US" sz="2400" dirty="0"/>
              <a:t>formed.</a:t>
            </a:r>
          </a:p>
          <a:p>
            <a:r>
              <a:rPr lang="en-US" sz="2400" dirty="0"/>
              <a:t>When atoms or ions are missing (that is, when there are </a:t>
            </a:r>
            <a:r>
              <a:rPr lang="en-US" sz="2400" dirty="0" smtClean="0"/>
              <a:t>gaps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vacancies</a:t>
            </a:r>
            <a:r>
              <a:rPr lang="en-US" sz="2400" dirty="0" smtClean="0"/>
              <a:t>), </a:t>
            </a:r>
            <a:r>
              <a:rPr lang="en-US" sz="2400" dirty="0"/>
              <a:t>the overall randomness or entropy of the material </a:t>
            </a:r>
            <a:r>
              <a:rPr lang="tr-TR" sz="2400" dirty="0" err="1" smtClean="0"/>
              <a:t>grow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All the crystalline materials </a:t>
            </a:r>
            <a:r>
              <a:rPr lang="tr-TR" sz="2400" dirty="0" err="1" smtClean="0"/>
              <a:t>display</a:t>
            </a:r>
            <a:r>
              <a:rPr lang="tr-TR" sz="2400" dirty="0" smtClean="0"/>
              <a:t>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point</a:t>
            </a:r>
            <a:r>
              <a:rPr lang="en-US" sz="2400" dirty="0" smtClean="0"/>
              <a:t> </a:t>
            </a:r>
            <a:r>
              <a:rPr lang="en-US" sz="2400" dirty="0"/>
              <a:t>defects.</a:t>
            </a:r>
          </a:p>
          <a:p>
            <a:r>
              <a:rPr lang="en-US" sz="2400" dirty="0"/>
              <a:t>Gaps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vacancies</a:t>
            </a:r>
            <a:r>
              <a:rPr lang="tr-TR" sz="2400" dirty="0" smtClean="0"/>
              <a:t> can be </a:t>
            </a:r>
            <a:r>
              <a:rPr lang="en-US" sz="2400" dirty="0" smtClean="0"/>
              <a:t>incorporated </a:t>
            </a:r>
            <a:r>
              <a:rPr lang="en-US" sz="2400" dirty="0"/>
              <a:t>into metals and alloys during solidification, at high temperatures, or as a </a:t>
            </a:r>
            <a:r>
              <a:rPr lang="tr-TR" sz="2400" dirty="0" err="1" smtClean="0"/>
              <a:t>result</a:t>
            </a:r>
            <a:r>
              <a:rPr lang="en-US" sz="2400" dirty="0" smtClean="0"/>
              <a:t> </a:t>
            </a:r>
            <a:r>
              <a:rPr lang="en-US" sz="2400" dirty="0"/>
              <a:t>of radiation damage.</a:t>
            </a:r>
          </a:p>
          <a:p>
            <a:r>
              <a:rPr lang="en-US" sz="2400" dirty="0"/>
              <a:t>Gaps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vacancies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/>
              <a:t>an important role in determining the rate at which atoms or ions can travel or spread in a solid material</a:t>
            </a:r>
            <a:r>
              <a:rPr lang="en-US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concentration of </a:t>
            </a:r>
            <a:r>
              <a:rPr lang="en-US" sz="2400" dirty="0" smtClean="0"/>
              <a:t>vacanc</a:t>
            </a:r>
            <a:r>
              <a:rPr lang="tr-TR" sz="2400" dirty="0" smtClean="0"/>
              <a:t>y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defect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small</a:t>
            </a:r>
            <a:r>
              <a:rPr lang="tr-TR" sz="2400" dirty="0" smtClean="0"/>
              <a:t> at </a:t>
            </a:r>
            <a:r>
              <a:rPr lang="tr-TR" sz="2400" dirty="0" err="1" smtClean="0"/>
              <a:t>around</a:t>
            </a:r>
            <a:r>
              <a:rPr lang="tr-TR" sz="2400" dirty="0" smtClean="0"/>
              <a:t> </a:t>
            </a:r>
            <a:r>
              <a:rPr lang="tr-TR" sz="2400" dirty="0" err="1" smtClean="0"/>
              <a:t>room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, </a:t>
            </a:r>
            <a:r>
              <a:rPr lang="en-US" sz="2400" dirty="0"/>
              <a:t>but the concentration of vacancy type of </a:t>
            </a:r>
            <a:r>
              <a:rPr lang="en-US" sz="2400" dirty="0" smtClean="0"/>
              <a:t>defect </a:t>
            </a:r>
            <a:r>
              <a:rPr lang="tr-TR" sz="2400" dirty="0" err="1" smtClean="0"/>
              <a:t>grows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 </a:t>
            </a:r>
            <a:r>
              <a:rPr lang="en-US" sz="2400" dirty="0"/>
              <a:t>exponentially as the temperature </a:t>
            </a:r>
            <a:r>
              <a:rPr lang="en-US" sz="2400" dirty="0" smtClean="0"/>
              <a:t>increases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831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Vacancies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depedency</a:t>
            </a:r>
            <a:r>
              <a:rPr lang="tr-TR" sz="2400" dirty="0" smtClean="0"/>
              <a:t> of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defect</a:t>
            </a:r>
            <a:r>
              <a:rPr lang="tr-TR" sz="2400" dirty="0" smtClean="0"/>
              <a:t> is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</a:t>
            </a:r>
            <a:r>
              <a:rPr lang="en-US" sz="2400" dirty="0" smtClean="0"/>
              <a:t>by the following Arrhenius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                                               </a:t>
            </a:r>
            <a:r>
              <a:rPr lang="tr-TR" sz="2400" dirty="0" err="1" smtClean="0"/>
              <a:t>Nv</a:t>
            </a:r>
            <a:r>
              <a:rPr lang="tr-TR" sz="2400" dirty="0" smtClean="0"/>
              <a:t> = N </a:t>
            </a:r>
            <a:r>
              <a:rPr lang="tr-TR" sz="2400" dirty="0" err="1" smtClean="0"/>
              <a:t>exp</a:t>
            </a:r>
            <a:r>
              <a:rPr lang="tr-TR" sz="2400" dirty="0" smtClean="0"/>
              <a:t> ( -</a:t>
            </a:r>
            <a:r>
              <a:rPr lang="tr-TR" sz="2400" dirty="0" err="1" smtClean="0"/>
              <a:t>Qv</a:t>
            </a:r>
            <a:r>
              <a:rPr lang="tr-TR" sz="2400" dirty="0" smtClean="0"/>
              <a:t>/RT)</a:t>
            </a:r>
          </a:p>
          <a:p>
            <a:pPr marL="0" indent="0">
              <a:buNone/>
            </a:pPr>
            <a:r>
              <a:rPr lang="tr-TR" sz="2400" dirty="0" err="1" smtClean="0"/>
              <a:t>where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tr-TR" sz="2400" dirty="0" err="1" smtClean="0"/>
              <a:t>Nv</a:t>
            </a:r>
            <a:r>
              <a:rPr lang="tr-TR" sz="2400" dirty="0" smtClean="0"/>
              <a:t>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defect</a:t>
            </a:r>
            <a:r>
              <a:rPr lang="tr-TR" sz="2400" dirty="0" smtClean="0"/>
              <a:t> </a:t>
            </a:r>
            <a:r>
              <a:rPr lang="tr-TR" sz="2400" dirty="0" err="1" smtClean="0"/>
              <a:t>per</a:t>
            </a:r>
            <a:r>
              <a:rPr lang="tr-TR" sz="2400" dirty="0" smtClean="0"/>
              <a:t> cm3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-N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atoms</a:t>
            </a:r>
            <a:r>
              <a:rPr lang="tr-TR" sz="2400" dirty="0" smtClean="0"/>
              <a:t> </a:t>
            </a:r>
            <a:r>
              <a:rPr lang="tr-TR" sz="2400" dirty="0" err="1" smtClean="0"/>
              <a:t>per</a:t>
            </a:r>
            <a:r>
              <a:rPr lang="tr-TR" sz="2400" dirty="0" smtClean="0"/>
              <a:t> cm3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tr-TR" sz="2400" dirty="0" err="1" smtClean="0"/>
              <a:t>Qv</a:t>
            </a:r>
            <a:r>
              <a:rPr lang="tr-TR" sz="2400" dirty="0" smtClean="0"/>
              <a:t>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required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result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mol</a:t>
            </a:r>
            <a:r>
              <a:rPr lang="tr-TR" sz="2400" dirty="0" smtClean="0"/>
              <a:t> of </a:t>
            </a:r>
            <a:r>
              <a:rPr lang="tr-TR" sz="2400" dirty="0" err="1" smtClean="0"/>
              <a:t>vacancy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defect</a:t>
            </a:r>
            <a:r>
              <a:rPr lang="tr-TR" sz="2400" dirty="0" smtClean="0"/>
              <a:t> (cal/</a:t>
            </a:r>
            <a:r>
              <a:rPr lang="tr-TR" sz="2400" dirty="0" err="1" smtClean="0"/>
              <a:t>mol</a:t>
            </a:r>
            <a:r>
              <a:rPr lang="tr-TR" sz="2400" dirty="0" smtClean="0"/>
              <a:t>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-R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tr-TR" sz="2400" dirty="0" smtClean="0"/>
              <a:t> </a:t>
            </a:r>
            <a:r>
              <a:rPr lang="tr-TR" sz="2400" dirty="0" err="1" smtClean="0"/>
              <a:t>constant</a:t>
            </a:r>
            <a:r>
              <a:rPr lang="tr-TR" sz="2400" dirty="0" smtClean="0"/>
              <a:t> (1.987 cal/</a:t>
            </a:r>
            <a:r>
              <a:rPr lang="tr-TR" sz="2400" dirty="0" err="1" smtClean="0"/>
              <a:t>mol.K</a:t>
            </a:r>
            <a:r>
              <a:rPr lang="tr-TR" sz="2400" dirty="0" smtClean="0"/>
              <a:t>)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-T =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 (K)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4869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Interstitial Defects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72355" cy="4351338"/>
          </a:xfrm>
        </p:spPr>
        <p:txBody>
          <a:bodyPr>
            <a:noAutofit/>
          </a:bodyPr>
          <a:lstStyle/>
          <a:p>
            <a:r>
              <a:rPr lang="en-US" sz="2400" dirty="0"/>
              <a:t>An interstitial defect occurs when an extra atom or ion is normally introduced into the crystal structure in an unoccupied position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779" y="2900303"/>
            <a:ext cx="6466830" cy="3139844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438700" y="6160511"/>
            <a:ext cx="9066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1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smtClean="0"/>
              <a:t>R</a:t>
            </a:r>
            <a:r>
              <a:rPr lang="en-US" sz="2000" dirty="0" err="1" smtClean="0"/>
              <a:t>epresentations</a:t>
            </a:r>
            <a:r>
              <a:rPr lang="tr-TR" sz="2000" dirty="0" smtClean="0"/>
              <a:t> </a:t>
            </a:r>
            <a:r>
              <a:rPr lang="en-US" sz="2000" dirty="0" smtClean="0"/>
              <a:t>of </a:t>
            </a:r>
            <a:r>
              <a:rPr lang="tr-TR" sz="2000" dirty="0" err="1" smtClean="0"/>
              <a:t>vacancy</a:t>
            </a:r>
            <a:r>
              <a:rPr lang="en-US" sz="2000" dirty="0" smtClean="0"/>
              <a:t> </a:t>
            </a:r>
            <a:r>
              <a:rPr lang="tr-TR" sz="2000" dirty="0" err="1" smtClean="0"/>
              <a:t>type</a:t>
            </a:r>
            <a:r>
              <a:rPr lang="tr-TR" sz="2000" dirty="0" smtClean="0"/>
              <a:t> of </a:t>
            </a:r>
            <a:r>
              <a:rPr lang="tr-TR" sz="2000" dirty="0" err="1" smtClean="0"/>
              <a:t>defect</a:t>
            </a:r>
            <a:r>
              <a:rPr lang="tr-TR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interstitial impurity </a:t>
            </a:r>
            <a:r>
              <a:rPr lang="en-US" sz="2000" dirty="0" smtClean="0"/>
              <a:t>atom.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8255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87851"/>
            <a:ext cx="10515600" cy="1325563"/>
          </a:xfrm>
        </p:spPr>
        <p:txBody>
          <a:bodyPr/>
          <a:lstStyle/>
          <a:p>
            <a:pPr algn="ctr"/>
            <a:r>
              <a:rPr lang="tr-TR" dirty="0" err="1"/>
              <a:t>Substitutional</a:t>
            </a:r>
            <a:r>
              <a:rPr lang="tr-TR" dirty="0"/>
              <a:t> </a:t>
            </a:r>
            <a:r>
              <a:rPr lang="tr-TR" dirty="0" err="1"/>
              <a:t>Defects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9257" y="1890020"/>
            <a:ext cx="7568779" cy="4351338"/>
          </a:xfrm>
        </p:spPr>
        <p:txBody>
          <a:bodyPr>
            <a:noAutofit/>
          </a:bodyPr>
          <a:lstStyle/>
          <a:p>
            <a:r>
              <a:rPr lang="en-US" sz="2400" dirty="0"/>
              <a:t>When an atom or ion is replaced with a different atom or ion species, substitution defects occur.</a:t>
            </a:r>
          </a:p>
          <a:p>
            <a:r>
              <a:rPr lang="en-US" sz="2400" dirty="0"/>
              <a:t>Substitutional atoms or ions occupy normal lattice regions.</a:t>
            </a:r>
          </a:p>
          <a:p>
            <a:r>
              <a:rPr lang="en-US" sz="2400" dirty="0" smtClean="0"/>
              <a:t>Substitutional</a:t>
            </a:r>
            <a:r>
              <a:rPr lang="tr-TR" sz="2400" dirty="0" smtClean="0"/>
              <a:t> </a:t>
            </a:r>
            <a:r>
              <a:rPr lang="en-US" sz="2400" dirty="0" smtClean="0"/>
              <a:t>atoms </a:t>
            </a:r>
            <a:r>
              <a:rPr lang="en-US" sz="2400" dirty="0"/>
              <a:t>or ions may be larger than the normal atoms or ions in the crystal structure; in which case the surrounding interatomic </a:t>
            </a:r>
            <a:r>
              <a:rPr lang="en-US" sz="2400" dirty="0" err="1"/>
              <a:t>spacings</a:t>
            </a:r>
            <a:r>
              <a:rPr lang="en-US" sz="2400" dirty="0"/>
              <a:t> are </a:t>
            </a:r>
            <a:r>
              <a:rPr lang="tr-TR" sz="2400" dirty="0" err="1" smtClean="0"/>
              <a:t>decreased</a:t>
            </a:r>
            <a:r>
              <a:rPr lang="en-US" sz="2400" dirty="0" smtClean="0"/>
              <a:t> </a:t>
            </a:r>
            <a:r>
              <a:rPr lang="en-US" sz="2400" dirty="0"/>
              <a:t>or the surrounding atoms have smaller interatomic </a:t>
            </a:r>
            <a:r>
              <a:rPr lang="en-US" sz="2400" dirty="0" err="1"/>
              <a:t>spacings</a:t>
            </a:r>
            <a:r>
              <a:rPr lang="en-US" sz="2400" dirty="0"/>
              <a:t>.</a:t>
            </a:r>
          </a:p>
          <a:p>
            <a:r>
              <a:rPr lang="en-US" sz="2400" dirty="0"/>
              <a:t>Also, the </a:t>
            </a:r>
            <a:r>
              <a:rPr lang="en-US" sz="2400" dirty="0" smtClean="0"/>
              <a:t>substitution</a:t>
            </a:r>
            <a:r>
              <a:rPr lang="tr-TR" sz="2400" dirty="0" smtClean="0"/>
              <a:t>al</a:t>
            </a:r>
            <a:r>
              <a:rPr lang="en-US" sz="2400" dirty="0" smtClean="0"/>
              <a:t> </a:t>
            </a:r>
            <a:r>
              <a:rPr lang="en-US" sz="2400" dirty="0"/>
              <a:t>defect can be included as an </a:t>
            </a:r>
            <a:r>
              <a:rPr lang="en-US" sz="2400" dirty="0" smtClean="0"/>
              <a:t>impurity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8771218" y="4759221"/>
            <a:ext cx="3420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2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smtClean="0"/>
              <a:t>Schematic </a:t>
            </a:r>
            <a:r>
              <a:rPr lang="tr-TR" sz="2000" dirty="0" err="1" smtClean="0"/>
              <a:t>illustration</a:t>
            </a:r>
            <a:r>
              <a:rPr lang="tr-TR" sz="2000" dirty="0" smtClean="0"/>
              <a:t> </a:t>
            </a:r>
            <a:r>
              <a:rPr lang="en-US" sz="2000" dirty="0" smtClean="0"/>
              <a:t>of </a:t>
            </a:r>
            <a:r>
              <a:rPr lang="en-US" sz="2000" dirty="0"/>
              <a:t>substitutional </a:t>
            </a:r>
            <a:r>
              <a:rPr lang="en-US" sz="2000" dirty="0" smtClean="0"/>
              <a:t>impurity </a:t>
            </a:r>
            <a:r>
              <a:rPr lang="en-US" sz="2000" dirty="0"/>
              <a:t>atoms.</a:t>
            </a:r>
            <a:endParaRPr lang="tr-TR" sz="20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9363" y="1738745"/>
            <a:ext cx="25146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IMPURITIES IN SOLIDS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484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It is not possible to have a pure metal of only one type of atom; impure or foreign atoms are always present and some are found as crystal point defects.</a:t>
            </a:r>
          </a:p>
          <a:p>
            <a:r>
              <a:rPr lang="en-US" sz="2400" dirty="0"/>
              <a:t>Most of the known metals are not pure; On the contrary, these are alloys in which contaminating atoms are intentionally added to impart specific properties to the material.</a:t>
            </a:r>
          </a:p>
          <a:p>
            <a:r>
              <a:rPr lang="en-US" sz="2400" dirty="0"/>
              <a:t>It is normally used in metals to increase alloying, mechanical strength and corrosion resistance.</a:t>
            </a:r>
          </a:p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/>
              <a:t>example, </a:t>
            </a:r>
            <a:r>
              <a:rPr lang="tr-TR" sz="2400" dirty="0" err="1" smtClean="0"/>
              <a:t>sterling</a:t>
            </a:r>
            <a:r>
              <a:rPr lang="tr-TR" sz="2400" dirty="0" smtClean="0"/>
              <a:t> </a:t>
            </a:r>
            <a:r>
              <a:rPr lang="en-US" sz="2400" dirty="0" smtClean="0"/>
              <a:t>silver </a:t>
            </a:r>
            <a:r>
              <a:rPr lang="en-US" sz="2400" dirty="0"/>
              <a:t>is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 </a:t>
            </a:r>
            <a:r>
              <a:rPr lang="en-US" sz="2400" dirty="0" smtClean="0"/>
              <a:t>92.5</a:t>
            </a:r>
            <a:r>
              <a:rPr lang="en-US" sz="2400" dirty="0"/>
              <a:t>% </a:t>
            </a:r>
            <a:r>
              <a:rPr lang="en-US" sz="2400" dirty="0" smtClean="0"/>
              <a:t>silver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remaining</a:t>
            </a:r>
            <a:r>
              <a:rPr lang="tr-TR" sz="2400" dirty="0" smtClean="0"/>
              <a:t> </a:t>
            </a:r>
            <a:r>
              <a:rPr lang="en-US" sz="2400" dirty="0" smtClean="0"/>
              <a:t>copper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Normally</a:t>
            </a:r>
            <a:r>
              <a:rPr lang="en-US" sz="2400" dirty="0" smtClean="0"/>
              <a:t>, </a:t>
            </a:r>
            <a:r>
              <a:rPr lang="en-US" sz="2400" dirty="0"/>
              <a:t>pure silver is highly resistant to corrosion but at the same time very soft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Copper alloying significantly increases mechanical strength without compromising corrosion resistance.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11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IMPURITIES IN SOLIDS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69760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addition of foreign atoms to a metal </a:t>
            </a:r>
            <a:r>
              <a:rPr lang="tr-TR" sz="2400" dirty="0" err="1" smtClean="0"/>
              <a:t>gives</a:t>
            </a:r>
            <a:r>
              <a:rPr lang="tr-TR" sz="2400" dirty="0" smtClean="0"/>
              <a:t> </a:t>
            </a:r>
            <a:r>
              <a:rPr lang="tr-TR" sz="2400" dirty="0" err="1" smtClean="0"/>
              <a:t>rise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the formation of a solid solution </a:t>
            </a:r>
            <a:r>
              <a:rPr lang="en-US" sz="2400" dirty="0" smtClean="0"/>
              <a:t>and/or </a:t>
            </a:r>
            <a:r>
              <a:rPr lang="en-US" sz="2400" dirty="0"/>
              <a:t>a new second phase depending on the types, concentrations and temperature of the </a:t>
            </a:r>
            <a:r>
              <a:rPr lang="en-US" sz="2400" dirty="0" smtClean="0"/>
              <a:t>alloys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With respect to </a:t>
            </a:r>
            <a:r>
              <a:rPr lang="tr-TR" sz="2400" dirty="0" err="1" smtClean="0"/>
              <a:t>alloys</a:t>
            </a:r>
            <a:r>
              <a:rPr lang="en-US" sz="2400" dirty="0" smtClean="0"/>
              <a:t>, </a:t>
            </a:r>
            <a:r>
              <a:rPr lang="en-US" sz="2400" dirty="0"/>
              <a:t>the solute and the solvent are frequently used terms.</a:t>
            </a:r>
          </a:p>
          <a:p>
            <a:r>
              <a:rPr lang="en-US" sz="2400" dirty="0"/>
              <a:t>The solvent is the largest element or compound; Sometimes solvent atoms are called main atoms.</a:t>
            </a:r>
          </a:p>
          <a:p>
            <a:r>
              <a:rPr lang="en-US" sz="2400" dirty="0"/>
              <a:t>Solute is used to indicate an element or compound found in a small concentration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A solid solution forms when, as the solute atoms are added to the host material, the crystal structure is maintained and no new structures are formed. </a:t>
            </a:r>
            <a:endParaRPr lang="tr-TR" sz="2400" dirty="0" smtClean="0"/>
          </a:p>
          <a:p>
            <a:r>
              <a:rPr lang="en-US" sz="2400" dirty="0"/>
              <a:t>When dissolved </a:t>
            </a:r>
            <a:r>
              <a:rPr lang="en-US" sz="2400" dirty="0" smtClean="0"/>
              <a:t>atoms</a:t>
            </a:r>
            <a:r>
              <a:rPr lang="tr-TR" sz="2400" dirty="0" smtClean="0"/>
              <a:t>, </a:t>
            </a:r>
            <a:r>
              <a:rPr lang="tr-TR" sz="2400" dirty="0" err="1" smtClean="0"/>
              <a:t>foreign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added </a:t>
            </a:r>
            <a:r>
              <a:rPr lang="tr-TR" sz="2400" dirty="0" smtClean="0"/>
              <a:t>in</a:t>
            </a:r>
            <a:r>
              <a:rPr lang="en-US" sz="2400" dirty="0" smtClean="0"/>
              <a:t>to </a:t>
            </a:r>
            <a:r>
              <a:rPr lang="en-US" sz="2400" dirty="0"/>
              <a:t>the host </a:t>
            </a:r>
            <a:r>
              <a:rPr lang="en-US" sz="2400" dirty="0" smtClean="0"/>
              <a:t>material</a:t>
            </a:r>
            <a:r>
              <a:rPr lang="tr-TR" sz="2400" dirty="0" smtClean="0"/>
              <a:t>, </a:t>
            </a:r>
            <a:r>
              <a:rPr lang="en-US" sz="2400" dirty="0" smtClean="0"/>
              <a:t>a </a:t>
            </a:r>
            <a:r>
              <a:rPr lang="en-US" sz="2400" dirty="0"/>
              <a:t>solid </a:t>
            </a:r>
            <a:r>
              <a:rPr lang="en-US" sz="2400" dirty="0" smtClean="0"/>
              <a:t>solution</a:t>
            </a:r>
            <a:r>
              <a:rPr lang="tr-TR" sz="2400" dirty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formed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</a:t>
            </a:r>
            <a:r>
              <a:rPr lang="tr-TR" sz="2400" dirty="0" err="1"/>
              <a:t>s</a:t>
            </a:r>
            <a:r>
              <a:rPr lang="tr-TR" sz="2400" dirty="0" err="1" smtClean="0"/>
              <a:t>olution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crystal structure is </a:t>
            </a:r>
            <a:r>
              <a:rPr lang="en-US" sz="2400" dirty="0" smtClean="0"/>
              <a:t>preserved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2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2040</TotalTime>
  <Words>944</Words>
  <Application>Microsoft Office PowerPoint</Application>
  <PresentationFormat>Geniş ekran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EME 201 Materials Science</vt:lpstr>
      <vt:lpstr>Imperfections in the Atomic and Ionic Arrangements</vt:lpstr>
      <vt:lpstr>Point Defects</vt:lpstr>
      <vt:lpstr>Vacancies</vt:lpstr>
      <vt:lpstr>Vacancies</vt:lpstr>
      <vt:lpstr>Interstitial Defects</vt:lpstr>
      <vt:lpstr>Substitutional Defects</vt:lpstr>
      <vt:lpstr>IMPURITIES IN SOLIDS</vt:lpstr>
      <vt:lpstr>IMPURITIES IN SOLIDS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pc205</cp:lastModifiedBy>
  <cp:revision>291</cp:revision>
  <dcterms:created xsi:type="dcterms:W3CDTF">2016-07-27T06:35:54Z</dcterms:created>
  <dcterms:modified xsi:type="dcterms:W3CDTF">2018-02-26T12:50:36Z</dcterms:modified>
</cp:coreProperties>
</file>