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9" r:id="rId4"/>
    <p:sldId id="260" r:id="rId5"/>
    <p:sldId id="264" r:id="rId6"/>
    <p:sldId id="261" r:id="rId7"/>
    <p:sldId id="265" r:id="rId8"/>
    <p:sldId id="262" r:id="rId9"/>
    <p:sldId id="26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ABD191-63A5-4C97-BADC-1DA741AF36E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B8FE0A0-A9D0-4FBB-A588-D4FB1671CF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FD10A3D-46CA-4EA4-82B5-4F73DB43372D}"/>
              </a:ext>
            </a:extLst>
          </p:cNvPr>
          <p:cNvSpPr>
            <a:spLocks noGrp="1"/>
          </p:cNvSpPr>
          <p:nvPr>
            <p:ph type="dt" sz="half" idx="10"/>
          </p:nvPr>
        </p:nvSpPr>
        <p:spPr/>
        <p:txBody>
          <a:bodyPr/>
          <a:lstStyle/>
          <a:p>
            <a:fld id="{F759685B-A31D-4127-858A-CDCBC98DD899}" type="datetimeFigureOut">
              <a:rPr lang="tr-TR" smtClean="0"/>
              <a:t>12.05.2020</a:t>
            </a:fld>
            <a:endParaRPr lang="tr-TR"/>
          </a:p>
        </p:txBody>
      </p:sp>
      <p:sp>
        <p:nvSpPr>
          <p:cNvPr id="5" name="Alt Bilgi Yer Tutucusu 4">
            <a:extLst>
              <a:ext uri="{FF2B5EF4-FFF2-40B4-BE49-F238E27FC236}">
                <a16:creationId xmlns:a16="http://schemas.microsoft.com/office/drawing/2014/main" id="{FAE10E75-4372-4E95-9620-CD77C051FDD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3822E20-1D99-48A1-9321-005733878645}"/>
              </a:ext>
            </a:extLst>
          </p:cNvPr>
          <p:cNvSpPr>
            <a:spLocks noGrp="1"/>
          </p:cNvSpPr>
          <p:nvPr>
            <p:ph type="sldNum" sz="quarter" idx="12"/>
          </p:nvPr>
        </p:nvSpPr>
        <p:spPr/>
        <p:txBody>
          <a:bodyPr/>
          <a:lstStyle/>
          <a:p>
            <a:fld id="{CEFD3033-E11C-4F15-9C3E-A6624B0B4541}" type="slidenum">
              <a:rPr lang="tr-TR" smtClean="0"/>
              <a:t>‹#›</a:t>
            </a:fld>
            <a:endParaRPr lang="tr-TR"/>
          </a:p>
        </p:txBody>
      </p:sp>
    </p:spTree>
    <p:extLst>
      <p:ext uri="{BB962C8B-B14F-4D97-AF65-F5344CB8AC3E}">
        <p14:creationId xmlns:p14="http://schemas.microsoft.com/office/powerpoint/2010/main" val="1733995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33F0C2-054E-443C-A4E5-D309C6DFD55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43B50D2-4E4B-42FD-B588-F73110E232B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FAC10E9-AF15-4795-B6C9-4B53CA77D5E7}"/>
              </a:ext>
            </a:extLst>
          </p:cNvPr>
          <p:cNvSpPr>
            <a:spLocks noGrp="1"/>
          </p:cNvSpPr>
          <p:nvPr>
            <p:ph type="dt" sz="half" idx="10"/>
          </p:nvPr>
        </p:nvSpPr>
        <p:spPr/>
        <p:txBody>
          <a:bodyPr/>
          <a:lstStyle/>
          <a:p>
            <a:fld id="{F759685B-A31D-4127-858A-CDCBC98DD899}" type="datetimeFigureOut">
              <a:rPr lang="tr-TR" smtClean="0"/>
              <a:t>12.05.2020</a:t>
            </a:fld>
            <a:endParaRPr lang="tr-TR"/>
          </a:p>
        </p:txBody>
      </p:sp>
      <p:sp>
        <p:nvSpPr>
          <p:cNvPr id="5" name="Alt Bilgi Yer Tutucusu 4">
            <a:extLst>
              <a:ext uri="{FF2B5EF4-FFF2-40B4-BE49-F238E27FC236}">
                <a16:creationId xmlns:a16="http://schemas.microsoft.com/office/drawing/2014/main" id="{D0E2A9C2-C254-4558-BD51-76144E68901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F00E003-6A71-48FF-89BB-C5D6D65C3D0A}"/>
              </a:ext>
            </a:extLst>
          </p:cNvPr>
          <p:cNvSpPr>
            <a:spLocks noGrp="1"/>
          </p:cNvSpPr>
          <p:nvPr>
            <p:ph type="sldNum" sz="quarter" idx="12"/>
          </p:nvPr>
        </p:nvSpPr>
        <p:spPr/>
        <p:txBody>
          <a:bodyPr/>
          <a:lstStyle/>
          <a:p>
            <a:fld id="{CEFD3033-E11C-4F15-9C3E-A6624B0B4541}" type="slidenum">
              <a:rPr lang="tr-TR" smtClean="0"/>
              <a:t>‹#›</a:t>
            </a:fld>
            <a:endParaRPr lang="tr-TR"/>
          </a:p>
        </p:txBody>
      </p:sp>
    </p:spTree>
    <p:extLst>
      <p:ext uri="{BB962C8B-B14F-4D97-AF65-F5344CB8AC3E}">
        <p14:creationId xmlns:p14="http://schemas.microsoft.com/office/powerpoint/2010/main" val="2374770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F59B756-1144-4A54-83EE-3AB1AF01079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EE681E1-137A-4CD3-9D86-F65A5CB1372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CCAD2AB-7F32-4EF6-89D1-985614BA1E63}"/>
              </a:ext>
            </a:extLst>
          </p:cNvPr>
          <p:cNvSpPr>
            <a:spLocks noGrp="1"/>
          </p:cNvSpPr>
          <p:nvPr>
            <p:ph type="dt" sz="half" idx="10"/>
          </p:nvPr>
        </p:nvSpPr>
        <p:spPr/>
        <p:txBody>
          <a:bodyPr/>
          <a:lstStyle/>
          <a:p>
            <a:fld id="{F759685B-A31D-4127-858A-CDCBC98DD899}" type="datetimeFigureOut">
              <a:rPr lang="tr-TR" smtClean="0"/>
              <a:t>12.05.2020</a:t>
            </a:fld>
            <a:endParaRPr lang="tr-TR"/>
          </a:p>
        </p:txBody>
      </p:sp>
      <p:sp>
        <p:nvSpPr>
          <p:cNvPr id="5" name="Alt Bilgi Yer Tutucusu 4">
            <a:extLst>
              <a:ext uri="{FF2B5EF4-FFF2-40B4-BE49-F238E27FC236}">
                <a16:creationId xmlns:a16="http://schemas.microsoft.com/office/drawing/2014/main" id="{86FE20B4-D366-45F6-A83B-F88AABBE74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02A83F2-C454-49EE-B75B-62A36E507A9F}"/>
              </a:ext>
            </a:extLst>
          </p:cNvPr>
          <p:cNvSpPr>
            <a:spLocks noGrp="1"/>
          </p:cNvSpPr>
          <p:nvPr>
            <p:ph type="sldNum" sz="quarter" idx="12"/>
          </p:nvPr>
        </p:nvSpPr>
        <p:spPr/>
        <p:txBody>
          <a:bodyPr/>
          <a:lstStyle/>
          <a:p>
            <a:fld id="{CEFD3033-E11C-4F15-9C3E-A6624B0B4541}" type="slidenum">
              <a:rPr lang="tr-TR" smtClean="0"/>
              <a:t>‹#›</a:t>
            </a:fld>
            <a:endParaRPr lang="tr-TR"/>
          </a:p>
        </p:txBody>
      </p:sp>
    </p:spTree>
    <p:extLst>
      <p:ext uri="{BB962C8B-B14F-4D97-AF65-F5344CB8AC3E}">
        <p14:creationId xmlns:p14="http://schemas.microsoft.com/office/powerpoint/2010/main" val="864127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686CD4-1AA1-429B-AE6C-561FCBF1C1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7A24F17-B6AD-4A18-B917-6E05BA4760D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48C5106-DEA8-44F8-98C6-4FF12ECAD19C}"/>
              </a:ext>
            </a:extLst>
          </p:cNvPr>
          <p:cNvSpPr>
            <a:spLocks noGrp="1"/>
          </p:cNvSpPr>
          <p:nvPr>
            <p:ph type="dt" sz="half" idx="10"/>
          </p:nvPr>
        </p:nvSpPr>
        <p:spPr/>
        <p:txBody>
          <a:bodyPr/>
          <a:lstStyle/>
          <a:p>
            <a:fld id="{F759685B-A31D-4127-858A-CDCBC98DD899}" type="datetimeFigureOut">
              <a:rPr lang="tr-TR" smtClean="0"/>
              <a:t>12.05.2020</a:t>
            </a:fld>
            <a:endParaRPr lang="tr-TR"/>
          </a:p>
        </p:txBody>
      </p:sp>
      <p:sp>
        <p:nvSpPr>
          <p:cNvPr id="5" name="Alt Bilgi Yer Tutucusu 4">
            <a:extLst>
              <a:ext uri="{FF2B5EF4-FFF2-40B4-BE49-F238E27FC236}">
                <a16:creationId xmlns:a16="http://schemas.microsoft.com/office/drawing/2014/main" id="{12F3A2E8-F1C1-415D-8740-0C7E79EDC0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F329027-3FB8-480C-8053-5BDB0416D3D9}"/>
              </a:ext>
            </a:extLst>
          </p:cNvPr>
          <p:cNvSpPr>
            <a:spLocks noGrp="1"/>
          </p:cNvSpPr>
          <p:nvPr>
            <p:ph type="sldNum" sz="quarter" idx="12"/>
          </p:nvPr>
        </p:nvSpPr>
        <p:spPr/>
        <p:txBody>
          <a:bodyPr/>
          <a:lstStyle/>
          <a:p>
            <a:fld id="{CEFD3033-E11C-4F15-9C3E-A6624B0B4541}" type="slidenum">
              <a:rPr lang="tr-TR" smtClean="0"/>
              <a:t>‹#›</a:t>
            </a:fld>
            <a:endParaRPr lang="tr-TR"/>
          </a:p>
        </p:txBody>
      </p:sp>
    </p:spTree>
    <p:extLst>
      <p:ext uri="{BB962C8B-B14F-4D97-AF65-F5344CB8AC3E}">
        <p14:creationId xmlns:p14="http://schemas.microsoft.com/office/powerpoint/2010/main" val="1656237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F609AD-6592-4061-AE53-6832B4FDA30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30938AB-0A23-4618-A60A-27DF5387F3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45C269C-26E2-43F0-BB12-CA8F64A1F907}"/>
              </a:ext>
            </a:extLst>
          </p:cNvPr>
          <p:cNvSpPr>
            <a:spLocks noGrp="1"/>
          </p:cNvSpPr>
          <p:nvPr>
            <p:ph type="dt" sz="half" idx="10"/>
          </p:nvPr>
        </p:nvSpPr>
        <p:spPr/>
        <p:txBody>
          <a:bodyPr/>
          <a:lstStyle/>
          <a:p>
            <a:fld id="{F759685B-A31D-4127-858A-CDCBC98DD899}" type="datetimeFigureOut">
              <a:rPr lang="tr-TR" smtClean="0"/>
              <a:t>12.05.2020</a:t>
            </a:fld>
            <a:endParaRPr lang="tr-TR"/>
          </a:p>
        </p:txBody>
      </p:sp>
      <p:sp>
        <p:nvSpPr>
          <p:cNvPr id="5" name="Alt Bilgi Yer Tutucusu 4">
            <a:extLst>
              <a:ext uri="{FF2B5EF4-FFF2-40B4-BE49-F238E27FC236}">
                <a16:creationId xmlns:a16="http://schemas.microsoft.com/office/drawing/2014/main" id="{5CE9792B-5F2F-4124-A2DB-650787E6076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3CAF0AE-95BD-4E5A-8D00-11519A35585E}"/>
              </a:ext>
            </a:extLst>
          </p:cNvPr>
          <p:cNvSpPr>
            <a:spLocks noGrp="1"/>
          </p:cNvSpPr>
          <p:nvPr>
            <p:ph type="sldNum" sz="quarter" idx="12"/>
          </p:nvPr>
        </p:nvSpPr>
        <p:spPr/>
        <p:txBody>
          <a:bodyPr/>
          <a:lstStyle/>
          <a:p>
            <a:fld id="{CEFD3033-E11C-4F15-9C3E-A6624B0B4541}" type="slidenum">
              <a:rPr lang="tr-TR" smtClean="0"/>
              <a:t>‹#›</a:t>
            </a:fld>
            <a:endParaRPr lang="tr-TR"/>
          </a:p>
        </p:txBody>
      </p:sp>
    </p:spTree>
    <p:extLst>
      <p:ext uri="{BB962C8B-B14F-4D97-AF65-F5344CB8AC3E}">
        <p14:creationId xmlns:p14="http://schemas.microsoft.com/office/powerpoint/2010/main" val="3351014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1CF566-7ECC-422E-9881-C9A0F09F58E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52A4493-CC05-4BF4-AF37-CA27EDA9A7E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EAE2B42-150D-4811-814F-E5CEED5A8C3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C875AA0-B554-42B7-84FC-EADE00CBBCC8}"/>
              </a:ext>
            </a:extLst>
          </p:cNvPr>
          <p:cNvSpPr>
            <a:spLocks noGrp="1"/>
          </p:cNvSpPr>
          <p:nvPr>
            <p:ph type="dt" sz="half" idx="10"/>
          </p:nvPr>
        </p:nvSpPr>
        <p:spPr/>
        <p:txBody>
          <a:bodyPr/>
          <a:lstStyle/>
          <a:p>
            <a:fld id="{F759685B-A31D-4127-858A-CDCBC98DD899}" type="datetimeFigureOut">
              <a:rPr lang="tr-TR" smtClean="0"/>
              <a:t>12.05.2020</a:t>
            </a:fld>
            <a:endParaRPr lang="tr-TR"/>
          </a:p>
        </p:txBody>
      </p:sp>
      <p:sp>
        <p:nvSpPr>
          <p:cNvPr id="6" name="Alt Bilgi Yer Tutucusu 5">
            <a:extLst>
              <a:ext uri="{FF2B5EF4-FFF2-40B4-BE49-F238E27FC236}">
                <a16:creationId xmlns:a16="http://schemas.microsoft.com/office/drawing/2014/main" id="{C8804430-970A-40F7-AE05-B6EEEF66221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3324A08-DD50-4716-A834-5E5687337F38}"/>
              </a:ext>
            </a:extLst>
          </p:cNvPr>
          <p:cNvSpPr>
            <a:spLocks noGrp="1"/>
          </p:cNvSpPr>
          <p:nvPr>
            <p:ph type="sldNum" sz="quarter" idx="12"/>
          </p:nvPr>
        </p:nvSpPr>
        <p:spPr/>
        <p:txBody>
          <a:bodyPr/>
          <a:lstStyle/>
          <a:p>
            <a:fld id="{CEFD3033-E11C-4F15-9C3E-A6624B0B4541}" type="slidenum">
              <a:rPr lang="tr-TR" smtClean="0"/>
              <a:t>‹#›</a:t>
            </a:fld>
            <a:endParaRPr lang="tr-TR"/>
          </a:p>
        </p:txBody>
      </p:sp>
    </p:spTree>
    <p:extLst>
      <p:ext uri="{BB962C8B-B14F-4D97-AF65-F5344CB8AC3E}">
        <p14:creationId xmlns:p14="http://schemas.microsoft.com/office/powerpoint/2010/main" val="2464639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4C22C8-E8DA-4AA6-8E57-F897900DF2C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81830E7-4961-4458-9698-1F5347ED05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FF82006-044F-4B03-9EF1-EB4FD665659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66BF10D-1FD3-42EB-B200-B03F70FFD9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0057480-AA68-4D16-AA08-1F1506292067}"/>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F35B1BD-27FD-4AB1-A334-8D79B6BBA6F9}"/>
              </a:ext>
            </a:extLst>
          </p:cNvPr>
          <p:cNvSpPr>
            <a:spLocks noGrp="1"/>
          </p:cNvSpPr>
          <p:nvPr>
            <p:ph type="dt" sz="half" idx="10"/>
          </p:nvPr>
        </p:nvSpPr>
        <p:spPr/>
        <p:txBody>
          <a:bodyPr/>
          <a:lstStyle/>
          <a:p>
            <a:fld id="{F759685B-A31D-4127-858A-CDCBC98DD899}" type="datetimeFigureOut">
              <a:rPr lang="tr-TR" smtClean="0"/>
              <a:t>12.05.2020</a:t>
            </a:fld>
            <a:endParaRPr lang="tr-TR"/>
          </a:p>
        </p:txBody>
      </p:sp>
      <p:sp>
        <p:nvSpPr>
          <p:cNvPr id="8" name="Alt Bilgi Yer Tutucusu 7">
            <a:extLst>
              <a:ext uri="{FF2B5EF4-FFF2-40B4-BE49-F238E27FC236}">
                <a16:creationId xmlns:a16="http://schemas.microsoft.com/office/drawing/2014/main" id="{07559BBE-61FF-4B1D-A974-584C0DED599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40E8ED6-2E13-4855-A23F-441CC07FDFCA}"/>
              </a:ext>
            </a:extLst>
          </p:cNvPr>
          <p:cNvSpPr>
            <a:spLocks noGrp="1"/>
          </p:cNvSpPr>
          <p:nvPr>
            <p:ph type="sldNum" sz="quarter" idx="12"/>
          </p:nvPr>
        </p:nvSpPr>
        <p:spPr/>
        <p:txBody>
          <a:bodyPr/>
          <a:lstStyle/>
          <a:p>
            <a:fld id="{CEFD3033-E11C-4F15-9C3E-A6624B0B4541}" type="slidenum">
              <a:rPr lang="tr-TR" smtClean="0"/>
              <a:t>‹#›</a:t>
            </a:fld>
            <a:endParaRPr lang="tr-TR"/>
          </a:p>
        </p:txBody>
      </p:sp>
    </p:spTree>
    <p:extLst>
      <p:ext uri="{BB962C8B-B14F-4D97-AF65-F5344CB8AC3E}">
        <p14:creationId xmlns:p14="http://schemas.microsoft.com/office/powerpoint/2010/main" val="608189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102A71-5070-4ACE-8974-1EC5F982295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9385C71-A1B4-476E-B431-015FD8857161}"/>
              </a:ext>
            </a:extLst>
          </p:cNvPr>
          <p:cNvSpPr>
            <a:spLocks noGrp="1"/>
          </p:cNvSpPr>
          <p:nvPr>
            <p:ph type="dt" sz="half" idx="10"/>
          </p:nvPr>
        </p:nvSpPr>
        <p:spPr/>
        <p:txBody>
          <a:bodyPr/>
          <a:lstStyle/>
          <a:p>
            <a:fld id="{F759685B-A31D-4127-858A-CDCBC98DD899}" type="datetimeFigureOut">
              <a:rPr lang="tr-TR" smtClean="0"/>
              <a:t>12.05.2020</a:t>
            </a:fld>
            <a:endParaRPr lang="tr-TR"/>
          </a:p>
        </p:txBody>
      </p:sp>
      <p:sp>
        <p:nvSpPr>
          <p:cNvPr id="4" name="Alt Bilgi Yer Tutucusu 3">
            <a:extLst>
              <a:ext uri="{FF2B5EF4-FFF2-40B4-BE49-F238E27FC236}">
                <a16:creationId xmlns:a16="http://schemas.microsoft.com/office/drawing/2014/main" id="{E4E73D9F-267D-472A-9E48-EECC63B34DF7}"/>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0D2C725-1CDF-410E-92D5-629FD97B961D}"/>
              </a:ext>
            </a:extLst>
          </p:cNvPr>
          <p:cNvSpPr>
            <a:spLocks noGrp="1"/>
          </p:cNvSpPr>
          <p:nvPr>
            <p:ph type="sldNum" sz="quarter" idx="12"/>
          </p:nvPr>
        </p:nvSpPr>
        <p:spPr/>
        <p:txBody>
          <a:bodyPr/>
          <a:lstStyle/>
          <a:p>
            <a:fld id="{CEFD3033-E11C-4F15-9C3E-A6624B0B4541}" type="slidenum">
              <a:rPr lang="tr-TR" smtClean="0"/>
              <a:t>‹#›</a:t>
            </a:fld>
            <a:endParaRPr lang="tr-TR"/>
          </a:p>
        </p:txBody>
      </p:sp>
    </p:spTree>
    <p:extLst>
      <p:ext uri="{BB962C8B-B14F-4D97-AF65-F5344CB8AC3E}">
        <p14:creationId xmlns:p14="http://schemas.microsoft.com/office/powerpoint/2010/main" val="971239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C53861D-52B4-49FA-AFE5-D0EDBE70BFCC}"/>
              </a:ext>
            </a:extLst>
          </p:cNvPr>
          <p:cNvSpPr>
            <a:spLocks noGrp="1"/>
          </p:cNvSpPr>
          <p:nvPr>
            <p:ph type="dt" sz="half" idx="10"/>
          </p:nvPr>
        </p:nvSpPr>
        <p:spPr/>
        <p:txBody>
          <a:bodyPr/>
          <a:lstStyle/>
          <a:p>
            <a:fld id="{F759685B-A31D-4127-858A-CDCBC98DD899}" type="datetimeFigureOut">
              <a:rPr lang="tr-TR" smtClean="0"/>
              <a:t>12.05.2020</a:t>
            </a:fld>
            <a:endParaRPr lang="tr-TR"/>
          </a:p>
        </p:txBody>
      </p:sp>
      <p:sp>
        <p:nvSpPr>
          <p:cNvPr id="3" name="Alt Bilgi Yer Tutucusu 2">
            <a:extLst>
              <a:ext uri="{FF2B5EF4-FFF2-40B4-BE49-F238E27FC236}">
                <a16:creationId xmlns:a16="http://schemas.microsoft.com/office/drawing/2014/main" id="{F6807A03-EEC0-4F29-8843-17D48104E63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6730BB88-C02D-4C48-8AF8-AF9F5F93D5A3}"/>
              </a:ext>
            </a:extLst>
          </p:cNvPr>
          <p:cNvSpPr>
            <a:spLocks noGrp="1"/>
          </p:cNvSpPr>
          <p:nvPr>
            <p:ph type="sldNum" sz="quarter" idx="12"/>
          </p:nvPr>
        </p:nvSpPr>
        <p:spPr/>
        <p:txBody>
          <a:bodyPr/>
          <a:lstStyle/>
          <a:p>
            <a:fld id="{CEFD3033-E11C-4F15-9C3E-A6624B0B4541}" type="slidenum">
              <a:rPr lang="tr-TR" smtClean="0"/>
              <a:t>‹#›</a:t>
            </a:fld>
            <a:endParaRPr lang="tr-TR"/>
          </a:p>
        </p:txBody>
      </p:sp>
    </p:spTree>
    <p:extLst>
      <p:ext uri="{BB962C8B-B14F-4D97-AF65-F5344CB8AC3E}">
        <p14:creationId xmlns:p14="http://schemas.microsoft.com/office/powerpoint/2010/main" val="1477540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B741F9-8D76-4592-A838-A7B91BC2A62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A47051D-AC6D-496D-B0BB-D9EDA76BD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8F55A5D-5AEB-49A8-A8F2-8215F3D11F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FAFE3DB-121F-4BB4-A2D4-0F5BB564359E}"/>
              </a:ext>
            </a:extLst>
          </p:cNvPr>
          <p:cNvSpPr>
            <a:spLocks noGrp="1"/>
          </p:cNvSpPr>
          <p:nvPr>
            <p:ph type="dt" sz="half" idx="10"/>
          </p:nvPr>
        </p:nvSpPr>
        <p:spPr/>
        <p:txBody>
          <a:bodyPr/>
          <a:lstStyle/>
          <a:p>
            <a:fld id="{F759685B-A31D-4127-858A-CDCBC98DD899}" type="datetimeFigureOut">
              <a:rPr lang="tr-TR" smtClean="0"/>
              <a:t>12.05.2020</a:t>
            </a:fld>
            <a:endParaRPr lang="tr-TR"/>
          </a:p>
        </p:txBody>
      </p:sp>
      <p:sp>
        <p:nvSpPr>
          <p:cNvPr id="6" name="Alt Bilgi Yer Tutucusu 5">
            <a:extLst>
              <a:ext uri="{FF2B5EF4-FFF2-40B4-BE49-F238E27FC236}">
                <a16:creationId xmlns:a16="http://schemas.microsoft.com/office/drawing/2014/main" id="{C782789D-52E0-4A85-8531-399754EDF05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74117F7-710E-4332-9A1F-BA926EE5C4EA}"/>
              </a:ext>
            </a:extLst>
          </p:cNvPr>
          <p:cNvSpPr>
            <a:spLocks noGrp="1"/>
          </p:cNvSpPr>
          <p:nvPr>
            <p:ph type="sldNum" sz="quarter" idx="12"/>
          </p:nvPr>
        </p:nvSpPr>
        <p:spPr/>
        <p:txBody>
          <a:bodyPr/>
          <a:lstStyle/>
          <a:p>
            <a:fld id="{CEFD3033-E11C-4F15-9C3E-A6624B0B4541}" type="slidenum">
              <a:rPr lang="tr-TR" smtClean="0"/>
              <a:t>‹#›</a:t>
            </a:fld>
            <a:endParaRPr lang="tr-TR"/>
          </a:p>
        </p:txBody>
      </p:sp>
    </p:spTree>
    <p:extLst>
      <p:ext uri="{BB962C8B-B14F-4D97-AF65-F5344CB8AC3E}">
        <p14:creationId xmlns:p14="http://schemas.microsoft.com/office/powerpoint/2010/main" val="855955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5DB383-60D8-4426-BED2-D6362EB82BF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399CCD5-78E5-4084-9DCD-D5D0667F8F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3C0DA98-6040-434D-8EE7-1CA429B44D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201DECA-4272-4DEE-9B12-303316488261}"/>
              </a:ext>
            </a:extLst>
          </p:cNvPr>
          <p:cNvSpPr>
            <a:spLocks noGrp="1"/>
          </p:cNvSpPr>
          <p:nvPr>
            <p:ph type="dt" sz="half" idx="10"/>
          </p:nvPr>
        </p:nvSpPr>
        <p:spPr/>
        <p:txBody>
          <a:bodyPr/>
          <a:lstStyle/>
          <a:p>
            <a:fld id="{F759685B-A31D-4127-858A-CDCBC98DD899}" type="datetimeFigureOut">
              <a:rPr lang="tr-TR" smtClean="0"/>
              <a:t>12.05.2020</a:t>
            </a:fld>
            <a:endParaRPr lang="tr-TR"/>
          </a:p>
        </p:txBody>
      </p:sp>
      <p:sp>
        <p:nvSpPr>
          <p:cNvPr id="6" name="Alt Bilgi Yer Tutucusu 5">
            <a:extLst>
              <a:ext uri="{FF2B5EF4-FFF2-40B4-BE49-F238E27FC236}">
                <a16:creationId xmlns:a16="http://schemas.microsoft.com/office/drawing/2014/main" id="{B3989C61-1335-4A49-8A42-8D4E3A30502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023096-AD43-4ED7-8575-A12311B1EDF0}"/>
              </a:ext>
            </a:extLst>
          </p:cNvPr>
          <p:cNvSpPr>
            <a:spLocks noGrp="1"/>
          </p:cNvSpPr>
          <p:nvPr>
            <p:ph type="sldNum" sz="quarter" idx="12"/>
          </p:nvPr>
        </p:nvSpPr>
        <p:spPr/>
        <p:txBody>
          <a:bodyPr/>
          <a:lstStyle/>
          <a:p>
            <a:fld id="{CEFD3033-E11C-4F15-9C3E-A6624B0B4541}" type="slidenum">
              <a:rPr lang="tr-TR" smtClean="0"/>
              <a:t>‹#›</a:t>
            </a:fld>
            <a:endParaRPr lang="tr-TR"/>
          </a:p>
        </p:txBody>
      </p:sp>
    </p:spTree>
    <p:extLst>
      <p:ext uri="{BB962C8B-B14F-4D97-AF65-F5344CB8AC3E}">
        <p14:creationId xmlns:p14="http://schemas.microsoft.com/office/powerpoint/2010/main" val="3242322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243FE8A-BEF2-40FC-85FD-6B344B9837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4140DEC-E27B-419F-A026-2902C2D397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CE59317-6CEF-4766-8D8E-D73B71A53C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59685B-A31D-4127-858A-CDCBC98DD899}" type="datetimeFigureOut">
              <a:rPr lang="tr-TR" smtClean="0"/>
              <a:t>12.05.2020</a:t>
            </a:fld>
            <a:endParaRPr lang="tr-TR"/>
          </a:p>
        </p:txBody>
      </p:sp>
      <p:sp>
        <p:nvSpPr>
          <p:cNvPr id="5" name="Alt Bilgi Yer Tutucusu 4">
            <a:extLst>
              <a:ext uri="{FF2B5EF4-FFF2-40B4-BE49-F238E27FC236}">
                <a16:creationId xmlns:a16="http://schemas.microsoft.com/office/drawing/2014/main" id="{E10C53BE-8C95-4F4D-B4AA-1EEA15CBF1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865AC3D-7FE4-4477-8756-C9421DA1CB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D3033-E11C-4F15-9C3E-A6624B0B4541}" type="slidenum">
              <a:rPr lang="tr-TR" smtClean="0"/>
              <a:t>‹#›</a:t>
            </a:fld>
            <a:endParaRPr lang="tr-TR"/>
          </a:p>
        </p:txBody>
      </p:sp>
    </p:spTree>
    <p:extLst>
      <p:ext uri="{BB962C8B-B14F-4D97-AF65-F5344CB8AC3E}">
        <p14:creationId xmlns:p14="http://schemas.microsoft.com/office/powerpoint/2010/main" val="4171773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mek.oszk.hu/12000/1201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mek.oszk.hu/12000/1201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mek.oszk.hu/12000/1201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nyelvemlekek.oszk.h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nyelvemlekek.oszk.hu/" TargetMode="External"/><Relationship Id="rId2" Type="http://schemas.openxmlformats.org/officeDocument/2006/relationships/hyperlink" Target="http://mek.oszk.hu/12000/1201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3B5A8C-EFD1-4E3B-B177-C693E95F3569}"/>
              </a:ext>
            </a:extLst>
          </p:cNvPr>
          <p:cNvSpPr>
            <a:spLocks noGrp="1"/>
          </p:cNvSpPr>
          <p:nvPr>
            <p:ph type="ctrTitle"/>
          </p:nvPr>
        </p:nvSpPr>
        <p:spPr/>
        <p:txBody>
          <a:bodyPr/>
          <a:lstStyle/>
          <a:p>
            <a:r>
              <a:rPr lang="tr-TR" dirty="0"/>
              <a:t>Macar Dil Bilimi</a:t>
            </a:r>
          </a:p>
        </p:txBody>
      </p:sp>
      <p:sp>
        <p:nvSpPr>
          <p:cNvPr id="3" name="Alt Başlık 2">
            <a:extLst>
              <a:ext uri="{FF2B5EF4-FFF2-40B4-BE49-F238E27FC236}">
                <a16:creationId xmlns:a16="http://schemas.microsoft.com/office/drawing/2014/main" id="{4BFAEA7A-0575-4542-B9E2-E936E306C4DA}"/>
              </a:ext>
            </a:extLst>
          </p:cNvPr>
          <p:cNvSpPr>
            <a:spLocks noGrp="1"/>
          </p:cNvSpPr>
          <p:nvPr>
            <p:ph type="subTitle" idx="1"/>
          </p:nvPr>
        </p:nvSpPr>
        <p:spPr/>
        <p:txBody>
          <a:bodyPr/>
          <a:lstStyle/>
          <a:p>
            <a:r>
              <a:rPr lang="tr-TR" dirty="0"/>
              <a:t>5.Hafta</a:t>
            </a:r>
          </a:p>
        </p:txBody>
      </p:sp>
    </p:spTree>
    <p:extLst>
      <p:ext uri="{BB962C8B-B14F-4D97-AF65-F5344CB8AC3E}">
        <p14:creationId xmlns:p14="http://schemas.microsoft.com/office/powerpoint/2010/main" val="104047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5473E1-8027-461A-854D-BEDF65CBEAA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564B401-3926-4478-B182-307570676148}"/>
              </a:ext>
            </a:extLst>
          </p:cNvPr>
          <p:cNvSpPr>
            <a:spLocks noGrp="1"/>
          </p:cNvSpPr>
          <p:nvPr>
            <p:ph idx="1"/>
          </p:nvPr>
        </p:nvSpPr>
        <p:spPr/>
        <p:txBody>
          <a:bodyPr>
            <a:normAutofit/>
          </a:bodyPr>
          <a:lstStyle/>
          <a:p>
            <a:pPr algn="just"/>
            <a:r>
              <a:rPr lang="tr-TR" dirty="0"/>
              <a:t>Dil etkileşiminin boyutlarının sınıflandırılmasında alıntı ve ödünç kelimelerin önemli bir görevi bulunmaktadır. Macarcada «jövevény» ve «</a:t>
            </a:r>
            <a:r>
              <a:rPr lang="tr-TR" dirty="0" err="1"/>
              <a:t>kölcsönszó</a:t>
            </a:r>
            <a:r>
              <a:rPr lang="tr-TR" dirty="0"/>
              <a:t>» olarak nitelendirilen bu tür sözcükler üzerinde yapılan bilimsel incelemelerle toplumsal, kültürel ve tarihsel açıdan pek çok veriye ulaşılması mümkündür. Macar dili ve dilbilim çalışmalarında bu bakımdan bu alıntı ve ödünç kelimelerin incelenmesi önemli bir yer tutmaktadır.</a:t>
            </a:r>
          </a:p>
          <a:p>
            <a:pPr algn="just"/>
            <a:r>
              <a:rPr lang="tr-TR" sz="2400" dirty="0"/>
              <a:t>(Not: Macar dilindeki Türkçe kökenli alıntı kelimeler için bkz.: Güngörmüş, Naciye, «</a:t>
            </a:r>
            <a:r>
              <a:rPr lang="tr-TR" sz="2400" i="1" dirty="0"/>
              <a:t>Macar Dilinde Bulunan Türkçe Alıntı Sözcüklerin Dil Tarihi Açısından Genel Bir Değerlendirmesi</a:t>
            </a:r>
            <a:r>
              <a:rPr lang="tr-TR" sz="2400" dirty="0"/>
              <a:t>», Batı Dil ve Edebiyatları Dergisi, </a:t>
            </a:r>
            <a:r>
              <a:rPr lang="tr-TR" sz="2400" dirty="0" err="1"/>
              <a:t>c.III</a:t>
            </a:r>
            <a:r>
              <a:rPr lang="tr-TR" sz="2400" dirty="0"/>
              <a:t>, sayı:3, s. 123-139, Ankara Üniversitesi Basımevi, Ankara, 1998, s.134-138).</a:t>
            </a:r>
          </a:p>
          <a:p>
            <a:endParaRPr lang="tr-TR" dirty="0"/>
          </a:p>
        </p:txBody>
      </p:sp>
    </p:spTree>
    <p:extLst>
      <p:ext uri="{BB962C8B-B14F-4D97-AF65-F5344CB8AC3E}">
        <p14:creationId xmlns:p14="http://schemas.microsoft.com/office/powerpoint/2010/main" val="2864175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1C6D00-BD72-4275-95F0-05B6424FB0E0}"/>
              </a:ext>
            </a:extLst>
          </p:cNvPr>
          <p:cNvSpPr>
            <a:spLocks noGrp="1"/>
          </p:cNvSpPr>
          <p:nvPr>
            <p:ph type="title"/>
          </p:nvPr>
        </p:nvSpPr>
        <p:spPr/>
        <p:txBody>
          <a:bodyPr/>
          <a:lstStyle/>
          <a:p>
            <a:r>
              <a:rPr lang="tr-TR" dirty="0"/>
              <a:t>Yazılı Belgeler</a:t>
            </a:r>
          </a:p>
        </p:txBody>
      </p:sp>
      <p:sp>
        <p:nvSpPr>
          <p:cNvPr id="3" name="İçerik Yer Tutucusu 2">
            <a:extLst>
              <a:ext uri="{FF2B5EF4-FFF2-40B4-BE49-F238E27FC236}">
                <a16:creationId xmlns:a16="http://schemas.microsoft.com/office/drawing/2014/main" id="{B8117A60-A35F-476B-873B-977B0854E355}"/>
              </a:ext>
            </a:extLst>
          </p:cNvPr>
          <p:cNvSpPr>
            <a:spLocks noGrp="1"/>
          </p:cNvSpPr>
          <p:nvPr>
            <p:ph idx="1"/>
          </p:nvPr>
        </p:nvSpPr>
        <p:spPr/>
        <p:txBody>
          <a:bodyPr/>
          <a:lstStyle/>
          <a:p>
            <a:pPr algn="just"/>
            <a:r>
              <a:rPr lang="tr-TR" dirty="0"/>
              <a:t>Macarca yazılı belgeler Macar dili tarihinin son ana dönemi olan </a:t>
            </a:r>
            <a:r>
              <a:rPr lang="tr-TR" i="1" dirty="0"/>
              <a:t>Yazılı Belgelerin Bulunduğu Dönem</a:t>
            </a:r>
            <a:r>
              <a:rPr lang="tr-TR" dirty="0"/>
              <a:t>in (</a:t>
            </a:r>
            <a:r>
              <a:rPr lang="tr-TR" i="1" dirty="0"/>
              <a:t>A </a:t>
            </a:r>
            <a:r>
              <a:rPr lang="tr-TR" i="1" dirty="0" err="1"/>
              <a:t>nyelvemlékes</a:t>
            </a:r>
            <a:r>
              <a:rPr lang="tr-TR" i="1" dirty="0"/>
              <a:t> kor</a:t>
            </a:r>
            <a:r>
              <a:rPr lang="tr-TR" dirty="0"/>
              <a:t>) ilk alt devri olan </a:t>
            </a:r>
            <a:r>
              <a:rPr lang="tr-TR" i="1" dirty="0"/>
              <a:t>Eski Macarca Dönemi</a:t>
            </a:r>
            <a:r>
              <a:rPr lang="tr-TR" dirty="0"/>
              <a:t>’nde (</a:t>
            </a:r>
            <a:r>
              <a:rPr lang="tr-TR" i="1" dirty="0">
                <a:solidFill>
                  <a:schemeClr val="dk1"/>
                </a:solidFill>
              </a:rPr>
              <a:t>Az </a:t>
            </a:r>
            <a:r>
              <a:rPr lang="tr-TR" i="1" dirty="0" err="1">
                <a:solidFill>
                  <a:schemeClr val="dk1"/>
                </a:solidFill>
              </a:rPr>
              <a:t>ómagyar</a:t>
            </a:r>
            <a:r>
              <a:rPr lang="tr-TR" i="1" dirty="0">
                <a:solidFill>
                  <a:schemeClr val="dk1"/>
                </a:solidFill>
              </a:rPr>
              <a:t> kor</a:t>
            </a:r>
            <a:r>
              <a:rPr lang="tr-TR" dirty="0">
                <a:solidFill>
                  <a:schemeClr val="dk1"/>
                </a:solidFill>
              </a:rPr>
              <a:t>) </a:t>
            </a:r>
            <a:r>
              <a:rPr lang="tr-TR" dirty="0"/>
              <a:t>ortaya çıkarlar.</a:t>
            </a:r>
          </a:p>
          <a:p>
            <a:pPr marL="0" indent="0" algn="just">
              <a:buNone/>
            </a:pPr>
            <a:endParaRPr lang="tr-TR" dirty="0"/>
          </a:p>
          <a:p>
            <a:pPr marL="0" indent="0" algn="just">
              <a:buNone/>
            </a:pPr>
            <a:r>
              <a:rPr lang="tr-TR" dirty="0"/>
              <a:t>(Not: Bunun öncesindeki dönemlerle ilgili olarak dil, tarih, arkeoloji, halkbilim, dilbilim vb. bilim dallarıyla birlikte sözlü geleneğin ürünlerinden,  Macar halk şarkılarından, kahramanlık şarkılarından, efsanelerden, ağıtlardan vb. sözlü edebiyat ürünlerinden ve etnomüzikoloji biliminden de yararlanıldığı görülmektedir, Bkz. Doğan, 2004 s.3) </a:t>
            </a:r>
          </a:p>
        </p:txBody>
      </p:sp>
    </p:spTree>
    <p:extLst>
      <p:ext uri="{BB962C8B-B14F-4D97-AF65-F5344CB8AC3E}">
        <p14:creationId xmlns:p14="http://schemas.microsoft.com/office/powerpoint/2010/main" val="1665416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148220-4CDF-4ABD-951F-3AAA5FB4FE8B}"/>
              </a:ext>
            </a:extLst>
          </p:cNvPr>
          <p:cNvSpPr>
            <a:spLocks noGrp="1"/>
          </p:cNvSpPr>
          <p:nvPr>
            <p:ph type="title"/>
          </p:nvPr>
        </p:nvSpPr>
        <p:spPr/>
        <p:txBody>
          <a:bodyPr/>
          <a:lstStyle/>
          <a:p>
            <a:r>
              <a:rPr lang="tr-TR" dirty="0"/>
              <a:t>Yazılı Belgeler</a:t>
            </a:r>
          </a:p>
        </p:txBody>
      </p:sp>
      <p:sp>
        <p:nvSpPr>
          <p:cNvPr id="3" name="İçerik Yer Tutucusu 2">
            <a:extLst>
              <a:ext uri="{FF2B5EF4-FFF2-40B4-BE49-F238E27FC236}">
                <a16:creationId xmlns:a16="http://schemas.microsoft.com/office/drawing/2014/main" id="{7B8BBF19-7F72-4A52-AC86-4093B283066E}"/>
              </a:ext>
            </a:extLst>
          </p:cNvPr>
          <p:cNvSpPr>
            <a:spLocks noGrp="1"/>
          </p:cNvSpPr>
          <p:nvPr>
            <p:ph idx="1"/>
          </p:nvPr>
        </p:nvSpPr>
        <p:spPr/>
        <p:txBody>
          <a:bodyPr>
            <a:normAutofit/>
          </a:bodyPr>
          <a:lstStyle/>
          <a:p>
            <a:pPr algn="just"/>
            <a:r>
              <a:rPr lang="tr-TR" dirty="0"/>
              <a:t>Macar dili tarihinin yazılı belgelerinin ortaya çıktığı ilk dönemde Avrupa’nın genelinde de görüldüğü gibi büyük bir Latince etkisi hakimdi ve bu erken dönem yazılı belgelerinin büyük bir bölümü de yine Latince metinlerden oluşmaktaydı.</a:t>
            </a:r>
          </a:p>
        </p:txBody>
      </p:sp>
    </p:spTree>
    <p:extLst>
      <p:ext uri="{BB962C8B-B14F-4D97-AF65-F5344CB8AC3E}">
        <p14:creationId xmlns:p14="http://schemas.microsoft.com/office/powerpoint/2010/main" val="3601333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7D8C3C-7F4D-4E0B-8DE6-8BD515C253A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BBF882A-2DA7-4930-BCB6-10169FF11EAC}"/>
              </a:ext>
            </a:extLst>
          </p:cNvPr>
          <p:cNvSpPr>
            <a:spLocks noGrp="1"/>
          </p:cNvSpPr>
          <p:nvPr>
            <p:ph idx="1"/>
          </p:nvPr>
        </p:nvSpPr>
        <p:spPr/>
        <p:txBody>
          <a:bodyPr/>
          <a:lstStyle/>
          <a:p>
            <a:pPr algn="just"/>
            <a:r>
              <a:rPr lang="tr-TR" dirty="0"/>
              <a:t>Bu Latince belgelerin içerisinde bazı Macarca sözcüklere rastlanan «dağınık el yazmaları» olarak da bilinen ilk metinler genelde Latince olup metin içerisinde Macar kişi ve yer adları gibi sözcüklere rastlanmaktadır. </a:t>
            </a:r>
          </a:p>
          <a:p>
            <a:pPr algn="just"/>
            <a:r>
              <a:rPr lang="tr-TR" dirty="0"/>
              <a:t>1055 tarihli </a:t>
            </a:r>
            <a:r>
              <a:rPr lang="tr-TR" i="1" dirty="0"/>
              <a:t>Tihányi </a:t>
            </a:r>
            <a:r>
              <a:rPr lang="tr-TR" i="1" dirty="0" err="1"/>
              <a:t>alapítólevél</a:t>
            </a:r>
            <a:r>
              <a:rPr lang="tr-TR" dirty="0"/>
              <a:t> adlı belge dağınık el yazmalarının ilk örneklerinden olup metin içerisinde kimi Macarca sözcüklere rastlanan erken dönem yazılı belgelerden biridir.</a:t>
            </a:r>
          </a:p>
          <a:p>
            <a:pPr algn="just"/>
            <a:endParaRPr lang="tr-TR" dirty="0"/>
          </a:p>
          <a:p>
            <a:pPr marL="0" indent="0" algn="just">
              <a:buNone/>
            </a:pPr>
            <a:r>
              <a:rPr lang="tr-TR" sz="1600" dirty="0"/>
              <a:t>Kaynak: Magyar </a:t>
            </a:r>
            <a:r>
              <a:rPr lang="tr-TR" sz="1600" dirty="0" err="1"/>
              <a:t>Irodalom</a:t>
            </a:r>
            <a:r>
              <a:rPr lang="tr-TR" sz="1600" dirty="0"/>
              <a:t> </a:t>
            </a:r>
            <a:r>
              <a:rPr lang="tr-TR" sz="1600" dirty="0" err="1"/>
              <a:t>Története</a:t>
            </a:r>
            <a:r>
              <a:rPr lang="tr-TR" sz="1600" dirty="0"/>
              <a:t> 1900-ig, (</a:t>
            </a:r>
            <a:r>
              <a:rPr lang="tr-TR" sz="1600" dirty="0" err="1"/>
              <a:t>I.Rész</a:t>
            </a:r>
            <a:r>
              <a:rPr lang="tr-TR" sz="1600" dirty="0"/>
              <a:t>), s.33  </a:t>
            </a:r>
            <a:r>
              <a:rPr lang="tr-TR" sz="1600" dirty="0">
                <a:hlinkClick r:id="rId2"/>
              </a:rPr>
              <a:t>http://mek.oszk.hu/12000/12010/</a:t>
            </a:r>
            <a:endParaRPr lang="tr-TR" sz="1600" dirty="0"/>
          </a:p>
          <a:p>
            <a:pPr algn="just"/>
            <a:endParaRPr lang="tr-TR" dirty="0"/>
          </a:p>
          <a:p>
            <a:endParaRPr lang="tr-TR" dirty="0"/>
          </a:p>
        </p:txBody>
      </p:sp>
    </p:spTree>
    <p:extLst>
      <p:ext uri="{BB962C8B-B14F-4D97-AF65-F5344CB8AC3E}">
        <p14:creationId xmlns:p14="http://schemas.microsoft.com/office/powerpoint/2010/main" val="1667083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673F11-B3A0-40F6-B1E2-AFD40B0C04E7}"/>
              </a:ext>
            </a:extLst>
          </p:cNvPr>
          <p:cNvSpPr>
            <a:spLocks noGrp="1"/>
          </p:cNvSpPr>
          <p:nvPr>
            <p:ph type="title"/>
          </p:nvPr>
        </p:nvSpPr>
        <p:spPr/>
        <p:txBody>
          <a:bodyPr/>
          <a:lstStyle/>
          <a:p>
            <a:r>
              <a:rPr lang="tr-TR" dirty="0"/>
              <a:t>Yazılı Belgeler</a:t>
            </a:r>
          </a:p>
        </p:txBody>
      </p:sp>
      <p:sp>
        <p:nvSpPr>
          <p:cNvPr id="3" name="İçerik Yer Tutucusu 2">
            <a:extLst>
              <a:ext uri="{FF2B5EF4-FFF2-40B4-BE49-F238E27FC236}">
                <a16:creationId xmlns:a16="http://schemas.microsoft.com/office/drawing/2014/main" id="{E9EEA696-CD05-4C2D-8762-244AC74CE026}"/>
              </a:ext>
            </a:extLst>
          </p:cNvPr>
          <p:cNvSpPr>
            <a:spLocks noGrp="1"/>
          </p:cNvSpPr>
          <p:nvPr>
            <p:ph idx="1"/>
          </p:nvPr>
        </p:nvSpPr>
        <p:spPr/>
        <p:txBody>
          <a:bodyPr/>
          <a:lstStyle/>
          <a:p>
            <a:pPr algn="just"/>
            <a:r>
              <a:rPr lang="tr-TR" dirty="0"/>
              <a:t>Macarca ilk yazılı metin 12. yüzyılın sonuna tarihlenen </a:t>
            </a:r>
            <a:r>
              <a:rPr lang="tr-TR" i="1" dirty="0"/>
              <a:t>Halotti </a:t>
            </a:r>
            <a:r>
              <a:rPr lang="tr-TR" i="1" dirty="0" err="1"/>
              <a:t>Beszéd</a:t>
            </a:r>
            <a:r>
              <a:rPr lang="tr-TR" i="1" dirty="0"/>
              <a:t> </a:t>
            </a:r>
            <a:r>
              <a:rPr lang="tr-TR" i="1" dirty="0" err="1"/>
              <a:t>és</a:t>
            </a:r>
            <a:r>
              <a:rPr lang="tr-TR" i="1" dirty="0"/>
              <a:t> </a:t>
            </a:r>
            <a:r>
              <a:rPr lang="tr-TR" i="1" dirty="0" err="1"/>
              <a:t>Könyörgés</a:t>
            </a:r>
            <a:r>
              <a:rPr lang="tr-TR" dirty="0" err="1"/>
              <a:t>’dir</a:t>
            </a:r>
            <a:r>
              <a:rPr lang="tr-TR" dirty="0"/>
              <a:t>.</a:t>
            </a:r>
          </a:p>
          <a:p>
            <a:pPr marL="0" indent="0" algn="just">
              <a:buNone/>
            </a:pPr>
            <a:endParaRPr lang="tr-TR" dirty="0"/>
          </a:p>
          <a:p>
            <a:pPr algn="just"/>
            <a:r>
              <a:rPr lang="tr-TR" dirty="0"/>
              <a:t>Macarca ilk şiir ise </a:t>
            </a:r>
            <a:r>
              <a:rPr lang="tr-TR" i="1" dirty="0"/>
              <a:t>Ómagyar </a:t>
            </a:r>
            <a:r>
              <a:rPr lang="tr-TR" i="1" dirty="0" err="1"/>
              <a:t>Mária</a:t>
            </a:r>
            <a:r>
              <a:rPr lang="tr-TR" i="1" dirty="0"/>
              <a:t> </a:t>
            </a:r>
            <a:r>
              <a:rPr lang="tr-TR" i="1" dirty="0" err="1"/>
              <a:t>Siralom</a:t>
            </a:r>
            <a:r>
              <a:rPr lang="tr-TR" dirty="0" err="1"/>
              <a:t>’dur</a:t>
            </a:r>
            <a:r>
              <a:rPr lang="tr-TR" dirty="0"/>
              <a:t>.</a:t>
            </a:r>
          </a:p>
          <a:p>
            <a:pPr algn="just"/>
            <a:endParaRPr lang="tr-TR" dirty="0"/>
          </a:p>
          <a:p>
            <a:pPr algn="just"/>
            <a:endParaRPr lang="tr-TR" dirty="0"/>
          </a:p>
          <a:p>
            <a:pPr marL="0" indent="0" algn="just">
              <a:buNone/>
            </a:pPr>
            <a:r>
              <a:rPr lang="tr-TR" sz="1600" dirty="0"/>
              <a:t>Kaynaklar: </a:t>
            </a:r>
          </a:p>
          <a:p>
            <a:pPr algn="just"/>
            <a:r>
              <a:rPr lang="tr-TR" sz="1600" dirty="0"/>
              <a:t>Doğan (2013), s. 55-56; / Magyar </a:t>
            </a:r>
            <a:r>
              <a:rPr lang="tr-TR" sz="1600" dirty="0" err="1"/>
              <a:t>Irodalom</a:t>
            </a:r>
            <a:r>
              <a:rPr lang="tr-TR" sz="1600" dirty="0"/>
              <a:t> </a:t>
            </a:r>
            <a:r>
              <a:rPr lang="tr-TR" sz="1600" dirty="0" err="1"/>
              <a:t>Története</a:t>
            </a:r>
            <a:r>
              <a:rPr lang="tr-TR" sz="1600" dirty="0"/>
              <a:t> 1900-ig, (</a:t>
            </a:r>
            <a:r>
              <a:rPr lang="tr-TR" sz="1600" dirty="0" err="1"/>
              <a:t>I.Rész</a:t>
            </a:r>
            <a:r>
              <a:rPr lang="tr-TR" sz="1600" dirty="0"/>
              <a:t>), s.33  </a:t>
            </a:r>
            <a:r>
              <a:rPr lang="tr-TR" sz="1600" dirty="0">
                <a:hlinkClick r:id="rId2"/>
              </a:rPr>
              <a:t>http://mek.oszk.hu/12000/12010/</a:t>
            </a:r>
            <a:endParaRPr lang="tr-TR" sz="1600" dirty="0"/>
          </a:p>
          <a:p>
            <a:pPr algn="just"/>
            <a:endParaRPr lang="tr-TR" dirty="0"/>
          </a:p>
          <a:p>
            <a:pPr algn="just"/>
            <a:endParaRPr lang="tr-TR" dirty="0"/>
          </a:p>
        </p:txBody>
      </p:sp>
    </p:spTree>
    <p:extLst>
      <p:ext uri="{BB962C8B-B14F-4D97-AF65-F5344CB8AC3E}">
        <p14:creationId xmlns:p14="http://schemas.microsoft.com/office/powerpoint/2010/main" val="2192064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A96459-70FF-4467-A89A-06844980A80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0EE5BB9-58EB-4EB1-A2D9-6A3FED2959FB}"/>
              </a:ext>
            </a:extLst>
          </p:cNvPr>
          <p:cNvSpPr>
            <a:spLocks noGrp="1"/>
          </p:cNvSpPr>
          <p:nvPr>
            <p:ph idx="1"/>
          </p:nvPr>
        </p:nvSpPr>
        <p:spPr/>
        <p:txBody>
          <a:bodyPr>
            <a:normAutofit/>
          </a:bodyPr>
          <a:lstStyle/>
          <a:p>
            <a:pPr algn="just"/>
            <a:r>
              <a:rPr lang="tr-TR" dirty="0"/>
              <a:t>Bunların dışında 14. yüzyılda eski Macarca metinlere örnek olarak </a:t>
            </a:r>
            <a:r>
              <a:rPr lang="tr-TR" i="1" dirty="0" err="1"/>
              <a:t>Gyulafehérvári</a:t>
            </a:r>
            <a:r>
              <a:rPr lang="tr-TR" i="1" dirty="0"/>
              <a:t> </a:t>
            </a:r>
            <a:r>
              <a:rPr lang="tr-TR" i="1" dirty="0" err="1"/>
              <a:t>Sorok</a:t>
            </a:r>
            <a:r>
              <a:rPr lang="tr-TR" i="1" dirty="0"/>
              <a:t>  </a:t>
            </a:r>
            <a:r>
              <a:rPr lang="tr-TR" dirty="0"/>
              <a:t>ve </a:t>
            </a:r>
            <a:r>
              <a:rPr lang="tr-TR" i="1" dirty="0"/>
              <a:t>Könisbergi </a:t>
            </a:r>
            <a:r>
              <a:rPr lang="tr-TR" i="1" dirty="0" err="1"/>
              <a:t>Töredék</a:t>
            </a:r>
            <a:r>
              <a:rPr lang="tr-TR" i="1" dirty="0"/>
              <a:t> </a:t>
            </a:r>
            <a:r>
              <a:rPr lang="tr-TR" i="1" dirty="0" err="1"/>
              <a:t>és</a:t>
            </a:r>
            <a:r>
              <a:rPr lang="tr-TR" i="1" dirty="0"/>
              <a:t> </a:t>
            </a:r>
            <a:r>
              <a:rPr lang="tr-TR" i="1" dirty="0" err="1"/>
              <a:t>Szalagjai</a:t>
            </a:r>
            <a:r>
              <a:rPr lang="tr-TR" dirty="0" err="1"/>
              <a:t>’yi</a:t>
            </a:r>
            <a:r>
              <a:rPr lang="tr-TR" dirty="0"/>
              <a:t> verebiliriz.</a:t>
            </a:r>
          </a:p>
          <a:p>
            <a:pPr marL="0" indent="0" algn="just">
              <a:buNone/>
            </a:pPr>
            <a:endParaRPr lang="tr-TR" dirty="0"/>
          </a:p>
          <a:p>
            <a:pPr algn="just"/>
            <a:r>
              <a:rPr lang="tr-TR" dirty="0"/>
              <a:t>Bu belgelerin genel özelliklerine bakacak olursak: genellikle Latince bir ana metinde yer alan ve Latinceden Macarcaya çeviri şeklinde yapıldığı düşünülen metin bölümleri olduklarını söyleyebiliriz.</a:t>
            </a:r>
          </a:p>
          <a:p>
            <a:pPr marL="0" indent="0" algn="just">
              <a:buNone/>
            </a:pPr>
            <a:endParaRPr lang="tr-TR" dirty="0"/>
          </a:p>
          <a:p>
            <a:pPr algn="just"/>
            <a:endParaRPr lang="tr-TR" dirty="0"/>
          </a:p>
          <a:p>
            <a:pPr algn="just"/>
            <a:r>
              <a:rPr lang="tr-TR" sz="1600" dirty="0"/>
              <a:t>Kaynak: Magyar </a:t>
            </a:r>
            <a:r>
              <a:rPr lang="tr-TR" sz="1600" dirty="0" err="1"/>
              <a:t>Irodalom</a:t>
            </a:r>
            <a:r>
              <a:rPr lang="tr-TR" sz="1600" dirty="0"/>
              <a:t> </a:t>
            </a:r>
            <a:r>
              <a:rPr lang="tr-TR" sz="1600" dirty="0" err="1"/>
              <a:t>Története</a:t>
            </a:r>
            <a:r>
              <a:rPr lang="tr-TR" sz="1600" dirty="0"/>
              <a:t> 1900-ig, (</a:t>
            </a:r>
            <a:r>
              <a:rPr lang="tr-TR" sz="1600" dirty="0" err="1"/>
              <a:t>I.Rész</a:t>
            </a:r>
            <a:r>
              <a:rPr lang="tr-TR" sz="1600" dirty="0"/>
              <a:t>), s.33, s.41  </a:t>
            </a:r>
            <a:r>
              <a:rPr lang="tr-TR" sz="1600" dirty="0">
                <a:hlinkClick r:id="rId2"/>
              </a:rPr>
              <a:t>http://mek.oszk.hu/12000/12010/</a:t>
            </a:r>
            <a:endParaRPr lang="tr-TR" sz="1600" dirty="0"/>
          </a:p>
          <a:p>
            <a:pPr algn="just"/>
            <a:endParaRPr lang="tr-TR" dirty="0"/>
          </a:p>
          <a:p>
            <a:endParaRPr lang="tr-TR" dirty="0"/>
          </a:p>
        </p:txBody>
      </p:sp>
    </p:spTree>
    <p:extLst>
      <p:ext uri="{BB962C8B-B14F-4D97-AF65-F5344CB8AC3E}">
        <p14:creationId xmlns:p14="http://schemas.microsoft.com/office/powerpoint/2010/main" val="2645445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623499-EFFE-4A13-825E-94813C7A6581}"/>
              </a:ext>
            </a:extLst>
          </p:cNvPr>
          <p:cNvSpPr>
            <a:spLocks noGrp="1"/>
          </p:cNvSpPr>
          <p:nvPr>
            <p:ph type="title"/>
          </p:nvPr>
        </p:nvSpPr>
        <p:spPr/>
        <p:txBody>
          <a:bodyPr/>
          <a:lstStyle/>
          <a:p>
            <a:r>
              <a:rPr lang="tr-TR" dirty="0"/>
              <a:t>Yazılı Belgeler</a:t>
            </a:r>
          </a:p>
        </p:txBody>
      </p:sp>
      <p:sp>
        <p:nvSpPr>
          <p:cNvPr id="3" name="İçerik Yer Tutucusu 2">
            <a:extLst>
              <a:ext uri="{FF2B5EF4-FFF2-40B4-BE49-F238E27FC236}">
                <a16:creationId xmlns:a16="http://schemas.microsoft.com/office/drawing/2014/main" id="{B7CCF245-F50F-4CDE-AC77-B7D4A2A1259F}"/>
              </a:ext>
            </a:extLst>
          </p:cNvPr>
          <p:cNvSpPr>
            <a:spLocks noGrp="1"/>
          </p:cNvSpPr>
          <p:nvPr>
            <p:ph idx="1"/>
          </p:nvPr>
        </p:nvSpPr>
        <p:spPr/>
        <p:txBody>
          <a:bodyPr>
            <a:normAutofit fontScale="92500" lnSpcReduction="10000"/>
          </a:bodyPr>
          <a:lstStyle/>
          <a:p>
            <a:pPr algn="just"/>
            <a:r>
              <a:rPr lang="tr-TR" dirty="0"/>
              <a:t>Özetle yazı, edebiyat ve eğitim dilinin çok uzun bir dönem Latince olması nedeniyle Macar dili tarihindeki ilk belgelerin, </a:t>
            </a:r>
            <a:r>
              <a:rPr lang="tr-TR" dirty="0" err="1"/>
              <a:t>gestaların</a:t>
            </a:r>
            <a:r>
              <a:rPr lang="tr-TR" dirty="0"/>
              <a:t>, </a:t>
            </a:r>
            <a:r>
              <a:rPr lang="tr-TR" dirty="0" err="1"/>
              <a:t>kódexlerin</a:t>
            </a:r>
            <a:r>
              <a:rPr lang="tr-TR" dirty="0"/>
              <a:t> başlangıçta büyük ölçüde Latince yazıldığını görüyoruz. </a:t>
            </a:r>
          </a:p>
          <a:p>
            <a:pPr algn="just"/>
            <a:r>
              <a:rPr lang="tr-TR" dirty="0"/>
              <a:t>Erken dönem bu sözünü ettiğimiz Latince literatürün içerisinde bazı belgelerde Macarca sözcüklere, yer ve kişi adlarına rastlanmış, sonrasında ise </a:t>
            </a:r>
            <a:r>
              <a:rPr lang="tr-TR" i="1" dirty="0"/>
              <a:t>Halotti </a:t>
            </a:r>
            <a:r>
              <a:rPr lang="tr-TR" i="1" dirty="0" err="1"/>
              <a:t>Beszéd</a:t>
            </a:r>
            <a:r>
              <a:rPr lang="tr-TR" i="1" dirty="0"/>
              <a:t> </a:t>
            </a:r>
            <a:r>
              <a:rPr lang="tr-TR" i="1" dirty="0" err="1"/>
              <a:t>és</a:t>
            </a:r>
            <a:r>
              <a:rPr lang="tr-TR" i="1" dirty="0"/>
              <a:t> </a:t>
            </a:r>
            <a:r>
              <a:rPr lang="tr-TR" i="1" dirty="0" err="1"/>
              <a:t>Könyörgés</a:t>
            </a:r>
            <a:r>
              <a:rPr lang="tr-TR" i="1" dirty="0"/>
              <a:t> </a:t>
            </a:r>
            <a:r>
              <a:rPr lang="tr-TR" dirty="0"/>
              <a:t>ve </a:t>
            </a:r>
            <a:r>
              <a:rPr lang="tr-TR" i="1" dirty="0"/>
              <a:t>Ómagyar </a:t>
            </a:r>
            <a:r>
              <a:rPr lang="tr-TR" i="1" dirty="0" err="1"/>
              <a:t>Mária</a:t>
            </a:r>
            <a:r>
              <a:rPr lang="tr-TR" i="1" dirty="0"/>
              <a:t> </a:t>
            </a:r>
            <a:r>
              <a:rPr lang="tr-TR" i="1" dirty="0" err="1"/>
              <a:t>Siralom</a:t>
            </a:r>
            <a:r>
              <a:rPr lang="tr-TR" dirty="0"/>
              <a:t> gibi ilk Macarca metinler ortaya çıkmıştır. </a:t>
            </a:r>
          </a:p>
          <a:p>
            <a:pPr algn="just"/>
            <a:r>
              <a:rPr lang="tr-TR" dirty="0"/>
              <a:t>Macar dili açısından önemli olan bir diğer önemli eser ise </a:t>
            </a:r>
            <a:r>
              <a:rPr lang="tr-TR" i="1" dirty="0"/>
              <a:t>Jókai </a:t>
            </a:r>
            <a:r>
              <a:rPr lang="tr-TR" i="1" dirty="0" err="1"/>
              <a:t>Kódex</a:t>
            </a:r>
            <a:r>
              <a:rPr lang="tr-TR" dirty="0"/>
              <a:t>’ tir. İlgili </a:t>
            </a:r>
            <a:r>
              <a:rPr lang="tr-TR" dirty="0" err="1"/>
              <a:t>kódex</a:t>
            </a:r>
            <a:r>
              <a:rPr lang="tr-TR" dirty="0"/>
              <a:t> Macar dilinin kitap boyutundaki el yazmalarının en eski örneğidir.</a:t>
            </a:r>
          </a:p>
          <a:p>
            <a:pPr marL="0" indent="0" algn="just">
              <a:buNone/>
            </a:pPr>
            <a:r>
              <a:rPr lang="tr-TR" sz="1400" dirty="0"/>
              <a:t>Kaynaklar: Doğan (2013), s. 55-56;/ </a:t>
            </a:r>
          </a:p>
          <a:p>
            <a:pPr marL="0" indent="0" algn="just">
              <a:buNone/>
            </a:pPr>
            <a:r>
              <a:rPr lang="tr-TR" sz="1400" dirty="0">
                <a:hlinkClick r:id="rId2"/>
              </a:rPr>
              <a:t>http://nyelvemlekek.oszk.hu/</a:t>
            </a:r>
            <a:endParaRPr lang="tr-TR" sz="1400" dirty="0"/>
          </a:p>
        </p:txBody>
      </p:sp>
    </p:spTree>
    <p:extLst>
      <p:ext uri="{BB962C8B-B14F-4D97-AF65-F5344CB8AC3E}">
        <p14:creationId xmlns:p14="http://schemas.microsoft.com/office/powerpoint/2010/main" val="783823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1F28A0-B5FA-4101-B858-C9ED57554719}"/>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6FE7BEBF-FFE2-4FA4-9E29-4A3D10BBEC8F}"/>
              </a:ext>
            </a:extLst>
          </p:cNvPr>
          <p:cNvSpPr>
            <a:spLocks noGrp="1"/>
          </p:cNvSpPr>
          <p:nvPr>
            <p:ph idx="1"/>
          </p:nvPr>
        </p:nvSpPr>
        <p:spPr/>
        <p:txBody>
          <a:bodyPr>
            <a:normAutofit fontScale="70000" lnSpcReduction="20000"/>
          </a:bodyPr>
          <a:lstStyle/>
          <a:p>
            <a:pPr algn="just">
              <a:lnSpc>
                <a:spcPct val="120000"/>
              </a:lnSpc>
            </a:pPr>
            <a:r>
              <a:rPr lang="tr-TR" dirty="0"/>
              <a:t>Doğan, İsmail, “</a:t>
            </a:r>
            <a:r>
              <a:rPr lang="tr-TR" i="1" dirty="0"/>
              <a:t>Macaristan’da Aydınlanmanın Dili ve İdeolojisi</a:t>
            </a:r>
            <a:r>
              <a:rPr lang="tr-TR" dirty="0"/>
              <a:t>», Ankara Üniversitesi Dil ve Tarih-Coğrafya Fakültesi Dergisi, 53/1,(2013), s.53-62, 2013, Ankara.</a:t>
            </a:r>
          </a:p>
          <a:p>
            <a:pPr algn="just">
              <a:lnSpc>
                <a:spcPct val="120000"/>
              </a:lnSpc>
            </a:pPr>
            <a:r>
              <a:rPr lang="tr-TR" dirty="0"/>
              <a:t>Doğan, İsmail, «</a:t>
            </a:r>
            <a:r>
              <a:rPr lang="tr-TR" i="1" dirty="0"/>
              <a:t>Macar Epik Şiir Geleneğinin Kökenleri</a:t>
            </a:r>
            <a:r>
              <a:rPr lang="tr-TR" dirty="0"/>
              <a:t>», Dil ve Tarih-Coğrafya Fakültesi Dergisi, cilt:4, sayı:2, Ankara, 2004.</a:t>
            </a:r>
          </a:p>
          <a:p>
            <a:pPr algn="just">
              <a:lnSpc>
                <a:spcPct val="120000"/>
              </a:lnSpc>
            </a:pPr>
            <a:r>
              <a:rPr lang="tr-TR" dirty="0"/>
              <a:t>Güngörmüş, Naciye, «</a:t>
            </a:r>
            <a:r>
              <a:rPr lang="tr-TR" i="1" dirty="0"/>
              <a:t>Macar Dilinde Bulunan Türkçe Alıntı Sözcüklerin Dil Tarihi Açısından Genel Bir Değerlendirmesi</a:t>
            </a:r>
            <a:r>
              <a:rPr lang="tr-TR" dirty="0"/>
              <a:t>», Batı Dil ve Edebiyatları Dergisi, </a:t>
            </a:r>
            <a:r>
              <a:rPr lang="tr-TR" dirty="0" err="1"/>
              <a:t>c.III</a:t>
            </a:r>
            <a:r>
              <a:rPr lang="tr-TR" dirty="0"/>
              <a:t>, sayı:3, s. 123-139, Ankara Üniversitesi Basımevi, Ankara, 1998</a:t>
            </a:r>
          </a:p>
          <a:p>
            <a:pPr algn="just">
              <a:lnSpc>
                <a:spcPct val="120000"/>
              </a:lnSpc>
            </a:pPr>
            <a:r>
              <a:rPr lang="tr-TR" dirty="0"/>
              <a:t>Magyar </a:t>
            </a:r>
            <a:r>
              <a:rPr lang="tr-TR" dirty="0" err="1"/>
              <a:t>Irodalom</a:t>
            </a:r>
            <a:r>
              <a:rPr lang="tr-TR" dirty="0"/>
              <a:t> </a:t>
            </a:r>
            <a:r>
              <a:rPr lang="tr-TR" dirty="0" err="1"/>
              <a:t>Története</a:t>
            </a:r>
            <a:r>
              <a:rPr lang="tr-TR" dirty="0"/>
              <a:t> 1900-ig, </a:t>
            </a:r>
            <a:r>
              <a:rPr lang="tr-TR" dirty="0" err="1"/>
              <a:t>Sz</a:t>
            </a:r>
            <a:r>
              <a:rPr lang="tr-TR" dirty="0"/>
              <a:t>. </a:t>
            </a:r>
            <a:r>
              <a:rPr lang="tr-TR" dirty="0" err="1"/>
              <a:t>Ferenczi</a:t>
            </a:r>
            <a:r>
              <a:rPr lang="tr-TR" dirty="0"/>
              <a:t> </a:t>
            </a:r>
            <a:r>
              <a:rPr lang="tr-TR" dirty="0" err="1"/>
              <a:t>Zoltán</a:t>
            </a:r>
            <a:r>
              <a:rPr lang="tr-TR" dirty="0"/>
              <a:t>, </a:t>
            </a:r>
            <a:r>
              <a:rPr lang="tr-TR" dirty="0" err="1"/>
              <a:t>Irták</a:t>
            </a:r>
            <a:r>
              <a:rPr lang="tr-TR" dirty="0"/>
              <a:t>: </a:t>
            </a:r>
            <a:r>
              <a:rPr lang="tr-TR" dirty="0" err="1"/>
              <a:t>Simonyi</a:t>
            </a:r>
            <a:r>
              <a:rPr lang="tr-TR" dirty="0"/>
              <a:t> </a:t>
            </a:r>
            <a:r>
              <a:rPr lang="tr-TR" dirty="0" err="1"/>
              <a:t>Zsigmond-Pintér</a:t>
            </a:r>
            <a:r>
              <a:rPr lang="tr-TR" dirty="0"/>
              <a:t> </a:t>
            </a:r>
            <a:r>
              <a:rPr lang="tr-TR" dirty="0" err="1"/>
              <a:t>Jenő</a:t>
            </a:r>
            <a:r>
              <a:rPr lang="tr-TR" dirty="0"/>
              <a:t>, </a:t>
            </a:r>
            <a:r>
              <a:rPr lang="tr-TR" dirty="0" err="1"/>
              <a:t>Kardos</a:t>
            </a:r>
            <a:r>
              <a:rPr lang="tr-TR" dirty="0"/>
              <a:t> Albert-</a:t>
            </a:r>
            <a:r>
              <a:rPr lang="tr-TR" dirty="0" err="1"/>
              <a:t>Endrődi</a:t>
            </a:r>
            <a:r>
              <a:rPr lang="tr-TR" dirty="0"/>
              <a:t> Sándor, </a:t>
            </a:r>
            <a:r>
              <a:rPr lang="tr-TR" dirty="0" err="1"/>
              <a:t>Ferenczi</a:t>
            </a:r>
            <a:r>
              <a:rPr lang="tr-TR" dirty="0"/>
              <a:t> </a:t>
            </a:r>
            <a:r>
              <a:rPr lang="tr-TR" dirty="0" err="1"/>
              <a:t>Zoltán</a:t>
            </a:r>
            <a:r>
              <a:rPr lang="tr-TR" dirty="0"/>
              <a:t>,  </a:t>
            </a:r>
            <a:r>
              <a:rPr lang="tr-TR" dirty="0" err="1"/>
              <a:t>Athenaeum</a:t>
            </a:r>
            <a:r>
              <a:rPr lang="tr-TR" dirty="0"/>
              <a:t> </a:t>
            </a:r>
            <a:r>
              <a:rPr lang="tr-TR" dirty="0" err="1"/>
              <a:t>Irodalmi</a:t>
            </a:r>
            <a:r>
              <a:rPr lang="tr-TR" dirty="0"/>
              <a:t> </a:t>
            </a:r>
            <a:r>
              <a:rPr lang="tr-TR" dirty="0" err="1"/>
              <a:t>és</a:t>
            </a:r>
            <a:r>
              <a:rPr lang="tr-TR" dirty="0"/>
              <a:t> </a:t>
            </a:r>
            <a:r>
              <a:rPr lang="tr-TR" dirty="0" err="1"/>
              <a:t>Nyomdai</a:t>
            </a:r>
            <a:r>
              <a:rPr lang="tr-TR" dirty="0"/>
              <a:t> </a:t>
            </a:r>
            <a:r>
              <a:rPr lang="tr-TR" dirty="0" err="1"/>
              <a:t>Részvénytársulat</a:t>
            </a:r>
            <a:r>
              <a:rPr lang="tr-TR" dirty="0"/>
              <a:t>, </a:t>
            </a:r>
            <a:r>
              <a:rPr lang="tr-TR" dirty="0" err="1"/>
              <a:t>Budapest</a:t>
            </a:r>
            <a:r>
              <a:rPr lang="tr-TR" dirty="0"/>
              <a:t>, 1913.</a:t>
            </a:r>
            <a:r>
              <a:rPr lang="tr-TR" dirty="0">
                <a:hlinkClick r:id="rId2"/>
              </a:rPr>
              <a:t> http://mek.oszk.hu/12000/12010/</a:t>
            </a:r>
            <a:r>
              <a:rPr lang="tr-TR" dirty="0"/>
              <a:t> Erişim Tarihi: 11.05.2020</a:t>
            </a:r>
          </a:p>
          <a:p>
            <a:pPr algn="just">
              <a:lnSpc>
                <a:spcPct val="120000"/>
              </a:lnSpc>
            </a:pPr>
            <a:r>
              <a:rPr lang="tr-TR" dirty="0">
                <a:hlinkClick r:id="rId3"/>
              </a:rPr>
              <a:t>http://nyelvemlekek.oszk.hu/</a:t>
            </a:r>
            <a:r>
              <a:rPr lang="tr-TR" dirty="0"/>
              <a:t>  Erişim Tarihi: 11.05.2020</a:t>
            </a:r>
          </a:p>
          <a:p>
            <a:pPr algn="just"/>
            <a:endParaRPr lang="tr-TR" dirty="0"/>
          </a:p>
          <a:p>
            <a:pPr algn="just"/>
            <a:endParaRPr lang="tr-TR" dirty="0"/>
          </a:p>
          <a:p>
            <a:pPr marL="0" indent="0" algn="just">
              <a:buNone/>
            </a:pPr>
            <a:endParaRPr lang="tr-TR" dirty="0"/>
          </a:p>
          <a:p>
            <a:pPr algn="just"/>
            <a:endParaRPr lang="tr-TR" dirty="0"/>
          </a:p>
          <a:p>
            <a:pPr algn="just"/>
            <a:endParaRPr lang="tr-TR" dirty="0"/>
          </a:p>
        </p:txBody>
      </p:sp>
    </p:spTree>
    <p:extLst>
      <p:ext uri="{BB962C8B-B14F-4D97-AF65-F5344CB8AC3E}">
        <p14:creationId xmlns:p14="http://schemas.microsoft.com/office/powerpoint/2010/main" val="39430550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744</Words>
  <Application>Microsoft Office PowerPoint</Application>
  <PresentationFormat>Geniş ekran</PresentationFormat>
  <Paragraphs>43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Macar Dil Bilimi</vt:lpstr>
      <vt:lpstr>PowerPoint Sunusu</vt:lpstr>
      <vt:lpstr>Yazılı Belgeler</vt:lpstr>
      <vt:lpstr>Yazılı Belgeler</vt:lpstr>
      <vt:lpstr>PowerPoint Sunusu</vt:lpstr>
      <vt:lpstr>Yazılı Belgeler</vt:lpstr>
      <vt:lpstr>PowerPoint Sunusu</vt:lpstr>
      <vt:lpstr>Yazılı Belgeler</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Alpertunga Altaylı</dc:creator>
  <cp:lastModifiedBy>Alpertunga Altaylı</cp:lastModifiedBy>
  <cp:revision>67</cp:revision>
  <dcterms:created xsi:type="dcterms:W3CDTF">2020-05-03T20:15:37Z</dcterms:created>
  <dcterms:modified xsi:type="dcterms:W3CDTF">2020-05-12T12:45:34Z</dcterms:modified>
</cp:coreProperties>
</file>