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3/17/2020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3/17/2020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3/17/2020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3/17/2020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3/17/2020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3/17/2020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3/17/2020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3/17/2020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4400" i="1" dirty="0">
                <a:solidFill>
                  <a:schemeClr val="tx1"/>
                </a:solidFill>
              </a:rPr>
              <a:t>История русской культуры</a:t>
            </a:r>
            <a:endParaRPr lang="en-US" sz="4400" i="1"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rPr>
              <a:t>Лекция 3</a:t>
            </a:r>
            <a:endParaRPr lang="en-US" i="1"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fontScale="90000"/>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latin typeface="Arial" panose="020B0604020202020204" pitchFamily="34" charset="0"/>
                <a:ea typeface="Calibri" panose="020F0502020204030204" pitchFamily="34" charset="0"/>
                <a:cs typeface="Arial" panose="020B0604020202020204" pitchFamily="34" charset="0"/>
              </a:rPr>
              <a:t>Наряду с былинным эпосом в 15 веке зарождается новый жанр – историческая песня.  В исторической песне  передавались исторические события. Сказители исполняли песни в речитативной манере. Для южных территорий характерна была более напевная манера исполнения исторических песен. Именно напевная манера позднее перерастет в лирическую протяжную песню, характерную песню русского народа. В распевной лирической песне особенно ярко проявлялась широта души русского народа. Русская песня – это синергия музыки, слова и театра. Все эти три направления проявят себя наиболее ярко к концу 19 века.                                                      . </a:t>
            </a:r>
            <a:br>
              <a:rPr lang="ru-RU" sz="2200" i="1" dirty="0">
                <a:latin typeface="Arial" panose="020B0604020202020204" pitchFamily="34" charset="0"/>
                <a:ea typeface="Calibri" panose="020F0502020204030204" pitchFamily="34" charset="0"/>
                <a:cs typeface="Arial" panose="020B0604020202020204" pitchFamily="34" charset="0"/>
              </a:rPr>
            </a:br>
            <a:br>
              <a:rPr lang="ru-RU" sz="2200" dirty="0">
                <a:latin typeface="Arial" panose="020B0604020202020204" pitchFamily="34" charset="0"/>
                <a:ea typeface="Calibri" panose="020F0502020204030204" pitchFamily="34" charset="0"/>
                <a:cs typeface="Arial" panose="020B0604020202020204" pitchFamily="34" charset="0"/>
              </a:rPr>
            </a:b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009281"/>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Нелишним будет отметить вклад церковного песнопения в развитие русской певческой традиции. Именно с церковным песнопением в Россию пришла академическая школа музыки. </a:t>
            </a:r>
            <a:br>
              <a:rPr lang="ru-RU" sz="2000" dirty="0">
                <a:latin typeface="Arial" panose="020B0604020202020204" pitchFamily="34" charset="0"/>
                <a:ea typeface="Calibri" panose="020F050202020403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6435204"/>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63"/>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fontScale="90000"/>
          </a:bodyPr>
          <a:lstStyle/>
          <a:p>
            <a:pPr>
              <a:lnSpc>
                <a:spcPct val="107000"/>
              </a:lnSpc>
              <a:spcAft>
                <a:spcPts val="800"/>
              </a:spcAft>
            </a:pPr>
            <a:r>
              <a:rPr lang="ru-RU" sz="1700" b="1" i="1" dirty="0">
                <a:solidFill>
                  <a:schemeClr val="tx1">
                    <a:lumMod val="75000"/>
                    <a:lumOff val="25000"/>
                  </a:schemeClr>
                </a:solidFill>
                <a:latin typeface="Arial" panose="020B0604020202020204" pitchFamily="34" charset="0"/>
                <a:cs typeface="Arial" panose="020B0604020202020204" pitchFamily="34" charset="0"/>
              </a:rPr>
              <a:t>Список литературы, использованный при составлении слайдов:</a:t>
            </a:r>
            <a:br>
              <a:rPr lang="ru-RU" sz="1700" b="1" i="1" dirty="0">
                <a:solidFill>
                  <a:schemeClr val="tx1">
                    <a:lumMod val="75000"/>
                    <a:lumOff val="25000"/>
                  </a:schemeClr>
                </a:solidFill>
                <a:latin typeface="Arial" panose="020B0604020202020204" pitchFamily="34" charset="0"/>
                <a:cs typeface="Arial" panose="020B0604020202020204" pitchFamily="34" charset="0"/>
              </a:rPr>
            </a:br>
            <a:br>
              <a:rPr lang="ru-RU" sz="1700" b="1" i="1" dirty="0">
                <a:solidFill>
                  <a:schemeClr val="tx1">
                    <a:lumMod val="75000"/>
                    <a:lumOff val="25000"/>
                  </a:schemeClr>
                </a:solidFill>
                <a:latin typeface="Arial" panose="020B0604020202020204" pitchFamily="34" charset="0"/>
                <a:cs typeface="Arial" panose="020B0604020202020204" pitchFamily="34" charset="0"/>
              </a:rPr>
            </a:br>
            <a:r>
              <a:rPr lang="ru-RU" sz="1700" i="1" dirty="0">
                <a:solidFill>
                  <a:schemeClr val="tx1">
                    <a:lumMod val="75000"/>
                    <a:lumOff val="25000"/>
                  </a:schemeClr>
                </a:solidFill>
                <a:latin typeface="Arial" panose="020B0604020202020204" pitchFamily="34" charset="0"/>
                <a:cs typeface="Arial" panose="020B0604020202020204" pitchFamily="34" charset="0"/>
              </a:rPr>
              <a:t>Александров, В.Н. (2009). История русского искусства. Минск. </a:t>
            </a:r>
            <a:r>
              <a:rPr lang="ru-RU" sz="1700" i="1" dirty="0" err="1">
                <a:solidFill>
                  <a:schemeClr val="tx1">
                    <a:lumMod val="75000"/>
                    <a:lumOff val="25000"/>
                  </a:schemeClr>
                </a:solidFill>
                <a:latin typeface="Arial" panose="020B0604020202020204" pitchFamily="34" charset="0"/>
                <a:cs typeface="Arial" panose="020B0604020202020204" pitchFamily="34" charset="0"/>
              </a:rPr>
              <a:t>Харвест</a:t>
            </a:r>
            <a:r>
              <a:rPr lang="ru-RU" sz="1700" i="1" dirty="0">
                <a:solidFill>
                  <a:schemeClr val="tx1">
                    <a:lumMod val="75000"/>
                    <a:lumOff val="25000"/>
                  </a:schemeClr>
                </a:solidFill>
                <a:latin typeface="Arial" panose="020B0604020202020204" pitchFamily="34" charset="0"/>
                <a:cs typeface="Arial" panose="020B0604020202020204" pitchFamily="34" charset="0"/>
              </a:rPr>
              <a:t>.</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err="1">
                <a:solidFill>
                  <a:schemeClr val="tx1">
                    <a:lumMod val="75000"/>
                    <a:lumOff val="25000"/>
                  </a:schemeClr>
                </a:solidFill>
                <a:latin typeface="Arial" panose="020B0604020202020204" pitchFamily="34" charset="0"/>
                <a:cs typeface="Arial" panose="020B0604020202020204" pitchFamily="34" charset="0"/>
              </a:rPr>
              <a:t>Бутромеев</a:t>
            </a:r>
            <a:r>
              <a:rPr lang="ru-RU" sz="1700" i="1" dirty="0">
                <a:solidFill>
                  <a:schemeClr val="tx1">
                    <a:lumMod val="75000"/>
                    <a:lumOff val="25000"/>
                  </a:schemeClr>
                </a:solidFill>
                <a:latin typeface="Arial" panose="020B0604020202020204" pitchFamily="34" charset="0"/>
                <a:cs typeface="Arial" panose="020B0604020202020204" pitchFamily="34" charset="0"/>
              </a:rPr>
              <a:t>, В.П. и др.(2007). Россия державная. Москва. Белый город.</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a:solidFill>
                  <a:schemeClr val="tx1">
                    <a:lumMod val="75000"/>
                    <a:lumOff val="25000"/>
                  </a:schemeClr>
                </a:solidFill>
                <a:latin typeface="Arial" panose="020B0604020202020204" pitchFamily="34" charset="0"/>
                <a:cs typeface="Arial" panose="020B0604020202020204" pitchFamily="34" charset="0"/>
              </a:rPr>
              <a:t>Горелов, А.А. (2015). История русской культуры. Москва. </a:t>
            </a:r>
            <a:r>
              <a:rPr lang="ru-RU" sz="1700" i="1" dirty="0" err="1">
                <a:solidFill>
                  <a:schemeClr val="tx1">
                    <a:lumMod val="75000"/>
                    <a:lumOff val="25000"/>
                  </a:schemeClr>
                </a:solidFill>
                <a:latin typeface="Arial" panose="020B0604020202020204" pitchFamily="34" charset="0"/>
                <a:cs typeface="Arial" panose="020B0604020202020204" pitchFamily="34" charset="0"/>
              </a:rPr>
              <a:t>Юрайт</a:t>
            </a:r>
            <a:r>
              <a:rPr lang="ru-RU" sz="1700" i="1" dirty="0">
                <a:solidFill>
                  <a:schemeClr val="tx1">
                    <a:lumMod val="75000"/>
                    <a:lumOff val="25000"/>
                  </a:schemeClr>
                </a:solidFill>
                <a:latin typeface="Arial" panose="020B0604020202020204" pitchFamily="34" charset="0"/>
                <a:cs typeface="Arial" panose="020B0604020202020204" pitchFamily="34" charset="0"/>
              </a:rPr>
              <a:t>.</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err="1">
                <a:solidFill>
                  <a:schemeClr val="tx1">
                    <a:lumMod val="75000"/>
                    <a:lumOff val="25000"/>
                  </a:schemeClr>
                </a:solidFill>
                <a:latin typeface="Arial" panose="020B0604020202020204" pitchFamily="34" charset="0"/>
                <a:cs typeface="Arial" panose="020B0604020202020204" pitchFamily="34" charset="0"/>
              </a:rPr>
              <a:t>Забылин</a:t>
            </a:r>
            <a:r>
              <a:rPr lang="ru-RU" sz="1700" i="1" dirty="0">
                <a:solidFill>
                  <a:schemeClr val="tx1">
                    <a:lumMod val="75000"/>
                    <a:lumOff val="25000"/>
                  </a:schemeClr>
                </a:solidFill>
                <a:latin typeface="Arial" panose="020B0604020202020204" pitchFamily="34" charset="0"/>
                <a:cs typeface="Arial" panose="020B0604020202020204" pitchFamily="34" charset="0"/>
              </a:rPr>
              <a:t>, М.М. (2008). Праздники, обряды и обычаи русского народа. Москва. </a:t>
            </a:r>
            <a:r>
              <a:rPr lang="ru-RU" sz="1700" i="1" dirty="0" err="1">
                <a:solidFill>
                  <a:schemeClr val="tx1">
                    <a:lumMod val="75000"/>
                    <a:lumOff val="25000"/>
                  </a:schemeClr>
                </a:solidFill>
                <a:latin typeface="Arial" panose="020B0604020202020204" pitchFamily="34" charset="0"/>
                <a:cs typeface="Arial" panose="020B0604020202020204" pitchFamily="34" charset="0"/>
              </a:rPr>
              <a:t>Эксмо</a:t>
            </a:r>
            <a:r>
              <a:rPr lang="ru-RU" sz="1700" i="1" dirty="0">
                <a:solidFill>
                  <a:schemeClr val="tx1">
                    <a:lumMod val="75000"/>
                    <a:lumOff val="25000"/>
                  </a:schemeClr>
                </a:solidFill>
                <a:latin typeface="Arial" panose="020B0604020202020204" pitchFamily="34" charset="0"/>
                <a:cs typeface="Arial" panose="020B0604020202020204" pitchFamily="34" charset="0"/>
              </a:rPr>
              <a:t>.</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a:solidFill>
                  <a:schemeClr val="tx1">
                    <a:lumMod val="75000"/>
                    <a:lumOff val="25000"/>
                  </a:schemeClr>
                </a:solidFill>
                <a:latin typeface="Arial" panose="020B0604020202020204" pitchFamily="34" charset="0"/>
                <a:cs typeface="Arial" panose="020B0604020202020204" pitchFamily="34" charset="0"/>
              </a:rPr>
              <a:t>Короткова, М.В. (2008). Традиции русского быта. Москва. Дрофа.</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a:solidFill>
                  <a:schemeClr val="tx1">
                    <a:lumMod val="75000"/>
                    <a:lumOff val="25000"/>
                  </a:schemeClr>
                </a:solidFill>
                <a:latin typeface="Arial" panose="020B0604020202020204" pitchFamily="34" charset="0"/>
                <a:cs typeface="Arial" panose="020B0604020202020204" pitchFamily="34" charset="0"/>
              </a:rPr>
              <a:t>Костомаров, Н. (2011). Быт и нравы русского народа. Москва. Русич.</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a:solidFill>
                  <a:schemeClr val="tx1">
                    <a:lumMod val="75000"/>
                    <a:lumOff val="25000"/>
                  </a:schemeClr>
                </a:solidFill>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700" i="1" dirty="0" err="1">
                <a:solidFill>
                  <a:schemeClr val="tx1">
                    <a:lumMod val="75000"/>
                    <a:lumOff val="25000"/>
                  </a:schemeClr>
                </a:solidFill>
                <a:latin typeface="Arial" panose="020B0604020202020204" pitchFamily="34" charset="0"/>
                <a:cs typeface="Arial" panose="020B0604020202020204" pitchFamily="34" charset="0"/>
              </a:rPr>
              <a:t>Эксмо</a:t>
            </a:r>
            <a:r>
              <a:rPr lang="ru-RU" sz="1700" i="1" dirty="0">
                <a:solidFill>
                  <a:schemeClr val="tx1">
                    <a:lumMod val="75000"/>
                    <a:lumOff val="25000"/>
                  </a:schemeClr>
                </a:solidFill>
                <a:latin typeface="Arial" panose="020B0604020202020204" pitchFamily="34" charset="0"/>
                <a:cs typeface="Arial" panose="020B0604020202020204" pitchFamily="34" charset="0"/>
              </a:rPr>
              <a:t>.</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a:solidFill>
                  <a:schemeClr val="tx1">
                    <a:lumMod val="75000"/>
                    <a:lumOff val="25000"/>
                  </a:schemeClr>
                </a:solidFill>
                <a:latin typeface="Arial" panose="020B0604020202020204" pitchFamily="34" charset="0"/>
                <a:cs typeface="Arial" panose="020B0604020202020204" pitchFamily="34" charset="0"/>
              </a:rPr>
              <a:t>Пархоменко, Т. (2010). Культура без цензуры. Москва. Книжный клуб.</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a:solidFill>
                  <a:schemeClr val="tx1">
                    <a:lumMod val="75000"/>
                    <a:lumOff val="25000"/>
                  </a:schemeClr>
                </a:solidFill>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a:solidFill>
                  <a:schemeClr val="tx1">
                    <a:lumMod val="75000"/>
                    <a:lumOff val="25000"/>
                  </a:schemeClr>
                </a:solidFill>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err="1">
                <a:solidFill>
                  <a:schemeClr val="tx1">
                    <a:lumMod val="75000"/>
                    <a:lumOff val="25000"/>
                  </a:schemeClr>
                </a:solidFill>
                <a:latin typeface="Arial" panose="020B0604020202020204" pitchFamily="34" charset="0"/>
                <a:cs typeface="Arial" panose="020B0604020202020204" pitchFamily="34" charset="0"/>
              </a:rPr>
              <a:t>Стахорский</a:t>
            </a:r>
            <a:r>
              <a:rPr lang="ru-RU" sz="1700" i="1" dirty="0">
                <a:solidFill>
                  <a:schemeClr val="tx1">
                    <a:lumMod val="75000"/>
                    <a:lumOff val="25000"/>
                  </a:schemeClr>
                </a:solidFill>
                <a:latin typeface="Arial" panose="020B0604020202020204" pitchFamily="34" charset="0"/>
                <a:cs typeface="Arial" panose="020B0604020202020204" pitchFamily="34" charset="0"/>
              </a:rPr>
              <a:t>, С. (2006). Русская культура. Москва. Дрофа.</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700" i="1" dirty="0">
                <a:solidFill>
                  <a:schemeClr val="tx1">
                    <a:lumMod val="75000"/>
                    <a:lumOff val="25000"/>
                  </a:schemeClr>
                </a:solidFill>
                <a:latin typeface="Arial" panose="020B0604020202020204" pitchFamily="34" charset="0"/>
                <a:cs typeface="Arial" panose="020B0604020202020204" pitchFamily="34" charset="0"/>
              </a:rPr>
              <a:t>Терехова, А. и др. (2007). История русской культуры. Москва. </a:t>
            </a:r>
            <a:r>
              <a:rPr lang="ru-RU" sz="1700" i="1" dirty="0" err="1">
                <a:solidFill>
                  <a:schemeClr val="tx1">
                    <a:lumMod val="75000"/>
                    <a:lumOff val="25000"/>
                  </a:schemeClr>
                </a:solidFill>
                <a:latin typeface="Arial" panose="020B0604020202020204" pitchFamily="34" charset="0"/>
                <a:cs typeface="Arial" panose="020B0604020202020204" pitchFamily="34" charset="0"/>
              </a:rPr>
              <a:t>Эксмо</a:t>
            </a:r>
            <a:r>
              <a:rPr lang="ru-RU" sz="1700" i="1" dirty="0">
                <a:solidFill>
                  <a:schemeClr val="tx1">
                    <a:lumMod val="75000"/>
                    <a:lumOff val="25000"/>
                  </a:schemeClr>
                </a:solidFill>
                <a:latin typeface="Arial" panose="020B0604020202020204" pitchFamily="34" charset="0"/>
                <a:cs typeface="Arial" panose="020B0604020202020204" pitchFamily="34" charset="0"/>
              </a:rPr>
              <a:t>.</a:t>
            </a:r>
            <a:br>
              <a:rPr lang="ru-RU" sz="1700" i="1" dirty="0">
                <a:solidFill>
                  <a:schemeClr val="tx1">
                    <a:lumMod val="75000"/>
                    <a:lumOff val="25000"/>
                  </a:schemeClr>
                </a:solidFill>
                <a:latin typeface="Arial" panose="020B0604020202020204" pitchFamily="34" charset="0"/>
                <a:cs typeface="Arial" panose="020B0604020202020204" pitchFamily="34" charset="0"/>
              </a:rPr>
            </a:br>
            <a:r>
              <a:rPr lang="ru-RU" sz="1600" i="1" dirty="0">
                <a:latin typeface="Arial" panose="020B0604020202020204" pitchFamily="34" charset="0"/>
                <a:ea typeface="Calibri" panose="020F0502020204030204" pitchFamily="34" charset="0"/>
                <a:cs typeface="Arial" panose="020B0604020202020204" pitchFamily="34" charset="0"/>
              </a:rPr>
              <a:t>. </a:t>
            </a:r>
            <a:br>
              <a:rPr lang="ru-RU" sz="1600" dirty="0">
                <a:latin typeface="Arial" panose="020B0604020202020204" pitchFamily="34" charset="0"/>
                <a:ea typeface="Calibri" panose="020F0502020204030204" pitchFamily="34" charset="0"/>
                <a:cs typeface="Arial" panose="020B0604020202020204" pitchFamily="34" charset="0"/>
              </a:rPr>
            </a:br>
            <a:endParaRPr lang="en-US" sz="16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068581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13 век стал периодом тяжелейших испытаний для русского народа и русской культуры в частности. В этот период Русь переживает феодальную раздробленность, угрозы на западных границах и разрушительные нашествия с юго-востока. Ущерб нанесенный Руси в этот период был огромен. Однако жизнь не останавливалась, не останавливалось и культурное развитие. </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Именно в этот сложнейший период рождается легенда о чудном граде Китеже. Китеж –земля обетованная, райский уголок, где живут лишь  праведные люди. Здесь можно обрести блаженство и покой. В легенде говорится о том, что с приближением Хана Батыя  Китеж, как по волшебству, стал вдруг невидимым и опустился на дно </a:t>
            </a:r>
            <a:r>
              <a:rPr lang="ru-RU" sz="2000" i="1" dirty="0" err="1">
                <a:solidFill>
                  <a:schemeClr val="tx1">
                    <a:lumMod val="75000"/>
                    <a:lumOff val="25000"/>
                  </a:schemeClr>
                </a:solidFill>
                <a:latin typeface="Arial" panose="020B0604020202020204" pitchFamily="34" charset="0"/>
                <a:cs typeface="Arial" panose="020B0604020202020204" pitchFamily="34" charset="0"/>
              </a:rPr>
              <a:t>Светояр</a:t>
            </a:r>
            <a:r>
              <a:rPr lang="ru-RU" sz="2000" i="1" dirty="0">
                <a:solidFill>
                  <a:schemeClr val="tx1">
                    <a:lumMod val="75000"/>
                    <a:lumOff val="25000"/>
                  </a:schemeClr>
                </a:solidFill>
                <a:latin typeface="Arial" panose="020B0604020202020204" pitchFamily="34" charset="0"/>
                <a:cs typeface="Arial" panose="020B0604020202020204" pitchFamily="34" charset="0"/>
              </a:rPr>
              <a:t>-озера. А когда Хан со своим войском ушел, поднялся опять и стал жить по прежнему. Такие легенды давали русскому народу надежду и душевную силу в тяжелые времена.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Однако уже во второй половине 14 века начинается процесс, вошедший в историю России, как процесс объединение земель вокруг Москвы. С этим движением тесно связано имя «заступника земли русской» преподобного Сергея Радонежского.</a:t>
            </a:r>
            <a:br>
              <a:rPr lang="ru-RU" sz="2000" i="1" dirty="0">
                <a:solidFill>
                  <a:schemeClr val="tx1">
                    <a:lumMod val="75000"/>
                    <a:lumOff val="25000"/>
                  </a:schemeClr>
                </a:solidFill>
                <a:latin typeface="Arial" panose="020B060402020202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Преподобный Сергей Радонежский один из наиболее любимых и почитаемых подвижников в России. После смерти родителей Сергей принимает монашество и удаляется от мира. Живя простой безгрешной жизнью, он снискал уважение и обрел множество учеников. Слух о великом праведнике разошелся по всей Руси и потянулись к Сергию люди. Так вскорости рядом с домом Сергия вырос монастырь, который в будущем станет местом паломничества всех православных России. Троице-Сергеева лавра - одно из важнейших мест поклонения православных.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887641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Говоря о русской культуре, следует отметить особую роль религии в развитии культуры.  В русской традиции религия со дня ее приятия стала неотделимой часть культуры. Именно православие определило основные направления развития духовной и материальной культуры русского народа. Отдельное место в оплоте русской духовности заняли монастыри. На протяжении всей истории России монастыри были верными хранителями русской традиции.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987141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Говоря о литературе 14 века можно отметить, что летопись, как литературный жанр, продолжила свое развитие, однако следует заметить, что после нашествия Батыя летописание начинает вести свой отчет с Рязани. Впоследствии Рязанское летописание ляжет в основу «Повести о разорении Рязани Батыем». В 14 веке открываются новые летописные центры в Пскове, Твери, в Москве. Монах Лаврентий в 1377 г пишет новый летописный свод. Он включает в себя «Повесть временных лет», «Поучение Владимира Мономаха» и другие тексты. Характерной чертой литературы 14-15 веков станет патриотическая направленность. </a:t>
            </a:r>
            <a:br>
              <a:rPr lang="en-US" sz="2000" i="1" dirty="0">
                <a:latin typeface="Arial" panose="020B0604020202020204" pitchFamily="34" charset="0"/>
                <a:ea typeface="Calibri" panose="020F050202020403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3379237"/>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М</a:t>
            </a:r>
            <a:r>
              <a:rPr lang="ru-RU" sz="2000" i="1" dirty="0">
                <a:latin typeface="Arial" panose="020B0604020202020204" pitchFamily="34" charset="0"/>
                <a:ea typeface="Calibri" panose="020F0502020204030204" pitchFamily="34" charset="0"/>
                <a:cs typeface="Arial" panose="020B0604020202020204" pitchFamily="34" charset="0"/>
              </a:rPr>
              <a:t>осква очень быстро станет главным летописным центром Руси, и уже начиная с 15 века, Московское летописание приобретет общерусский характер. Этому в немалой степени будет способствовать присоединение отдельных княжеств к Москве, в частности Новгородского, Тверского, Псковского.                    . </a:t>
            </a:r>
            <a:br>
              <a:rPr lang="en-US" sz="2000" i="1" dirty="0">
                <a:latin typeface="Arial" panose="020B0604020202020204" pitchFamily="34" charset="0"/>
                <a:ea typeface="Calibri" panose="020F050202020403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500656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fontScale="90000"/>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latin typeface="Arial" panose="020B0604020202020204" pitchFamily="34" charset="0"/>
                <a:ea typeface="Calibri" panose="020F0502020204030204" pitchFamily="34" charset="0"/>
                <a:cs typeface="Arial" panose="020B0604020202020204" pitchFamily="34" charset="0"/>
              </a:rPr>
              <a:t>В этот же период житейская  литература начинает формироваться как отдельный жанр.  В житейской литературе можно проследить идею того, что нашествия – это божье наказание, и только покаяние людей, нравственное очищение может спасти великий русский народ. Наиболее известным произведением житейского жанра является «Повесть о житии Александра Невского». Повесть соединяет в себе особенности жития, исторической повести и героического эпоса. Автор умышленно подчеркивает добродетели Александра Невского, в частности его кротость, смиренность и покорность. Однако как герой, он предстает перед читателем величественным, мужественным и непобедимым.</a:t>
            </a:r>
            <a:br>
              <a:rPr lang="en-US" sz="2200" i="1" dirty="0">
                <a:latin typeface="Arial" panose="020B0604020202020204" pitchFamily="34" charset="0"/>
                <a:ea typeface="Calibri" panose="020F0502020204030204" pitchFamily="34" charset="0"/>
                <a:cs typeface="Arial" panose="020B0604020202020204" pitchFamily="34" charset="0"/>
              </a:rPr>
            </a:br>
            <a:r>
              <a:rPr lang="ru-RU" sz="2000" dirty="0">
                <a:latin typeface="Arial" panose="020B0604020202020204" pitchFamily="34" charset="0"/>
                <a:ea typeface="Calibri" panose="020F0502020204030204" pitchFamily="34" charset="0"/>
                <a:cs typeface="Arial" panose="020B0604020202020204" pitchFamily="34" charset="0"/>
              </a:rPr>
              <a:t> </a:t>
            </a:r>
            <a:br>
              <a:rPr lang="en-US" sz="2000" dirty="0">
                <a:latin typeface="Arial" panose="020B0604020202020204" pitchFamily="34" charset="0"/>
                <a:ea typeface="Calibri" panose="020F0502020204030204" pitchFamily="34" charset="0"/>
                <a:cs typeface="Arial" panose="020B0604020202020204" pitchFamily="34" charset="0"/>
              </a:rPr>
            </a:b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896367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Среди других выдающихся произведений этого периода можно отметить «Житие Михаила Черниговского» середины 13 века. Произведение посвящено трагической гибели черниговского князя за христианские убеждения.                          . </a:t>
            </a:r>
            <a:br>
              <a:rPr lang="ru-RU" sz="2000" i="1" dirty="0">
                <a:latin typeface="Arial" panose="020B0604020202020204" pitchFamily="34" charset="0"/>
                <a:ea typeface="Calibri" panose="020F0502020204030204" pitchFamily="34" charset="0"/>
                <a:cs typeface="Arial" panose="020B0604020202020204" pitchFamily="34" charset="0"/>
              </a:rPr>
            </a:br>
            <a:r>
              <a:rPr lang="ru-RU" sz="2000" i="1" dirty="0">
                <a:latin typeface="Arial" panose="020B0604020202020204" pitchFamily="34" charset="0"/>
                <a:ea typeface="Calibri" panose="020F0502020204030204" pitchFamily="34" charset="0"/>
                <a:cs typeface="Arial" panose="020B0604020202020204" pitchFamily="34" charset="0"/>
              </a:rPr>
              <a:t>	Общей характерной чертой всех произведений этого периода станет эмоциональность. На страницах начинает проявляться личность. Однако монументальность будет превалировать еще на протяжении двух веков.</a:t>
            </a:r>
            <a:br>
              <a:rPr lang="en-US" sz="2000" i="1" dirty="0">
                <a:latin typeface="Arial" panose="020B0604020202020204" pitchFamily="34" charset="0"/>
                <a:ea typeface="Calibri" panose="020F050202020403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736150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000" i="1" dirty="0">
                <a:latin typeface="Arial" panose="020B0604020202020204" pitchFamily="34" charset="0"/>
                <a:ea typeface="Calibri" panose="020F0502020204030204" pitchFamily="34" charset="0"/>
                <a:cs typeface="Arial" panose="020B0604020202020204" pitchFamily="34" charset="0"/>
              </a:rPr>
              <a:t>Среди произведений жанра героического эпоса следует отметить следующие сочинения: «Слово о погибели Русской земли» приблизительно (1238 – 1246 гг.), «Повесть о разорении Рязани Батыем» (середина 14 в.), «</a:t>
            </a:r>
            <a:r>
              <a:rPr lang="ru-RU" sz="2000" i="1" dirty="0" err="1">
                <a:latin typeface="Arial" panose="020B0604020202020204" pitchFamily="34" charset="0"/>
                <a:ea typeface="Calibri" panose="020F0502020204030204" pitchFamily="34" charset="0"/>
                <a:cs typeface="Arial" panose="020B0604020202020204" pitchFamily="34" charset="0"/>
              </a:rPr>
              <a:t>Задонщина</a:t>
            </a:r>
            <a:r>
              <a:rPr lang="ru-RU" sz="2000" i="1" dirty="0">
                <a:latin typeface="Arial" panose="020B0604020202020204" pitchFamily="34" charset="0"/>
                <a:ea typeface="Calibri" panose="020F0502020204030204" pitchFamily="34" charset="0"/>
                <a:cs typeface="Arial" panose="020B0604020202020204" pitchFamily="34" charset="0"/>
              </a:rPr>
              <a:t>» и др. </a:t>
            </a:r>
            <a:br>
              <a:rPr lang="ru-RU" sz="2000" i="1" dirty="0">
                <a:latin typeface="Arial" panose="020B0604020202020204" pitchFamily="34" charset="0"/>
                <a:ea typeface="Calibri" panose="020F0502020204030204" pitchFamily="34" charset="0"/>
                <a:cs typeface="Arial" panose="020B0604020202020204" pitchFamily="34" charset="0"/>
              </a:rPr>
            </a:br>
            <a:r>
              <a:rPr lang="ru-RU" sz="2000" i="1" dirty="0">
                <a:latin typeface="Arial" panose="020B0604020202020204" pitchFamily="34" charset="0"/>
                <a:ea typeface="Calibri" panose="020F0502020204030204" pitchFamily="34" charset="0"/>
                <a:cs typeface="Arial" panose="020B0604020202020204" pitchFamily="34" charset="0"/>
              </a:rPr>
              <a:t>Крупнейшим писателем 14-15 веков был </a:t>
            </a:r>
            <a:r>
              <a:rPr lang="ru-RU" sz="2000" i="1" dirty="0" err="1">
                <a:latin typeface="Arial" panose="020B0604020202020204" pitchFamily="34" charset="0"/>
                <a:ea typeface="Calibri" panose="020F0502020204030204" pitchFamily="34" charset="0"/>
                <a:cs typeface="Arial" panose="020B0604020202020204" pitchFamily="34" charset="0"/>
              </a:rPr>
              <a:t>Епифаний</a:t>
            </a:r>
            <a:r>
              <a:rPr lang="ru-RU" sz="2000" i="1" dirty="0">
                <a:latin typeface="Arial" panose="020B0604020202020204" pitchFamily="34" charset="0"/>
                <a:ea typeface="Calibri" panose="020F0502020204030204" pitchFamily="34" charset="0"/>
                <a:cs typeface="Arial" panose="020B0604020202020204" pitchFamily="34" charset="0"/>
              </a:rPr>
              <a:t> Премудрый.  Именно его авторству приписываются «Житием Стефана Пермского» и «Житие Сергея Радонежского».</a:t>
            </a:r>
            <a:br>
              <a:rPr lang="ru-RU" sz="2000" i="1" dirty="0">
                <a:latin typeface="Arial" panose="020B0604020202020204" pitchFamily="34" charset="0"/>
                <a:ea typeface="Calibri" panose="020F0502020204030204" pitchFamily="34" charset="0"/>
                <a:cs typeface="Arial" panose="020B0604020202020204" pitchFamily="34" charset="0"/>
              </a:rPr>
            </a:br>
            <a:r>
              <a:rPr lang="ru-RU" sz="2000" i="1" dirty="0">
                <a:latin typeface="Arial" panose="020B0604020202020204" pitchFamily="34" charset="0"/>
                <a:ea typeface="Calibri" panose="020F0502020204030204" pitchFamily="34" charset="0"/>
                <a:cs typeface="Arial" panose="020B0604020202020204" pitchFamily="34" charset="0"/>
              </a:rPr>
              <a:t>	В 14 – 15 веках широкое распространение получили хождения, в частности «Хождение за три моря» Афанасия Никитина станет одним из наиболее популярных произведений. </a:t>
            </a:r>
            <a:br>
              <a:rPr lang="ru-RU" sz="2000" i="1" dirty="0">
                <a:latin typeface="Arial" panose="020B0604020202020204" pitchFamily="34" charset="0"/>
                <a:ea typeface="Calibri" panose="020F0502020204030204" pitchFamily="34" charset="0"/>
                <a:cs typeface="Arial" panose="020B0604020202020204" pitchFamily="34" charset="0"/>
              </a:rPr>
            </a:br>
            <a:r>
              <a:rPr lang="ru-RU" sz="2000" i="1" dirty="0">
                <a:latin typeface="Arial" panose="020B0604020202020204" pitchFamily="34" charset="0"/>
                <a:ea typeface="Calibri" panose="020F0502020204030204" pitchFamily="34" charset="0"/>
                <a:cs typeface="Arial" panose="020B0604020202020204" pitchFamily="34" charset="0"/>
              </a:rPr>
              <a:t>.</a:t>
            </a:r>
            <a:br>
              <a:rPr lang="en-US" sz="2000" i="1" dirty="0">
                <a:latin typeface="Arial" panose="020B0604020202020204" pitchFamily="34" charset="0"/>
                <a:ea typeface="Calibri" panose="020F050202020403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9746907"/>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1090</Words>
  <Application>Microsoft Office PowerPoint</Application>
  <PresentationFormat>Widescreen</PresentationFormat>
  <Paragraphs>13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Avenir Next LT Pro</vt:lpstr>
      <vt:lpstr>Avenir Next LT Pro Light</vt:lpstr>
      <vt:lpstr>Garamond</vt:lpstr>
      <vt:lpstr>SavonVTI</vt:lpstr>
      <vt:lpstr>История русской культуры</vt:lpstr>
      <vt:lpstr> 13 век стал периодом тяжелейших испытаний для русского народа и русской культуры в частности. В этот период Русь переживает феодальную раздробленность, угрозы на западных границах и разрушительные нашествия с юго-востока. Ущерб нанесенный Руси в этот период был огромен. Однако жизнь не останавливалась, не останавливалось и культурное развитие.   Именно в этот сложнейший период рождается легенда о чудном граде Китеже. Китеж –земля обетованная, райский уголок, где живут лишь  праведные люди. Здесь можно обрести блаженство и покой. В легенде говорится о том, что с приближением Хана Батыя  Китеж, как по волшебству, стал вдруг невидимым и опустился на дно Светояр-озера. А когда Хан со своим войском ушел, поднялся опять и стал жить по прежнему. Такие легенды давали русскому народу надежду и душевную силу в тяжелые времена. </vt:lpstr>
      <vt:lpstr> Однако уже во второй половине 14 века начинается процесс, вошедший в историю России, как процесс объединение земель вокруг Москвы. С этим движением тесно связано имя «заступника земли русской» преподобного Сергея Радонежского.   Преподобный Сергей Радонежский один из наиболее любимых и почитаемых подвижников в России. После смерти родителей Сергей принимает монашество и удаляется от мира. Живя простой безгрешной жизнью, он снискал уважение и обрел множество учеников. Слух о великом праведнике разошелся по всей Руси и потянулись к Сергию люди. Так вскорости рядом с домом Сергия вырос монастырь, который в будущем станет местом паломничества всех православных России. Троице-Сергеева лавра - одно из важнейших мест поклонения православных.  </vt:lpstr>
      <vt:lpstr> Говоря о русской культуре, следует отметить особую роль религии в развитии культуры.  В русской традиции религия со дня ее приятия стала неотделимой часть культуры. Именно православие определило основные направления развития духовной и материальной культуры русского народа. Отдельное место в оплоте русской духовности заняли монастыри. На протяжении всей истории России монастыри были верными хранителями русской традиции.   </vt:lpstr>
      <vt:lpstr> Говоря о литературе 14 века можно отметить, что летопись, как литературный жанр, продолжила свое развитие, однако следует заметить, что после нашествия Батыя летописание начинает вести свой отчет с Рязани. Впоследствии Рязанское летописание ляжет в основу «Повести о разорении Рязани Батыем». В 14 веке открываются новые летописные центры в Пскове, Твери, в Москве. Монах Лаврентий в 1377 г пишет новый летописный свод. Он включает в себя «Повесть временных лет», «Поучение Владимира Мономаха» и другие тексты. Характерной чертой литературы 14-15 веков станет патриотическая направленность.  .   </vt:lpstr>
      <vt:lpstr> Москва очень быстро станет главным летописным центром Руси, и уже начиная с 15 века, Московское летописание приобретет общерусский характер. Этому в немалой степени будет способствовать присоединение отдельных княжеств к Москве, в частности Новгородского, Тверского, Псковского.                    .     </vt:lpstr>
      <vt:lpstr> В этот же период житейская  литература начинает формироваться как отдельный жанр.  В житейской литературе можно проследить идею того, что нашествия – это божье наказание, и только покаяние людей, нравственное очищение может спасти великий русский народ. Наиболее известным произведением житейского жанра является «Повесть о житии Александра Невского». Повесть соединяет в себе особенности жития, исторической повести и героического эпоса. Автор умышленно подчеркивает добродетели Александра Невского, в частности его кротость, смиренность и покорность. Однако как герой, он предстает перед читателем величественным, мужественным и непобедимым.   .   </vt:lpstr>
      <vt:lpstr> Среди других выдающихся произведений этого периода можно отметить «Житие Михаила Черниговского» середины 13 века. Произведение посвящено трагической гибели черниговского князя за христианские убеждения.                          .   Общей характерной чертой всех произведений этого периода станет эмоциональность. На страницах начинает проявляться личность. Однако монументальность будет превалировать еще на протяжении двух веков. </vt:lpstr>
      <vt:lpstr> Среди произведений жанра героического эпоса следует отметить следующие сочинения: «Слово о погибели Русской земли» приблизительно (1238 – 1246 гг.), «Повесть о разорении Рязани Батыем» (середина 14 в.), «Задонщина» и др.  Крупнейшим писателем 14-15 веков был Епифаний Премудрый.  Именно его авторству приписываются «Житием Стефана Пермского» и «Житие Сергея Радонежского».  В 14 – 15 веках широкое распространение получили хождения, в частности «Хождение за три моря» Афанасия Никитина станет одним из наиболее популярных произведений.  . </vt:lpstr>
      <vt:lpstr> Наряду с былинным эпосом в 15 веке зарождается новый жанр – историческая песня.  В исторической песне  передавались исторические события. Сказители исполняли песни в речитативной манере. Для южных территорий характерна была более напевная манера исполнения исторических песен. Именно напевная манера позднее перерастет в лирическую протяжную песню, характерную песню русского народа. В распевной лирической песне особенно ярко проявлялась широта души русского народа. Русская песня – это синергия музыки, слова и театра. Все эти три направления проявят себя наиболее ярко к концу 19 века.                                                      .   </vt:lpstr>
      <vt:lpstr> Нелишним будет отметить вклад церковного песнопения в развитие русской певческой традиции. Именно с церковным песнопением в Россию пришла академическая школа музыки.  </vt:lpstr>
      <vt:lpstr>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2020-01-10T15:41:43Z</dcterms:created>
  <dcterms:modified xsi:type="dcterms:W3CDTF">2020-03-17T09:07:47Z</dcterms:modified>
</cp:coreProperties>
</file>