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2" r:id="rId4"/>
    <p:sldId id="1084" r:id="rId5"/>
    <p:sldId id="1106" r:id="rId6"/>
    <p:sldId id="1100" r:id="rId7"/>
    <p:sldId id="1107" r:id="rId8"/>
    <p:sldId id="1108" r:id="rId9"/>
    <p:sldId id="1086" r:id="rId10"/>
    <p:sldId id="1103" r:id="rId11"/>
    <p:sldId id="1104" r:id="rId12"/>
    <p:sldId id="1087" r:id="rId13"/>
    <p:sldId id="1088" r:id="rId14"/>
    <p:sldId id="108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45" d="100"/>
          <a:sy n="45" d="100"/>
        </p:scale>
        <p:origin x="54" y="43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53503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211</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İŞLETME  FİNANSMANI</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2400" b="1" dirty="0">
                <a:solidFill>
                  <a:schemeClr val="tx1">
                    <a:lumMod val="95000"/>
                    <a:lumOff val="5000"/>
                  </a:schemeClr>
                </a:solidFill>
                <a:latin typeface="Arial" panose="020B0604020202020204" pitchFamily="34" charset="0"/>
                <a:cs typeface="Arial" panose="020B0604020202020204" pitchFamily="34" charset="0"/>
              </a:rPr>
              <a:t>TRLIBOR (Türk Lirası Referans Faiz Oranı)  TRLIBID (Türk Lirası </a:t>
            </a:r>
            <a:r>
              <a:rPr lang="tr-TR" sz="2400" b="1" dirty="0" err="1">
                <a:solidFill>
                  <a:schemeClr val="tx1">
                    <a:lumMod val="95000"/>
                    <a:lumOff val="5000"/>
                  </a:schemeClr>
                </a:solidFill>
                <a:latin typeface="Arial" panose="020B0604020202020204" pitchFamily="34" charset="0"/>
                <a:cs typeface="Arial" panose="020B0604020202020204" pitchFamily="34" charset="0"/>
              </a:rPr>
              <a:t>Bankalararası</a:t>
            </a:r>
            <a:r>
              <a:rPr lang="tr-TR" sz="2400" b="1" dirty="0">
                <a:solidFill>
                  <a:schemeClr val="tx1">
                    <a:lumMod val="95000"/>
                    <a:lumOff val="5000"/>
                  </a:schemeClr>
                </a:solidFill>
                <a:latin typeface="Arial" panose="020B0604020202020204" pitchFamily="34" charset="0"/>
                <a:cs typeface="Arial" panose="020B0604020202020204" pitchFamily="34" charset="0"/>
              </a:rPr>
              <a:t> Alış Oranı)</a:t>
            </a:r>
          </a:p>
          <a:p>
            <a:pPr marL="0" indent="0" algn="just">
              <a:buNone/>
            </a:pPr>
            <a:r>
              <a:rPr lang="tr-TR" sz="2400" b="1" dirty="0">
                <a:solidFill>
                  <a:schemeClr val="tx1">
                    <a:lumMod val="95000"/>
                    <a:lumOff val="5000"/>
                  </a:schemeClr>
                </a:solidFill>
                <a:latin typeface="Arial" panose="020B0604020202020204" pitchFamily="34" charset="0"/>
                <a:cs typeface="Arial" panose="020B0604020202020204" pitchFamily="34" charset="0"/>
              </a:rPr>
              <a:t>TRLIBOR (Türk Lirası </a:t>
            </a:r>
            <a:r>
              <a:rPr lang="tr-TR" sz="2400" b="1" dirty="0" err="1">
                <a:solidFill>
                  <a:schemeClr val="tx1">
                    <a:lumMod val="95000"/>
                    <a:lumOff val="5000"/>
                  </a:schemeClr>
                </a:solidFill>
                <a:latin typeface="Arial" panose="020B0604020202020204" pitchFamily="34" charset="0"/>
                <a:cs typeface="Arial" panose="020B0604020202020204" pitchFamily="34" charset="0"/>
              </a:rPr>
              <a:t>Bankalararası</a:t>
            </a:r>
            <a:r>
              <a:rPr lang="tr-TR" sz="2400" b="1" dirty="0">
                <a:solidFill>
                  <a:schemeClr val="tx1">
                    <a:lumMod val="95000"/>
                    <a:lumOff val="5000"/>
                  </a:schemeClr>
                </a:solidFill>
                <a:latin typeface="Arial" panose="020B0604020202020204" pitchFamily="34" charset="0"/>
                <a:cs typeface="Arial" panose="020B0604020202020204" pitchFamily="34" charset="0"/>
              </a:rPr>
              <a:t> Satış Oranı)</a:t>
            </a:r>
          </a:p>
          <a:p>
            <a:pPr marL="0" indent="0" algn="just">
              <a:buNone/>
            </a:pPr>
            <a:r>
              <a:rPr lang="tr-TR" sz="2400" dirty="0">
                <a:solidFill>
                  <a:schemeClr val="tx1">
                    <a:lumMod val="95000"/>
                    <a:lumOff val="5000"/>
                  </a:schemeClr>
                </a:solidFill>
                <a:latin typeface="Arial" panose="020B0604020202020204" pitchFamily="34" charset="0"/>
                <a:cs typeface="Arial" panose="020B0604020202020204" pitchFamily="34" charset="0"/>
              </a:rPr>
              <a:t>Türk Lirası </a:t>
            </a:r>
            <a:r>
              <a:rPr lang="tr-TR" sz="2400" dirty="0" err="1">
                <a:solidFill>
                  <a:schemeClr val="tx1">
                    <a:lumMod val="95000"/>
                    <a:lumOff val="5000"/>
                  </a:schemeClr>
                </a:solidFill>
                <a:latin typeface="Arial" panose="020B0604020202020204" pitchFamily="34" charset="0"/>
                <a:cs typeface="Arial" panose="020B0604020202020204" pitchFamily="34" charset="0"/>
              </a:rPr>
              <a:t>Bankalararası</a:t>
            </a:r>
            <a:r>
              <a:rPr lang="tr-TR" sz="2400" dirty="0">
                <a:solidFill>
                  <a:schemeClr val="tx1">
                    <a:lumMod val="95000"/>
                    <a:lumOff val="5000"/>
                  </a:schemeClr>
                </a:solidFill>
                <a:latin typeface="Arial" panose="020B0604020202020204" pitchFamily="34" charset="0"/>
                <a:cs typeface="Arial" panose="020B0604020202020204" pitchFamily="34" charset="0"/>
              </a:rPr>
              <a:t> Satış Oranı olarak tespit edilen referans faiz  oranının kısaltmasıdır.</a:t>
            </a:r>
          </a:p>
          <a:p>
            <a:pPr marL="0" indent="0" algn="just">
              <a:buNone/>
            </a:pPr>
            <a:r>
              <a:rPr lang="tr-TR" sz="2400" dirty="0">
                <a:solidFill>
                  <a:schemeClr val="tx1">
                    <a:lumMod val="95000"/>
                    <a:lumOff val="5000"/>
                  </a:schemeClr>
                </a:solidFill>
                <a:latin typeface="Arial" panose="020B0604020202020204" pitchFamily="34" charset="0"/>
                <a:cs typeface="Arial" panose="020B0604020202020204" pitchFamily="34" charset="0"/>
              </a:rPr>
              <a:t>Türkiye Bankalar Birliği tarafından ilan edilmektedir.</a:t>
            </a:r>
          </a:p>
          <a:p>
            <a:pPr marL="0" indent="0" algn="just">
              <a:buNone/>
            </a:pPr>
            <a:r>
              <a:rPr lang="tr-TR" sz="2400" dirty="0">
                <a:solidFill>
                  <a:schemeClr val="tx1">
                    <a:lumMod val="95000"/>
                    <a:lumOff val="5000"/>
                  </a:schemeClr>
                </a:solidFill>
                <a:latin typeface="Arial" panose="020B0604020202020204" pitchFamily="34" charset="0"/>
                <a:cs typeface="Arial" panose="020B0604020202020204" pitchFamily="34" charset="0"/>
              </a:rPr>
              <a:t>Referans faiz oranının seans  esnasında verilen kotasyonların belirli  aralıklarla alınarak ortalamasının tespit edilmesine FİKSİNG denir.</a:t>
            </a:r>
          </a:p>
          <a:p>
            <a:pPr marL="0" indent="0" algn="just">
              <a:buNone/>
            </a:pPr>
            <a:r>
              <a:rPr lang="tr-TR" sz="2400" b="1" dirty="0">
                <a:solidFill>
                  <a:schemeClr val="tx1">
                    <a:lumMod val="95000"/>
                    <a:lumOff val="5000"/>
                  </a:schemeClr>
                </a:solidFill>
                <a:latin typeface="Arial" panose="020B0604020202020204" pitchFamily="34" charset="0"/>
                <a:cs typeface="Arial" panose="020B0604020202020204" pitchFamily="34" charset="0"/>
              </a:rPr>
              <a:t>TRLIBID (Türk Lirası </a:t>
            </a:r>
            <a:r>
              <a:rPr lang="tr-TR" sz="2400" b="1" dirty="0" err="1">
                <a:solidFill>
                  <a:schemeClr val="tx1">
                    <a:lumMod val="95000"/>
                    <a:lumOff val="5000"/>
                  </a:schemeClr>
                </a:solidFill>
                <a:latin typeface="Arial" panose="020B0604020202020204" pitchFamily="34" charset="0"/>
                <a:cs typeface="Arial" panose="020B0604020202020204" pitchFamily="34" charset="0"/>
              </a:rPr>
              <a:t>Bankalararası</a:t>
            </a:r>
            <a:r>
              <a:rPr lang="tr-TR" sz="2400" b="1" dirty="0">
                <a:solidFill>
                  <a:schemeClr val="tx1">
                    <a:lumMod val="95000"/>
                    <a:lumOff val="5000"/>
                  </a:schemeClr>
                </a:solidFill>
                <a:latin typeface="Arial" panose="020B0604020202020204" pitchFamily="34" charset="0"/>
                <a:cs typeface="Arial" panose="020B0604020202020204" pitchFamily="34" charset="0"/>
              </a:rPr>
              <a:t> Alış Oranı)</a:t>
            </a:r>
          </a:p>
          <a:p>
            <a:pPr marL="0" indent="0" algn="just">
              <a:buNone/>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04956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lnSpc>
                <a:spcPct val="100000"/>
              </a:lnSpc>
              <a:spcBef>
                <a:spcPts val="0"/>
              </a:spcBef>
              <a:buNone/>
            </a:pPr>
            <a:r>
              <a:rPr lang="tr-TR" sz="2400" b="1" dirty="0">
                <a:solidFill>
                  <a:schemeClr val="tx1">
                    <a:lumMod val="95000"/>
                    <a:lumOff val="5000"/>
                  </a:schemeClr>
                </a:solidFill>
                <a:latin typeface="Arial" panose="020B0604020202020204" pitchFamily="34" charset="0"/>
                <a:cs typeface="Arial" panose="020B0604020202020204" pitchFamily="34" charset="0"/>
              </a:rPr>
              <a:t>LIBOR (</a:t>
            </a:r>
            <a:r>
              <a:rPr lang="tr-TR" sz="2400" b="1" dirty="0" err="1">
                <a:solidFill>
                  <a:schemeClr val="tx1">
                    <a:lumMod val="95000"/>
                    <a:lumOff val="5000"/>
                  </a:schemeClr>
                </a:solidFill>
                <a:latin typeface="Arial" panose="020B0604020202020204" pitchFamily="34" charset="0"/>
                <a:cs typeface="Arial" panose="020B0604020202020204" pitchFamily="34" charset="0"/>
              </a:rPr>
              <a:t>London</a:t>
            </a:r>
            <a:r>
              <a:rPr lang="tr-TR" sz="2400" b="1" dirty="0">
                <a:solidFill>
                  <a:schemeClr val="tx1">
                    <a:lumMod val="95000"/>
                    <a:lumOff val="5000"/>
                  </a:schemeClr>
                </a:solidFill>
                <a:latin typeface="Arial" panose="020B0604020202020204" pitchFamily="34" charset="0"/>
                <a:cs typeface="Arial" panose="020B0604020202020204" pitchFamily="34" charset="0"/>
              </a:rPr>
              <a:t> Inter Bank </a:t>
            </a:r>
            <a:r>
              <a:rPr lang="tr-TR" sz="2400" b="1" dirty="0" err="1">
                <a:solidFill>
                  <a:schemeClr val="tx1">
                    <a:lumMod val="95000"/>
                    <a:lumOff val="5000"/>
                  </a:schemeClr>
                </a:solidFill>
                <a:latin typeface="Arial" panose="020B0604020202020204" pitchFamily="34" charset="0"/>
                <a:cs typeface="Arial" panose="020B0604020202020204" pitchFamily="34" charset="0"/>
              </a:rPr>
              <a:t>Offer</a:t>
            </a:r>
            <a:r>
              <a:rPr lang="tr-TR" sz="2400" b="1" dirty="0">
                <a:solidFill>
                  <a:schemeClr val="tx1">
                    <a:lumMod val="95000"/>
                    <a:lumOff val="5000"/>
                  </a:schemeClr>
                </a:solidFill>
                <a:latin typeface="Arial" panose="020B0604020202020204" pitchFamily="34" charset="0"/>
                <a:cs typeface="Arial" panose="020B0604020202020204" pitchFamily="34" charset="0"/>
              </a:rPr>
              <a:t> Rate)</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Arial" panose="020B0604020202020204" pitchFamily="34" charset="0"/>
                <a:cs typeface="Arial" panose="020B0604020202020204" pitchFamily="34" charset="0"/>
              </a:rPr>
              <a:t>Londra bankalar arası piyasasında bankaların (panel bankaların*) teminatsız borç  verme karşılığında birbirlerinden talep etmiş oldukları faiz oranıdır.</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Arial" panose="020B0604020202020204" pitchFamily="34" charset="0"/>
                <a:cs typeface="Arial" panose="020B0604020202020204" pitchFamily="34" charset="0"/>
              </a:rPr>
              <a:t>Her işlem günü British </a:t>
            </a:r>
            <a:r>
              <a:rPr lang="tr-TR" sz="2000" dirty="0" err="1">
                <a:solidFill>
                  <a:schemeClr val="tx1">
                    <a:lumMod val="95000"/>
                    <a:lumOff val="5000"/>
                  </a:schemeClr>
                </a:solidFill>
                <a:latin typeface="Arial" panose="020B0604020202020204" pitchFamily="34" charset="0"/>
                <a:cs typeface="Arial" panose="020B0604020202020204" pitchFamily="34" charset="0"/>
              </a:rPr>
              <a:t>Bankers</a:t>
            </a:r>
            <a:r>
              <a:rPr lang="tr-TR" sz="2000" dirty="0">
                <a:solidFill>
                  <a:schemeClr val="tx1">
                    <a:lumMod val="95000"/>
                    <a:lumOff val="5000"/>
                  </a:schemeClr>
                </a:solidFill>
                <a:latin typeface="Arial" panose="020B0604020202020204" pitchFamily="34" charset="0"/>
                <a:cs typeface="Arial" panose="020B0604020202020204" pitchFamily="34" charset="0"/>
              </a:rPr>
              <a:t> </a:t>
            </a:r>
            <a:r>
              <a:rPr lang="tr-TR" sz="2000" dirty="0" err="1">
                <a:solidFill>
                  <a:schemeClr val="tx1">
                    <a:lumMod val="95000"/>
                    <a:lumOff val="5000"/>
                  </a:schemeClr>
                </a:solidFill>
                <a:latin typeface="Arial" panose="020B0604020202020204" pitchFamily="34" charset="0"/>
                <a:cs typeface="Arial" panose="020B0604020202020204" pitchFamily="34" charset="0"/>
              </a:rPr>
              <a:t>Association</a:t>
            </a:r>
            <a:r>
              <a:rPr lang="tr-TR" sz="2000" dirty="0">
                <a:solidFill>
                  <a:schemeClr val="tx1">
                    <a:lumMod val="95000"/>
                    <a:lumOff val="5000"/>
                  </a:schemeClr>
                </a:solidFill>
                <a:latin typeface="Arial" panose="020B0604020202020204" pitchFamily="34" charset="0"/>
                <a:cs typeface="Arial" panose="020B0604020202020204" pitchFamily="34" charset="0"/>
              </a:rPr>
              <a:t> (BBA) tarafından belirlenmekte ve söz  konusu faiz oranları </a:t>
            </a:r>
            <a:r>
              <a:rPr lang="tr-TR" sz="2000" dirty="0" err="1">
                <a:solidFill>
                  <a:schemeClr val="tx1">
                    <a:lumMod val="95000"/>
                    <a:lumOff val="5000"/>
                  </a:schemeClr>
                </a:solidFill>
                <a:latin typeface="Arial" panose="020B0604020202020204" pitchFamily="34" charset="0"/>
                <a:cs typeface="Arial" panose="020B0604020202020204" pitchFamily="34" charset="0"/>
              </a:rPr>
              <a:t>BBA’nın</a:t>
            </a:r>
            <a:r>
              <a:rPr lang="tr-TR" sz="2000" dirty="0">
                <a:solidFill>
                  <a:schemeClr val="tx1">
                    <a:lumMod val="95000"/>
                    <a:lumOff val="5000"/>
                  </a:schemeClr>
                </a:solidFill>
                <a:latin typeface="Arial" panose="020B0604020202020204" pitchFamily="34" charset="0"/>
                <a:cs typeface="Arial" panose="020B0604020202020204" pitchFamily="34" charset="0"/>
              </a:rPr>
              <a:t> Genel Ağ sitesinde bir hafta gecikmeli olarak  yayımlanmaktadır.</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Arial" panose="020B0604020202020204" pitchFamily="34" charset="0"/>
                <a:cs typeface="Arial" panose="020B0604020202020204" pitchFamily="34" charset="0"/>
              </a:rPr>
              <a:t>Uluslararası piyasalarda borç alıp vermede ve türev araçların fiyatlandırılmasında  referans faiz oranı olarak kullanılmaktadır.</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Arial" panose="020B0604020202020204" pitchFamily="34" charset="0"/>
                <a:cs typeface="Arial" panose="020B0604020202020204" pitchFamily="34" charset="0"/>
              </a:rPr>
              <a:t>LİBOR kısa süreli bir faiz oranı olup, bir geceden başlayarak en çok 12 aylık  hesaplanır.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09352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spcBef>
                <a:spcPts val="0"/>
              </a:spcBef>
              <a:buNone/>
            </a:pPr>
            <a:r>
              <a:rPr lang="tr-TR" sz="2400" b="1" dirty="0">
                <a:solidFill>
                  <a:schemeClr val="tx1">
                    <a:lumMod val="95000"/>
                    <a:lumOff val="5000"/>
                  </a:schemeClr>
                </a:solidFill>
                <a:latin typeface="Arial" panose="020B0604020202020204" pitchFamily="34" charset="0"/>
                <a:cs typeface="Arial" panose="020B0604020202020204" pitchFamily="34" charset="0"/>
              </a:rPr>
              <a:t>Piyasa Faiz Oranı</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Para piyasasında, para arzı ve para talebinin etkileşimine göre belirlenen ve  mevduatlar ile diğer yatırımlar için ödenen faiz oranıdır.</a:t>
            </a:r>
          </a:p>
          <a:p>
            <a:pPr marL="0" indent="0" algn="just">
              <a:spcBef>
                <a:spcPts val="0"/>
              </a:spcBef>
              <a:buNone/>
            </a:pPr>
            <a:r>
              <a:rPr lang="tr-TR" sz="2400" b="1" dirty="0">
                <a:solidFill>
                  <a:schemeClr val="tx1">
                    <a:lumMod val="95000"/>
                    <a:lumOff val="5000"/>
                  </a:schemeClr>
                </a:solidFill>
                <a:latin typeface="Arial" panose="020B0604020202020204" pitchFamily="34" charset="0"/>
                <a:cs typeface="Arial" panose="020B0604020202020204" pitchFamily="34" charset="0"/>
              </a:rPr>
              <a:t>Piyasa Faiz Oranı =</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Risksiz Faiz Oranı</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Enflasyon Primi</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Geri Ödenmeme Riski Primi</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Likidite Riski Primi</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Vade Riski Primi</a:t>
            </a:r>
          </a:p>
          <a:p>
            <a:pPr marL="0" indent="0" algn="just">
              <a:spcBef>
                <a:spcPts val="0"/>
              </a:spcBef>
              <a:buNone/>
            </a:pPr>
            <a:r>
              <a:rPr lang="tr-TR" sz="2400" dirty="0">
                <a:solidFill>
                  <a:schemeClr val="tx1">
                    <a:lumMod val="95000"/>
                    <a:lumOff val="5000"/>
                  </a:schemeClr>
                </a:solidFill>
                <a:latin typeface="Arial" panose="020B0604020202020204" pitchFamily="34" charset="0"/>
                <a:cs typeface="Arial" panose="020B0604020202020204" pitchFamily="34" charset="0"/>
              </a:rPr>
              <a:t>+ Yeniden Yatırım Riski Primi</a:t>
            </a: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12830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spcBef>
                <a:spcPts val="0"/>
              </a:spcBef>
              <a:buNone/>
            </a:pPr>
            <a:r>
              <a:rPr lang="tr-TR" sz="1800" b="1" dirty="0">
                <a:solidFill>
                  <a:schemeClr val="tx1">
                    <a:lumMod val="95000"/>
                    <a:lumOff val="5000"/>
                  </a:schemeClr>
                </a:solidFill>
                <a:latin typeface="Arial" panose="020B0604020202020204" pitchFamily="34" charset="0"/>
                <a:cs typeface="Arial" panose="020B0604020202020204" pitchFamily="34" charset="0"/>
              </a:rPr>
              <a:t>Faiz</a:t>
            </a:r>
          </a:p>
          <a:p>
            <a:pPr marL="0" indent="0" algn="just">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Bir başkasından ödünç olarak alınan paranın, belli bir süre boyunca işletilmek üzere  kiralanması karşılığında ödenecek kira bedeli olarak tanımlanabilir.</a:t>
            </a:r>
          </a:p>
          <a:p>
            <a:pPr marL="0" indent="0" algn="just">
              <a:spcBef>
                <a:spcPts val="0"/>
              </a:spcBef>
              <a:buNone/>
            </a:pPr>
            <a:r>
              <a:rPr lang="tr-TR" sz="1800" b="1" dirty="0">
                <a:solidFill>
                  <a:schemeClr val="tx1">
                    <a:lumMod val="95000"/>
                    <a:lumOff val="5000"/>
                  </a:schemeClr>
                </a:solidFill>
                <a:latin typeface="Arial" panose="020B0604020202020204" pitchFamily="34" charset="0"/>
                <a:cs typeface="Arial" panose="020B0604020202020204" pitchFamily="34" charset="0"/>
              </a:rPr>
              <a:t>Basit faiz</a:t>
            </a:r>
          </a:p>
          <a:p>
            <a:pPr marL="0" indent="0" algn="just">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Kısa vadeli (1 yıldan az) kredi işlemlerinde kullanılır. Bir başkasından ödünç olarak  alınan parayı kullanma karşılığında ödemesi gereken borç için belirlenmiş bir orandır.  Borcun anaparası üzerinden hesaplanır. Her dönem sonunda anapara sabit kalmakta, o  döneme ait faiz tutarı bir sonraki dönemde anaparaya eklenmemektedir.</a:t>
            </a:r>
          </a:p>
          <a:p>
            <a:pPr marL="0" indent="0" algn="just">
              <a:spcBef>
                <a:spcPts val="0"/>
              </a:spcBef>
              <a:buNone/>
            </a:pPr>
            <a:r>
              <a:rPr lang="tr-TR" sz="1800" b="1" dirty="0">
                <a:solidFill>
                  <a:schemeClr val="tx1">
                    <a:lumMod val="95000"/>
                    <a:lumOff val="5000"/>
                  </a:schemeClr>
                </a:solidFill>
                <a:latin typeface="Arial" panose="020B0604020202020204" pitchFamily="34" charset="0"/>
                <a:cs typeface="Arial" panose="020B0604020202020204" pitchFamily="34" charset="0"/>
              </a:rPr>
              <a:t>Bileşik faiz</a:t>
            </a:r>
          </a:p>
          <a:p>
            <a:pPr marL="0" indent="0" algn="just">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Uzun vadeli(1 yıldan çok) kredi işlemlerinde kullanılır. Her dönem sonunda hesaplanan  faiz tutarı, o dönem başındaki anaparaya eklenerek bir sonraki döneme ait anapara  bulunur. Bir başka ifade ile bir dönemin baliğ değeri bir sonraki dönemin anaparasını  oluşturur.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7376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spcBef>
                <a:spcPts val="0"/>
              </a:spcBef>
              <a:buNone/>
            </a:pPr>
            <a:r>
              <a:rPr lang="tr-TR" sz="2000" b="1" dirty="0">
                <a:solidFill>
                  <a:schemeClr val="tx1">
                    <a:lumMod val="95000"/>
                    <a:lumOff val="5000"/>
                  </a:schemeClr>
                </a:solidFill>
                <a:latin typeface="Arial" panose="020B0604020202020204" pitchFamily="34" charset="0"/>
                <a:cs typeface="Arial" panose="020B0604020202020204" pitchFamily="34" charset="0"/>
              </a:rPr>
              <a:t>Nominal Faiz Oranı</a:t>
            </a:r>
          </a:p>
          <a:p>
            <a:pPr marL="0" indent="0" algn="just">
              <a:spcBef>
                <a:spcPts val="0"/>
              </a:spcBef>
              <a:buNone/>
            </a:pPr>
            <a:r>
              <a:rPr lang="tr-TR" sz="2000" dirty="0">
                <a:solidFill>
                  <a:schemeClr val="tx1">
                    <a:lumMod val="95000"/>
                    <a:lumOff val="5000"/>
                  </a:schemeClr>
                </a:solidFill>
                <a:latin typeface="Arial" panose="020B0604020202020204" pitchFamily="34" charset="0"/>
                <a:cs typeface="Arial" panose="020B0604020202020204" pitchFamily="34" charset="0"/>
              </a:rPr>
              <a:t>Banka veya türevleri gibi kurumlar tarafından açıklanan oranlara denir.</a:t>
            </a:r>
          </a:p>
          <a:p>
            <a:pPr marL="0" indent="0" algn="just">
              <a:spcBef>
                <a:spcPts val="0"/>
              </a:spcBef>
              <a:buNone/>
            </a:pPr>
            <a:r>
              <a:rPr lang="tr-TR" sz="2000" b="1" dirty="0">
                <a:solidFill>
                  <a:schemeClr val="tx1">
                    <a:lumMod val="95000"/>
                    <a:lumOff val="5000"/>
                  </a:schemeClr>
                </a:solidFill>
                <a:latin typeface="Arial" panose="020B0604020202020204" pitchFamily="34" charset="0"/>
                <a:cs typeface="Arial" panose="020B0604020202020204" pitchFamily="34" charset="0"/>
              </a:rPr>
              <a:t>Reel faiz oranı</a:t>
            </a:r>
          </a:p>
          <a:p>
            <a:pPr marL="0" indent="0" algn="just">
              <a:spcBef>
                <a:spcPts val="0"/>
              </a:spcBef>
              <a:buNone/>
            </a:pPr>
            <a:r>
              <a:rPr lang="tr-TR" sz="2000" dirty="0">
                <a:solidFill>
                  <a:schemeClr val="tx1">
                    <a:lumMod val="95000"/>
                    <a:lumOff val="5000"/>
                  </a:schemeClr>
                </a:solidFill>
                <a:latin typeface="Arial" panose="020B0604020202020204" pitchFamily="34" charset="0"/>
                <a:cs typeface="Arial" panose="020B0604020202020204" pitchFamily="34" charset="0"/>
              </a:rPr>
              <a:t>Enflasyona göre düzenlenmiş (enflasyon, beklenen enflasyon ve risk priminden  etkilenen) faiz oranı, belli bir müdahalede bulunarak belirlenen oranlara denir.</a:t>
            </a:r>
          </a:p>
          <a:p>
            <a:pPr marL="0" indent="0" algn="just">
              <a:spcBef>
                <a:spcPts val="0"/>
              </a:spcBef>
              <a:buNone/>
            </a:pPr>
            <a:endParaRPr lang="tr-TR" sz="2000" b="1" dirty="0">
              <a:solidFill>
                <a:schemeClr val="tx1">
                  <a:lumMod val="95000"/>
                  <a:lumOff val="5000"/>
                </a:schemeClr>
              </a:solidFill>
              <a:latin typeface="Arial" panose="020B0604020202020204" pitchFamily="34" charset="0"/>
              <a:cs typeface="Arial" panose="020B0604020202020204" pitchFamily="34" charset="0"/>
            </a:endParaRPr>
          </a:p>
          <a:p>
            <a:pPr marL="0" indent="0" algn="ctr">
              <a:spcBef>
                <a:spcPts val="0"/>
              </a:spcBef>
              <a:buNone/>
            </a:pPr>
            <a:r>
              <a:rPr lang="tr-TR" sz="2000" b="1" dirty="0">
                <a:solidFill>
                  <a:schemeClr val="tx1">
                    <a:lumMod val="95000"/>
                    <a:lumOff val="5000"/>
                  </a:schemeClr>
                </a:solidFill>
                <a:latin typeface="Arial" panose="020B0604020202020204" pitchFamily="34" charset="0"/>
                <a:cs typeface="Arial" panose="020B0604020202020204" pitchFamily="34" charset="0"/>
              </a:rPr>
              <a:t>***Nominal Faiz Oranı - Enflasyon Oranı = Faiz Oranı</a:t>
            </a:r>
          </a:p>
          <a:p>
            <a:pPr marL="0" indent="0" algn="ctr">
              <a:spcBef>
                <a:spcPts val="0"/>
              </a:spcBef>
              <a:buNone/>
            </a:pPr>
            <a:endParaRPr lang="tr-TR" sz="2000" b="1" dirty="0">
              <a:solidFill>
                <a:schemeClr val="tx1">
                  <a:lumMod val="95000"/>
                  <a:lumOff val="5000"/>
                </a:schemeClr>
              </a:solidFill>
              <a:latin typeface="Arial" panose="020B0604020202020204" pitchFamily="34" charset="0"/>
              <a:cs typeface="Arial" panose="020B0604020202020204" pitchFamily="34" charset="0"/>
            </a:endParaRPr>
          </a:p>
          <a:p>
            <a:pPr marL="0" indent="0" algn="ctr">
              <a:spcBef>
                <a:spcPts val="0"/>
              </a:spcBef>
              <a:buNone/>
            </a:pPr>
            <a:r>
              <a:rPr lang="tr-TR" sz="2000" dirty="0">
                <a:solidFill>
                  <a:schemeClr val="tx1">
                    <a:lumMod val="95000"/>
                    <a:lumOff val="5000"/>
                  </a:schemeClr>
                </a:solidFill>
                <a:latin typeface="Arial" panose="020B0604020202020204" pitchFamily="34" charset="0"/>
                <a:cs typeface="Arial" panose="020B0604020202020204" pitchFamily="34" charset="0"/>
              </a:rPr>
              <a:t>Faiz oranları, aksi belirtilmediği sürece yıllıktır.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4381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lvl="0" indent="0" fontAlgn="auto">
              <a:lnSpc>
                <a:spcPct val="100000"/>
              </a:lnSpc>
              <a:spcBef>
                <a:spcPts val="530"/>
              </a:spcBef>
              <a:spcAft>
                <a:spcPts val="0"/>
              </a:spcAft>
              <a:buNone/>
            </a:pPr>
            <a:r>
              <a:rPr lang="tr-TR" sz="2400" b="1" kern="0" spc="5" dirty="0">
                <a:solidFill>
                  <a:prstClr val="black"/>
                </a:solidFill>
                <a:latin typeface="Arial" panose="020B0604020202020204" pitchFamily="34" charset="0"/>
                <a:cs typeface="Arial" panose="020B0604020202020204" pitchFamily="34" charset="0"/>
              </a:rPr>
              <a:t>Efektif Faiz Oranı</a:t>
            </a:r>
          </a:p>
          <a:p>
            <a:pPr marL="0" lvl="0" indent="0" fontAlgn="auto">
              <a:lnSpc>
                <a:spcPct val="100000"/>
              </a:lnSpc>
              <a:spcBef>
                <a:spcPts val="530"/>
              </a:spcBef>
              <a:spcAft>
                <a:spcPts val="0"/>
              </a:spcAft>
              <a:buNone/>
            </a:pPr>
            <a:r>
              <a:rPr lang="tr-TR" sz="2400" kern="0" spc="5" dirty="0">
                <a:solidFill>
                  <a:prstClr val="black"/>
                </a:solidFill>
                <a:latin typeface="Arial" panose="020B0604020202020204" pitchFamily="34" charset="0"/>
                <a:cs typeface="Arial" panose="020B0604020202020204" pitchFamily="34" charset="0"/>
              </a:rPr>
              <a:t>Aylık, 3 aylık, 6 aylık dönemlerle faize yatırılan paranın, yıllık  bileşik olarak getiri oranıdır.</a:t>
            </a:r>
          </a:p>
          <a:p>
            <a:pPr marL="0" lvl="0" indent="0" fontAlgn="auto">
              <a:lnSpc>
                <a:spcPct val="100000"/>
              </a:lnSpc>
              <a:spcBef>
                <a:spcPts val="530"/>
              </a:spcBef>
              <a:spcAft>
                <a:spcPts val="0"/>
              </a:spcAft>
              <a:buNone/>
            </a:pPr>
            <a:r>
              <a:rPr lang="tr-TR" sz="2400" kern="0" spc="5" dirty="0">
                <a:solidFill>
                  <a:prstClr val="black"/>
                </a:solidFill>
                <a:latin typeface="Arial" panose="020B0604020202020204" pitchFamily="34" charset="0"/>
                <a:cs typeface="Arial" panose="020B0604020202020204" pitchFamily="34" charset="0"/>
              </a:rPr>
              <a:t>Örneğin; aylık mevduata yıllık % 84 nominal faiz oranı  belirlenmiş ise Efektif Faiz Oranı şöyle bulunur;</a:t>
            </a:r>
          </a:p>
          <a:p>
            <a:pPr marL="0" lvl="0" indent="0" fontAlgn="auto">
              <a:lnSpc>
                <a:spcPct val="100000"/>
              </a:lnSpc>
              <a:spcBef>
                <a:spcPts val="530"/>
              </a:spcBef>
              <a:spcAft>
                <a:spcPts val="0"/>
              </a:spcAft>
              <a:buNone/>
            </a:pPr>
            <a:r>
              <a:rPr lang="tr-TR" sz="2400" kern="0" spc="5" dirty="0">
                <a:solidFill>
                  <a:prstClr val="black"/>
                </a:solidFill>
                <a:latin typeface="Arial" panose="020B0604020202020204" pitchFamily="34" charset="0"/>
                <a:cs typeface="Arial" panose="020B0604020202020204" pitchFamily="34" charset="0"/>
              </a:rPr>
              <a:t>Aylık faiz getirisi: % 84 / 12 = % 7 (dönemlik faiz oranı)</a:t>
            </a:r>
          </a:p>
          <a:p>
            <a:pPr marL="0" lvl="0" indent="0" fontAlgn="auto">
              <a:lnSpc>
                <a:spcPct val="100000"/>
              </a:lnSpc>
              <a:spcBef>
                <a:spcPts val="530"/>
              </a:spcBef>
              <a:spcAft>
                <a:spcPts val="0"/>
              </a:spcAft>
              <a:buNone/>
            </a:pPr>
            <a:r>
              <a:rPr lang="tr-TR" sz="2400" kern="0" spc="5" dirty="0">
                <a:solidFill>
                  <a:prstClr val="black"/>
                </a:solidFill>
                <a:latin typeface="Arial" panose="020B0604020202020204" pitchFamily="34" charset="0"/>
                <a:cs typeface="Arial" panose="020B0604020202020204" pitchFamily="34" charset="0"/>
              </a:rPr>
              <a:t>Her ay % 7 faiz oranı ile 12 aylık bileşik getirisi: (1+ 0,07)¹² ≈ 1,25 = %125</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5265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lvl="0" indent="0" algn="just" fontAlgn="auto">
              <a:lnSpc>
                <a:spcPct val="100000"/>
              </a:lnSpc>
              <a:spcBef>
                <a:spcPts val="530"/>
              </a:spcBef>
              <a:spcAft>
                <a:spcPts val="0"/>
              </a:spcAft>
              <a:buNone/>
            </a:pPr>
            <a:r>
              <a:rPr lang="tr-TR" sz="2000" b="1" kern="0" spc="5" dirty="0">
                <a:solidFill>
                  <a:prstClr val="black"/>
                </a:solidFill>
                <a:latin typeface="Arial" panose="020B0604020202020204" pitchFamily="34" charset="0"/>
                <a:cs typeface="Arial" panose="020B0604020202020204" pitchFamily="34" charset="0"/>
              </a:rPr>
              <a:t>Gösterge Faiz (Tahvil ve Bono (DİBS) Faizleri)</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Hazinenin, vadesi 1 yıldan az borçlanma yöntemine	BONO</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Hazinenin vadesi 1 yıldan uzun borçlanma yöntemine	TAHVİL</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Bu borçlanma senetlerinin hepsine	DİBS denir.</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2 Yıllık Tahvil	12,70</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5 Yıllık Tahvil	12,18</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10 Yıllık Tahvil	11,88</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Hazinenin iç borçlanma ihalelerinde belirlenen faize DİBS faizi denir.</a:t>
            </a:r>
          </a:p>
          <a:p>
            <a:pPr marL="0" lvl="0" indent="0" algn="just" fontAlgn="auto">
              <a:lnSpc>
                <a:spcPct val="100000"/>
              </a:lnSpc>
              <a:spcBef>
                <a:spcPts val="530"/>
              </a:spcBef>
              <a:spcAft>
                <a:spcPts val="0"/>
              </a:spcAft>
              <a:buNone/>
            </a:pPr>
            <a:r>
              <a:rPr lang="tr-TR" sz="1800" kern="0" spc="5" dirty="0">
                <a:solidFill>
                  <a:prstClr val="black"/>
                </a:solidFill>
                <a:latin typeface="Arial" panose="020B0604020202020204" pitchFamily="34" charset="0"/>
                <a:cs typeface="Arial" panose="020B0604020202020204" pitchFamily="34" charset="0"/>
              </a:rPr>
              <a:t>Gösterge Faizi (</a:t>
            </a:r>
            <a:r>
              <a:rPr lang="tr-TR" sz="1800" kern="0" spc="5" dirty="0" err="1">
                <a:solidFill>
                  <a:prstClr val="black"/>
                </a:solidFill>
                <a:latin typeface="Arial" panose="020B0604020202020204" pitchFamily="34" charset="0"/>
                <a:cs typeface="Arial" panose="020B0604020202020204" pitchFamily="34" charset="0"/>
              </a:rPr>
              <a:t>benchmark</a:t>
            </a:r>
            <a:r>
              <a:rPr lang="tr-TR" sz="1800" kern="0" spc="5" dirty="0">
                <a:solidFill>
                  <a:prstClr val="black"/>
                </a:solidFill>
                <a:latin typeface="Arial" panose="020B0604020202020204" pitchFamily="34" charset="0"/>
                <a:cs typeface="Arial" panose="020B0604020202020204" pitchFamily="34" charset="0"/>
              </a:rPr>
              <a:t> </a:t>
            </a:r>
            <a:r>
              <a:rPr lang="tr-TR" sz="1800" kern="0" spc="5" dirty="0" err="1">
                <a:solidFill>
                  <a:prstClr val="black"/>
                </a:solidFill>
                <a:latin typeface="Arial" panose="020B0604020202020204" pitchFamily="34" charset="0"/>
                <a:cs typeface="Arial" panose="020B0604020202020204" pitchFamily="34" charset="0"/>
              </a:rPr>
              <a:t>interest</a:t>
            </a:r>
            <a:r>
              <a:rPr lang="tr-TR" sz="1800" kern="0" spc="5" dirty="0">
                <a:solidFill>
                  <a:prstClr val="black"/>
                </a:solidFill>
                <a:latin typeface="Arial" panose="020B0604020202020204" pitchFamily="34" charset="0"/>
                <a:cs typeface="Arial" panose="020B0604020202020204" pitchFamily="34" charset="0"/>
              </a:rPr>
              <a:t> rate); Yatırımcılar şimdi hazineye borç  verecek olsalardı % kaç faiz isterlerdi sorusunun cevabıdır.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538448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lvl="0" indent="0" algn="just" fontAlgn="auto">
              <a:lnSpc>
                <a:spcPct val="100000"/>
              </a:lnSpc>
              <a:spcBef>
                <a:spcPts val="530"/>
              </a:spcBef>
              <a:spcAft>
                <a:spcPts val="0"/>
              </a:spcAft>
              <a:buNone/>
            </a:pPr>
            <a:r>
              <a:rPr lang="tr-TR" sz="2000" b="1" kern="0" spc="5" dirty="0">
                <a:solidFill>
                  <a:prstClr val="black"/>
                </a:solidFill>
                <a:latin typeface="Arial" panose="020B0604020202020204" pitchFamily="34" charset="0"/>
                <a:cs typeface="Arial" panose="020B0604020202020204" pitchFamily="34" charset="0"/>
              </a:rPr>
              <a:t>Politika Faizi</a:t>
            </a: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Merkez Bankasının 1 Hafta vadeli REPO işlemlerine uyguladığı faize denir.</a:t>
            </a:r>
          </a:p>
          <a:p>
            <a:pPr marL="0" lvl="0" indent="0" algn="just" fontAlgn="auto">
              <a:lnSpc>
                <a:spcPct val="100000"/>
              </a:lnSpc>
              <a:spcBef>
                <a:spcPts val="530"/>
              </a:spcBef>
              <a:spcAft>
                <a:spcPts val="0"/>
              </a:spcAft>
              <a:buNone/>
            </a:pPr>
            <a:endParaRPr lang="tr-TR" sz="2000" kern="0" spc="5" dirty="0">
              <a:solidFill>
                <a:prstClr val="black"/>
              </a:solidFill>
              <a:latin typeface="Arial" panose="020B0604020202020204" pitchFamily="34" charset="0"/>
              <a:cs typeface="Arial" panose="020B0604020202020204" pitchFamily="34" charset="0"/>
            </a:endParaRP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Politika faizini TCMB Para Politikası Kurulu (PPK) belirler.</a:t>
            </a:r>
          </a:p>
          <a:p>
            <a:pPr marL="0" lvl="0" indent="0" algn="just" fontAlgn="auto">
              <a:lnSpc>
                <a:spcPct val="100000"/>
              </a:lnSpc>
              <a:spcBef>
                <a:spcPts val="530"/>
              </a:spcBef>
              <a:spcAft>
                <a:spcPts val="0"/>
              </a:spcAft>
              <a:buNone/>
            </a:pPr>
            <a:endParaRPr lang="tr-TR" sz="2000" kern="0" spc="5" dirty="0">
              <a:solidFill>
                <a:prstClr val="black"/>
              </a:solidFill>
              <a:latin typeface="Arial" panose="020B0604020202020204" pitchFamily="34" charset="0"/>
              <a:cs typeface="Arial" panose="020B0604020202020204" pitchFamily="34" charset="0"/>
            </a:endParaRPr>
          </a:p>
          <a:p>
            <a:pPr marL="0" lvl="0" indent="0" algn="just" fontAlgn="auto">
              <a:lnSpc>
                <a:spcPct val="100000"/>
              </a:lnSpc>
              <a:spcBef>
                <a:spcPts val="530"/>
              </a:spcBef>
              <a:spcAft>
                <a:spcPts val="0"/>
              </a:spcAft>
              <a:buNone/>
            </a:pPr>
            <a:r>
              <a:rPr lang="tr-TR" sz="2000" kern="0" spc="5" dirty="0">
                <a:solidFill>
                  <a:prstClr val="black"/>
                </a:solidFill>
                <a:latin typeface="Arial" panose="020B0604020202020204" pitchFamily="34" charset="0"/>
                <a:cs typeface="Arial" panose="020B0604020202020204" pitchFamily="34" charset="0"/>
              </a:rPr>
              <a:t>TCMB 1 Haftalık Repo ihalesi açtığında bankalar portföylerindeki tahvil ve  bonoları TCMB’ye verip karşılığını nakit olarak alırlar. Vade sonunda da  ihalede belirlenen tutardaki nakdi ödeyip, tahvil ve bonolarını geri alırlar (Ters  REPO İşlemi).</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5083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nn-NO"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fontAlgn="t">
              <a:spcBef>
                <a:spcPts val="0"/>
              </a:spcBef>
              <a:buNone/>
            </a:pPr>
            <a:r>
              <a:rPr lang="tr-TR" sz="2000" b="1" dirty="0">
                <a:latin typeface="Arial" panose="020B0604020202020204" pitchFamily="34" charset="0"/>
                <a:cs typeface="Arial" panose="020B0604020202020204" pitchFamily="34" charset="0"/>
              </a:rPr>
              <a:t>BAZ PUAN (</a:t>
            </a:r>
            <a:r>
              <a:rPr lang="tr-TR" sz="2000" b="1" dirty="0" err="1">
                <a:latin typeface="Arial" panose="020B0604020202020204" pitchFamily="34" charset="0"/>
                <a:cs typeface="Arial" panose="020B0604020202020204" pitchFamily="34" charset="0"/>
              </a:rPr>
              <a:t>Basis</a:t>
            </a:r>
            <a:r>
              <a:rPr lang="tr-TR" sz="2000" b="1" dirty="0">
                <a:latin typeface="Arial" panose="020B0604020202020204" pitchFamily="34" charset="0"/>
                <a:cs typeface="Arial" panose="020B0604020202020204" pitchFamily="34" charset="0"/>
              </a:rPr>
              <a:t> Point)</a:t>
            </a:r>
          </a:p>
          <a:p>
            <a:pPr marL="0" indent="0" algn="just" fontAlgn="t">
              <a:spcBef>
                <a:spcPts val="0"/>
              </a:spcBef>
              <a:buNone/>
            </a:pPr>
            <a:r>
              <a:rPr lang="tr-TR" sz="2000" dirty="0">
                <a:latin typeface="Arial" panose="020B0604020202020204" pitchFamily="34" charset="0"/>
                <a:cs typeface="Arial" panose="020B0604020202020204" pitchFamily="34" charset="0"/>
              </a:rPr>
              <a:t>Para Politikası Kurulunun (PPK) faiz açıklamaları baz puan olarak da  yapılmaktadır.</a:t>
            </a:r>
          </a:p>
          <a:p>
            <a:pPr marL="0" indent="0" algn="just" fontAlgn="t">
              <a:spcBef>
                <a:spcPts val="0"/>
              </a:spcBef>
              <a:buNone/>
            </a:pPr>
            <a:r>
              <a:rPr lang="tr-TR" sz="2000" dirty="0">
                <a:latin typeface="Arial" panose="020B0604020202020204" pitchFamily="34" charset="0"/>
                <a:cs typeface="Arial" panose="020B0604020202020204" pitchFamily="34" charset="0"/>
              </a:rPr>
              <a:t>Bir baz puan % 1’in % 1’i (% 0,01) </a:t>
            </a:r>
            <a:r>
              <a:rPr lang="tr-TR" sz="2000" dirty="0" err="1">
                <a:latin typeface="Arial" panose="020B0604020202020204" pitchFamily="34" charset="0"/>
                <a:cs typeface="Arial" panose="020B0604020202020204" pitchFamily="34" charset="0"/>
              </a:rPr>
              <a:t>dir</a:t>
            </a:r>
            <a:r>
              <a:rPr lang="tr-TR" sz="2000" dirty="0">
                <a:latin typeface="Arial" panose="020B0604020202020204" pitchFamily="34" charset="0"/>
                <a:cs typeface="Arial" panose="020B0604020202020204" pitchFamily="34" charset="0"/>
              </a:rPr>
              <a:t>.  </a:t>
            </a:r>
          </a:p>
          <a:p>
            <a:pPr marL="0" indent="0" algn="just" fontAlgn="t">
              <a:spcBef>
                <a:spcPts val="0"/>
              </a:spcBef>
              <a:buNone/>
            </a:pPr>
            <a:endParaRPr lang="tr-TR" sz="2000" dirty="0">
              <a:latin typeface="Arial" panose="020B0604020202020204" pitchFamily="34" charset="0"/>
              <a:cs typeface="Arial" panose="020B0604020202020204" pitchFamily="34" charset="0"/>
            </a:endParaRPr>
          </a:p>
          <a:p>
            <a:pPr marL="0" indent="0" algn="just" fontAlgn="t">
              <a:spcBef>
                <a:spcPts val="0"/>
              </a:spcBef>
              <a:buNone/>
            </a:pPr>
            <a:r>
              <a:rPr lang="tr-TR" sz="2000" dirty="0">
                <a:latin typeface="Arial" panose="020B0604020202020204" pitchFamily="34" charset="0"/>
                <a:cs typeface="Arial" panose="020B0604020202020204" pitchFamily="34" charset="0"/>
              </a:rPr>
              <a:t>1 baz puan	% 0,01 ise</a:t>
            </a:r>
          </a:p>
          <a:p>
            <a:pPr marL="0" indent="0" algn="just" fontAlgn="t">
              <a:spcBef>
                <a:spcPts val="0"/>
              </a:spcBef>
              <a:buNone/>
            </a:pPr>
            <a:r>
              <a:rPr lang="tr-TR" sz="2000" dirty="0">
                <a:latin typeface="Arial" panose="020B0604020202020204" pitchFamily="34" charset="0"/>
                <a:cs typeface="Arial" panose="020B0604020202020204" pitchFamily="34" charset="0"/>
              </a:rPr>
              <a:t>10 baz puan	% 0,1</a:t>
            </a:r>
          </a:p>
          <a:p>
            <a:pPr marL="0" indent="0" algn="just" fontAlgn="t">
              <a:spcBef>
                <a:spcPts val="0"/>
              </a:spcBef>
              <a:buNone/>
            </a:pPr>
            <a:r>
              <a:rPr lang="tr-TR" sz="2000" dirty="0">
                <a:latin typeface="Arial" panose="020B0604020202020204" pitchFamily="34" charset="0"/>
                <a:cs typeface="Arial" panose="020B0604020202020204" pitchFamily="34" charset="0"/>
              </a:rPr>
              <a:t>100 baz puan	% 1 olur.</a:t>
            </a:r>
          </a:p>
          <a:p>
            <a:pPr marL="0" indent="0" algn="just" fontAlgn="t">
              <a:spcBef>
                <a:spcPts val="0"/>
              </a:spcBef>
              <a:buNone/>
            </a:pPr>
            <a:endParaRPr lang="tr-TR" sz="2000" dirty="0">
              <a:latin typeface="Arial" panose="020B0604020202020204" pitchFamily="34" charset="0"/>
              <a:cs typeface="Arial" panose="020B0604020202020204" pitchFamily="34" charset="0"/>
            </a:endParaRPr>
          </a:p>
          <a:p>
            <a:pPr marL="0" indent="0" algn="just" fontAlgn="t">
              <a:spcBef>
                <a:spcPts val="0"/>
              </a:spcBef>
              <a:buNone/>
            </a:pPr>
            <a:r>
              <a:rPr lang="tr-TR" sz="2000" dirty="0">
                <a:latin typeface="Arial" panose="020B0604020202020204" pitchFamily="34" charset="0"/>
                <a:cs typeface="Arial" panose="020B0604020202020204" pitchFamily="34" charset="0"/>
              </a:rPr>
              <a:t>Örneğin, TCMB gecelik borç verme faizini % 6,50’den % 7,25’e yükseltti  yerine,</a:t>
            </a:r>
          </a:p>
          <a:p>
            <a:pPr marL="0" indent="0" algn="just" fontAlgn="t">
              <a:spcBef>
                <a:spcPts val="0"/>
              </a:spcBef>
              <a:buNone/>
            </a:pPr>
            <a:r>
              <a:rPr lang="tr-TR" sz="2000" dirty="0">
                <a:latin typeface="Arial" panose="020B0604020202020204" pitchFamily="34" charset="0"/>
                <a:cs typeface="Arial" panose="020B0604020202020204" pitchFamily="34" charset="0"/>
              </a:rPr>
              <a:t>% 6,50 olan gecelik borç verme faizini 75 baz puan artırarak % 7,25’e  yükseltti denebilir.</a:t>
            </a:r>
          </a:p>
          <a:p>
            <a:pPr marL="0" indent="0" algn="just" fontAlgn="t">
              <a:spcBef>
                <a:spcPts val="0"/>
              </a:spcBef>
              <a:buNone/>
            </a:pPr>
            <a:endParaRPr lang="tr-TR" sz="2000" dirty="0">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67628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nn-NO"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fontAlgn="t">
              <a:spcBef>
                <a:spcPts val="0"/>
              </a:spcBef>
              <a:buNone/>
            </a:pPr>
            <a:r>
              <a:rPr lang="tr-TR" sz="2200" b="1" dirty="0">
                <a:latin typeface="Arial" panose="020B0604020202020204" pitchFamily="34" charset="0"/>
                <a:cs typeface="Arial" panose="020B0604020202020204" pitchFamily="34" charset="0"/>
              </a:rPr>
              <a:t>Reeskont faiz oranı</a:t>
            </a:r>
          </a:p>
          <a:p>
            <a:pPr marL="0" indent="0" algn="just" fontAlgn="t">
              <a:spcBef>
                <a:spcPts val="0"/>
              </a:spcBef>
              <a:buNone/>
            </a:pPr>
            <a:r>
              <a:rPr lang="tr-TR" sz="2200" dirty="0">
                <a:latin typeface="Arial" panose="020B0604020202020204" pitchFamily="34" charset="0"/>
                <a:cs typeface="Arial" panose="020B0604020202020204" pitchFamily="34" charset="0"/>
              </a:rPr>
              <a:t>Merkez Bankası, bankacılık  kesiminin geçici likidite ihtiyacını karşılamak  amacıyla bankalar tarafından verilecek ticari senet ve vesikaları reeskonta kabul  edebilir.</a:t>
            </a:r>
          </a:p>
          <a:p>
            <a:pPr marL="0" indent="0" algn="just" fontAlgn="t">
              <a:spcBef>
                <a:spcPts val="0"/>
              </a:spcBef>
              <a:buNone/>
            </a:pPr>
            <a:r>
              <a:rPr lang="tr-TR" sz="2200" dirty="0">
                <a:latin typeface="Arial" panose="020B0604020202020204" pitchFamily="34" charset="0"/>
                <a:cs typeface="Arial" panose="020B0604020202020204" pitchFamily="34" charset="0"/>
              </a:rPr>
              <a:t>Reeskonta kabul edilecek ticari senet türleri ve diğer koşullar (en az 3 imzalı,  vadelerine en çok 120 gün kalmış olmalı vb.) Merkez Bankasınca belirlenir.</a:t>
            </a:r>
          </a:p>
          <a:p>
            <a:pPr marL="0" indent="0" algn="just" fontAlgn="t">
              <a:spcBef>
                <a:spcPts val="0"/>
              </a:spcBef>
              <a:buNone/>
            </a:pPr>
            <a:r>
              <a:rPr lang="tr-TR" sz="2200" dirty="0">
                <a:latin typeface="Arial" panose="020B0604020202020204" pitchFamily="34" charset="0"/>
                <a:cs typeface="Arial" panose="020B0604020202020204" pitchFamily="34" charset="0"/>
              </a:rPr>
              <a:t>Bu işlemler için Merkez Bankası tarafından uygulanan faize Reeskont Faiz  Oranı adı verilmektedir.</a:t>
            </a:r>
          </a:p>
          <a:p>
            <a:pPr marL="0" indent="0" algn="just" fontAlgn="t">
              <a:spcBef>
                <a:spcPts val="0"/>
              </a:spcBef>
              <a:buNone/>
            </a:pPr>
            <a:r>
              <a:rPr lang="tr-TR" sz="2200" dirty="0">
                <a:latin typeface="Arial" panose="020B0604020202020204" pitchFamily="34" charset="0"/>
                <a:cs typeface="Arial" panose="020B0604020202020204" pitchFamily="34" charset="0"/>
              </a:rPr>
              <a:t>31.12.2016 tarihi itibariyle Reeskont İşlemlerinde Uygulanan Faiz (</a:t>
            </a:r>
            <a:r>
              <a:rPr lang="tr-TR" sz="2200" dirty="0" err="1">
                <a:latin typeface="Arial" panose="020B0604020202020204" pitchFamily="34" charset="0"/>
                <a:cs typeface="Arial" panose="020B0604020202020204" pitchFamily="34" charset="0"/>
              </a:rPr>
              <a:t>İskonto</a:t>
            </a:r>
            <a:r>
              <a:rPr lang="tr-TR" sz="2200" dirty="0">
                <a:latin typeface="Arial" panose="020B0604020202020204" pitchFamily="34" charset="0"/>
                <a:cs typeface="Arial" panose="020B0604020202020204" pitchFamily="34" charset="0"/>
              </a:rPr>
              <a:t>) Oranı % 8,75</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48569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nn-NO" sz="2700" dirty="0"/>
              <a:t>Piyasa Faiz Oranları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fontAlgn="t">
              <a:buNone/>
            </a:pPr>
            <a:r>
              <a:rPr lang="tr-TR" sz="2000" b="1" dirty="0">
                <a:latin typeface="Arial" panose="020B0604020202020204" pitchFamily="34" charset="0"/>
                <a:cs typeface="Arial" panose="020B0604020202020204" pitchFamily="34" charset="0"/>
              </a:rPr>
              <a:t>Yasal (Kanuni) Faiz Oranı </a:t>
            </a:r>
            <a:r>
              <a:rPr lang="tr-TR" sz="2000" dirty="0">
                <a:latin typeface="Arial" panose="020B0604020202020204" pitchFamily="34" charset="0"/>
                <a:cs typeface="Arial" panose="020B0604020202020204" pitchFamily="34" charset="0"/>
              </a:rPr>
              <a:t>(3095 Sayılı Kanuni Faiz ve Temerrüt Faizine İlişkin Kanun)</a:t>
            </a:r>
          </a:p>
          <a:p>
            <a:pPr marL="0" indent="0" algn="just" fontAlgn="t">
              <a:buNone/>
            </a:pPr>
            <a:r>
              <a:rPr lang="tr-TR" sz="2000" dirty="0">
                <a:latin typeface="Arial" panose="020B0604020202020204" pitchFamily="34" charset="0"/>
                <a:cs typeface="Arial" panose="020B0604020202020204" pitchFamily="34" charset="0"/>
              </a:rPr>
              <a:t>Borçlar Kanunu ve Türk Ticaret Kanununa göre  faiz ödenmesi gereken  hallerde, faiz oranı sözleşme ile belirlenmemişse bu ödeme kanuni faiz oranı  üzerinden yapılır.</a:t>
            </a:r>
          </a:p>
          <a:p>
            <a:pPr marL="0" indent="0" algn="just" fontAlgn="t">
              <a:buNone/>
            </a:pPr>
            <a:r>
              <a:rPr lang="tr-TR" sz="1800" dirty="0">
                <a:latin typeface="Arial" panose="020B0604020202020204" pitchFamily="34" charset="0"/>
                <a:cs typeface="Arial" panose="020B0604020202020204" pitchFamily="34" charset="0"/>
              </a:rPr>
              <a:t>01.01.2017-31.12.2017 kanuni faiz oranı	...... % 9  01.01.2017-31.12.2017 adi işlerde temerrüt faiz oranı	...... % 9  01.01.2017-31.12.2017 ticari işlerde temerrüt faiz oranı	...... % 10,50</a:t>
            </a:r>
          </a:p>
          <a:p>
            <a:pPr marL="0" indent="0" algn="just" fontAlgn="t">
              <a:buNone/>
            </a:pPr>
            <a:r>
              <a:rPr lang="tr-TR" sz="2000" b="1" dirty="0">
                <a:latin typeface="Arial" panose="020B0604020202020204" pitchFamily="34" charset="0"/>
                <a:cs typeface="Arial" panose="020B0604020202020204" pitchFamily="34" charset="0"/>
              </a:rPr>
              <a:t>Temerrüt Faiz Oranı</a:t>
            </a:r>
          </a:p>
          <a:p>
            <a:pPr marL="0" indent="0" algn="just" fontAlgn="t">
              <a:buNone/>
            </a:pPr>
            <a:r>
              <a:rPr lang="tr-TR" sz="2000" dirty="0">
                <a:latin typeface="Arial" panose="020B0604020202020204" pitchFamily="34" charset="0"/>
                <a:cs typeface="Arial" panose="020B0604020202020204" pitchFamily="34" charset="0"/>
              </a:rPr>
              <a:t>Borcun ödenmesinde temerrüde düşen borçlu, sözleşme ile aksi  kararlaştırılmadıkça, geçmiş günler için temerrüt faizi ödemeye mecburdur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997172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12652</TotalTime>
  <Words>911</Words>
  <Application>Microsoft Office PowerPoint</Application>
  <PresentationFormat>Ekran Gösterisi (4:3)</PresentationFormat>
  <Paragraphs>90</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12</vt:i4>
      </vt:variant>
    </vt:vector>
  </HeadingPairs>
  <TitlesOfParts>
    <vt:vector size="19" baseType="lpstr">
      <vt:lpstr>Arial</vt:lpstr>
      <vt:lpstr>Calibri</vt:lpstr>
      <vt:lpstr>Century Gothic</vt:lpstr>
      <vt:lpstr>Wingdings</vt:lpstr>
      <vt:lpstr>ekonomi</vt:lpstr>
      <vt:lpstr>1_Rics</vt:lpstr>
      <vt:lpstr>h.t.</vt:lpstr>
      <vt:lpstr>PowerPoint Sunusu</vt:lpstr>
      <vt:lpstr>Piyasa Faiz Oranları</vt:lpstr>
      <vt:lpstr>Piyasa Faiz Oranları</vt:lpstr>
      <vt:lpstr>Piyasa Faiz Oranları</vt:lpstr>
      <vt:lpstr>Piyasa Faiz Oranları</vt:lpstr>
      <vt:lpstr>Piyasa Faiz Oranları</vt:lpstr>
      <vt:lpstr>Piyasa Faiz Oranları</vt:lpstr>
      <vt:lpstr>Piyasa Faiz Oranları</vt:lpstr>
      <vt:lpstr>Piyasa Faiz Oranları</vt:lpstr>
      <vt:lpstr>Piyasa Faiz Oranları</vt:lpstr>
      <vt:lpstr>Piyasa Faiz Oranları</vt:lpstr>
      <vt:lpstr>Piyasa Faiz Oranı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salih demirkaya</cp:lastModifiedBy>
  <cp:revision>827</cp:revision>
  <cp:lastPrinted>2016-10-24T07:53:35Z</cp:lastPrinted>
  <dcterms:created xsi:type="dcterms:W3CDTF">2016-09-18T09:35:24Z</dcterms:created>
  <dcterms:modified xsi:type="dcterms:W3CDTF">2020-02-28T14:25:05Z</dcterms:modified>
</cp:coreProperties>
</file>