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dhmi.gov.tr/getBinaryFile.aspx?Type=1&amp;dosyaID=56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Güç ve enerji ölçümü</a:t>
            </a:r>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ALTERNATİF AKIMDA GÜÇ</a:t>
            </a:r>
            <a:endParaRPr lang="tr-TR" dirty="0"/>
          </a:p>
        </p:txBody>
      </p:sp>
      <p:sp>
        <p:nvSpPr>
          <p:cNvPr id="3" name="İçerik Yer Tutucusu 2"/>
          <p:cNvSpPr>
            <a:spLocks noGrp="1"/>
          </p:cNvSpPr>
          <p:nvPr>
            <p:ph idx="1"/>
          </p:nvPr>
        </p:nvSpPr>
        <p:spPr/>
        <p:txBody>
          <a:bodyPr>
            <a:normAutofit/>
          </a:bodyPr>
          <a:lstStyle/>
          <a:p>
            <a:pPr algn="just"/>
            <a:r>
              <a:rPr lang="tr-TR" sz="2600" dirty="0"/>
              <a:t>Bir doğru akım devresinde kullanılan güç, bu devreye uygulanan gerilim ile devreden geçen akımın çarpımıdır. Alternatif akımda ise gerek devreye uygulanan gerilim, gerekse devreden geçen akım zamana bağlı olarak değişirler. Akım ve gerilimin çarpımı olan güç de zamana bağlı olarak değişik değerler alır. Doğru akım devrelerinde olduğu gibi, alternatif akım devrelerinde güç her zaman V.I </a:t>
            </a:r>
            <a:r>
              <a:rPr lang="tr-TR" sz="2600" dirty="0" smtClean="0"/>
              <a:t>değildir[1].</a:t>
            </a:r>
            <a:endParaRPr lang="tr-TR" sz="2600" dirty="0"/>
          </a:p>
        </p:txBody>
      </p:sp>
    </p:spTree>
    <p:extLst>
      <p:ext uri="{BB962C8B-B14F-4D97-AF65-F5344CB8AC3E}">
        <p14:creationId xmlns:p14="http://schemas.microsoft.com/office/powerpoint/2010/main" val="2156864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A.A GÜÇ</a:t>
            </a:r>
            <a:endParaRPr lang="tr-TR" dirty="0"/>
          </a:p>
        </p:txBody>
      </p:sp>
      <p:sp>
        <p:nvSpPr>
          <p:cNvPr id="3" name="İçerik Yer Tutucusu 2"/>
          <p:cNvSpPr>
            <a:spLocks noGrp="1"/>
          </p:cNvSpPr>
          <p:nvPr>
            <p:ph idx="1"/>
          </p:nvPr>
        </p:nvSpPr>
        <p:spPr/>
        <p:txBody>
          <a:bodyPr>
            <a:normAutofit/>
          </a:bodyPr>
          <a:lstStyle/>
          <a:p>
            <a:pPr algn="just"/>
            <a:r>
              <a:rPr lang="tr-TR" sz="2600" dirty="0"/>
              <a:t>V </a:t>
            </a:r>
            <a:r>
              <a:rPr lang="tr-TR" sz="2600" dirty="0" smtClean="0"/>
              <a:t>= </a:t>
            </a:r>
            <a:r>
              <a:rPr lang="tr-TR" sz="2600" dirty="0" err="1" smtClean="0"/>
              <a:t>Vm</a:t>
            </a:r>
            <a:r>
              <a:rPr lang="tr-TR" sz="2600" dirty="0" smtClean="0"/>
              <a:t> . </a:t>
            </a:r>
            <a:r>
              <a:rPr lang="tr-TR" sz="2600" dirty="0" err="1" smtClean="0"/>
              <a:t>sinwt</a:t>
            </a:r>
            <a:r>
              <a:rPr lang="tr-TR" sz="2600" dirty="0" smtClean="0"/>
              <a:t> </a:t>
            </a:r>
            <a:r>
              <a:rPr lang="tr-TR" sz="2600" dirty="0"/>
              <a:t>ve i </a:t>
            </a:r>
            <a:r>
              <a:rPr lang="tr-TR" sz="2600" dirty="0" smtClean="0"/>
              <a:t>= </a:t>
            </a:r>
            <a:r>
              <a:rPr lang="tr-TR" sz="2600" dirty="0" err="1"/>
              <a:t>Im</a:t>
            </a:r>
            <a:r>
              <a:rPr lang="tr-TR" sz="2600" dirty="0"/>
              <a:t> </a:t>
            </a:r>
            <a:r>
              <a:rPr lang="tr-TR" sz="2600" dirty="0" smtClean="0"/>
              <a:t>. sin(</a:t>
            </a:r>
            <a:r>
              <a:rPr lang="tr-TR" sz="2600" dirty="0" err="1" smtClean="0"/>
              <a:t>wt</a:t>
            </a:r>
            <a:r>
              <a:rPr lang="tr-TR" sz="2600" dirty="0" smtClean="0"/>
              <a:t> -q </a:t>
            </a:r>
            <a:r>
              <a:rPr lang="tr-TR" sz="2600" dirty="0"/>
              <a:t>) </a:t>
            </a:r>
            <a:r>
              <a:rPr lang="tr-TR" sz="2600" dirty="0" err="1"/>
              <a:t>dır</a:t>
            </a:r>
            <a:r>
              <a:rPr lang="tr-TR" sz="2600" dirty="0" smtClean="0"/>
              <a:t>.</a:t>
            </a:r>
          </a:p>
          <a:p>
            <a:pPr algn="just"/>
            <a:r>
              <a:rPr lang="tr-TR" sz="2600" dirty="0"/>
              <a:t>Alternatif akım devrelerinde herhangi bir andaki güç; </a:t>
            </a:r>
            <a:endParaRPr lang="tr-TR" sz="2600" dirty="0" smtClean="0"/>
          </a:p>
          <a:p>
            <a:pPr algn="just"/>
            <a:r>
              <a:rPr lang="tr-TR" sz="2600" dirty="0" smtClean="0"/>
              <a:t>P = </a:t>
            </a:r>
            <a:r>
              <a:rPr lang="tr-TR" sz="2600" dirty="0" err="1"/>
              <a:t>Vm</a:t>
            </a:r>
            <a:r>
              <a:rPr lang="tr-TR" sz="2600" dirty="0"/>
              <a:t> </a:t>
            </a:r>
            <a:r>
              <a:rPr lang="tr-TR" sz="2600" dirty="0" smtClean="0"/>
              <a:t>. </a:t>
            </a:r>
            <a:r>
              <a:rPr lang="tr-TR" sz="2600" dirty="0" err="1" smtClean="0"/>
              <a:t>Im</a:t>
            </a:r>
            <a:r>
              <a:rPr lang="tr-TR" sz="2600" dirty="0" smtClean="0"/>
              <a:t>. </a:t>
            </a:r>
            <a:r>
              <a:rPr lang="tr-TR" sz="2600" dirty="0" err="1" smtClean="0"/>
              <a:t>sinwt</a:t>
            </a:r>
            <a:r>
              <a:rPr lang="tr-TR" sz="2600" dirty="0" smtClean="0"/>
              <a:t> </a:t>
            </a:r>
            <a:r>
              <a:rPr lang="tr-TR" sz="2600" dirty="0"/>
              <a:t>.</a:t>
            </a:r>
            <a:r>
              <a:rPr lang="tr-TR" sz="2600" dirty="0" smtClean="0"/>
              <a:t>sin(</a:t>
            </a:r>
            <a:r>
              <a:rPr lang="tr-TR" sz="2600" dirty="0" err="1" smtClean="0"/>
              <a:t>wt</a:t>
            </a:r>
            <a:r>
              <a:rPr lang="tr-TR" sz="2600" dirty="0" smtClean="0"/>
              <a:t> -q </a:t>
            </a:r>
            <a:r>
              <a:rPr lang="tr-TR" sz="2600" dirty="0"/>
              <a:t>) ’</a:t>
            </a:r>
            <a:r>
              <a:rPr lang="tr-TR" sz="2600" dirty="0" err="1"/>
              <a:t>dir</a:t>
            </a:r>
            <a:r>
              <a:rPr lang="tr-TR" sz="2600" dirty="0"/>
              <a:t>. P değerine gücün ani değeri veya ani güç </a:t>
            </a:r>
            <a:r>
              <a:rPr lang="tr-TR" sz="2600" dirty="0" smtClean="0"/>
              <a:t>denir.</a:t>
            </a:r>
            <a:endParaRPr lang="tr-TR" sz="2600" dirty="0"/>
          </a:p>
        </p:txBody>
      </p:sp>
    </p:spTree>
    <p:extLst>
      <p:ext uri="{BB962C8B-B14F-4D97-AF65-F5344CB8AC3E}">
        <p14:creationId xmlns:p14="http://schemas.microsoft.com/office/powerpoint/2010/main" val="2822717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AKTİF GÜÇ</a:t>
            </a:r>
            <a:endParaRPr lang="tr-TR" dirty="0"/>
          </a:p>
        </p:txBody>
      </p:sp>
      <p:sp>
        <p:nvSpPr>
          <p:cNvPr id="3" name="İçerik Yer Tutucusu 2"/>
          <p:cNvSpPr>
            <a:spLocks noGrp="1"/>
          </p:cNvSpPr>
          <p:nvPr>
            <p:ph idx="1"/>
          </p:nvPr>
        </p:nvSpPr>
        <p:spPr/>
        <p:txBody>
          <a:bodyPr/>
          <a:lstStyle/>
          <a:p>
            <a:pPr algn="just"/>
            <a:r>
              <a:rPr lang="tr-TR" sz="2600" dirty="0"/>
              <a:t>1.Aktif Güç: Ortalama güce aktif güç de denir. Burada güç faktörü veya güç katsayısı devreye girer. Bir devre elemanının gücünü arttırmak için </a:t>
            </a:r>
            <a:r>
              <a:rPr lang="tr-TR" sz="2600" dirty="0" err="1" smtClean="0"/>
              <a:t>cosx</a:t>
            </a:r>
            <a:r>
              <a:rPr lang="tr-TR" sz="2600" dirty="0" smtClean="0"/>
              <a:t> </a:t>
            </a:r>
            <a:r>
              <a:rPr lang="tr-TR" sz="2600" dirty="0"/>
              <a:t>’</a:t>
            </a:r>
            <a:r>
              <a:rPr lang="tr-TR" sz="2600" dirty="0" err="1"/>
              <a:t>yi</a:t>
            </a:r>
            <a:r>
              <a:rPr lang="tr-TR" sz="2600" dirty="0"/>
              <a:t> büyütmek yani </a:t>
            </a:r>
            <a:r>
              <a:rPr lang="tr-TR" sz="2600" dirty="0" smtClean="0"/>
              <a:t>x </a:t>
            </a:r>
            <a:r>
              <a:rPr lang="tr-TR" sz="2600" dirty="0"/>
              <a:t>’</a:t>
            </a:r>
            <a:r>
              <a:rPr lang="tr-TR" sz="2600" dirty="0" err="1"/>
              <a:t>yi</a:t>
            </a:r>
            <a:r>
              <a:rPr lang="tr-TR" sz="2600" dirty="0"/>
              <a:t> küçültmek gerekir. Elektrik enerjisi üretiminde güç faktörünün 1’ e yakın olması </a:t>
            </a:r>
            <a:r>
              <a:rPr lang="tr-TR" sz="2600" dirty="0" smtClean="0"/>
              <a:t>istenilir[1]. </a:t>
            </a:r>
          </a:p>
          <a:p>
            <a:r>
              <a:rPr lang="tr-TR" dirty="0" smtClean="0"/>
              <a:t>P = VR </a:t>
            </a:r>
            <a:r>
              <a:rPr lang="tr-TR" dirty="0"/>
              <a:t>.I </a:t>
            </a:r>
          </a:p>
          <a:p>
            <a:r>
              <a:rPr lang="tr-TR" dirty="0" smtClean="0"/>
              <a:t>P =</a:t>
            </a:r>
            <a:r>
              <a:rPr lang="tr-TR" dirty="0" err="1" smtClean="0"/>
              <a:t>V.I.cosx</a:t>
            </a:r>
            <a:endParaRPr lang="tr-TR" dirty="0"/>
          </a:p>
        </p:txBody>
      </p:sp>
    </p:spTree>
    <p:extLst>
      <p:ext uri="{BB962C8B-B14F-4D97-AF65-F5344CB8AC3E}">
        <p14:creationId xmlns:p14="http://schemas.microsoft.com/office/powerpoint/2010/main" val="399930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REAKTİF GÜÇ</a:t>
            </a:r>
            <a:endParaRPr lang="tr-TR" dirty="0"/>
          </a:p>
        </p:txBody>
      </p:sp>
      <p:sp>
        <p:nvSpPr>
          <p:cNvPr id="3" name="İçerik Yer Tutucusu 2"/>
          <p:cNvSpPr>
            <a:spLocks noGrp="1"/>
          </p:cNvSpPr>
          <p:nvPr>
            <p:ph idx="1"/>
          </p:nvPr>
        </p:nvSpPr>
        <p:spPr/>
        <p:txBody>
          <a:bodyPr>
            <a:normAutofit/>
          </a:bodyPr>
          <a:lstStyle/>
          <a:p>
            <a:pPr algn="just"/>
            <a:r>
              <a:rPr lang="tr-TR" sz="2600" dirty="0"/>
              <a:t>2.Reaktif Güç: Saf bobinli veya saf </a:t>
            </a:r>
            <a:r>
              <a:rPr lang="tr-TR" sz="2600" dirty="0" err="1"/>
              <a:t>kondansatörlü</a:t>
            </a:r>
            <a:r>
              <a:rPr lang="tr-TR" sz="2600" dirty="0"/>
              <a:t> bir devrede (sadece L veya sadece C) gücün ortalama değeri sıfırdır. Gücün ortalama değerinin sıfır olması yani aktif gücün sıfır olması bobinin kaynaktan bir enerji çekmediğini gösterir. Pozitif </a:t>
            </a:r>
            <a:r>
              <a:rPr lang="tr-TR" sz="2600" dirty="0" err="1"/>
              <a:t>alternansta</a:t>
            </a:r>
            <a:r>
              <a:rPr lang="tr-TR" sz="2600" dirty="0"/>
              <a:t> kaynaktan çekilen güç, negatif </a:t>
            </a:r>
            <a:r>
              <a:rPr lang="tr-TR" sz="2600" dirty="0" err="1"/>
              <a:t>alternansta</a:t>
            </a:r>
            <a:r>
              <a:rPr lang="tr-TR" sz="2600" dirty="0"/>
              <a:t> kaynağa geri verilmektedir. Bobinler ve kondansatörler enerji harcayan değil enerji depo eden elemanlardır. Saf bobin ve kondansatör devrelerinde </a:t>
            </a:r>
            <a:r>
              <a:rPr lang="tr-TR" sz="2600" dirty="0" smtClean="0"/>
              <a:t>x = 90 derece olduğu </a:t>
            </a:r>
            <a:r>
              <a:rPr lang="tr-TR" sz="2600" dirty="0"/>
              <a:t>için güç katsayısı sıfırdır (</a:t>
            </a:r>
            <a:r>
              <a:rPr lang="tr-TR" sz="2600" dirty="0" smtClean="0"/>
              <a:t>Cos90=0</a:t>
            </a:r>
            <a:r>
              <a:rPr lang="tr-TR" sz="2600" dirty="0"/>
              <a:t>). P </a:t>
            </a:r>
            <a:r>
              <a:rPr lang="tr-TR" sz="2600" dirty="0" smtClean="0"/>
              <a:t>= </a:t>
            </a:r>
            <a:r>
              <a:rPr lang="tr-TR" sz="2600" dirty="0" err="1" smtClean="0"/>
              <a:t>V.i.cosx</a:t>
            </a:r>
            <a:r>
              <a:rPr lang="tr-TR" sz="2600" dirty="0" smtClean="0"/>
              <a:t> </a:t>
            </a:r>
            <a:r>
              <a:rPr lang="tr-TR" sz="2600" dirty="0"/>
              <a:t>formülüne göre P=0 olur. Saf bobinde ve saf kondansatörde gerilim ve akımın etkin değerinin çarpımına reaktif güç </a:t>
            </a:r>
            <a:r>
              <a:rPr lang="tr-TR" sz="2600" dirty="0" smtClean="0"/>
              <a:t>denir[1]. </a:t>
            </a:r>
            <a:endParaRPr lang="tr-TR" sz="2600" dirty="0"/>
          </a:p>
        </p:txBody>
      </p:sp>
    </p:spTree>
    <p:extLst>
      <p:ext uri="{BB962C8B-B14F-4D97-AF65-F5344CB8AC3E}">
        <p14:creationId xmlns:p14="http://schemas.microsoft.com/office/powerpoint/2010/main" val="117490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GÖRÜNÜR GÜÇ</a:t>
            </a:r>
            <a:endParaRPr lang="tr-TR" dirty="0"/>
          </a:p>
        </p:txBody>
      </p:sp>
      <p:sp>
        <p:nvSpPr>
          <p:cNvPr id="3" name="İçerik Yer Tutucusu 2"/>
          <p:cNvSpPr>
            <a:spLocks noGrp="1"/>
          </p:cNvSpPr>
          <p:nvPr>
            <p:ph idx="1"/>
          </p:nvPr>
        </p:nvSpPr>
        <p:spPr/>
        <p:txBody>
          <a:bodyPr>
            <a:normAutofit/>
          </a:bodyPr>
          <a:lstStyle/>
          <a:p>
            <a:pPr algn="just"/>
            <a:r>
              <a:rPr lang="tr-TR" sz="2600" dirty="0"/>
              <a:t>3.Görünür Güç: Aktif gücü dirençler, reaktif gücü ise </a:t>
            </a:r>
            <a:r>
              <a:rPr lang="tr-TR" sz="2600" dirty="0" err="1"/>
              <a:t>endüktif</a:t>
            </a:r>
            <a:r>
              <a:rPr lang="tr-TR" sz="2600" dirty="0"/>
              <a:t> ve </a:t>
            </a:r>
            <a:r>
              <a:rPr lang="tr-TR" sz="2600" dirty="0" err="1"/>
              <a:t>kapasitif</a:t>
            </a:r>
            <a:r>
              <a:rPr lang="tr-TR" sz="2600" dirty="0"/>
              <a:t> </a:t>
            </a:r>
            <a:r>
              <a:rPr lang="tr-TR" sz="2600" dirty="0" err="1"/>
              <a:t>reaktanslar</a:t>
            </a:r>
            <a:r>
              <a:rPr lang="tr-TR" sz="2600" dirty="0"/>
              <a:t> çeker. Eğer bir devrede hem direnç hem de </a:t>
            </a:r>
            <a:r>
              <a:rPr lang="tr-TR" sz="2600" dirty="0" err="1"/>
              <a:t>reaktans</a:t>
            </a:r>
            <a:r>
              <a:rPr lang="tr-TR" sz="2600" dirty="0"/>
              <a:t> bulunuyorsa, bu devrede aktif ve reaktif güçler bir arada bulunur. Böyle bir devrede </a:t>
            </a:r>
            <a:r>
              <a:rPr lang="tr-TR" sz="2600" dirty="0" err="1"/>
              <a:t>V.i</a:t>
            </a:r>
            <a:r>
              <a:rPr lang="tr-TR" sz="2600" dirty="0"/>
              <a:t> değeri ne aktif gücü ne de reaktif gücü verir. Direnç ve </a:t>
            </a:r>
            <a:r>
              <a:rPr lang="tr-TR" sz="2600" dirty="0" err="1"/>
              <a:t>reaktanstan</a:t>
            </a:r>
            <a:r>
              <a:rPr lang="tr-TR" sz="2600" dirty="0"/>
              <a:t> oluşan bir devrede </a:t>
            </a:r>
            <a:r>
              <a:rPr lang="tr-TR" sz="2600" dirty="0" err="1"/>
              <a:t>V.i</a:t>
            </a:r>
            <a:r>
              <a:rPr lang="tr-TR" sz="2600" dirty="0"/>
              <a:t> çarpımına görünür güç denir. S harfi ile </a:t>
            </a:r>
            <a:r>
              <a:rPr lang="tr-TR" sz="2600" dirty="0" smtClean="0"/>
              <a:t>gösterilir[1]. </a:t>
            </a:r>
            <a:endParaRPr lang="tr-TR" sz="2600" dirty="0"/>
          </a:p>
        </p:txBody>
      </p:sp>
    </p:spTree>
    <p:extLst>
      <p:ext uri="{BB962C8B-B14F-4D97-AF65-F5344CB8AC3E}">
        <p14:creationId xmlns:p14="http://schemas.microsoft.com/office/powerpoint/2010/main" val="1835919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KARŞILAŞTIRMA</a:t>
            </a:r>
            <a:endParaRPr lang="tr-TR" dirty="0"/>
          </a:p>
        </p:txBody>
      </p:sp>
      <p:sp>
        <p:nvSpPr>
          <p:cNvPr id="3" name="İçerik Yer Tutucusu 2"/>
          <p:cNvSpPr>
            <a:spLocks noGrp="1"/>
          </p:cNvSpPr>
          <p:nvPr>
            <p:ph idx="1"/>
          </p:nvPr>
        </p:nvSpPr>
        <p:spPr/>
        <p:txBody>
          <a:bodyPr/>
          <a:lstStyle/>
          <a:p>
            <a:r>
              <a:rPr lang="tr-TR" dirty="0" smtClean="0"/>
              <a:t>AKTİF GÜÇ P (WATT)</a:t>
            </a:r>
          </a:p>
          <a:p>
            <a:r>
              <a:rPr lang="tr-TR" dirty="0" smtClean="0"/>
              <a:t>REAKTİF GÜÇ Q (VAR)</a:t>
            </a:r>
          </a:p>
          <a:p>
            <a:r>
              <a:rPr lang="tr-TR" dirty="0" smtClean="0"/>
              <a:t>GÖRÜNÜR GÜÇ S (VA)</a:t>
            </a:r>
          </a:p>
          <a:p>
            <a:endParaRPr lang="tr-TR" dirty="0"/>
          </a:p>
        </p:txBody>
      </p:sp>
    </p:spTree>
    <p:extLst>
      <p:ext uri="{BB962C8B-B14F-4D97-AF65-F5344CB8AC3E}">
        <p14:creationId xmlns:p14="http://schemas.microsoft.com/office/powerpoint/2010/main" val="4231136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a:t>
            </a:r>
            <a:endParaRPr lang="tr-T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7369" y="2747772"/>
            <a:ext cx="3336166" cy="23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etin kutusu 3"/>
          <p:cNvSpPr txBox="1"/>
          <p:nvPr/>
        </p:nvSpPr>
        <p:spPr>
          <a:xfrm>
            <a:off x="1133856" y="1901952"/>
            <a:ext cx="9241536" cy="400110"/>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Devrenin güçlerinin hepsini bulunuz. Empedansını bulunuz. </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926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a:t>
            </a:r>
            <a:r>
              <a:rPr lang="tr-TR" dirty="0">
                <a:hlinkClick r:id="rId2"/>
              </a:rPr>
              <a:t> </a:t>
            </a:r>
            <a:r>
              <a:rPr lang="tr-TR" dirty="0" smtClean="0">
                <a:hlinkClick r:id="rId2"/>
              </a:rPr>
              <a:t>www.dhmi.gov.tr/getBinaryFile.aspx?Type=1&amp;dosyaID=567</a:t>
            </a:r>
            <a:r>
              <a:rPr lang="tr-TR" dirty="0" smtClean="0"/>
              <a:t> (Erişim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1538</TotalTime>
  <Words>407</Words>
  <Application>Microsoft Office PowerPoint</Application>
  <PresentationFormat>Özel</PresentationFormat>
  <Paragraphs>28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Geçmişe bakış</vt:lpstr>
      <vt:lpstr>Güç ve enerji ölçümü</vt:lpstr>
      <vt:lpstr>ALTERNATİF AKIMDA GÜÇ</vt:lpstr>
      <vt:lpstr>A.A GÜÇ</vt:lpstr>
      <vt:lpstr>AKTİF GÜÇ</vt:lpstr>
      <vt:lpstr>REAKTİF GÜÇ</vt:lpstr>
      <vt:lpstr>GÖRÜNÜR GÜÇ</vt:lpstr>
      <vt:lpstr>KARŞILAŞTIRMA</vt:lpstr>
      <vt:lpstr>SORU</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97</cp:revision>
  <dcterms:created xsi:type="dcterms:W3CDTF">2017-11-14T11:12:27Z</dcterms:created>
  <dcterms:modified xsi:type="dcterms:W3CDTF">2017-11-19T21:02:33Z</dcterms:modified>
</cp:coreProperties>
</file>