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2" r:id="rId1"/>
  </p:sldMasterIdLst>
  <p:notesMasterIdLst>
    <p:notesMasterId r:id="rId19"/>
  </p:notesMasterIdLst>
  <p:handoutMasterIdLst>
    <p:handoutMasterId r:id="rId20"/>
  </p:handoutMasterIdLst>
  <p:sldIdLst>
    <p:sldId id="459" r:id="rId2"/>
    <p:sldId id="460" r:id="rId3"/>
    <p:sldId id="455" r:id="rId4"/>
    <p:sldId id="474" r:id="rId5"/>
    <p:sldId id="482" r:id="rId6"/>
    <p:sldId id="475" r:id="rId7"/>
    <p:sldId id="477" r:id="rId8"/>
    <p:sldId id="481" r:id="rId9"/>
    <p:sldId id="478" r:id="rId10"/>
    <p:sldId id="473" r:id="rId11"/>
    <p:sldId id="479" r:id="rId12"/>
    <p:sldId id="480" r:id="rId13"/>
    <p:sldId id="483" r:id="rId14"/>
    <p:sldId id="484" r:id="rId15"/>
    <p:sldId id="485" r:id="rId16"/>
    <p:sldId id="486" r:id="rId17"/>
    <p:sldId id="487"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81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3679DCCD-1E1E-4A4C-AC5E-E784B0EAE9B4}" type="datetimeFigureOut">
              <a:rPr lang="tr-TR" smtClean="0"/>
              <a:t>30.11.2020</a:t>
            </a:fld>
            <a:endParaRPr lang="tr-TR"/>
          </a:p>
        </p:txBody>
      </p:sp>
      <p:sp>
        <p:nvSpPr>
          <p:cNvPr id="4" name="Altbilgi Yer Tutucusu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91067EB2-4396-47D4-81C7-366DBBEE1419}" type="slidenum">
              <a:rPr lang="tr-TR" smtClean="0"/>
              <a:t>‹#›</a:t>
            </a:fld>
            <a:endParaRPr lang="tr-TR"/>
          </a:p>
        </p:txBody>
      </p:sp>
    </p:spTree>
    <p:extLst>
      <p:ext uri="{BB962C8B-B14F-4D97-AF65-F5344CB8AC3E}">
        <p14:creationId xmlns:p14="http://schemas.microsoft.com/office/powerpoint/2010/main" val="1366065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46058" cy="4961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530" y="1"/>
            <a:ext cx="2946058" cy="496100"/>
          </a:xfrm>
          <a:prstGeom prst="rect">
            <a:avLst/>
          </a:prstGeom>
        </p:spPr>
        <p:txBody>
          <a:bodyPr vert="horz" lIns="91440" tIns="45720" rIns="91440" bIns="45720" rtlCol="0"/>
          <a:lstStyle>
            <a:lvl1pPr algn="r">
              <a:defRPr sz="1200"/>
            </a:lvl1pPr>
          </a:lstStyle>
          <a:p>
            <a:fld id="{8B075D5C-3E22-4BD4-B196-2B5B83232C05}" type="datetimeFigureOut">
              <a:rPr lang="tr-TR" smtClean="0"/>
              <a:t>30.11.2020</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42" y="4715270"/>
            <a:ext cx="5438792" cy="446722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221"/>
            <a:ext cx="2946058" cy="4961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530" y="9428221"/>
            <a:ext cx="2946058" cy="496100"/>
          </a:xfrm>
          <a:prstGeom prst="rect">
            <a:avLst/>
          </a:prstGeom>
        </p:spPr>
        <p:txBody>
          <a:bodyPr vert="horz" lIns="91440" tIns="45720" rIns="91440" bIns="45720" rtlCol="0" anchor="b"/>
          <a:lstStyle>
            <a:lvl1pPr algn="r">
              <a:defRPr sz="1200"/>
            </a:lvl1pPr>
          </a:lstStyle>
          <a:p>
            <a:fld id="{CE01BA9A-A2C0-4088-922B-6602FC850014}" type="slidenum">
              <a:rPr lang="tr-TR" smtClean="0"/>
              <a:t>‹#›</a:t>
            </a:fld>
            <a:endParaRPr lang="tr-TR"/>
          </a:p>
        </p:txBody>
      </p:sp>
    </p:spTree>
    <p:extLst>
      <p:ext uri="{BB962C8B-B14F-4D97-AF65-F5344CB8AC3E}">
        <p14:creationId xmlns:p14="http://schemas.microsoft.com/office/powerpoint/2010/main" val="2847052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01BA9A-A2C0-4088-922B-6602FC850014}" type="slidenum">
              <a:rPr lang="tr-TR" smtClean="0">
                <a:solidFill>
                  <a:prstClr val="black"/>
                </a:solidFill>
              </a:rPr>
              <a:pPr/>
              <a:t>1</a:t>
            </a:fld>
            <a:endParaRPr lang="tr-TR">
              <a:solidFill>
                <a:prstClr val="black"/>
              </a:solidFill>
            </a:endParaRPr>
          </a:p>
        </p:txBody>
      </p:sp>
    </p:spTree>
    <p:extLst>
      <p:ext uri="{BB962C8B-B14F-4D97-AF65-F5344CB8AC3E}">
        <p14:creationId xmlns:p14="http://schemas.microsoft.com/office/powerpoint/2010/main" val="788566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solidFill>
                  <a:srgbClr val="ECE9C6"/>
                </a:solidFill>
              </a:rPr>
              <a:pPr/>
              <a:t>11/30/2020</a:t>
            </a:fld>
            <a:endParaRPr lang="en-US" dirty="0">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solidFill>
                  <a:srgbClr val="ECE9C6"/>
                </a:solidFill>
              </a:rPr>
              <a:pPr/>
              <a:t>‹#›</a:t>
            </a:fld>
            <a:endParaRPr lang="en-US" dirty="0">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Tree>
    <p:extLst>
      <p:ext uri="{BB962C8B-B14F-4D97-AF65-F5344CB8AC3E}">
        <p14:creationId xmlns:p14="http://schemas.microsoft.com/office/powerpoint/2010/main" val="38280227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solidFill>
                  <a:srgbClr val="895D1D"/>
                </a:solidFill>
              </a:rPr>
              <a:pPr/>
              <a:t>11/30/2020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4154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solidFill>
                  <a:srgbClr val="895D1D"/>
                </a:solidFill>
              </a:rPr>
              <a:pPr/>
              <a:t>11/30/2020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740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solidFill>
                  <a:srgbClr val="895D1D"/>
                </a:solidFill>
              </a:rPr>
              <a:pPr/>
              <a:t>11/30/2020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tr-TR"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809373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solidFill>
                  <a:srgbClr val="895D1D"/>
                </a:solidFill>
              </a:rPr>
              <a:pPr/>
              <a:t>11/30/2020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4461420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solidFill>
                  <a:srgbClr val="895D1D"/>
                </a:solidFill>
              </a:rPr>
              <a:pPr/>
              <a:t>11/30/2020</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extLst>
      <p:ext uri="{BB962C8B-B14F-4D97-AF65-F5344CB8AC3E}">
        <p14:creationId xmlns:p14="http://schemas.microsoft.com/office/powerpoint/2010/main" val="689220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solidFill>
                  <a:srgbClr val="895D1D"/>
                </a:solidFill>
              </a:rPr>
              <a:pPr/>
              <a:t>11/30/2020</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562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solidFill>
                  <a:srgbClr val="895D1D"/>
                </a:solidFill>
              </a:rPr>
              <a:pPr/>
              <a:t>11/30/2020</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806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solidFill>
                  <a:srgbClr val="895D1D"/>
                </a:solidFill>
              </a:rPr>
              <a:pPr/>
              <a:t>11/30/2020</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99851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solidFill>
                  <a:srgbClr val="895D1D"/>
                </a:solidFill>
              </a:rPr>
              <a:pPr/>
              <a:t>11/30/2020</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62372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solidFill>
                  <a:srgbClr val="895D1D"/>
                </a:solidFill>
              </a:rPr>
              <a:pPr/>
              <a:t>11/30/2020</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765409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solidFill>
                  <a:srgbClr val="895D1D"/>
                </a:solidFill>
              </a:rPr>
              <a:pPr/>
              <a:t>11/30/2020</a:t>
            </a:fld>
            <a:endParaRPr lang="en-US" dirty="0">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solidFill>
                  <a:srgbClr val="895D1D"/>
                </a:solidFill>
              </a:rPr>
              <a:pPr/>
              <a:t>‹#›</a:t>
            </a:fld>
            <a:endParaRPr lang="en-US" dirty="0">
              <a:solidFill>
                <a:srgbClr val="895D1D"/>
              </a:solidFill>
            </a:endParaRPr>
          </a:p>
        </p:txBody>
      </p:sp>
    </p:spTree>
    <p:extLst>
      <p:ext uri="{BB962C8B-B14F-4D97-AF65-F5344CB8AC3E}">
        <p14:creationId xmlns:p14="http://schemas.microsoft.com/office/powerpoint/2010/main" val="156989259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0" y="247650"/>
            <a:ext cx="9042400" cy="3150475"/>
          </a:xfrm>
        </p:spPr>
        <p:txBody>
          <a:bodyPr anchor="t"/>
          <a:lstStyle/>
          <a:p>
            <a:pPr>
              <a:spcAft>
                <a:spcPts val="1200"/>
              </a:spcAft>
            </a:pPr>
            <a:r>
              <a:rPr lang="tr-TR" sz="3000" b="1" dirty="0" smtClean="0">
                <a:effectLst/>
              </a:rPr>
              <a:t>A.Ü. İlahiyat Fakültesi 1. Sınıf</a:t>
            </a:r>
            <a:r>
              <a:rPr lang="tr-TR" sz="3400" b="1" dirty="0" smtClean="0">
                <a:effectLst/>
              </a:rPr>
              <a:t/>
            </a:r>
            <a:br>
              <a:rPr lang="tr-TR" sz="3400" b="1" dirty="0" smtClean="0">
                <a:effectLst/>
              </a:rPr>
            </a:br>
            <a:r>
              <a:rPr lang="tr-TR" sz="2000" b="1" dirty="0" smtClean="0">
                <a:effectLst/>
              </a:rPr>
              <a:t/>
            </a:r>
            <a:br>
              <a:rPr lang="tr-TR" sz="2000" b="1" dirty="0" smtClean="0">
                <a:effectLst/>
              </a:rPr>
            </a:br>
            <a:r>
              <a:rPr lang="tr-TR" sz="6000" b="1" dirty="0" smtClean="0">
                <a:effectLst/>
              </a:rPr>
              <a:t>Tefsir Tarihi ve Usulü</a:t>
            </a:r>
            <a:r>
              <a:rPr lang="tr-TR" sz="6400" b="1" dirty="0" smtClean="0">
                <a:effectLst/>
              </a:rPr>
              <a:t/>
            </a:r>
            <a:br>
              <a:rPr lang="tr-TR" sz="6400" b="1" dirty="0" smtClean="0">
                <a:effectLst/>
              </a:rPr>
            </a:br>
            <a:r>
              <a:rPr lang="tr-TR" sz="1500" b="1" dirty="0">
                <a:effectLst/>
              </a:rPr>
              <a:t/>
            </a:r>
            <a:br>
              <a:rPr lang="tr-TR" sz="1500" b="1" dirty="0">
                <a:effectLst/>
              </a:rPr>
            </a:br>
            <a:r>
              <a:rPr lang="ar-SA" sz="6000" dirty="0">
                <a:effectLst/>
              </a:rPr>
              <a:t>تاريخ التفسير وأصوله</a:t>
            </a:r>
            <a:endParaRPr lang="en-US" sz="6000" b="1" i="1" dirty="0"/>
          </a:p>
        </p:txBody>
      </p:sp>
      <p:sp>
        <p:nvSpPr>
          <p:cNvPr id="3" name="Subtitle 2"/>
          <p:cNvSpPr>
            <a:spLocks noGrp="1"/>
          </p:cNvSpPr>
          <p:nvPr>
            <p:ph type="subTitle" idx="1"/>
          </p:nvPr>
        </p:nvSpPr>
        <p:spPr>
          <a:xfrm>
            <a:off x="228600" y="3767862"/>
            <a:ext cx="8724900" cy="2671038"/>
          </a:xfrm>
        </p:spPr>
        <p:txBody>
          <a:bodyPr>
            <a:normAutofit/>
          </a:bodyPr>
          <a:lstStyle/>
          <a:p>
            <a:endParaRPr lang="tr-TR" sz="4200" dirty="0" smtClean="0">
              <a:effectLst/>
            </a:endParaRPr>
          </a:p>
          <a:p>
            <a:r>
              <a:rPr lang="tr-TR" sz="3000" b="1" dirty="0">
                <a:effectLst/>
              </a:rPr>
              <a:t>Prof. Dr. </a:t>
            </a:r>
            <a:r>
              <a:rPr lang="tr-TR" sz="3000" b="1">
                <a:effectLst/>
              </a:rPr>
              <a:t>İSMAİL </a:t>
            </a:r>
            <a:r>
              <a:rPr lang="tr-TR" sz="3000" b="1" smtClean="0">
                <a:effectLst/>
              </a:rPr>
              <a:t>ÇALIŞKAN</a:t>
            </a:r>
            <a:endParaRPr lang="tr-TR" sz="3000" b="1" dirty="0" smtClean="0">
              <a:effectLst/>
            </a:endParaRPr>
          </a:p>
        </p:txBody>
      </p:sp>
    </p:spTree>
    <p:extLst>
      <p:ext uri="{BB962C8B-B14F-4D97-AF65-F5344CB8AC3E}">
        <p14:creationId xmlns:p14="http://schemas.microsoft.com/office/powerpoint/2010/main" val="3210904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ar-SA" dirty="0"/>
              <a:t>يَٓا اَيُّهَا الَّذ۪ينَ اٰمَنُوا هَلْ اَدُلُّكُمْ عَلٰى تِجَارَةٍ تُنْج۪يكُمْ مِنْ عَذَابٍ اَل۪يمٍ ﴿10﴾ تُؤْمِنُونَ بِاللّٰهِ وَرَسُولِه۪ وَتُجَاهِدُونَ ف۪ي سَب۪يلِ اللّٰهِ بِاَمْوَالِكُمْ وَاَنْفُسِكُمْ ذٰلِكُمْ خَيْرٌ لَكُمْ اِنْ كُنْتُمْ تَعْلَمُونَ</a:t>
            </a:r>
            <a:endParaRPr lang="tr-TR" dirty="0"/>
          </a:p>
          <a:p>
            <a:pPr marL="0" indent="0">
              <a:buNone/>
            </a:pPr>
            <a:endParaRPr lang="tr-TR" dirty="0" smtClean="0"/>
          </a:p>
          <a:p>
            <a:pPr marL="0" indent="0">
              <a:buNone/>
            </a:pPr>
            <a:r>
              <a:rPr lang="ar-SA" dirty="0"/>
              <a:t>وَمَنْ يُطِعِ اللّٰهَ وَرَسُولَهُ يُدْخِلْهُ جَنَّاتٍ تَجْر۪ي مِنْ تَحْتِهَا الْاَنْهَارُ خَالِد۪ينَ ف۪يهَا وَذٰلِكَ الْفَوْزُ الْعَظ۪يمُ</a:t>
            </a:r>
            <a:r>
              <a:rPr lang="tr-TR"/>
              <a:t> </a:t>
            </a:r>
            <a:endParaRPr lang="tr-TR" dirty="0"/>
          </a:p>
        </p:txBody>
      </p:sp>
      <p:sp>
        <p:nvSpPr>
          <p:cNvPr id="3" name="Başlık 2"/>
          <p:cNvSpPr>
            <a:spLocks noGrp="1"/>
          </p:cNvSpPr>
          <p:nvPr>
            <p:ph type="title"/>
          </p:nvPr>
        </p:nvSpPr>
        <p:spPr/>
        <p:txBody>
          <a:bodyPr/>
          <a:lstStyle/>
          <a:p>
            <a:endParaRPr lang="tr-TR" dirty="0"/>
          </a:p>
        </p:txBody>
      </p:sp>
    </p:spTree>
    <p:extLst>
      <p:ext uri="{BB962C8B-B14F-4D97-AF65-F5344CB8AC3E}">
        <p14:creationId xmlns:p14="http://schemas.microsoft.com/office/powerpoint/2010/main" val="1497281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914400"/>
            <a:ext cx="9143999" cy="5580567"/>
          </a:xfrm>
        </p:spPr>
        <p:txBody>
          <a:bodyPr>
            <a:normAutofit/>
          </a:bodyPr>
          <a:lstStyle/>
          <a:p>
            <a:pPr marL="0" indent="0" algn="r">
              <a:buNone/>
            </a:pPr>
            <a:r>
              <a:rPr lang="ar-SA" sz="2800" dirty="0"/>
              <a:t>تظهر المساواة في الكلام عندما لا يكون فيه الإيجاز والإطناب، وهي </a:t>
            </a:r>
            <a:r>
              <a:rPr lang="ar-SA" sz="2800" dirty="0" smtClean="0"/>
              <a:t>«عبارة عن تأدية المقصود بمقدار معناه من غير زيادة فيه ولا نقصان عنه».</a:t>
            </a:r>
            <a:r>
              <a:rPr lang="ar-SA" sz="2800" dirty="0"/>
              <a:t> </a:t>
            </a:r>
            <a:endParaRPr lang="tr-TR" sz="2800" dirty="0" smtClean="0"/>
          </a:p>
          <a:p>
            <a:pPr marL="0" indent="0" algn="r">
              <a:buNone/>
            </a:pPr>
            <a:r>
              <a:rPr lang="ar-SA" sz="2800" dirty="0" smtClean="0"/>
              <a:t>أي أن يتساوي اللفظ مع المعني دون أن يزيد أحدهما على الآخر</a:t>
            </a:r>
            <a:endParaRPr lang="tr-TR" sz="2800" dirty="0" smtClean="0"/>
          </a:p>
          <a:p>
            <a:pPr marL="0" indent="0" algn="r">
              <a:buNone/>
            </a:pPr>
            <a:r>
              <a:rPr lang="ar-SA" sz="2800" dirty="0"/>
              <a:t>والقرآن الكريم يعمد إلى التأكيد والتوضيح والتقرير في مواضع تحتاج لمثل ذلك، فضلا ً عن أنَّ كلَّ ألفاظه وآياته </a:t>
            </a:r>
            <a:r>
              <a:rPr lang="ar-SA" sz="2800" dirty="0" smtClean="0"/>
              <a:t>تعكس </a:t>
            </a:r>
            <a:r>
              <a:rPr lang="ar-SA" sz="2800" dirty="0"/>
              <a:t>أكثر من دلالة واحدة ومعنى الواحد؛ وذلك لتثبيت معانيه وأفكاره في النفس المتلقي ولهذا يميل إلى الإيجاز والإطناب في آياته بما يقتضيه الحال، وتراه في موضع يتساوي اللفظ مع المعنى كما في قوله تعالى «نحن نقصُّ عليك أحسنَ القصصَ بما أوحينا إليك هذا </a:t>
            </a:r>
            <a:r>
              <a:rPr lang="ar-SA" sz="2800" dirty="0" smtClean="0"/>
              <a:t>لقرآن</a:t>
            </a:r>
            <a:r>
              <a:rPr lang="ar-SA" sz="2800" dirty="0"/>
              <a:t>...» . </a:t>
            </a:r>
            <a:endParaRPr lang="tr-TR" sz="2800" dirty="0" smtClean="0"/>
          </a:p>
          <a:p>
            <a:pPr marL="0" indent="0" algn="r">
              <a:buNone/>
            </a:pPr>
            <a:r>
              <a:rPr lang="ar-SA" sz="2800" dirty="0"/>
              <a:t>ومثله قوله تعالى «... ما هذا بشراً إن هذا إلاّ ملكٌ كريمٌ» ، وقوله تعالى «...أأربابٌ مُتفَرقُونَ خيراً أم اللهُ الواحدُ القهّار</a:t>
            </a:r>
            <a:r>
              <a:rPr lang="ar-SA" sz="2800" dirty="0" smtClean="0"/>
              <a:t>»</a:t>
            </a:r>
            <a:endParaRPr lang="tr-TR" sz="2800" dirty="0" smtClean="0"/>
          </a:p>
          <a:p>
            <a:pPr marL="0" indent="0" algn="r">
              <a:buNone/>
            </a:pPr>
            <a:r>
              <a:rPr lang="ar-SA" sz="2800" dirty="0"/>
              <a:t>وكل هذه الآيات كانت ألفاظها مساوية لمعانيها إذ لا يزيد أحدهما على الآخر ولا ينقص عنه</a:t>
            </a:r>
            <a:r>
              <a:rPr lang="ar-SA" sz="2800" dirty="0" smtClean="0"/>
              <a:t>.</a:t>
            </a:r>
            <a:endParaRPr lang="tr-TR" sz="2800" dirty="0"/>
          </a:p>
        </p:txBody>
      </p:sp>
      <p:sp>
        <p:nvSpPr>
          <p:cNvPr id="3" name="Başlık 2"/>
          <p:cNvSpPr>
            <a:spLocks noGrp="1"/>
          </p:cNvSpPr>
          <p:nvPr>
            <p:ph type="title"/>
          </p:nvPr>
        </p:nvSpPr>
        <p:spPr>
          <a:xfrm>
            <a:off x="1387736" y="25496"/>
            <a:ext cx="7756263" cy="544660"/>
          </a:xfrm>
        </p:spPr>
        <p:txBody>
          <a:bodyPr/>
          <a:lstStyle/>
          <a:p>
            <a:pPr algn="r"/>
            <a:r>
              <a:rPr lang="ar-SA" sz="4000" dirty="0"/>
              <a:t>المساواة</a:t>
            </a:r>
            <a:endParaRPr lang="tr-TR" sz="4000" dirty="0"/>
          </a:p>
        </p:txBody>
      </p:sp>
    </p:spTree>
    <p:extLst>
      <p:ext uri="{BB962C8B-B14F-4D97-AF65-F5344CB8AC3E}">
        <p14:creationId xmlns:p14="http://schemas.microsoft.com/office/powerpoint/2010/main" val="2050366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429301"/>
            <a:ext cx="7745505" cy="3696861"/>
          </a:xfrm>
        </p:spPr>
        <p:txBody>
          <a:bodyPr/>
          <a:lstStyle/>
          <a:p>
            <a:pPr marL="0" indent="0" algn="ctr">
              <a:buNone/>
            </a:pPr>
            <a:r>
              <a:rPr lang="ar-SA" sz="3600" dirty="0"/>
              <a:t>وهكذا تبهرك بلاغة القرآن الكريم إذ تراه يوجز في موضع ويطنب في موضع آخر ويساوي في موضع ثالث بناءً </a:t>
            </a:r>
            <a:r>
              <a:rPr lang="ar-SA" sz="3600" dirty="0" smtClean="0"/>
              <a:t>على </a:t>
            </a:r>
            <a:r>
              <a:rPr lang="ar-SA" sz="3600" dirty="0"/>
              <a:t>ما يقتضيه الحال. فيكون أكثر إثارة في النفس واشغالا ً للعاطفة حتي يشغل فكر القارئ معه في كل جملة من جمله.</a:t>
            </a:r>
            <a:endParaRPr lang="tr-TR" sz="3600" dirty="0"/>
          </a:p>
          <a:p>
            <a:pPr marL="0" indent="0" algn="r">
              <a:buNone/>
            </a:pPr>
            <a:endParaRPr lang="tr-TR" dirty="0"/>
          </a:p>
        </p:txBody>
      </p:sp>
      <p:sp>
        <p:nvSpPr>
          <p:cNvPr id="3" name="Başlık 2"/>
          <p:cNvSpPr>
            <a:spLocks noGrp="1"/>
          </p:cNvSpPr>
          <p:nvPr>
            <p:ph type="title"/>
          </p:nvPr>
        </p:nvSpPr>
        <p:spPr/>
        <p:txBody>
          <a:bodyPr/>
          <a:lstStyle/>
          <a:p>
            <a:endParaRPr lang="tr-TR" sz="1200" dirty="0"/>
          </a:p>
        </p:txBody>
      </p:sp>
    </p:spTree>
    <p:extLst>
      <p:ext uri="{BB962C8B-B14F-4D97-AF65-F5344CB8AC3E}">
        <p14:creationId xmlns:p14="http://schemas.microsoft.com/office/powerpoint/2010/main" val="273589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8600" y="228600"/>
            <a:ext cx="8648700" cy="2857500"/>
          </a:xfrm>
        </p:spPr>
        <p:txBody>
          <a:bodyPr/>
          <a:lstStyle/>
          <a:p>
            <a:r>
              <a:rPr lang="tr-TR" sz="4600" u="sng" dirty="0" smtClean="0"/>
              <a:t>9. </a:t>
            </a:r>
            <a:r>
              <a:rPr lang="tr-TR" sz="4600" u="sng" dirty="0"/>
              <a:t>Hafta</a:t>
            </a:r>
            <a:r>
              <a:rPr lang="tr-TR" sz="4600" u="sng" dirty="0" smtClean="0"/>
              <a:t>: </a:t>
            </a:r>
            <a:r>
              <a:rPr lang="ar-SA" sz="4800" u="sng" dirty="0"/>
              <a:t>الأسبوع  العاشر</a:t>
            </a:r>
            <a:r>
              <a:rPr lang="tr-TR" sz="4800" dirty="0"/>
              <a:t/>
            </a:r>
            <a:br>
              <a:rPr lang="tr-TR" sz="4800" dirty="0"/>
            </a:br>
            <a:r>
              <a:rPr lang="tr-TR" sz="2200" dirty="0" smtClean="0"/>
              <a:t/>
            </a:r>
            <a:br>
              <a:rPr lang="tr-TR" sz="2200" dirty="0" smtClean="0"/>
            </a:br>
            <a:r>
              <a:rPr lang="ar-SA" sz="4800" b="1" dirty="0" smtClean="0">
                <a:solidFill>
                  <a:srgbClr val="002060"/>
                </a:solidFill>
              </a:rPr>
              <a:t>إعجاز القرآن</a:t>
            </a:r>
            <a:r>
              <a:rPr lang="tr-TR" sz="4800" b="1" dirty="0" smtClean="0">
                <a:solidFill>
                  <a:srgbClr val="002060"/>
                </a:solidFill>
              </a:rPr>
              <a:t/>
            </a:r>
            <a:br>
              <a:rPr lang="tr-TR" sz="4800" b="1" dirty="0" smtClean="0">
                <a:solidFill>
                  <a:srgbClr val="002060"/>
                </a:solidFill>
              </a:rPr>
            </a:br>
            <a:r>
              <a:rPr lang="tr-TR" sz="3000" dirty="0" err="1" smtClean="0">
                <a:solidFill>
                  <a:srgbClr val="002060"/>
                </a:solidFill>
              </a:rPr>
              <a:t>İ‘câzu’l-Kur’ân</a:t>
            </a:r>
            <a:r>
              <a:rPr lang="tr-TR" sz="3000" dirty="0" smtClean="0">
                <a:solidFill>
                  <a:srgbClr val="002060"/>
                </a:solidFill>
              </a:rPr>
              <a:t/>
            </a:r>
            <a:br>
              <a:rPr lang="tr-TR" sz="3000" dirty="0" smtClean="0">
                <a:solidFill>
                  <a:srgbClr val="002060"/>
                </a:solidFill>
              </a:rPr>
            </a:br>
            <a:r>
              <a:rPr lang="tr-TR" sz="1800" b="1" dirty="0" smtClean="0">
                <a:solidFill>
                  <a:srgbClr val="002060"/>
                </a:solidFill>
              </a:rPr>
              <a:t>s.64-79</a:t>
            </a:r>
            <a:endParaRPr lang="tr-TR" sz="1800" b="1" dirty="0">
              <a:solidFill>
                <a:srgbClr val="002060"/>
              </a:solidFill>
            </a:endParaRPr>
          </a:p>
        </p:txBody>
      </p:sp>
      <p:sp>
        <p:nvSpPr>
          <p:cNvPr id="3" name="Metin Yer Tutucusu 2"/>
          <p:cNvSpPr>
            <a:spLocks noGrp="1"/>
          </p:cNvSpPr>
          <p:nvPr>
            <p:ph type="body" idx="1"/>
          </p:nvPr>
        </p:nvSpPr>
        <p:spPr>
          <a:xfrm>
            <a:off x="261098" y="3695700"/>
            <a:ext cx="8616202" cy="3333750"/>
          </a:xfrm>
        </p:spPr>
        <p:txBody>
          <a:bodyPr>
            <a:normAutofit/>
          </a:bodyPr>
          <a:lstStyle/>
          <a:p>
            <a:pPr algn="l"/>
            <a:endParaRPr lang="tr-TR" sz="5400" dirty="0" smtClean="0"/>
          </a:p>
        </p:txBody>
      </p:sp>
    </p:spTree>
    <p:extLst>
      <p:ext uri="{BB962C8B-B14F-4D97-AF65-F5344CB8AC3E}">
        <p14:creationId xmlns:p14="http://schemas.microsoft.com/office/powerpoint/2010/main" val="164464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dv\Pictures\icaz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585273"/>
            <a:ext cx="920115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39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dv\Documents\ders notlari\03 tefsir tarihi ve usulü 2018-19\icaz 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936"/>
            <a:ext cx="9124950" cy="682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89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dv\Documents\ders notlari\03 tefsir tarihi ve usulü 2018-19\icaz 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847725"/>
            <a:ext cx="90297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93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dv\Documents\ders notlari\03 tefsir tarihi ve usulü 2018-19\icaz 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423863"/>
            <a:ext cx="9458326" cy="601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078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8600" y="266700"/>
            <a:ext cx="8648700" cy="2952750"/>
          </a:xfrm>
        </p:spPr>
        <p:txBody>
          <a:bodyPr/>
          <a:lstStyle/>
          <a:p>
            <a:r>
              <a:rPr lang="ar-SA" sz="4000" b="1" u="sng" dirty="0"/>
              <a:t>الأسبوع الثامن</a:t>
            </a:r>
            <a:r>
              <a:rPr lang="tr-TR" sz="4000" b="1" u="sng" dirty="0" smtClean="0">
                <a:solidFill>
                  <a:srgbClr val="0070C0"/>
                </a:solidFill>
              </a:rPr>
              <a:t/>
            </a:r>
            <a:br>
              <a:rPr lang="tr-TR" sz="4000" b="1" u="sng" dirty="0" smtClean="0">
                <a:solidFill>
                  <a:srgbClr val="0070C0"/>
                </a:solidFill>
              </a:rPr>
            </a:br>
            <a:r>
              <a:rPr lang="ar-SA" sz="4000" dirty="0" smtClean="0">
                <a:solidFill>
                  <a:srgbClr val="0070C0"/>
                </a:solidFill>
              </a:rPr>
              <a:t>إيجاز القرأن</a:t>
            </a:r>
            <a:r>
              <a:rPr lang="tr-TR" sz="4000" dirty="0" smtClean="0">
                <a:solidFill>
                  <a:srgbClr val="0070C0"/>
                </a:solidFill>
              </a:rPr>
              <a:t/>
            </a:r>
            <a:br>
              <a:rPr lang="tr-TR" sz="4000" dirty="0" smtClean="0">
                <a:solidFill>
                  <a:srgbClr val="0070C0"/>
                </a:solidFill>
              </a:rPr>
            </a:br>
            <a:r>
              <a:rPr lang="tr-TR" sz="1400" dirty="0" err="1" smtClean="0">
                <a:solidFill>
                  <a:srgbClr val="0070C0"/>
                </a:solidFill>
              </a:rPr>
              <a:t>sy</a:t>
            </a:r>
            <a:r>
              <a:rPr lang="tr-TR" sz="4000" dirty="0" smtClean="0">
                <a:solidFill>
                  <a:srgbClr val="0070C0"/>
                </a:solidFill>
              </a:rPr>
              <a:t/>
            </a:r>
            <a:br>
              <a:rPr lang="tr-TR" sz="4000" dirty="0" smtClean="0">
                <a:solidFill>
                  <a:srgbClr val="0070C0"/>
                </a:solidFill>
              </a:rPr>
            </a:br>
            <a:r>
              <a:rPr lang="ar-SA" sz="4000" dirty="0" smtClean="0">
                <a:solidFill>
                  <a:srgbClr val="002060"/>
                </a:solidFill>
              </a:rPr>
              <a:t>إعجاز القرآن</a:t>
            </a:r>
            <a:r>
              <a:rPr lang="tr-TR" sz="4000" dirty="0" smtClean="0">
                <a:solidFill>
                  <a:srgbClr val="002060"/>
                </a:solidFill>
              </a:rPr>
              <a:t/>
            </a:r>
            <a:br>
              <a:rPr lang="tr-TR" sz="4000" dirty="0" smtClean="0">
                <a:solidFill>
                  <a:srgbClr val="002060"/>
                </a:solidFill>
              </a:rPr>
            </a:br>
            <a:r>
              <a:rPr lang="tr-TR" sz="1500" dirty="0" smtClean="0">
                <a:solidFill>
                  <a:srgbClr val="7030A0"/>
                </a:solidFill>
              </a:rPr>
              <a:t>ss.66-78</a:t>
            </a:r>
            <a:endParaRPr lang="tr-TR" sz="1500" dirty="0">
              <a:solidFill>
                <a:srgbClr val="7030A0"/>
              </a:solidFill>
            </a:endParaRPr>
          </a:p>
        </p:txBody>
      </p:sp>
      <p:sp>
        <p:nvSpPr>
          <p:cNvPr id="3" name="Metin Yer Tutucusu 2"/>
          <p:cNvSpPr>
            <a:spLocks noGrp="1"/>
          </p:cNvSpPr>
          <p:nvPr>
            <p:ph type="body" idx="1"/>
          </p:nvPr>
        </p:nvSpPr>
        <p:spPr>
          <a:xfrm>
            <a:off x="261098" y="3543300"/>
            <a:ext cx="8616202" cy="3314700"/>
          </a:xfrm>
        </p:spPr>
        <p:txBody>
          <a:bodyPr>
            <a:noAutofit/>
          </a:bodyPr>
          <a:lstStyle/>
          <a:p>
            <a:pPr algn="r"/>
            <a:endParaRPr lang="ar-SA" sz="1200" dirty="0"/>
          </a:p>
        </p:txBody>
      </p:sp>
    </p:spTree>
    <p:extLst>
      <p:ext uri="{BB962C8B-B14F-4D97-AF65-F5344CB8AC3E}">
        <p14:creationId xmlns:p14="http://schemas.microsoft.com/office/powerpoint/2010/main" val="804961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850" y="2419350"/>
            <a:ext cx="8477250" cy="4312526"/>
          </a:xfrm>
        </p:spPr>
        <p:txBody>
          <a:bodyPr>
            <a:normAutofit/>
          </a:bodyPr>
          <a:lstStyle/>
          <a:p>
            <a:pPr marL="0" indent="0" algn="just">
              <a:buNone/>
            </a:pPr>
            <a:r>
              <a:rPr lang="tr-TR" sz="3000" dirty="0" err="1" smtClean="0"/>
              <a:t>Îcâz</a:t>
            </a:r>
            <a:endParaRPr lang="tr-TR" sz="3000" dirty="0" smtClean="0"/>
          </a:p>
          <a:p>
            <a:pPr marL="0" indent="0" algn="just">
              <a:buNone/>
            </a:pPr>
            <a:r>
              <a:rPr lang="tr-TR" sz="3000" dirty="0" err="1" smtClean="0"/>
              <a:t>İtnâb</a:t>
            </a:r>
            <a:endParaRPr lang="tr-TR" sz="3000" dirty="0" smtClean="0"/>
          </a:p>
          <a:p>
            <a:pPr marL="0" indent="0" algn="just">
              <a:buNone/>
            </a:pPr>
            <a:r>
              <a:rPr lang="tr-TR" sz="3000" dirty="0" err="1" smtClean="0"/>
              <a:t>müsâvât</a:t>
            </a:r>
            <a:endParaRPr lang="tr-TR" sz="3000" dirty="0" smtClean="0"/>
          </a:p>
          <a:p>
            <a:pPr marL="0" indent="0" algn="just">
              <a:buNone/>
            </a:pPr>
            <a:endParaRPr lang="tr-TR" sz="3000" dirty="0" smtClean="0"/>
          </a:p>
          <a:p>
            <a:pPr marL="0" indent="0" algn="r">
              <a:buNone/>
            </a:pPr>
            <a:r>
              <a:rPr lang="ar-SA" sz="2800" dirty="0"/>
              <a:t>الإيجاز هو تكثيف المعني وتقليل </a:t>
            </a:r>
            <a:r>
              <a:rPr lang="ar-SA" sz="2800" dirty="0" smtClean="0"/>
              <a:t>اللفظ</a:t>
            </a:r>
            <a:endParaRPr lang="tr-TR" sz="2800" dirty="0" smtClean="0"/>
          </a:p>
          <a:p>
            <a:pPr marL="0" indent="0" algn="r">
              <a:buNone/>
            </a:pPr>
            <a:r>
              <a:rPr lang="tr-TR" sz="3200" dirty="0" smtClean="0"/>
              <a:t> </a:t>
            </a:r>
            <a:r>
              <a:rPr lang="ar-SA" sz="3200" dirty="0" smtClean="0"/>
              <a:t>سر </a:t>
            </a:r>
            <a:r>
              <a:rPr lang="ar-SA" sz="3200" dirty="0"/>
              <a:t>جمال الإيجاز </a:t>
            </a:r>
            <a:r>
              <a:rPr lang="ar-SA" sz="3200" dirty="0" smtClean="0"/>
              <a:t>:إثارة العقل وتحريك الذهن ، وإمتاع النفس.</a:t>
            </a:r>
            <a:endParaRPr lang="tr-TR" sz="3000" dirty="0"/>
          </a:p>
        </p:txBody>
      </p:sp>
      <p:sp>
        <p:nvSpPr>
          <p:cNvPr id="3" name="Başlık 2"/>
          <p:cNvSpPr>
            <a:spLocks noGrp="1"/>
          </p:cNvSpPr>
          <p:nvPr>
            <p:ph type="title"/>
          </p:nvPr>
        </p:nvSpPr>
        <p:spPr>
          <a:xfrm>
            <a:off x="688490" y="313151"/>
            <a:ext cx="7756263" cy="1311255"/>
          </a:xfrm>
        </p:spPr>
        <p:txBody>
          <a:bodyPr/>
          <a:lstStyle/>
          <a:p>
            <a:r>
              <a:rPr lang="ar-SA" sz="2800" dirty="0">
                <a:solidFill>
                  <a:srgbClr val="0070C0"/>
                </a:solidFill>
              </a:rPr>
              <a:t>إيجاز </a:t>
            </a:r>
            <a:r>
              <a:rPr lang="ar-SA" sz="2800" dirty="0" smtClean="0">
                <a:solidFill>
                  <a:srgbClr val="0070C0"/>
                </a:solidFill>
              </a:rPr>
              <a:t>القرأن</a:t>
            </a:r>
            <a:r>
              <a:rPr lang="tr-TR" sz="2800" dirty="0" smtClean="0">
                <a:solidFill>
                  <a:srgbClr val="0070C0"/>
                </a:solidFill>
              </a:rPr>
              <a:t>-</a:t>
            </a:r>
            <a:br>
              <a:rPr lang="tr-TR" sz="2800" dirty="0" smtClean="0">
                <a:solidFill>
                  <a:srgbClr val="0070C0"/>
                </a:solidFill>
              </a:rPr>
            </a:br>
            <a:r>
              <a:rPr lang="ar-SA" sz="2800" dirty="0">
                <a:solidFill>
                  <a:srgbClr val="0070C0"/>
                </a:solidFill>
              </a:rPr>
              <a:t>الإيجاز والإطناب في </a:t>
            </a:r>
            <a:r>
              <a:rPr lang="ar-SA" sz="2800" dirty="0" smtClean="0">
                <a:solidFill>
                  <a:srgbClr val="0070C0"/>
                </a:solidFill>
              </a:rPr>
              <a:t>القرآن</a:t>
            </a:r>
            <a:r>
              <a:rPr lang="tr-TR" sz="2800" dirty="0" smtClean="0">
                <a:solidFill>
                  <a:srgbClr val="0070C0"/>
                </a:solidFill>
              </a:rPr>
              <a:t>-</a:t>
            </a:r>
            <a:br>
              <a:rPr lang="tr-TR" sz="2800" dirty="0" smtClean="0">
                <a:solidFill>
                  <a:srgbClr val="0070C0"/>
                </a:solidFill>
              </a:rPr>
            </a:br>
            <a:r>
              <a:rPr lang="ar-SA" sz="2800" dirty="0">
                <a:solidFill>
                  <a:srgbClr val="0070C0"/>
                </a:solidFill>
              </a:rPr>
              <a:t>الإيجاز والإطناب والمساواة في القرآن </a:t>
            </a:r>
            <a:r>
              <a:rPr lang="tr-TR" sz="4000" dirty="0" smtClean="0">
                <a:solidFill>
                  <a:srgbClr val="0070C0"/>
                </a:solidFill>
              </a:rPr>
              <a:t>-</a:t>
            </a:r>
            <a:endParaRPr lang="tr-TR" sz="4000" dirty="0"/>
          </a:p>
        </p:txBody>
      </p:sp>
    </p:spTree>
    <p:extLst>
      <p:ext uri="{BB962C8B-B14F-4D97-AF65-F5344CB8AC3E}">
        <p14:creationId xmlns:p14="http://schemas.microsoft.com/office/powerpoint/2010/main" val="3649378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0208" y="551146"/>
            <a:ext cx="9043791" cy="6306854"/>
          </a:xfrm>
        </p:spPr>
        <p:txBody>
          <a:bodyPr>
            <a:normAutofit/>
          </a:bodyPr>
          <a:lstStyle/>
          <a:p>
            <a:pPr marL="0" indent="0" algn="r">
              <a:buNone/>
            </a:pPr>
            <a:r>
              <a:rPr lang="ar-SA" b="1" dirty="0" smtClean="0"/>
              <a:t>الإيجاز</a:t>
            </a:r>
            <a:r>
              <a:rPr lang="ar-SA" dirty="0" smtClean="0"/>
              <a:t> هو </a:t>
            </a:r>
            <a:r>
              <a:rPr lang="ar-SA" dirty="0"/>
              <a:t>التعبير عن الأفكار الواسعة و المعاني الكثيرة بأقل عدد من </a:t>
            </a:r>
            <a:r>
              <a:rPr lang="ar-SA" dirty="0" smtClean="0"/>
              <a:t>الألفاظ .</a:t>
            </a:r>
            <a:r>
              <a:rPr lang="ar-SA" dirty="0"/>
              <a:t/>
            </a:r>
            <a:br>
              <a:rPr lang="ar-SA" dirty="0"/>
            </a:br>
            <a:r>
              <a:rPr lang="ar-SA" dirty="0"/>
              <a:t>وهو نوعان : </a:t>
            </a:r>
            <a:br>
              <a:rPr lang="ar-SA" dirty="0"/>
            </a:br>
            <a:r>
              <a:rPr lang="ar-SA" dirty="0" smtClean="0"/>
              <a:t>أ </a:t>
            </a:r>
            <a:r>
              <a:rPr lang="ar-SA" dirty="0"/>
              <a:t>- </a:t>
            </a:r>
            <a:r>
              <a:rPr lang="ar-SA" b="1" dirty="0"/>
              <a:t>الإيجاز بالحذف </a:t>
            </a:r>
            <a:r>
              <a:rPr lang="ar-SA" dirty="0"/>
              <a:t>: ويكون بحذف كلمة أو جملة أو </a:t>
            </a:r>
            <a:r>
              <a:rPr lang="ar-SA" dirty="0" smtClean="0"/>
              <a:t>أكثر.مثل </a:t>
            </a:r>
            <a:r>
              <a:rPr lang="ar-SA" dirty="0"/>
              <a:t>: </a:t>
            </a:r>
            <a:br>
              <a:rPr lang="ar-SA" dirty="0"/>
            </a:br>
            <a:r>
              <a:rPr lang="ar-SA" dirty="0">
                <a:solidFill>
                  <a:srgbClr val="00B0F0"/>
                </a:solidFill>
              </a:rPr>
              <a:t>و جاهدوا في الله حق جهاده</a:t>
            </a:r>
            <a:r>
              <a:rPr lang="ar-SA" dirty="0"/>
              <a:t>. أي في سبيل </a:t>
            </a:r>
            <a:r>
              <a:rPr lang="ar-SA" dirty="0" smtClean="0"/>
              <a:t>االله .</a:t>
            </a:r>
            <a:br>
              <a:rPr lang="ar-SA" dirty="0" smtClean="0"/>
            </a:br>
            <a:r>
              <a:rPr lang="ar-SA" dirty="0" smtClean="0">
                <a:solidFill>
                  <a:srgbClr val="00B0F0"/>
                </a:solidFill>
              </a:rPr>
              <a:t>و اسأل</a:t>
            </a:r>
            <a:r>
              <a:rPr lang="ar-SA" dirty="0">
                <a:solidFill>
                  <a:srgbClr val="00B0F0"/>
                </a:solidFill>
              </a:rPr>
              <a:t> القرية</a:t>
            </a:r>
            <a:r>
              <a:rPr lang="ar-SA" dirty="0"/>
              <a:t> أي أهل </a:t>
            </a:r>
            <a:r>
              <a:rPr lang="ar-SA" dirty="0" smtClean="0"/>
              <a:t>القرية.</a:t>
            </a:r>
            <a:r>
              <a:rPr lang="ar-SA" dirty="0"/>
              <a:t/>
            </a:r>
            <a:br>
              <a:rPr lang="ar-SA" dirty="0"/>
            </a:br>
            <a:r>
              <a:rPr lang="tr-TR" dirty="0"/>
              <a:t> </a:t>
            </a:r>
            <a:r>
              <a:rPr lang="ar-SA" dirty="0" smtClean="0"/>
              <a:t>ب </a:t>
            </a:r>
            <a:r>
              <a:rPr lang="ar-SA" dirty="0"/>
              <a:t>- </a:t>
            </a:r>
            <a:r>
              <a:rPr lang="ar-SA" b="1" dirty="0"/>
              <a:t>الإيجاز بالقصر</a:t>
            </a:r>
            <a:r>
              <a:rPr lang="ar-SA" dirty="0"/>
              <a:t> : ويكون بتضمين العبارات القصيرة معاني كثيرة من غير حذف </a:t>
            </a:r>
            <a:r>
              <a:rPr lang="ar-SA" dirty="0" smtClean="0"/>
              <a:t>.مثل : </a:t>
            </a:r>
            <a:r>
              <a:rPr lang="ar-SA" dirty="0"/>
              <a:t/>
            </a:r>
            <a:br>
              <a:rPr lang="ar-SA" dirty="0"/>
            </a:br>
            <a:r>
              <a:rPr lang="tr-TR" dirty="0"/>
              <a:t> </a:t>
            </a:r>
            <a:r>
              <a:rPr lang="ar-SA" dirty="0"/>
              <a:t>قال تعالى: </a:t>
            </a:r>
            <a:r>
              <a:rPr lang="ar-SA" dirty="0" smtClean="0">
                <a:solidFill>
                  <a:srgbClr val="00B0F0"/>
                </a:solidFill>
              </a:rPr>
              <a:t>أَلاَ </a:t>
            </a:r>
            <a:r>
              <a:rPr lang="ar-SA" dirty="0">
                <a:solidFill>
                  <a:srgbClr val="00B0F0"/>
                </a:solidFill>
              </a:rPr>
              <a:t>لَهُ الْخَلْقُ </a:t>
            </a:r>
            <a:r>
              <a:rPr lang="ar-SA" dirty="0" smtClean="0">
                <a:solidFill>
                  <a:srgbClr val="00B0F0"/>
                </a:solidFill>
              </a:rPr>
              <a:t>وَالأَمْرُ</a:t>
            </a:r>
            <a:endParaRPr lang="tr-TR" dirty="0" smtClean="0">
              <a:solidFill>
                <a:srgbClr val="00B0F0"/>
              </a:solidFill>
            </a:endParaRPr>
          </a:p>
          <a:p>
            <a:pPr marL="0" indent="0" algn="r">
              <a:buNone/>
            </a:pPr>
            <a:r>
              <a:rPr lang="ar-SA" dirty="0" smtClean="0"/>
              <a:t> </a:t>
            </a:r>
            <a:r>
              <a:rPr lang="ar-SA" dirty="0"/>
              <a:t>العبارة توضح معاني كثيرة تتعلق بالخالق و عظمته و قدرته و وحدانيته .... إلخ .</a:t>
            </a:r>
            <a:br>
              <a:rPr lang="ar-SA" dirty="0"/>
            </a:br>
            <a:r>
              <a:rPr lang="tr-TR" dirty="0"/>
              <a:t> </a:t>
            </a:r>
            <a:r>
              <a:rPr lang="ar-SA" dirty="0">
                <a:solidFill>
                  <a:srgbClr val="00B0F0"/>
                </a:solidFill>
              </a:rPr>
              <a:t>ولكم في القصاص </a:t>
            </a:r>
            <a:r>
              <a:rPr lang="ar-SA" dirty="0" smtClean="0">
                <a:solidFill>
                  <a:srgbClr val="00B0F0"/>
                </a:solidFill>
              </a:rPr>
              <a:t>حياة</a:t>
            </a:r>
            <a:endParaRPr lang="tr-TR" dirty="0" smtClean="0"/>
          </a:p>
          <a:p>
            <a:pPr marL="0" indent="0" algn="r">
              <a:buNone/>
            </a:pPr>
            <a:r>
              <a:rPr lang="ar-SA" dirty="0" smtClean="0"/>
              <a:t>العبارة </a:t>
            </a:r>
            <a:r>
              <a:rPr lang="ar-SA" dirty="0"/>
              <a:t>توضح معاني كثيرة من تخويف للقاتل و حقن للدماء و شعور بالأمن والأمان ...</a:t>
            </a:r>
            <a:r>
              <a:rPr lang="ar-SA" dirty="0" smtClean="0"/>
              <a:t>إلخ</a:t>
            </a:r>
            <a:endParaRPr lang="tr-TR" dirty="0" smtClean="0"/>
          </a:p>
          <a:p>
            <a:pPr marL="0" indent="0" algn="r">
              <a:buNone/>
            </a:pPr>
            <a:r>
              <a:rPr lang="ar-SA" dirty="0"/>
              <a:t>ومن بديع الإيجاز قول </a:t>
            </a:r>
            <a:r>
              <a:rPr lang="ar-SA" dirty="0" smtClean="0"/>
              <a:t>الله في </a:t>
            </a:r>
            <a:r>
              <a:rPr lang="ar-SA" dirty="0"/>
              <a:t>وصف خمر الجنة: </a:t>
            </a:r>
            <a:r>
              <a:rPr lang="ar-SA" dirty="0" smtClean="0"/>
              <a:t>"</a:t>
            </a:r>
            <a:r>
              <a:rPr lang="ar-SA" dirty="0"/>
              <a:t> بِاَكْوَابٍ وَاَبَارٖيقَ وَكَاْسٍ مِنْ مَعٖينٍ</a:t>
            </a:r>
            <a:r>
              <a:rPr lang="ar-SA" dirty="0" smtClean="0"/>
              <a:t> </a:t>
            </a:r>
            <a:r>
              <a:rPr lang="ar-SA" dirty="0"/>
              <a:t>﴿18﴾ لَا يُصَدَّعُونَ عَنْهَا وَلَا </a:t>
            </a:r>
            <a:r>
              <a:rPr lang="ar-SA" dirty="0" smtClean="0"/>
              <a:t>يُنْزِفُونَ" </a:t>
            </a:r>
            <a:r>
              <a:rPr lang="ar-SA" dirty="0"/>
              <a:t>[الواقعة:19-20]. فقد جمع عيوب خمر الدنيا من الصداع، وعدم العقل، وذهاب المال، ونفاد الشراب، ثم </a:t>
            </a:r>
            <a:r>
              <a:rPr lang="ar-SA" dirty="0" smtClean="0"/>
              <a:t>نفى </a:t>
            </a:r>
            <a:r>
              <a:rPr lang="ar-SA" dirty="0"/>
              <a:t>ذلك كله بـ(لا</a:t>
            </a:r>
            <a:r>
              <a:rPr lang="ar-SA" dirty="0" smtClean="0"/>
              <a:t>).</a:t>
            </a:r>
            <a:endParaRPr lang="tr-TR" dirty="0" smtClean="0"/>
          </a:p>
          <a:p>
            <a:pPr marL="0" indent="0" algn="r">
              <a:buNone/>
            </a:pPr>
            <a:r>
              <a:rPr lang="tr-TR" dirty="0" smtClean="0"/>
              <a:t>«(Cennet) pınarından doldurulmuş sürahiler, ibrikler </a:t>
            </a:r>
            <a:r>
              <a:rPr lang="tr-TR" dirty="0"/>
              <a:t>ve </a:t>
            </a:r>
            <a:r>
              <a:rPr lang="tr-TR" dirty="0" smtClean="0"/>
              <a:t>kadehler (vardır), içmekle başları dönmez </a:t>
            </a:r>
            <a:r>
              <a:rPr lang="tr-TR" dirty="0"/>
              <a:t>ve sarhoş </a:t>
            </a:r>
            <a:r>
              <a:rPr lang="tr-TR" dirty="0" smtClean="0"/>
              <a:t>olmazlar.»</a:t>
            </a:r>
            <a:endParaRPr lang="ar-SA" dirty="0"/>
          </a:p>
        </p:txBody>
      </p:sp>
      <p:sp>
        <p:nvSpPr>
          <p:cNvPr id="3" name="Başlık 2"/>
          <p:cNvSpPr>
            <a:spLocks noGrp="1"/>
          </p:cNvSpPr>
          <p:nvPr>
            <p:ph type="title"/>
          </p:nvPr>
        </p:nvSpPr>
        <p:spPr>
          <a:xfrm>
            <a:off x="688490" y="-6041"/>
            <a:ext cx="7756263" cy="557186"/>
          </a:xfrm>
        </p:spPr>
        <p:txBody>
          <a:bodyPr/>
          <a:lstStyle/>
          <a:p>
            <a:r>
              <a:rPr lang="ar-SA" sz="3400" dirty="0"/>
              <a:t>الإيجاز</a:t>
            </a:r>
            <a:endParaRPr lang="tr-TR" sz="3400" dirty="0"/>
          </a:p>
        </p:txBody>
      </p:sp>
    </p:spTree>
    <p:extLst>
      <p:ext uri="{BB962C8B-B14F-4D97-AF65-F5344CB8AC3E}">
        <p14:creationId xmlns:p14="http://schemas.microsoft.com/office/powerpoint/2010/main" val="410797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ar-SA" dirty="0"/>
              <a:t>كَانَ النَّاسُ اُمَّةً </a:t>
            </a:r>
            <a:r>
              <a:rPr lang="ar-SA" b="1" dirty="0"/>
              <a:t>وَاحِدَةً فَبَعَثَ</a:t>
            </a:r>
            <a:r>
              <a:rPr lang="ar-SA" dirty="0"/>
              <a:t> اللّٰهُ النَّبِيّ۪نَ </a:t>
            </a:r>
            <a:r>
              <a:rPr lang="tr-TR" dirty="0"/>
              <a:t>(İnsanlar tek bir ümmetti. Allah peygamberler gönderdi) </a:t>
            </a:r>
            <a:endParaRPr lang="tr-TR" dirty="0" smtClean="0"/>
          </a:p>
          <a:p>
            <a:r>
              <a:rPr lang="ar-SA" dirty="0" smtClean="0"/>
              <a:t>وَلَكُمْ </a:t>
            </a:r>
            <a:r>
              <a:rPr lang="ar-SA" dirty="0"/>
              <a:t>فِي الْقِصَاصِ حَيٰوةٌ</a:t>
            </a:r>
            <a:r>
              <a:rPr lang="tr-TR" dirty="0"/>
              <a:t> (Kısasta sizin için hayat vardır) Yaşlılık hakkındaki, </a:t>
            </a:r>
            <a:endParaRPr lang="tr-TR" dirty="0" smtClean="0"/>
          </a:p>
          <a:p>
            <a:r>
              <a:rPr lang="tr-TR" dirty="0" smtClean="0"/>
              <a:t>“</a:t>
            </a:r>
            <a:r>
              <a:rPr lang="tr-TR" dirty="0"/>
              <a:t>Rabbim! Kemiklerim zayıfladı, başımdaki saçlar ak pak oldu” (19 Meryem 4) </a:t>
            </a:r>
            <a:endParaRPr lang="tr-TR" dirty="0" smtClean="0"/>
          </a:p>
          <a:p>
            <a:r>
              <a:rPr lang="tr-TR" dirty="0" smtClean="0"/>
              <a:t>“</a:t>
            </a:r>
            <a:r>
              <a:rPr lang="tr-TR" dirty="0"/>
              <a:t>Elbiseni temizle, pislikten kaçın.” (</a:t>
            </a:r>
            <a:r>
              <a:rPr lang="tr-TR" dirty="0" err="1"/>
              <a:t>Müddesir</a:t>
            </a:r>
            <a:r>
              <a:rPr lang="tr-TR" dirty="0"/>
              <a:t> 4-5) 2 Bakara 213</a:t>
            </a:r>
            <a:r>
              <a:rPr lang="tr-TR" dirty="0" smtClean="0"/>
              <a:t>.</a:t>
            </a:r>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07579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 y="1853852"/>
            <a:ext cx="9143999" cy="5004148"/>
          </a:xfrm>
        </p:spPr>
        <p:txBody>
          <a:bodyPr>
            <a:normAutofit/>
          </a:bodyPr>
          <a:lstStyle/>
          <a:p>
            <a:pPr algn="r" rtl="1" fontAlgn="base"/>
            <a:r>
              <a:rPr lang="ar-SA" sz="2600" dirty="0" smtClean="0"/>
              <a:t>أما </a:t>
            </a:r>
            <a:r>
              <a:rPr lang="ar-SA" sz="2600" dirty="0"/>
              <a:t>الإطناب فنلحظه في قول هذه النملة: </a:t>
            </a:r>
            <a:r>
              <a:rPr lang="ar-SA" sz="2600" dirty="0" smtClean="0"/>
              <a:t>"يا أيها" </a:t>
            </a:r>
            <a:r>
              <a:rPr lang="ar-SA" sz="2600" dirty="0"/>
              <a:t>وقولها: </a:t>
            </a:r>
            <a:r>
              <a:rPr lang="ar-SA" sz="2600" dirty="0" smtClean="0"/>
              <a:t>"</a:t>
            </a:r>
            <a:r>
              <a:rPr lang="ar-SA" sz="2600" dirty="0"/>
              <a:t>وهم لا </a:t>
            </a:r>
            <a:r>
              <a:rPr lang="ar-SA" sz="2600" dirty="0" smtClean="0"/>
              <a:t>يشعرون". </a:t>
            </a:r>
            <a:r>
              <a:rPr lang="ar-SA" sz="2600" dirty="0"/>
              <a:t>أما قولها: </a:t>
            </a:r>
            <a:r>
              <a:rPr lang="ar-SA" sz="2600" dirty="0" smtClean="0"/>
              <a:t>"</a:t>
            </a:r>
            <a:r>
              <a:rPr lang="ar-SA" sz="2600" dirty="0"/>
              <a:t>يا </a:t>
            </a:r>
            <a:r>
              <a:rPr lang="ar-SA" sz="2600" dirty="0" smtClean="0"/>
              <a:t>أيها" </a:t>
            </a:r>
            <a:r>
              <a:rPr lang="ar-SA" sz="2600" dirty="0"/>
              <a:t>فقال سيبويه: </a:t>
            </a:r>
            <a:r>
              <a:rPr lang="ar-SA" sz="2600" dirty="0" smtClean="0"/>
              <a:t>"</a:t>
            </a:r>
            <a:r>
              <a:rPr lang="ar-SA" sz="2600" dirty="0"/>
              <a:t>الألف والهاء لحقت(أيًّا) </a:t>
            </a:r>
            <a:r>
              <a:rPr lang="ar-SA" sz="2600" dirty="0" smtClean="0"/>
              <a:t>توكيدًا</a:t>
            </a:r>
            <a:r>
              <a:rPr lang="tr-TR" sz="2600" dirty="0" smtClean="0"/>
              <a:t> </a:t>
            </a:r>
            <a:r>
              <a:rPr lang="ar-SA" sz="2600" dirty="0"/>
              <a:t>فكأنك كررت (يا) مرتين، وصار الاسم </a:t>
            </a:r>
            <a:r>
              <a:rPr lang="ar-SA" sz="2600" dirty="0" smtClean="0"/>
              <a:t>تنبيهًا". </a:t>
            </a:r>
            <a:r>
              <a:rPr lang="ar-SA" sz="2600" dirty="0"/>
              <a:t>وقال الزمخشري</a:t>
            </a:r>
            <a:r>
              <a:rPr lang="ar-SA" sz="2600" dirty="0" smtClean="0"/>
              <a:t>: </a:t>
            </a:r>
            <a:r>
              <a:rPr lang="ar-SA" sz="2600" dirty="0"/>
              <a:t>كرر النداء في القرآن بـ(ياأيها) دون </a:t>
            </a:r>
            <a:r>
              <a:rPr lang="ar-SA" sz="2600" dirty="0" smtClean="0"/>
              <a:t>غيره</a:t>
            </a:r>
            <a:r>
              <a:rPr lang="tr-TR" sz="2600" dirty="0"/>
              <a:t> </a:t>
            </a:r>
            <a:r>
              <a:rPr lang="ar-SA" sz="2600" dirty="0" smtClean="0"/>
              <a:t>لأن </a:t>
            </a:r>
            <a:r>
              <a:rPr lang="ar-SA" sz="2600" dirty="0"/>
              <a:t>فيه أوجهًا من التأكيد، وأسبابًا من </a:t>
            </a:r>
            <a:r>
              <a:rPr lang="ar-SA" sz="2600" dirty="0" smtClean="0"/>
              <a:t>المبالغة</a:t>
            </a:r>
            <a:r>
              <a:rPr lang="tr-TR" sz="2600" dirty="0" smtClean="0"/>
              <a:t> </a:t>
            </a:r>
            <a:r>
              <a:rPr lang="ar-SA" sz="2600" dirty="0"/>
              <a:t>منها: ما في (يا) من </a:t>
            </a:r>
            <a:r>
              <a:rPr lang="ar-SA" sz="2600" dirty="0" smtClean="0"/>
              <a:t>التأكيد والتنبيه </a:t>
            </a:r>
            <a:r>
              <a:rPr lang="ar-SA" sz="2600" dirty="0"/>
              <a:t>وما في (ها) من </a:t>
            </a:r>
            <a:r>
              <a:rPr lang="ar-SA" sz="2600" dirty="0" smtClean="0"/>
              <a:t>التنبيه </a:t>
            </a:r>
            <a:r>
              <a:rPr lang="ar-SA" sz="2600" dirty="0"/>
              <a:t>وما في التدرٌّج من الإبهام </a:t>
            </a:r>
            <a:r>
              <a:rPr lang="ar-SA" sz="2600" dirty="0" smtClean="0"/>
              <a:t>في(أيّ</a:t>
            </a:r>
            <a:r>
              <a:rPr lang="ar-SA" sz="2600" dirty="0"/>
              <a:t>) إلى التوضيح. والمقام يناسبه </a:t>
            </a:r>
            <a:r>
              <a:rPr lang="ar-SA" sz="2600" dirty="0" smtClean="0"/>
              <a:t>المبالغة والتأكيد</a:t>
            </a:r>
            <a:endParaRPr lang="ar-SA" sz="2600" dirty="0"/>
          </a:p>
          <a:p>
            <a:pPr algn="r" rtl="1" fontAlgn="base"/>
            <a:r>
              <a:rPr lang="ar-SA" sz="2600" dirty="0"/>
              <a:t>وأما </a:t>
            </a:r>
            <a:r>
              <a:rPr lang="ar-SA" sz="2600" dirty="0" smtClean="0"/>
              <a:t>قولها:"</a:t>
            </a:r>
            <a:r>
              <a:rPr lang="ar-SA" sz="2600" dirty="0"/>
              <a:t>وهم لا </a:t>
            </a:r>
            <a:r>
              <a:rPr lang="ar-SA" sz="2600" dirty="0" smtClean="0"/>
              <a:t>يشعرون" </a:t>
            </a:r>
            <a:r>
              <a:rPr lang="ar-SA" sz="2600" dirty="0"/>
              <a:t>فهو تكميل لما قبله، جيء به، لرفع توهم غيره. ويسمَّى ذلك عند علماء البلاغة، والبيان: احتراسًا، وذلك من نسبة الظلم إلى سليمان- عليه السلام - وكأن هذه النملة عرفت أن الأنبياء معصومون، فلا يقع منهم خطأ إلا على سبيل السهو. وفي ذلك قال الفخر الرازي</a:t>
            </a:r>
            <a:r>
              <a:rPr lang="ar-SA" sz="2600" dirty="0" smtClean="0"/>
              <a:t>:" </a:t>
            </a:r>
            <a:r>
              <a:rPr lang="ar-SA" sz="2600" dirty="0"/>
              <a:t>وهذا تنبيه عظيم على وجوب الجزم بعصمة </a:t>
            </a:r>
            <a:r>
              <a:rPr lang="ar-SA" sz="2600" dirty="0" smtClean="0"/>
              <a:t>الأنبياء". </a:t>
            </a:r>
            <a:r>
              <a:rPr lang="ar-SA" sz="2600" dirty="0"/>
              <a:t>ومثل ذلك قوله </a:t>
            </a:r>
            <a:r>
              <a:rPr lang="ar-SA" sz="2600" dirty="0" smtClean="0"/>
              <a:t>تعالى: "</a:t>
            </a:r>
            <a:r>
              <a:rPr lang="ar-SA" sz="2600" dirty="0"/>
              <a:t>فتصيبكم منهم معرة من غير </a:t>
            </a:r>
            <a:r>
              <a:rPr lang="ar-SA" sz="2600" dirty="0" smtClean="0"/>
              <a:t>علم" </a:t>
            </a:r>
            <a:r>
              <a:rPr lang="ar-SA" sz="2600" dirty="0"/>
              <a:t>[</a:t>
            </a:r>
            <a:r>
              <a:rPr lang="ar-SA" sz="2600" dirty="0" smtClean="0"/>
              <a:t>الفتح </a:t>
            </a:r>
            <a:r>
              <a:rPr lang="ar-SA" sz="2600" dirty="0"/>
              <a:t>25</a:t>
            </a:r>
            <a:r>
              <a:rPr lang="ar-SA" sz="2600" dirty="0" smtClean="0"/>
              <a:t>] </a:t>
            </a:r>
            <a:r>
              <a:rPr lang="ar-SA" sz="2600" dirty="0"/>
              <a:t>أي: تصيبكم جناية كجناية </a:t>
            </a:r>
            <a:r>
              <a:rPr lang="ar-SA" sz="2600" dirty="0" smtClean="0"/>
              <a:t>العَرِّ</a:t>
            </a:r>
            <a:r>
              <a:rPr lang="tr-TR" sz="2600" dirty="0" smtClean="0"/>
              <a:t> </a:t>
            </a:r>
            <a:r>
              <a:rPr lang="ar-SA" sz="2600" dirty="0"/>
              <a:t>وهو الجرب</a:t>
            </a:r>
            <a:r>
              <a:rPr lang="ar-SA" sz="2600" dirty="0" smtClean="0"/>
              <a:t>.</a:t>
            </a:r>
            <a:endParaRPr lang="ar-SA" sz="2600" dirty="0"/>
          </a:p>
        </p:txBody>
      </p:sp>
      <p:sp>
        <p:nvSpPr>
          <p:cNvPr id="3" name="Başlık 2"/>
          <p:cNvSpPr>
            <a:spLocks noGrp="1"/>
          </p:cNvSpPr>
          <p:nvPr>
            <p:ph type="title"/>
          </p:nvPr>
        </p:nvSpPr>
        <p:spPr>
          <a:xfrm>
            <a:off x="1" y="162838"/>
            <a:ext cx="9143999" cy="1240077"/>
          </a:xfrm>
        </p:spPr>
        <p:txBody>
          <a:bodyPr/>
          <a:lstStyle/>
          <a:p>
            <a:r>
              <a:rPr lang="ar-SA" sz="3000" dirty="0" smtClean="0"/>
              <a:t>ومن الآيات البديعة التي جمعت بين الإيجاز والإطناب في أسلوب رفيع قول الله :"قالت نملة يا أيها النمل ادخلوا مساكنكم لا يحطمنكم سليمان وجنوده وهم لا يشعرون" [النمل: 18].</a:t>
            </a:r>
            <a:endParaRPr lang="tr-TR" sz="3000" dirty="0"/>
          </a:p>
        </p:txBody>
      </p:sp>
    </p:spTree>
    <p:extLst>
      <p:ext uri="{BB962C8B-B14F-4D97-AF65-F5344CB8AC3E}">
        <p14:creationId xmlns:p14="http://schemas.microsoft.com/office/powerpoint/2010/main" val="142059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 y="2333767"/>
            <a:ext cx="9143999" cy="4524234"/>
          </a:xfrm>
        </p:spPr>
        <p:txBody>
          <a:bodyPr>
            <a:noAutofit/>
          </a:bodyPr>
          <a:lstStyle/>
          <a:p>
            <a:pPr algn="r" rtl="1" fontAlgn="base"/>
            <a:r>
              <a:rPr lang="ar-SA" dirty="0"/>
              <a:t>فأدَّت هذه النملة بذلك خمسة حقوق: حق الله وحق رسوله وحقها وحق رعيتها وحق الجنود.</a:t>
            </a:r>
          </a:p>
          <a:p>
            <a:pPr marL="0" indent="0" algn="r" rtl="1" fontAlgn="base">
              <a:buNone/>
            </a:pPr>
            <a:r>
              <a:rPr lang="ar-SA" sz="2600" dirty="0"/>
              <a:t>فأما حق الله تعالى فإنها استُرعيت على النمل، فقامت بحقهم. وأما حق سليمان-ع س- فقد نبَّهته على النمل. وأما حقها فهو إسقاطها حق الله عن الجنود في نصحهم. وأما حق الرعية فهو نصحها لهم</a:t>
            </a:r>
            <a:r>
              <a:rPr lang="tr-TR" sz="2600" dirty="0"/>
              <a:t> </a:t>
            </a:r>
            <a:r>
              <a:rPr lang="ar-SA" sz="2600" dirty="0"/>
              <a:t>ليدخلوا مساكنهم. وأما حق الجنود فهو إعلامها إياهم وجميع الخلق أن من استرعاه الله رعيَّة وجب عليه حفظها وهو داخل في الخبر المشهور: " كلكم راع وكلكم مسئول عن رعيته". هذا من جهة المعنى.</a:t>
            </a:r>
            <a:endParaRPr lang="tr-TR" sz="2600" dirty="0"/>
          </a:p>
          <a:p>
            <a:pPr algn="r" rtl="1" fontAlgn="base"/>
            <a:r>
              <a:rPr lang="ar-SA" sz="2600" dirty="0" smtClean="0"/>
              <a:t>وأما </a:t>
            </a:r>
            <a:r>
              <a:rPr lang="ar-SA" sz="2600" dirty="0"/>
              <a:t>من جهة المبنى(اللفظ) فإن كلمة (نملة) من الكلمات التي يجوز فيها أن تكون مؤنثة، وأن تكون مذكرة</a:t>
            </a:r>
            <a:r>
              <a:rPr lang="tr-TR" sz="2600" dirty="0"/>
              <a:t>º </a:t>
            </a:r>
            <a:r>
              <a:rPr lang="ar-SA" sz="2600" dirty="0"/>
              <a:t>وإنما أنث لفظها للفرق بين الواحد، والجمع من هذا الجنس. ألا ترى إلى قوله - عليه الصلاة والسلام -: \" لا تضحي بعوراء، ولا عجفاء، ولا عمياء \" </a:t>
            </a:r>
            <a:r>
              <a:rPr lang="ar-SA" dirty="0"/>
              <a:t>كيف أخرج هذه الصفات على اللفظ مؤنثة، ولا يعني الإناث من الأنعام خاصة</a:t>
            </a:r>
            <a:r>
              <a:rPr lang="ar-SA" dirty="0" smtClean="0"/>
              <a:t>!</a:t>
            </a:r>
            <a:endParaRPr lang="tr-TR" dirty="0" smtClean="0"/>
          </a:p>
        </p:txBody>
      </p:sp>
      <p:sp>
        <p:nvSpPr>
          <p:cNvPr id="3" name="Başlık 2"/>
          <p:cNvSpPr>
            <a:spLocks noGrp="1"/>
          </p:cNvSpPr>
          <p:nvPr>
            <p:ph type="title"/>
          </p:nvPr>
        </p:nvSpPr>
        <p:spPr>
          <a:xfrm>
            <a:off x="1" y="0"/>
            <a:ext cx="9143999" cy="1965279"/>
          </a:xfrm>
        </p:spPr>
        <p:txBody>
          <a:bodyPr/>
          <a:lstStyle/>
          <a:p>
            <a:pPr algn="r" rtl="1" fontAlgn="base"/>
            <a:r>
              <a:rPr lang="ar-SA" sz="2600" dirty="0"/>
              <a:t>وأما الإيجاز فنلحظه فيما جمعت هذه النملة في قولها من أجناس الكلام فقد جمعت أحد عشر جنسًا: النداء والكناية والتنبيه والتسمية والأمر والقصص والتحذير والتخصيص والتعميم والإشارة والعذر. فالنداء: (يا). والكناية: (أيٌّ). والتنبيه: (ها). والتسمية: (النمل). والأمر: (ادخلوا). والقصص: (مساكنكم). والتحذير: (لا يحطمنكم). والتخصيص: (سليمان). والتعميم: (جنوده). والإشارة: (هم). والعذر: (لا يشعرون).</a:t>
            </a:r>
          </a:p>
        </p:txBody>
      </p:sp>
    </p:spTree>
    <p:extLst>
      <p:ext uri="{BB962C8B-B14F-4D97-AF65-F5344CB8AC3E}">
        <p14:creationId xmlns:p14="http://schemas.microsoft.com/office/powerpoint/2010/main" val="258648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r">
              <a:buNone/>
            </a:pPr>
            <a:r>
              <a:rPr lang="kk-KZ"/>
              <a:t>اِنَّ اللّٰهَ يَاْمُرُ بِالْعَدْلِ وَالْاِحْسَانِ وَاٖيتَاٸِ ذِى الْقُرْبٰى وَيَنْهٰى عَنِ الْفَحْشَاءِ وَالْمُنْكَرِ وَالْبَغْیِ يَعِظُكُمْ لَعَلَّكُمْ تَذَكَّرُونَ</a:t>
            </a:r>
            <a:br>
              <a:rPr lang="kk-KZ"/>
            </a:br>
            <a:r>
              <a:rPr lang="tr-TR" dirty="0" smtClean="0"/>
              <a:t>(16 </a:t>
            </a:r>
            <a:r>
              <a:rPr lang="tr-TR" dirty="0" err="1" smtClean="0"/>
              <a:t>Nahl</a:t>
            </a:r>
            <a:r>
              <a:rPr lang="tr-TR" dirty="0" smtClean="0"/>
              <a:t> 90)  </a:t>
            </a:r>
          </a:p>
          <a:p>
            <a:pPr marL="0" indent="0">
              <a:buNone/>
            </a:pPr>
            <a:endParaRPr lang="tr-TR" dirty="0"/>
          </a:p>
        </p:txBody>
      </p:sp>
      <p:sp>
        <p:nvSpPr>
          <p:cNvPr id="3" name="Başlık 2"/>
          <p:cNvSpPr>
            <a:spLocks noGrp="1"/>
          </p:cNvSpPr>
          <p:nvPr>
            <p:ph type="title"/>
          </p:nvPr>
        </p:nvSpPr>
        <p:spPr/>
        <p:txBody>
          <a:bodyPr/>
          <a:lstStyle/>
          <a:p>
            <a:r>
              <a:rPr lang="tr-TR" sz="3300" dirty="0" smtClean="0"/>
              <a:t>(15 </a:t>
            </a:r>
            <a:r>
              <a:rPr lang="tr-TR" sz="3300" dirty="0" err="1" smtClean="0"/>
              <a:t>Hicr</a:t>
            </a:r>
            <a:r>
              <a:rPr lang="tr-TR" sz="3300" dirty="0" smtClean="0"/>
              <a:t> 94) </a:t>
            </a:r>
            <a:r>
              <a:rPr lang="ar-SA" sz="3300" dirty="0"/>
              <a:t>فَاصْدَعْ بِمَا تُؤْمَرُ </a:t>
            </a:r>
            <a:endParaRPr lang="tr-TR" sz="3300" dirty="0"/>
          </a:p>
        </p:txBody>
      </p:sp>
    </p:spTree>
    <p:extLst>
      <p:ext uri="{BB962C8B-B14F-4D97-AF65-F5344CB8AC3E}">
        <p14:creationId xmlns:p14="http://schemas.microsoft.com/office/powerpoint/2010/main" val="257021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053" y="2248347"/>
            <a:ext cx="9144000" cy="4609653"/>
          </a:xfrm>
        </p:spPr>
        <p:txBody>
          <a:bodyPr>
            <a:normAutofit/>
          </a:bodyPr>
          <a:lstStyle/>
          <a:p>
            <a:pPr marL="0" indent="0" algn="r">
              <a:buNone/>
            </a:pPr>
            <a:r>
              <a:rPr lang="ar-SA" dirty="0"/>
              <a:t>ت</a:t>
            </a:r>
            <a:r>
              <a:rPr lang="ar-SA" dirty="0">
                <a:solidFill>
                  <a:srgbClr val="002060"/>
                </a:solidFill>
              </a:rPr>
              <a:t>َنَزَّلُ الْمَلائِكَةُ وَالرُّوحُ فِيهَا بِإِذْنِ رَبِّهِمْ مِنْ كُلِّ </a:t>
            </a:r>
            <a:r>
              <a:rPr lang="ar-SA" dirty="0" smtClean="0">
                <a:solidFill>
                  <a:srgbClr val="002060"/>
                </a:solidFill>
              </a:rPr>
              <a:t>أَمْرٍ</a:t>
            </a:r>
            <a:r>
              <a:rPr lang="ar-SA" dirty="0"/>
              <a:t> (</a:t>
            </a:r>
            <a:r>
              <a:rPr lang="ar-SA" dirty="0" smtClean="0"/>
              <a:t>القدر4)</a:t>
            </a:r>
            <a:r>
              <a:rPr lang="ar-SA" dirty="0"/>
              <a:t/>
            </a:r>
            <a:br>
              <a:rPr lang="ar-SA" dirty="0"/>
            </a:br>
            <a:r>
              <a:rPr lang="ar-SA" dirty="0"/>
              <a:t>فقد خص </a:t>
            </a:r>
            <a:r>
              <a:rPr lang="ar-SA" dirty="0" smtClean="0"/>
              <a:t>الله </a:t>
            </a:r>
            <a:r>
              <a:rPr lang="ar-SA" dirty="0"/>
              <a:t>الروح </a:t>
            </a:r>
            <a:r>
              <a:rPr lang="ar-SA" dirty="0" smtClean="0"/>
              <a:t>بالذكر </a:t>
            </a:r>
            <a:r>
              <a:rPr lang="ar-SA" dirty="0"/>
              <a:t>وهو جبريل مع أنه داخل في عموم الملائكة تكريماً وتشريفاً </a:t>
            </a:r>
            <a:r>
              <a:rPr lang="ar-SA" dirty="0" smtClean="0"/>
              <a:t>له</a:t>
            </a:r>
            <a:endParaRPr lang="tr-TR" dirty="0" smtClean="0"/>
          </a:p>
          <a:p>
            <a:pPr marL="0" indent="0" algn="r">
              <a:buNone/>
            </a:pPr>
            <a:r>
              <a:rPr lang="ar-SA" dirty="0">
                <a:solidFill>
                  <a:srgbClr val="002060"/>
                </a:solidFill>
              </a:rPr>
              <a:t>رَبَّنَا اغْفِرْ لِي وَلِوَالِدَيَّ وَلِلْمُؤْمِنِينَ يَوْمَ يَقُومُ </a:t>
            </a:r>
            <a:r>
              <a:rPr lang="ar-SA" dirty="0" smtClean="0">
                <a:solidFill>
                  <a:srgbClr val="002060"/>
                </a:solidFill>
              </a:rPr>
              <a:t>الْحِسَابُ</a:t>
            </a:r>
            <a:r>
              <a:rPr lang="ar-SA" dirty="0"/>
              <a:t> (إبراهيم:41</a:t>
            </a:r>
            <a:r>
              <a:rPr lang="ar-SA" dirty="0" smtClean="0"/>
              <a:t>)</a:t>
            </a:r>
            <a:endParaRPr lang="tr-TR" dirty="0" smtClean="0"/>
          </a:p>
          <a:p>
            <a:pPr marL="0" indent="0" algn="r">
              <a:buNone/>
            </a:pPr>
            <a:r>
              <a:rPr lang="ar-SA" dirty="0">
                <a:solidFill>
                  <a:srgbClr val="002060"/>
                </a:solidFill>
              </a:rPr>
              <a:t>إِذَا جَاءَكَ الْمُنَافِقُونَ قَالُوا نَشْهَدُ إِنَّكَ لَرَسُولُ اللَّهِ وَاللَّهُ يَعْلَمُ إِنَّكَ لَرَسُولُهُ وَاللَّهُ يَشْهَدُ إِنَّ الْمُنَافِقِينَ </a:t>
            </a:r>
            <a:r>
              <a:rPr lang="ar-SA" dirty="0" smtClean="0">
                <a:solidFill>
                  <a:srgbClr val="002060"/>
                </a:solidFill>
              </a:rPr>
              <a:t>لَكَاذِبُونَ</a:t>
            </a:r>
            <a:r>
              <a:rPr lang="ar-SA" dirty="0"/>
              <a:t> (المنافقون:1</a:t>
            </a:r>
            <a:r>
              <a:rPr lang="ar-SA" dirty="0" smtClean="0"/>
              <a:t>)</a:t>
            </a:r>
            <a:endParaRPr lang="tr-TR" dirty="0" smtClean="0"/>
          </a:p>
          <a:p>
            <a:pPr marL="0" indent="0" algn="r">
              <a:buNone/>
            </a:pPr>
            <a:r>
              <a:rPr lang="ar-SA" dirty="0">
                <a:solidFill>
                  <a:srgbClr val="002060"/>
                </a:solidFill>
              </a:rPr>
              <a:t>وَمَا تِلْكَ بِيَمِينِكَ يَا مُوسَى * قَالَ هِيَ عَصَايَ أَتَوَكَّأُ عَلَيْهَا وَأَهُشُّ بِهَا عَلَى غَنَمِي وَلِيَ فِيهَا مَآرِبُ </a:t>
            </a:r>
            <a:r>
              <a:rPr lang="ar-SA" dirty="0" smtClean="0">
                <a:solidFill>
                  <a:srgbClr val="002060"/>
                </a:solidFill>
              </a:rPr>
              <a:t>أُخْرَى</a:t>
            </a:r>
            <a:r>
              <a:rPr lang="ar-SA" dirty="0"/>
              <a:t> (طه 17 </a:t>
            </a:r>
            <a:r>
              <a:rPr lang="ar-SA" dirty="0" smtClean="0"/>
              <a:t>:18) .في </a:t>
            </a:r>
            <a:r>
              <a:rPr lang="ar-SA" dirty="0"/>
              <a:t>المثال </a:t>
            </a:r>
            <a:r>
              <a:rPr lang="ar-SA" dirty="0" smtClean="0"/>
              <a:t>بسط </a:t>
            </a:r>
            <a:r>
              <a:rPr lang="ar-SA" dirty="0"/>
              <a:t>سيدنا موسى الكلام تلذُّذاً بالحديث مع </a:t>
            </a:r>
            <a:r>
              <a:rPr lang="ar-SA" dirty="0" smtClean="0"/>
              <a:t>الله </a:t>
            </a:r>
            <a:r>
              <a:rPr lang="ar-SA" dirty="0"/>
              <a:t>فهو يكلم رب العزة ويسعد أعظم سعادة بهذه المنزلة لذلك أطال مع أنه كان يكفيه أن يقول (هِيَ عَصَايَ أَتَوَكَّأُ</a:t>
            </a:r>
            <a:r>
              <a:rPr lang="ar-SA" dirty="0" smtClean="0"/>
              <a:t>)</a:t>
            </a:r>
            <a:endParaRPr lang="tr-TR" dirty="0" smtClean="0"/>
          </a:p>
          <a:p>
            <a:pPr marL="0" indent="0" algn="r">
              <a:buNone/>
            </a:pPr>
            <a:r>
              <a:rPr lang="ar-SA" dirty="0">
                <a:solidFill>
                  <a:srgbClr val="002060"/>
                </a:solidFill>
              </a:rPr>
              <a:t>فَإِنَّ مَعَ الْعُسْرِ يُسْراً * إِنَّ مَعَ الْعُسْرِ </a:t>
            </a:r>
            <a:r>
              <a:rPr lang="ar-SA" dirty="0" smtClean="0">
                <a:solidFill>
                  <a:srgbClr val="002060"/>
                </a:solidFill>
              </a:rPr>
              <a:t>يُسْراً</a:t>
            </a:r>
            <a:r>
              <a:rPr lang="ar-SA" dirty="0"/>
              <a:t> (الشرح 5: 6)</a:t>
            </a:r>
            <a:endParaRPr lang="tr-TR" dirty="0"/>
          </a:p>
        </p:txBody>
      </p:sp>
      <p:sp>
        <p:nvSpPr>
          <p:cNvPr id="3" name="Başlık 2"/>
          <p:cNvSpPr>
            <a:spLocks noGrp="1"/>
          </p:cNvSpPr>
          <p:nvPr>
            <p:ph type="title"/>
          </p:nvPr>
        </p:nvSpPr>
        <p:spPr/>
        <p:txBody>
          <a:bodyPr/>
          <a:lstStyle/>
          <a:p>
            <a:r>
              <a:rPr lang="tr-TR" sz="3300" dirty="0" smtClean="0"/>
              <a:t>:</a:t>
            </a:r>
            <a:r>
              <a:rPr lang="ar-SA" sz="3300" dirty="0" smtClean="0"/>
              <a:t>الإطناب</a:t>
            </a:r>
            <a:r>
              <a:rPr lang="tr-TR" sz="3300" dirty="0" smtClean="0"/>
              <a:t/>
            </a:r>
            <a:br>
              <a:rPr lang="tr-TR" sz="3300" dirty="0" smtClean="0"/>
            </a:br>
            <a:r>
              <a:rPr lang="ar-SA" sz="3600" dirty="0">
                <a:solidFill>
                  <a:srgbClr val="00B0F0"/>
                </a:solidFill>
              </a:rPr>
              <a:t>هو أداء المعنى بأكثر من </a:t>
            </a:r>
            <a:r>
              <a:rPr lang="ar-SA" sz="3600" dirty="0" smtClean="0">
                <a:solidFill>
                  <a:srgbClr val="00B0F0"/>
                </a:solidFill>
              </a:rPr>
              <a:t>عبارة</a:t>
            </a:r>
            <a:endParaRPr lang="tr-TR" sz="3300" dirty="0">
              <a:solidFill>
                <a:srgbClr val="00B0F0"/>
              </a:solidFill>
            </a:endParaRPr>
          </a:p>
        </p:txBody>
      </p:sp>
    </p:spTree>
    <p:extLst>
      <p:ext uri="{BB962C8B-B14F-4D97-AF65-F5344CB8AC3E}">
        <p14:creationId xmlns:p14="http://schemas.microsoft.com/office/powerpoint/2010/main" val="23225889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10562</TotalTime>
  <Words>745</Words>
  <Application>Microsoft Office PowerPoint</Application>
  <PresentationFormat>Ekran Gösterisi (4:3)</PresentationFormat>
  <Paragraphs>48</Paragraphs>
  <Slides>17</Slides>
  <Notes>1</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2_Hardcover</vt:lpstr>
      <vt:lpstr>A.Ü. İlahiyat Fakültesi 1. Sınıf  Tefsir Tarihi ve Usulü  تاريخ التفسير وأصوله</vt:lpstr>
      <vt:lpstr>الأسبوع الثامن إيجاز القرأن sy إعجاز القرآن ss.66-78</vt:lpstr>
      <vt:lpstr>إيجاز القرأن- الإيجاز والإطناب في القرآن- الإيجاز والإطناب والمساواة في القرآن -</vt:lpstr>
      <vt:lpstr>الإيجاز</vt:lpstr>
      <vt:lpstr>PowerPoint Sunusu</vt:lpstr>
      <vt:lpstr>ومن الآيات البديعة التي جمعت بين الإيجاز والإطناب في أسلوب رفيع قول الله :"قالت نملة يا أيها النمل ادخلوا مساكنكم لا يحطمنكم سليمان وجنوده وهم لا يشعرون" [النمل: 18].</vt:lpstr>
      <vt:lpstr>وأما الإيجاز فنلحظه فيما جمعت هذه النملة في قولها من أجناس الكلام فقد جمعت أحد عشر جنسًا: النداء والكناية والتنبيه والتسمية والأمر والقصص والتحذير والتخصيص والتعميم والإشارة والعذر. فالنداء: (يا). والكناية: (أيٌّ). والتنبيه: (ها). والتسمية: (النمل). والأمر: (ادخلوا). والقصص: (مساكنكم). والتحذير: (لا يحطمنكم). والتخصيص: (سليمان). والتعميم: (جنوده). والإشارة: (هم). والعذر: (لا يشعرون).</vt:lpstr>
      <vt:lpstr>(15 Hicr 94) فَاصْدَعْ بِمَا تُؤْمَرُ </vt:lpstr>
      <vt:lpstr>:الإطناب هو أداء المعنى بأكثر من عبارة</vt:lpstr>
      <vt:lpstr>PowerPoint Sunusu</vt:lpstr>
      <vt:lpstr>المساواة</vt:lpstr>
      <vt:lpstr>PowerPoint Sunusu</vt:lpstr>
      <vt:lpstr>9. Hafta: الأسبوع  العاشر  إعجاز القرآن İ‘câzu’l-Kur’ân s.64-79</vt:lpstr>
      <vt:lpstr>PowerPoint Sunusu</vt:lpstr>
      <vt:lpstr>PowerPoint Sunusu</vt:lpstr>
      <vt:lpstr>PowerPoint Sunusu</vt:lpstr>
      <vt:lpstr>PowerPoint Sunusu</vt:lpstr>
    </vt:vector>
  </TitlesOfParts>
  <Company>istanbul ünivesitesi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Diyanet İşleri Başkanlığı</dc:title>
  <dc:creator>Necmettin gökkır</dc:creator>
  <cp:lastModifiedBy>editor 1</cp:lastModifiedBy>
  <cp:revision>563</cp:revision>
  <cp:lastPrinted>2016-03-08T11:30:58Z</cp:lastPrinted>
  <dcterms:created xsi:type="dcterms:W3CDTF">2014-10-29T07:48:48Z</dcterms:created>
  <dcterms:modified xsi:type="dcterms:W3CDTF">2020-11-30T12:26:11Z</dcterms:modified>
</cp:coreProperties>
</file>