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8" r:id="rId4"/>
    <p:sldId id="260" r:id="rId5"/>
    <p:sldId id="259" r:id="rId6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EF6291-42BD-4073-B5FC-90C42CA0F377}" type="datetimeFigureOut">
              <a:rPr lang="tr-TR" smtClean="0"/>
              <a:pPr/>
              <a:t>21.12.2018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C608B7-BA56-4DE4-AF90-CE5ECEE55FA3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C608B7-BA56-4DE4-AF90-CE5ECEE55FA3}" type="slidenum">
              <a:rPr lang="tr-TR" smtClean="0"/>
              <a:pPr/>
              <a:t>1</a:t>
            </a:fld>
            <a:endParaRPr lang="tr-T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4FF87-16F7-4B52-A867-587D7D98BC62}" type="datetimeFigureOut">
              <a:rPr lang="tr-TR" smtClean="0"/>
              <a:pPr/>
              <a:t>21.12.2018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76020-7276-4183-87CA-7D2DDEDCF56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4FF87-16F7-4B52-A867-587D7D98BC62}" type="datetimeFigureOut">
              <a:rPr lang="tr-TR" smtClean="0"/>
              <a:pPr/>
              <a:t>21.12.2018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76020-7276-4183-87CA-7D2DDEDCF56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4FF87-16F7-4B52-A867-587D7D98BC62}" type="datetimeFigureOut">
              <a:rPr lang="tr-TR" smtClean="0"/>
              <a:pPr/>
              <a:t>21.12.2018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76020-7276-4183-87CA-7D2DDEDCF56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4FF87-16F7-4B52-A867-587D7D98BC62}" type="datetimeFigureOut">
              <a:rPr lang="tr-TR" smtClean="0"/>
              <a:pPr/>
              <a:t>21.12.2018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76020-7276-4183-87CA-7D2DDEDCF56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4FF87-16F7-4B52-A867-587D7D98BC62}" type="datetimeFigureOut">
              <a:rPr lang="tr-TR" smtClean="0"/>
              <a:pPr/>
              <a:t>21.12.2018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76020-7276-4183-87CA-7D2DDEDCF56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4FF87-16F7-4B52-A867-587D7D98BC62}" type="datetimeFigureOut">
              <a:rPr lang="tr-TR" smtClean="0"/>
              <a:pPr/>
              <a:t>21.12.2018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76020-7276-4183-87CA-7D2DDEDCF56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4FF87-16F7-4B52-A867-587D7D98BC62}" type="datetimeFigureOut">
              <a:rPr lang="tr-TR" smtClean="0"/>
              <a:pPr/>
              <a:t>21.12.2018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76020-7276-4183-87CA-7D2DDEDCF56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4FF87-16F7-4B52-A867-587D7D98BC62}" type="datetimeFigureOut">
              <a:rPr lang="tr-TR" smtClean="0"/>
              <a:pPr/>
              <a:t>21.12.2018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76020-7276-4183-87CA-7D2DDEDCF56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4FF87-16F7-4B52-A867-587D7D98BC62}" type="datetimeFigureOut">
              <a:rPr lang="tr-TR" smtClean="0"/>
              <a:pPr/>
              <a:t>21.12.2018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76020-7276-4183-87CA-7D2DDEDCF56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4FF87-16F7-4B52-A867-587D7D98BC62}" type="datetimeFigureOut">
              <a:rPr lang="tr-TR" smtClean="0"/>
              <a:pPr/>
              <a:t>21.12.2018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76020-7276-4183-87CA-7D2DDEDCF56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4FF87-16F7-4B52-A867-587D7D98BC62}" type="datetimeFigureOut">
              <a:rPr lang="tr-TR" smtClean="0"/>
              <a:pPr/>
              <a:t>21.12.2018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76020-7276-4183-87CA-7D2DDEDCF56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94FF87-16F7-4B52-A867-587D7D98BC62}" type="datetimeFigureOut">
              <a:rPr lang="tr-TR" smtClean="0"/>
              <a:pPr/>
              <a:t>21.12.2018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276020-7276-4183-87CA-7D2DDEDCF56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sz="4800" dirty="0">
                <a:latin typeface="Andalus" pitchFamily="18" charset="-78"/>
                <a:cs typeface="Andalus" pitchFamily="18" charset="-78"/>
              </a:rPr>
              <a:t>3</a:t>
            </a:r>
            <a:r>
              <a:rPr lang="tr-TR" sz="4800" dirty="0" smtClean="0">
                <a:latin typeface="Andalus" pitchFamily="18" charset="-78"/>
                <a:cs typeface="Andalus" pitchFamily="18" charset="-78"/>
              </a:rPr>
              <a:t>. </a:t>
            </a:r>
            <a:r>
              <a:rPr lang="tr-TR" sz="4800" dirty="0">
                <a:latin typeface="Andalus" pitchFamily="18" charset="-78"/>
                <a:cs typeface="Andalus" pitchFamily="18" charset="-78"/>
              </a:rPr>
              <a:t>konu</a:t>
            </a: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tr-TR" sz="4400" dirty="0" smtClean="0">
                <a:latin typeface="Bell MT" pitchFamily="18" charset="0"/>
                <a:cs typeface="Andalus" pitchFamily="18" charset="-78"/>
              </a:rPr>
              <a:t>Büyü, Bilim ve Din</a:t>
            </a:r>
            <a:endParaRPr lang="tr-TR" sz="4400" dirty="0">
              <a:latin typeface="Bell MT" pitchFamily="18" charset="0"/>
              <a:cs typeface="Andalus" pitchFamily="18" charset="-78"/>
            </a:endParaRPr>
          </a:p>
          <a:p>
            <a:endParaRPr lang="tr-TR" sz="4400" dirty="0">
              <a:latin typeface="Aldhabi" pitchFamily="2" charset="-78"/>
              <a:cs typeface="Aldhabi" pitchFamily="2" charset="-78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latin typeface="Andalus" pitchFamily="18" charset="-78"/>
                <a:cs typeface="Andalus" pitchFamily="18" charset="-78"/>
              </a:rPr>
              <a:t>4</a:t>
            </a:r>
            <a:r>
              <a:rPr lang="tr-TR" dirty="0" smtClean="0">
                <a:latin typeface="Andalus" pitchFamily="18" charset="-78"/>
                <a:cs typeface="Andalus" pitchFamily="18" charset="-78"/>
              </a:rPr>
              <a:t>. </a:t>
            </a:r>
            <a:r>
              <a:rPr lang="tr-TR" dirty="0">
                <a:latin typeface="Andalus" pitchFamily="18" charset="-78"/>
                <a:cs typeface="Andalus" pitchFamily="18" charset="-78"/>
              </a:rPr>
              <a:t>hafta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400" dirty="0" smtClean="0">
                <a:latin typeface="Bell MT" pitchFamily="18" charset="0"/>
              </a:rPr>
              <a:t>İki hafta boyunca antropolojiye damga vurmuş Büyü, Bilim ve Din tartışmasına odaklanacağız</a:t>
            </a:r>
            <a:r>
              <a:rPr lang="tr-TR" sz="2400" dirty="0" smtClean="0">
                <a:latin typeface="Bell MT" pitchFamily="18" charset="0"/>
              </a:rPr>
              <a:t>. Konunun antropolojiye damga vurması, bir yandan, 19. yüzyıl boyunca yazan </a:t>
            </a:r>
            <a:r>
              <a:rPr lang="tr-TR" sz="2400" dirty="0" err="1" smtClean="0">
                <a:latin typeface="Bell MT" pitchFamily="18" charset="0"/>
              </a:rPr>
              <a:t>Frazer</a:t>
            </a:r>
            <a:r>
              <a:rPr lang="tr-TR" sz="2400" dirty="0" smtClean="0">
                <a:latin typeface="Bell MT" pitchFamily="18" charset="0"/>
              </a:rPr>
              <a:t>, </a:t>
            </a:r>
            <a:r>
              <a:rPr lang="tr-TR" sz="2400" dirty="0" err="1" smtClean="0">
                <a:latin typeface="Bell MT" pitchFamily="18" charset="0"/>
              </a:rPr>
              <a:t>Tylor</a:t>
            </a:r>
            <a:r>
              <a:rPr lang="tr-TR" sz="2400" dirty="0" smtClean="0">
                <a:latin typeface="Bell MT" pitchFamily="18" charset="0"/>
              </a:rPr>
              <a:t> ve </a:t>
            </a:r>
            <a:r>
              <a:rPr lang="tr-TR" sz="2400" dirty="0" err="1" smtClean="0">
                <a:latin typeface="Bell MT" pitchFamily="18" charset="0"/>
              </a:rPr>
              <a:t>Spencer</a:t>
            </a:r>
            <a:r>
              <a:rPr lang="tr-TR" sz="2400" dirty="0" smtClean="0">
                <a:latin typeface="Bell MT" pitchFamily="18" charset="0"/>
              </a:rPr>
              <a:t> gibi antropologların ilk antropolojik kuramı onun etrafında kurmuş olmasından ve diğer yandan büyü ve din gibi otantik malzeme sunan fenomenler etrafında bilimin, o zaman için tartışmasız kabul edilen üstünlüğüne meydan okuyan bir </a:t>
            </a:r>
            <a:r>
              <a:rPr lang="tr-TR" sz="2400" dirty="0" err="1" smtClean="0">
                <a:latin typeface="Bell MT" pitchFamily="18" charset="0"/>
              </a:rPr>
              <a:t>disiplinel</a:t>
            </a:r>
            <a:r>
              <a:rPr lang="tr-TR" sz="2400" dirty="0" smtClean="0">
                <a:latin typeface="Bell MT" pitchFamily="18" charset="0"/>
              </a:rPr>
              <a:t> ontolojiye kaynaklık etmesinden gelir.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latin typeface="Andalus" pitchFamily="18" charset="-78"/>
                <a:cs typeface="Andalus" pitchFamily="18" charset="-78"/>
              </a:rPr>
              <a:t>4</a:t>
            </a:r>
            <a:r>
              <a:rPr lang="tr-TR" dirty="0" smtClean="0">
                <a:latin typeface="Andalus" pitchFamily="18" charset="-78"/>
                <a:cs typeface="Andalus" pitchFamily="18" charset="-78"/>
              </a:rPr>
              <a:t>. </a:t>
            </a:r>
            <a:r>
              <a:rPr lang="tr-TR" dirty="0">
                <a:latin typeface="Andalus" pitchFamily="18" charset="-78"/>
                <a:cs typeface="Andalus" pitchFamily="18" charset="-78"/>
              </a:rPr>
              <a:t>hafta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400" dirty="0" err="1" smtClean="0">
                <a:latin typeface="Bell MT" pitchFamily="18" charset="0"/>
              </a:rPr>
              <a:t>Tylor</a:t>
            </a:r>
            <a:r>
              <a:rPr lang="tr-TR" sz="2400" dirty="0" smtClean="0">
                <a:latin typeface="Bell MT" pitchFamily="18" charset="0"/>
              </a:rPr>
              <a:t> </a:t>
            </a:r>
            <a:r>
              <a:rPr lang="tr-TR" sz="2400" dirty="0" smtClean="0">
                <a:latin typeface="Bell MT" pitchFamily="18" charset="0"/>
              </a:rPr>
              <a:t>ve </a:t>
            </a:r>
            <a:r>
              <a:rPr lang="tr-TR" sz="2400" dirty="0" err="1" smtClean="0">
                <a:latin typeface="Bell MT" pitchFamily="18" charset="0"/>
              </a:rPr>
              <a:t>Frazer</a:t>
            </a:r>
            <a:r>
              <a:rPr lang="tr-TR" sz="2400" dirty="0" smtClean="0">
                <a:latin typeface="Bell MT" pitchFamily="18" charset="0"/>
              </a:rPr>
              <a:t> gibi evrimci </a:t>
            </a:r>
            <a:r>
              <a:rPr lang="tr-TR" sz="2400" dirty="0" smtClean="0">
                <a:latin typeface="Bell MT" pitchFamily="18" charset="0"/>
              </a:rPr>
              <a:t>antropologlar, büyüyü ilkel toplulukların yanlış veya eksik bilimi gibi görürler. Özellikle anlaşılamayan çevresel gerçekler ilkel zihinde büyü fenomeni ile anlaşılır kılınır. Bu zihin çok derinlikli nedensel bağlantılar kuramaz. Sözgelimi </a:t>
            </a:r>
            <a:r>
              <a:rPr lang="tr-TR" sz="2400" dirty="0" err="1" smtClean="0">
                <a:latin typeface="Bell MT" pitchFamily="18" charset="0"/>
              </a:rPr>
              <a:t>Tylor</a:t>
            </a:r>
            <a:r>
              <a:rPr lang="tr-TR" sz="2400" dirty="0" smtClean="0">
                <a:latin typeface="Bell MT" pitchFamily="18" charset="0"/>
              </a:rPr>
              <a:t>, horoz ötüşü ile güneşin doğuşu arasında ilkel bir bağlantı kurulduğunu ve güneşin doğuşunun ilkel zihinde horozun ötüşüne bağlandığını iddia eder.</a:t>
            </a:r>
          </a:p>
          <a:p>
            <a:r>
              <a:rPr lang="tr-TR" sz="2400" dirty="0" err="1" smtClean="0">
                <a:latin typeface="Bell MT" pitchFamily="18" charset="0"/>
              </a:rPr>
              <a:t>Frazer</a:t>
            </a:r>
            <a:r>
              <a:rPr lang="tr-TR" sz="2400" dirty="0" smtClean="0">
                <a:latin typeface="Bell MT" pitchFamily="18" charset="0"/>
              </a:rPr>
              <a:t> ise, ayrıntılı literatür taramasına dayalı çalışmaları ile taklit ve yakınlığa dayalı büyüye odaklanır. Arzulananın veya kaçınılanın taklit edildiği büyüsel dizgelerden bahseder özellikle Altın Dal’da.</a:t>
            </a:r>
            <a:endParaRPr lang="tr-TR" sz="2400" dirty="0" smtClean="0">
              <a:latin typeface="Bell MT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latin typeface="Andalus" pitchFamily="18" charset="-78"/>
                <a:cs typeface="Andalus" pitchFamily="18" charset="-78"/>
              </a:rPr>
              <a:t>4</a:t>
            </a:r>
            <a:r>
              <a:rPr lang="tr-TR" dirty="0" smtClean="0">
                <a:latin typeface="Andalus" pitchFamily="18" charset="-78"/>
                <a:cs typeface="Andalus" pitchFamily="18" charset="-78"/>
              </a:rPr>
              <a:t>. </a:t>
            </a:r>
            <a:r>
              <a:rPr lang="tr-TR" dirty="0">
                <a:latin typeface="Andalus" pitchFamily="18" charset="-78"/>
                <a:cs typeface="Andalus" pitchFamily="18" charset="-78"/>
              </a:rPr>
              <a:t>hafta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sz="2400" dirty="0" smtClean="0">
                <a:latin typeface="Bell MT" pitchFamily="18" charset="0"/>
              </a:rPr>
              <a:t>Burada kritik önem taşıyan mevzu</a:t>
            </a:r>
            <a:r>
              <a:rPr lang="tr-TR" sz="2400" dirty="0" smtClean="0">
                <a:latin typeface="Bell MT" pitchFamily="18" charset="0"/>
              </a:rPr>
              <a:t>, her </a:t>
            </a:r>
            <a:r>
              <a:rPr lang="tr-TR" sz="2400" dirty="0" smtClean="0">
                <a:latin typeface="Bell MT" pitchFamily="18" charset="0"/>
              </a:rPr>
              <a:t>biri </a:t>
            </a:r>
            <a:r>
              <a:rPr lang="tr-TR" sz="2400" dirty="0" smtClean="0">
                <a:latin typeface="Bell MT" pitchFamily="18" charset="0"/>
              </a:rPr>
              <a:t>farklı bilme </a:t>
            </a:r>
            <a:r>
              <a:rPr lang="tr-TR" sz="2400" dirty="0" smtClean="0">
                <a:latin typeface="Bell MT" pitchFamily="18" charset="0"/>
              </a:rPr>
              <a:t>biçimlerine denk gelen </a:t>
            </a:r>
            <a:r>
              <a:rPr lang="tr-TR" sz="2400" dirty="0" smtClean="0">
                <a:latin typeface="Bell MT" pitchFamily="18" charset="0"/>
              </a:rPr>
              <a:t>büyü</a:t>
            </a:r>
            <a:r>
              <a:rPr lang="tr-TR" sz="2400" dirty="0" smtClean="0">
                <a:latin typeface="Bell MT" pitchFamily="18" charset="0"/>
              </a:rPr>
              <a:t>, bilim ve din arasında evrimci yaklaşımın hiyerarşik bir ilişki kurmasıdır. Bilimin en muteber bilme biçimi olarak en üstte, dinin ve büyünün ise altta olduğu bir hiyerarşi.</a:t>
            </a:r>
          </a:p>
          <a:p>
            <a:r>
              <a:rPr lang="tr-TR" sz="2400" dirty="0" smtClean="0">
                <a:latin typeface="Bell MT" pitchFamily="18" charset="0"/>
              </a:rPr>
              <a:t>Bu yaklaşımla hesaplaşmanın önemli bir kalesi </a:t>
            </a:r>
            <a:r>
              <a:rPr lang="tr-TR" sz="2400" dirty="0" err="1" smtClean="0">
                <a:latin typeface="Bell MT" pitchFamily="18" charset="0"/>
              </a:rPr>
              <a:t>Levy</a:t>
            </a:r>
            <a:r>
              <a:rPr lang="tr-TR" sz="2400" dirty="0" smtClean="0">
                <a:latin typeface="Bell MT" pitchFamily="18" charset="0"/>
              </a:rPr>
              <a:t>-</a:t>
            </a:r>
            <a:r>
              <a:rPr lang="tr-TR" sz="2400" dirty="0" err="1" smtClean="0">
                <a:latin typeface="Bell MT" pitchFamily="18" charset="0"/>
              </a:rPr>
              <a:t>Bruhl</a:t>
            </a:r>
            <a:r>
              <a:rPr lang="tr-TR" sz="2400" dirty="0" smtClean="0">
                <a:latin typeface="Bell MT" pitchFamily="18" charset="0"/>
              </a:rPr>
              <a:t>, büyü ve dinin, bilimden tamamen farklı bir bilme dizgesi tanımladığına ve bunların karşılaştırılmasının yanlış olduğuna vurguyla bu hiyerarşiye itiraz eder. </a:t>
            </a:r>
            <a:endParaRPr lang="tr-TR" sz="2400" dirty="0" smtClean="0">
              <a:latin typeface="Bell MT" pitchFamily="18" charset="0"/>
            </a:endParaRPr>
          </a:p>
          <a:p>
            <a:r>
              <a:rPr lang="tr-TR" sz="2400" dirty="0" smtClean="0">
                <a:latin typeface="Bell MT" pitchFamily="18" charset="0"/>
              </a:rPr>
              <a:t>Bu yaklaşımla asıl hesaplaşma, hemen 20.yüzyılın başında </a:t>
            </a:r>
            <a:r>
              <a:rPr lang="tr-TR" sz="2400" dirty="0" err="1" smtClean="0">
                <a:latin typeface="Bell MT" pitchFamily="18" charset="0"/>
              </a:rPr>
              <a:t>Malinowski’den</a:t>
            </a:r>
            <a:r>
              <a:rPr lang="tr-TR" sz="2400" dirty="0" smtClean="0">
                <a:latin typeface="Bell MT" pitchFamily="18" charset="0"/>
              </a:rPr>
              <a:t> gelecektir. </a:t>
            </a:r>
            <a:r>
              <a:rPr lang="tr-TR" sz="2400" dirty="0" err="1" smtClean="0">
                <a:latin typeface="Bell MT" pitchFamily="18" charset="0"/>
              </a:rPr>
              <a:t>Malinowski</a:t>
            </a:r>
            <a:r>
              <a:rPr lang="tr-TR" sz="2400" dirty="0" smtClean="0">
                <a:latin typeface="Bell MT" pitchFamily="18" charset="0"/>
              </a:rPr>
              <a:t>, antropolojik bir ontoloji kuran karşı çıkışı ile bu hiyerarşiye, önümüzdeki hafta göreceğimiz gibi, meydan okuyacaktır.</a:t>
            </a:r>
            <a:endParaRPr lang="tr-TR" sz="2400" dirty="0">
              <a:latin typeface="Bell MT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latin typeface="Andalus" pitchFamily="18" charset="-78"/>
                <a:cs typeface="Andalus" pitchFamily="18" charset="-78"/>
              </a:rPr>
              <a:t>4</a:t>
            </a:r>
            <a:r>
              <a:rPr lang="tr-TR" dirty="0" smtClean="0">
                <a:latin typeface="Andalus" pitchFamily="18" charset="-78"/>
                <a:cs typeface="Andalus" pitchFamily="18" charset="-78"/>
              </a:rPr>
              <a:t>. </a:t>
            </a:r>
            <a:r>
              <a:rPr lang="tr-TR" dirty="0">
                <a:latin typeface="Andalus" pitchFamily="18" charset="-78"/>
                <a:cs typeface="Andalus" pitchFamily="18" charset="-78"/>
              </a:rPr>
              <a:t>hafta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400" b="1" dirty="0">
                <a:latin typeface="Bell MT" pitchFamily="18" charset="0"/>
              </a:rPr>
              <a:t>Zorunlu </a:t>
            </a:r>
            <a:r>
              <a:rPr lang="tr-TR" sz="2400" b="1" dirty="0" smtClean="0">
                <a:latin typeface="Bell MT" pitchFamily="18" charset="0"/>
              </a:rPr>
              <a:t>okuma:</a:t>
            </a:r>
          </a:p>
          <a:p>
            <a:r>
              <a:rPr lang="tr-TR" sz="2400" dirty="0" err="1" smtClean="0">
                <a:latin typeface="Bell MT" pitchFamily="18" charset="0"/>
              </a:rPr>
              <a:t>Stanley</a:t>
            </a:r>
            <a:r>
              <a:rPr lang="tr-TR" sz="2400" dirty="0" smtClean="0">
                <a:latin typeface="Bell MT" pitchFamily="18" charset="0"/>
              </a:rPr>
              <a:t> </a:t>
            </a:r>
            <a:r>
              <a:rPr lang="tr-TR" sz="2400" dirty="0" err="1" smtClean="0">
                <a:latin typeface="Bell MT" pitchFamily="18" charset="0"/>
              </a:rPr>
              <a:t>Jeyaraja</a:t>
            </a:r>
            <a:r>
              <a:rPr lang="tr-TR" sz="2400" dirty="0" smtClean="0">
                <a:latin typeface="Bell MT" pitchFamily="18" charset="0"/>
              </a:rPr>
              <a:t> </a:t>
            </a:r>
            <a:r>
              <a:rPr lang="tr-TR" sz="2400" dirty="0" err="1" smtClean="0">
                <a:latin typeface="Bell MT" pitchFamily="18" charset="0"/>
              </a:rPr>
              <a:t>Tambiah</a:t>
            </a:r>
            <a:r>
              <a:rPr lang="tr-TR" sz="2400" dirty="0" smtClean="0">
                <a:latin typeface="Bell MT" pitchFamily="18" charset="0"/>
              </a:rPr>
              <a:t>. </a:t>
            </a:r>
            <a:r>
              <a:rPr lang="tr-TR" sz="2400" i="1" dirty="0" smtClean="0">
                <a:latin typeface="Bell MT" pitchFamily="18" charset="0"/>
              </a:rPr>
              <a:t>Büyü, Bilim, Din ve Akılcılığın Kapsamı.</a:t>
            </a:r>
            <a:r>
              <a:rPr lang="tr-TR" sz="2400" dirty="0" smtClean="0">
                <a:latin typeface="Bell MT" pitchFamily="18" charset="0"/>
              </a:rPr>
              <a:t> Ankara: Dost </a:t>
            </a:r>
            <a:r>
              <a:rPr lang="tr-TR" sz="2400" dirty="0" err="1" smtClean="0">
                <a:latin typeface="Bell MT" pitchFamily="18" charset="0"/>
              </a:rPr>
              <a:t>Kitabevi</a:t>
            </a:r>
            <a:r>
              <a:rPr lang="tr-TR" sz="2400" dirty="0" smtClean="0">
                <a:latin typeface="Bell MT" pitchFamily="18" charset="0"/>
              </a:rPr>
              <a:t> Yayınları. (Özellikle </a:t>
            </a:r>
            <a:r>
              <a:rPr lang="tr-TR" sz="2400" dirty="0" err="1" smtClean="0">
                <a:latin typeface="Bell MT" pitchFamily="18" charset="0"/>
              </a:rPr>
              <a:t>Tylor</a:t>
            </a:r>
            <a:r>
              <a:rPr lang="tr-TR" sz="2400" dirty="0" smtClean="0">
                <a:latin typeface="Bell MT" pitchFamily="18" charset="0"/>
              </a:rPr>
              <a:t> ve </a:t>
            </a:r>
            <a:r>
              <a:rPr lang="tr-TR" sz="2400" dirty="0" err="1" smtClean="0">
                <a:latin typeface="Bell MT" pitchFamily="18" charset="0"/>
              </a:rPr>
              <a:t>Frazer</a:t>
            </a:r>
            <a:r>
              <a:rPr lang="tr-TR" sz="2400" dirty="0" smtClean="0">
                <a:latin typeface="Bell MT" pitchFamily="18" charset="0"/>
              </a:rPr>
              <a:t> ile ilgili bölümler).</a:t>
            </a:r>
            <a:endParaRPr lang="tr-TR" sz="2400" dirty="0" smtClean="0">
              <a:latin typeface="Bell MT" pitchFamily="18" charset="0"/>
            </a:endParaRPr>
          </a:p>
          <a:p>
            <a:r>
              <a:rPr lang="tr-TR" sz="2400" dirty="0" err="1" smtClean="0">
                <a:latin typeface="Bell MT" pitchFamily="18" charset="0"/>
              </a:rPr>
              <a:t>Bronislaw</a:t>
            </a:r>
            <a:r>
              <a:rPr lang="tr-TR" sz="2400" dirty="0" smtClean="0">
                <a:latin typeface="Bell MT" pitchFamily="18" charset="0"/>
              </a:rPr>
              <a:t> </a:t>
            </a:r>
            <a:r>
              <a:rPr lang="tr-TR" sz="2400" dirty="0" err="1" smtClean="0">
                <a:latin typeface="Bell MT" pitchFamily="18" charset="0"/>
              </a:rPr>
              <a:t>Malinowski</a:t>
            </a:r>
            <a:r>
              <a:rPr lang="tr-TR" sz="2400" dirty="0" smtClean="0">
                <a:latin typeface="Bell MT" pitchFamily="18" charset="0"/>
              </a:rPr>
              <a:t>. </a:t>
            </a:r>
            <a:r>
              <a:rPr lang="tr-TR" sz="2400" i="1" dirty="0" smtClean="0">
                <a:latin typeface="Bell MT" pitchFamily="18" charset="0"/>
              </a:rPr>
              <a:t>Büyü, Bilim ve Din. </a:t>
            </a:r>
            <a:r>
              <a:rPr lang="tr-TR" sz="2400" dirty="0" smtClean="0">
                <a:latin typeface="Bell MT" pitchFamily="18" charset="0"/>
              </a:rPr>
              <a:t>İstanbul: </a:t>
            </a:r>
            <a:r>
              <a:rPr lang="tr-TR" sz="2400" dirty="0" err="1" smtClean="0">
                <a:latin typeface="Bell MT" pitchFamily="18" charset="0"/>
              </a:rPr>
              <a:t>Kabalcı</a:t>
            </a:r>
            <a:r>
              <a:rPr lang="tr-TR" sz="2400" dirty="0" smtClean="0">
                <a:latin typeface="Bell MT" pitchFamily="18" charset="0"/>
              </a:rPr>
              <a:t> Yayınları. (1. ve 2. Bölüm (s.7-29)).</a:t>
            </a:r>
            <a:endParaRPr lang="tr-TR" sz="2400" dirty="0" smtClean="0">
              <a:latin typeface="Bell MT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185</TotalTime>
  <Words>341</Words>
  <Application>Microsoft Office PowerPoint</Application>
  <PresentationFormat>Ekran Gösterisi (4:3)</PresentationFormat>
  <Paragraphs>16</Paragraphs>
  <Slides>5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5</vt:i4>
      </vt:variant>
    </vt:vector>
  </HeadingPairs>
  <TitlesOfParts>
    <vt:vector size="6" baseType="lpstr">
      <vt:lpstr>Ofis Teması</vt:lpstr>
      <vt:lpstr>3. konu</vt:lpstr>
      <vt:lpstr>4. hafta</vt:lpstr>
      <vt:lpstr>4. hafta</vt:lpstr>
      <vt:lpstr>4. hafta</vt:lpstr>
      <vt:lpstr>4. hafta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konu</dc:title>
  <dc:creator>çağlar</dc:creator>
  <cp:lastModifiedBy>çağlar</cp:lastModifiedBy>
  <cp:revision>34</cp:revision>
  <dcterms:created xsi:type="dcterms:W3CDTF">2018-05-08T13:48:36Z</dcterms:created>
  <dcterms:modified xsi:type="dcterms:W3CDTF">2018-12-21T16:29:33Z</dcterms:modified>
</cp:coreProperties>
</file>