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sldIdLst>
    <p:sldId id="256" r:id="rId2"/>
    <p:sldId id="263" r:id="rId3"/>
    <p:sldId id="266" r:id="rId4"/>
    <p:sldId id="267" r:id="rId5"/>
    <p:sldId id="259" r:id="rId6"/>
    <p:sldId id="268" r:id="rId7"/>
    <p:sldId id="269" r:id="rId8"/>
    <p:sldId id="270" r:id="rId9"/>
    <p:sldId id="261" r:id="rId10"/>
    <p:sldId id="257"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2454973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427736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87324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3788869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6974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1535577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2842116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188123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62496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CF5701B-DDB6-4E7B-BDD4-3A9D7F0956B0}"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4056233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CF5701B-DDB6-4E7B-BDD4-3A9D7F0956B0}"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344891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CF5701B-DDB6-4E7B-BDD4-3A9D7F0956B0}"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1066420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CF5701B-DDB6-4E7B-BDD4-3A9D7F0956B0}"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3274773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F5701B-DDB6-4E7B-BDD4-3A9D7F0956B0}"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48592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CF5701B-DDB6-4E7B-BDD4-3A9D7F0956B0}"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1416219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CF5701B-DDB6-4E7B-BDD4-3A9D7F0956B0}"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FE2BDD-210D-413F-A7B5-887CD077A5DA}" type="slidenum">
              <a:rPr lang="tr-TR" smtClean="0"/>
              <a:t>‹#›</a:t>
            </a:fld>
            <a:endParaRPr lang="tr-TR"/>
          </a:p>
        </p:txBody>
      </p:sp>
    </p:spTree>
    <p:extLst>
      <p:ext uri="{BB962C8B-B14F-4D97-AF65-F5344CB8AC3E}">
        <p14:creationId xmlns:p14="http://schemas.microsoft.com/office/powerpoint/2010/main" val="252849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CF5701B-DDB6-4E7B-BDD4-3A9D7F0956B0}"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FE2BDD-210D-413F-A7B5-887CD077A5DA}" type="slidenum">
              <a:rPr lang="tr-TR" smtClean="0"/>
              <a:t>‹#›</a:t>
            </a:fld>
            <a:endParaRPr lang="tr-TR"/>
          </a:p>
        </p:txBody>
      </p:sp>
    </p:spTree>
    <p:extLst>
      <p:ext uri="{BB962C8B-B14F-4D97-AF65-F5344CB8AC3E}">
        <p14:creationId xmlns:p14="http://schemas.microsoft.com/office/powerpoint/2010/main" val="425104442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8CC525-FDEA-4144-B090-DA943C37BDE2}"/>
              </a:ext>
            </a:extLst>
          </p:cNvPr>
          <p:cNvSpPr>
            <a:spLocks noGrp="1"/>
          </p:cNvSpPr>
          <p:nvPr>
            <p:ph type="ctrTitle"/>
          </p:nvPr>
        </p:nvSpPr>
        <p:spPr>
          <a:xfrm>
            <a:off x="657979" y="1616804"/>
            <a:ext cx="9073849" cy="1646302"/>
          </a:xfrm>
        </p:spPr>
        <p:txBody>
          <a:bodyPr/>
          <a:lstStyle/>
          <a:p>
            <a:r>
              <a:rPr lang="tr-TR" dirty="0"/>
              <a:t>Hastanede Çocuk ve Oyun</a:t>
            </a:r>
          </a:p>
        </p:txBody>
      </p:sp>
      <p:sp>
        <p:nvSpPr>
          <p:cNvPr id="3" name="Başlık 1">
            <a:extLst>
              <a:ext uri="{FF2B5EF4-FFF2-40B4-BE49-F238E27FC236}">
                <a16:creationId xmlns:a16="http://schemas.microsoft.com/office/drawing/2014/main" id="{B0122343-CEC3-4F71-8346-3199B9F60B23}"/>
              </a:ext>
            </a:extLst>
          </p:cNvPr>
          <p:cNvSpPr txBox="1">
            <a:spLocks/>
          </p:cNvSpPr>
          <p:nvPr/>
        </p:nvSpPr>
        <p:spPr>
          <a:xfrm>
            <a:off x="873244" y="956404"/>
            <a:ext cx="9073848" cy="13208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3600" b="1" dirty="0"/>
              <a:t>CGM302 SAĞLIK KURUMLARINDA ALAN ÇALIŞMASI</a:t>
            </a:r>
            <a:endParaRPr lang="tr-TR" dirty="0"/>
          </a:p>
        </p:txBody>
      </p:sp>
      <p:sp>
        <p:nvSpPr>
          <p:cNvPr id="4" name="Alt Başlık 2">
            <a:extLst>
              <a:ext uri="{FF2B5EF4-FFF2-40B4-BE49-F238E27FC236}">
                <a16:creationId xmlns:a16="http://schemas.microsoft.com/office/drawing/2014/main" id="{473D7AA6-A077-46A9-A996-FE9CB6902B14}"/>
              </a:ext>
            </a:extLst>
          </p:cNvPr>
          <p:cNvSpPr>
            <a:spLocks noGrp="1"/>
          </p:cNvSpPr>
          <p:nvPr>
            <p:ph type="subTitle" idx="1"/>
          </p:nvPr>
        </p:nvSpPr>
        <p:spPr>
          <a:xfrm>
            <a:off x="1487712" y="4136954"/>
            <a:ext cx="7766936" cy="1820092"/>
          </a:xfrm>
        </p:spPr>
        <p:txBody>
          <a:bodyPr>
            <a:normAutofit fontScale="92500" lnSpcReduction="10000"/>
          </a:bodyPr>
          <a:lstStyle/>
          <a:p>
            <a:pPr algn="ctr"/>
            <a:r>
              <a:rPr lang="tr-TR" b="1" dirty="0">
                <a:solidFill>
                  <a:schemeClr val="tx1"/>
                </a:solidFill>
              </a:rPr>
              <a:t>Prof. Dr. Aysel KÖKSAL AKYOL</a:t>
            </a:r>
          </a:p>
          <a:p>
            <a:pPr algn="ctr"/>
            <a:r>
              <a:rPr lang="tr-TR" b="1" dirty="0">
                <a:solidFill>
                  <a:schemeClr val="tx1"/>
                </a:solidFill>
              </a:rPr>
              <a:t>Prof. Dr. Aynur BÜTÜN AYHAN</a:t>
            </a:r>
          </a:p>
          <a:p>
            <a:pPr algn="ctr"/>
            <a:r>
              <a:rPr lang="tr-TR" b="1" dirty="0">
                <a:solidFill>
                  <a:schemeClr val="tx1"/>
                </a:solidFill>
              </a:rPr>
              <a:t>Ankara Üniversitesi </a:t>
            </a:r>
          </a:p>
          <a:p>
            <a:pPr algn="ctr"/>
            <a:r>
              <a:rPr lang="tr-TR" b="1" dirty="0">
                <a:solidFill>
                  <a:schemeClr val="tx1"/>
                </a:solidFill>
              </a:rPr>
              <a:t>Sağlık Bilimleri Fakültesi </a:t>
            </a:r>
          </a:p>
          <a:p>
            <a:pPr algn="ctr"/>
            <a:r>
              <a:rPr lang="tr-TR" b="1" dirty="0">
                <a:solidFill>
                  <a:schemeClr val="tx1"/>
                </a:solidFill>
              </a:rPr>
              <a:t>Çocuk Gelişimi Bölümü</a:t>
            </a:r>
          </a:p>
          <a:p>
            <a:endParaRPr lang="tr-TR" dirty="0"/>
          </a:p>
        </p:txBody>
      </p:sp>
    </p:spTree>
    <p:extLst>
      <p:ext uri="{BB962C8B-B14F-4D97-AF65-F5344CB8AC3E}">
        <p14:creationId xmlns:p14="http://schemas.microsoft.com/office/powerpoint/2010/main" val="1747801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B68A02-F485-4B21-9FFD-4584D4CE31C5}"/>
              </a:ext>
            </a:extLst>
          </p:cNvPr>
          <p:cNvSpPr>
            <a:spLocks noGrp="1"/>
          </p:cNvSpPr>
          <p:nvPr>
            <p:ph type="title"/>
          </p:nvPr>
        </p:nvSpPr>
        <p:spPr/>
        <p:txBody>
          <a:bodyPr/>
          <a:lstStyle/>
          <a:p>
            <a:r>
              <a:rPr lang="tr-TR" dirty="0"/>
              <a:t>TERAP0TİK OYUN</a:t>
            </a:r>
          </a:p>
        </p:txBody>
      </p:sp>
      <p:sp>
        <p:nvSpPr>
          <p:cNvPr id="3" name="İçerik Yer Tutucusu 2">
            <a:extLst>
              <a:ext uri="{FF2B5EF4-FFF2-40B4-BE49-F238E27FC236}">
                <a16:creationId xmlns:a16="http://schemas.microsoft.com/office/drawing/2014/main" id="{19C1BB6D-B00D-4911-894C-689E284A104A}"/>
              </a:ext>
            </a:extLst>
          </p:cNvPr>
          <p:cNvSpPr>
            <a:spLocks noGrp="1"/>
          </p:cNvSpPr>
          <p:nvPr>
            <p:ph idx="1"/>
          </p:nvPr>
        </p:nvSpPr>
        <p:spPr>
          <a:xfrm>
            <a:off x="1101014" y="1930400"/>
            <a:ext cx="7548464" cy="4486275"/>
          </a:xfrm>
        </p:spPr>
        <p:txBody>
          <a:bodyPr/>
          <a:lstStyle/>
          <a:p>
            <a:r>
              <a:rPr lang="tr-TR" sz="2400" dirty="0" err="1"/>
              <a:t>Terapotik</a:t>
            </a:r>
            <a:r>
              <a:rPr lang="tr-TR" sz="2400" dirty="0"/>
              <a:t> oyun; hastalık ve hastaneye yatmanın yol açtığı travmayı azaltmak, çocuğun tedavi veya işlemlere ilişkin duygularını ve yanlış anlamalarını değerlendirmek, stres yaratan olaydan önce, olay sırasında ve sonrasında çocuğun olumlu baş etme yöntemleri geliştirmesi için kullanılan bir oyun tekniğidir.</a:t>
            </a:r>
          </a:p>
          <a:p>
            <a:endParaRPr lang="tr-TR" dirty="0"/>
          </a:p>
        </p:txBody>
      </p:sp>
    </p:spTree>
    <p:extLst>
      <p:ext uri="{BB962C8B-B14F-4D97-AF65-F5344CB8AC3E}">
        <p14:creationId xmlns:p14="http://schemas.microsoft.com/office/powerpoint/2010/main" val="3913698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DD0679-59C0-41BD-BE1E-06D898831E10}"/>
              </a:ext>
            </a:extLst>
          </p:cNvPr>
          <p:cNvSpPr>
            <a:spLocks noGrp="1"/>
          </p:cNvSpPr>
          <p:nvPr>
            <p:ph type="title"/>
          </p:nvPr>
        </p:nvSpPr>
        <p:spPr/>
        <p:txBody>
          <a:bodyPr>
            <a:normAutofit/>
          </a:bodyPr>
          <a:lstStyle/>
          <a:p>
            <a:r>
              <a:rPr lang="tr-TR" dirty="0"/>
              <a:t>TERAP0TİK OYUN</a:t>
            </a:r>
          </a:p>
        </p:txBody>
      </p:sp>
      <p:sp>
        <p:nvSpPr>
          <p:cNvPr id="3" name="İçerik Yer Tutucusu 2">
            <a:extLst>
              <a:ext uri="{FF2B5EF4-FFF2-40B4-BE49-F238E27FC236}">
                <a16:creationId xmlns:a16="http://schemas.microsoft.com/office/drawing/2014/main" id="{5B70E356-2891-4C7D-82D2-8CC2B561908C}"/>
              </a:ext>
            </a:extLst>
          </p:cNvPr>
          <p:cNvSpPr>
            <a:spLocks noGrp="1"/>
          </p:cNvSpPr>
          <p:nvPr>
            <p:ph idx="1"/>
          </p:nvPr>
        </p:nvSpPr>
        <p:spPr>
          <a:xfrm>
            <a:off x="677334" y="1675397"/>
            <a:ext cx="8596668" cy="3880773"/>
          </a:xfrm>
        </p:spPr>
        <p:txBody>
          <a:bodyPr>
            <a:normAutofit/>
          </a:bodyPr>
          <a:lstStyle/>
          <a:p>
            <a:r>
              <a:rPr lang="tr-TR" sz="2400" dirty="0"/>
              <a:t>Sağlık personeli </a:t>
            </a:r>
            <a:r>
              <a:rPr lang="tr-TR" sz="2400" dirty="0" err="1"/>
              <a:t>terapotik</a:t>
            </a:r>
            <a:r>
              <a:rPr lang="tr-TR" sz="2400" dirty="0"/>
              <a:t> oyunu planlarken;</a:t>
            </a:r>
          </a:p>
          <a:p>
            <a:pPr lvl="1"/>
            <a:r>
              <a:rPr lang="tr-TR" sz="2400" dirty="0"/>
              <a:t> Amacını belirlemeli ve amacına uygun yöntem ve materyalleri kullanmalı,</a:t>
            </a:r>
          </a:p>
          <a:p>
            <a:pPr lvl="1"/>
            <a:r>
              <a:rPr lang="tr-TR" sz="2400" dirty="0"/>
              <a:t>Çocuğun gelişimsel durumunu ve ihtiyaçlarını göz önüne almalı,</a:t>
            </a:r>
          </a:p>
          <a:p>
            <a:pPr lvl="1"/>
            <a:r>
              <a:rPr lang="tr-TR" sz="2400" dirty="0"/>
              <a:t>Çocuğun ilgi ve yönelimlerini dikkate almalı,</a:t>
            </a:r>
          </a:p>
          <a:p>
            <a:pPr lvl="1"/>
            <a:r>
              <a:rPr lang="tr-TR" sz="2400" dirty="0"/>
              <a:t>Çocuğun tıbbi durumunu, bu durumun getirdiği kısıtlılıkları dikkate almalıdır.</a:t>
            </a:r>
          </a:p>
          <a:p>
            <a:endParaRPr lang="tr-TR" sz="2400" dirty="0"/>
          </a:p>
        </p:txBody>
      </p:sp>
    </p:spTree>
    <p:extLst>
      <p:ext uri="{BB962C8B-B14F-4D97-AF65-F5344CB8AC3E}">
        <p14:creationId xmlns:p14="http://schemas.microsoft.com/office/powerpoint/2010/main" val="1492565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E90EB9-8295-4B7A-9FFD-DD63CCBDF158}"/>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8FA9CC50-2DF2-43E8-B452-C931A98B791D}"/>
              </a:ext>
            </a:extLst>
          </p:cNvPr>
          <p:cNvSpPr>
            <a:spLocks noGrp="1"/>
          </p:cNvSpPr>
          <p:nvPr>
            <p:ph idx="1"/>
          </p:nvPr>
        </p:nvSpPr>
        <p:spPr/>
        <p:txBody>
          <a:bodyPr/>
          <a:lstStyle/>
          <a:p>
            <a:r>
              <a:rPr lang="tr-TR" dirty="0">
                <a:solidFill>
                  <a:srgbClr val="222222"/>
                </a:solidFill>
                <a:latin typeface="Arial" panose="020B0604020202020204" pitchFamily="34" charset="0"/>
              </a:rPr>
              <a:t>Aksoy, A. &amp; Çiftçi, H. (2014). Erken çocukluk döneminde oyun. </a:t>
            </a:r>
            <a:r>
              <a:rPr lang="tr-TR" dirty="0" err="1">
                <a:solidFill>
                  <a:srgbClr val="222222"/>
                </a:solidFill>
                <a:latin typeface="Arial" panose="020B0604020202020204" pitchFamily="34" charset="0"/>
              </a:rPr>
              <a:t>Pegem</a:t>
            </a:r>
            <a:r>
              <a:rPr lang="tr-TR" dirty="0">
                <a:solidFill>
                  <a:srgbClr val="222222"/>
                </a:solidFill>
                <a:latin typeface="Arial" panose="020B0604020202020204" pitchFamily="34" charset="0"/>
              </a:rPr>
              <a:t>: Ankara</a:t>
            </a:r>
          </a:p>
          <a:p>
            <a:r>
              <a:rPr lang="tr-TR" dirty="0">
                <a:solidFill>
                  <a:srgbClr val="222222"/>
                </a:solidFill>
                <a:latin typeface="Arial" panose="020B0604020202020204" pitchFamily="34" charset="0"/>
              </a:rPr>
              <a:t>Bütün </a:t>
            </a:r>
            <a:r>
              <a:rPr lang="tr-TR" b="0" i="0" dirty="0" err="1">
                <a:solidFill>
                  <a:srgbClr val="222222"/>
                </a:solidFill>
                <a:effectLst/>
                <a:latin typeface="Arial" panose="020B0604020202020204" pitchFamily="34" charset="0"/>
              </a:rPr>
              <a:t>Ayhan,A</a:t>
            </a:r>
            <a:r>
              <a:rPr lang="tr-TR" b="0" i="0" dirty="0">
                <a:solidFill>
                  <a:srgbClr val="222222"/>
                </a:solidFill>
                <a:effectLst/>
                <a:latin typeface="Arial" panose="020B0604020202020204" pitchFamily="34" charset="0"/>
              </a:rPr>
              <a:t>. (2017). Hasta Çocukların Gelişimi ve Eğitimi. Anadolu Üniversitesi Basımevi: Eskişehir</a:t>
            </a:r>
          </a:p>
          <a:p>
            <a:r>
              <a:rPr lang="tr-TR" b="0" i="0" dirty="0">
                <a:solidFill>
                  <a:srgbClr val="222222"/>
                </a:solidFill>
                <a:effectLst/>
                <a:latin typeface="Arial" panose="020B0604020202020204" pitchFamily="34" charset="0"/>
              </a:rPr>
              <a:t>Çelebi, A., Aytekin Özdemir, Küçükoğlu, S., &amp; Çelebioğlu, A. (2015). Hastanede yatan çocuk ve oyun. </a:t>
            </a:r>
            <a:r>
              <a:rPr lang="tr-TR" b="0" i="1" dirty="0">
                <a:solidFill>
                  <a:srgbClr val="222222"/>
                </a:solidFill>
                <a:effectLst/>
                <a:latin typeface="Arial" panose="020B0604020202020204" pitchFamily="34" charset="0"/>
              </a:rPr>
              <a:t>İzmir Dr. Behçet Uz Çocuk Hastanesi Dergisi</a:t>
            </a:r>
            <a:r>
              <a:rPr lang="tr-TR" b="0" i="0" dirty="0">
                <a:solidFill>
                  <a:srgbClr val="222222"/>
                </a:solidFill>
                <a:effectLst/>
                <a:latin typeface="Arial" panose="020B0604020202020204" pitchFamily="34" charset="0"/>
              </a:rPr>
              <a:t>, </a:t>
            </a:r>
            <a:r>
              <a:rPr lang="tr-TR" b="0" i="1" dirty="0">
                <a:solidFill>
                  <a:srgbClr val="222222"/>
                </a:solidFill>
                <a:effectLst/>
                <a:latin typeface="Arial" panose="020B0604020202020204" pitchFamily="34" charset="0"/>
              </a:rPr>
              <a:t>5</a:t>
            </a:r>
            <a:r>
              <a:rPr lang="tr-TR" b="0" i="0" dirty="0">
                <a:solidFill>
                  <a:srgbClr val="222222"/>
                </a:solidFill>
                <a:effectLst/>
                <a:latin typeface="Arial" panose="020B0604020202020204" pitchFamily="34" charset="0"/>
              </a:rPr>
              <a:t>(3), 156-160.</a:t>
            </a:r>
          </a:p>
          <a:p>
            <a:r>
              <a:rPr lang="tr-TR" b="0" i="0" dirty="0">
                <a:solidFill>
                  <a:srgbClr val="222222"/>
                </a:solidFill>
                <a:effectLst/>
                <a:latin typeface="Arial" panose="020B0604020202020204" pitchFamily="34" charset="0"/>
              </a:rPr>
              <a:t>Kıran, B., Çalık, C., &amp; </a:t>
            </a:r>
            <a:r>
              <a:rPr lang="tr-TR" b="0" i="0" dirty="0" err="1">
                <a:solidFill>
                  <a:srgbClr val="222222"/>
                </a:solidFill>
                <a:effectLst/>
                <a:latin typeface="Arial" panose="020B0604020202020204" pitchFamily="34" charset="0"/>
              </a:rPr>
              <a:t>Esenay</a:t>
            </a:r>
            <a:r>
              <a:rPr lang="tr-TR" b="0" i="0" dirty="0">
                <a:solidFill>
                  <a:srgbClr val="222222"/>
                </a:solidFill>
                <a:effectLst/>
                <a:latin typeface="Arial" panose="020B0604020202020204" pitchFamily="34" charset="0"/>
              </a:rPr>
              <a:t>, F. I. (2013). </a:t>
            </a:r>
            <a:r>
              <a:rPr lang="tr-TR" b="0" i="0" dirty="0" err="1">
                <a:solidFill>
                  <a:srgbClr val="222222"/>
                </a:solidFill>
                <a:effectLst/>
                <a:latin typeface="Arial" panose="020B0604020202020204" pitchFamily="34" charset="0"/>
              </a:rPr>
              <a:t>Terapotik</a:t>
            </a:r>
            <a:r>
              <a:rPr lang="tr-TR" b="0" i="0" dirty="0">
                <a:solidFill>
                  <a:srgbClr val="222222"/>
                </a:solidFill>
                <a:effectLst/>
                <a:latin typeface="Arial" panose="020B0604020202020204" pitchFamily="34" charset="0"/>
              </a:rPr>
              <a:t> oyun: hasta çocuk ile iletişimin anahtarı. </a:t>
            </a:r>
            <a:r>
              <a:rPr lang="tr-TR" b="0" i="1" dirty="0">
                <a:solidFill>
                  <a:srgbClr val="222222"/>
                </a:solidFill>
                <a:effectLst/>
                <a:latin typeface="Arial" panose="020B0604020202020204" pitchFamily="34" charset="0"/>
              </a:rPr>
              <a:t>Ankara Sağlık Bilimleri Dergisi</a:t>
            </a:r>
            <a:r>
              <a:rPr lang="tr-TR" b="0" i="0" dirty="0">
                <a:solidFill>
                  <a:srgbClr val="222222"/>
                </a:solidFill>
                <a:effectLst/>
                <a:latin typeface="Arial" panose="020B0604020202020204" pitchFamily="34" charset="0"/>
              </a:rPr>
              <a:t>, </a:t>
            </a:r>
            <a:r>
              <a:rPr lang="tr-TR" b="0" i="1" dirty="0">
                <a:solidFill>
                  <a:srgbClr val="222222"/>
                </a:solidFill>
                <a:effectLst/>
                <a:latin typeface="Arial" panose="020B0604020202020204" pitchFamily="34" charset="0"/>
              </a:rPr>
              <a:t>2</a:t>
            </a:r>
            <a:r>
              <a:rPr lang="tr-TR" b="0" i="0" dirty="0">
                <a:solidFill>
                  <a:srgbClr val="222222"/>
                </a:solidFill>
                <a:effectLst/>
                <a:latin typeface="Arial" panose="020B0604020202020204" pitchFamily="34" charset="0"/>
              </a:rPr>
              <a:t>(1), 1-10.</a:t>
            </a:r>
          </a:p>
          <a:p>
            <a:r>
              <a:rPr lang="tr-TR" b="0" i="0" dirty="0">
                <a:solidFill>
                  <a:srgbClr val="222222"/>
                </a:solidFill>
                <a:effectLst/>
                <a:latin typeface="Arial" panose="020B0604020202020204" pitchFamily="34" charset="0"/>
              </a:rPr>
              <a:t>Ünüvar, P. (2011). Hastanede yatarak tedavi gören çocukların eğitsel açıdan desteklenmesi (3-7 Yaş İçin örnek Çalışma). </a:t>
            </a:r>
            <a:r>
              <a:rPr lang="tr-TR" b="0" i="1" dirty="0">
                <a:solidFill>
                  <a:srgbClr val="222222"/>
                </a:solidFill>
                <a:effectLst/>
                <a:latin typeface="Arial" panose="020B0604020202020204" pitchFamily="34" charset="0"/>
              </a:rPr>
              <a:t>Elektronik Sosyal Bilimler Dergisi</a:t>
            </a:r>
            <a:r>
              <a:rPr lang="tr-TR" b="0" i="0" dirty="0">
                <a:solidFill>
                  <a:srgbClr val="222222"/>
                </a:solidFill>
                <a:effectLst/>
                <a:latin typeface="Arial" panose="020B0604020202020204" pitchFamily="34" charset="0"/>
              </a:rPr>
              <a:t>, </a:t>
            </a:r>
            <a:r>
              <a:rPr lang="tr-TR" b="0" i="1" dirty="0">
                <a:solidFill>
                  <a:srgbClr val="222222"/>
                </a:solidFill>
                <a:effectLst/>
                <a:latin typeface="Arial" panose="020B0604020202020204" pitchFamily="34" charset="0"/>
              </a:rPr>
              <a:t>10</a:t>
            </a:r>
            <a:r>
              <a:rPr lang="tr-TR" b="0" i="0" dirty="0">
                <a:solidFill>
                  <a:srgbClr val="222222"/>
                </a:solidFill>
                <a:effectLst/>
                <a:latin typeface="Arial" panose="020B0604020202020204" pitchFamily="34" charset="0"/>
              </a:rPr>
              <a:t>(35), 31-44.</a:t>
            </a:r>
          </a:p>
          <a:p>
            <a:endParaRPr lang="tr-TR" dirty="0"/>
          </a:p>
        </p:txBody>
      </p:sp>
    </p:spTree>
    <p:extLst>
      <p:ext uri="{BB962C8B-B14F-4D97-AF65-F5344CB8AC3E}">
        <p14:creationId xmlns:p14="http://schemas.microsoft.com/office/powerpoint/2010/main" val="439058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B305F1-A462-49B7-AC2C-CBCFD28E41FD}"/>
              </a:ext>
            </a:extLst>
          </p:cNvPr>
          <p:cNvSpPr>
            <a:spLocks noGrp="1"/>
          </p:cNvSpPr>
          <p:nvPr>
            <p:ph type="title"/>
          </p:nvPr>
        </p:nvSpPr>
        <p:spPr/>
        <p:txBody>
          <a:bodyPr/>
          <a:lstStyle/>
          <a:p>
            <a:r>
              <a:rPr lang="tr-TR" dirty="0"/>
              <a:t>OYUN</a:t>
            </a:r>
          </a:p>
        </p:txBody>
      </p:sp>
      <p:sp>
        <p:nvSpPr>
          <p:cNvPr id="3" name="İçerik Yer Tutucusu 2">
            <a:extLst>
              <a:ext uri="{FF2B5EF4-FFF2-40B4-BE49-F238E27FC236}">
                <a16:creationId xmlns:a16="http://schemas.microsoft.com/office/drawing/2014/main" id="{91C1BF17-876C-4983-BE21-9467D4AA9AB2}"/>
              </a:ext>
            </a:extLst>
          </p:cNvPr>
          <p:cNvSpPr>
            <a:spLocks noGrp="1"/>
          </p:cNvSpPr>
          <p:nvPr>
            <p:ph idx="1"/>
          </p:nvPr>
        </p:nvSpPr>
        <p:spPr/>
        <p:txBody>
          <a:bodyPr/>
          <a:lstStyle/>
          <a:p>
            <a:r>
              <a:rPr lang="tr-TR" sz="2000" dirty="0"/>
              <a:t>Oyun; belli bir amaca yönelik olan ya da olmayan, kurallı ya da kuralsız gerçekleştirilen her ne şekilde olursa olsun çocuğun isteyerek ve hoşlanarak yer aldığı, fiziksel, bilişsel, dil, duygusal ve sosyal gelişiminin temeli olan, gerçek yaşamın bir parçası ve etkin bir öğrenme sürecidir. Oyun çocukla iletişimin en temel ve en doğru yoludur.</a:t>
            </a:r>
          </a:p>
          <a:p>
            <a:endParaRPr lang="tr-TR" dirty="0"/>
          </a:p>
        </p:txBody>
      </p:sp>
    </p:spTree>
    <p:extLst>
      <p:ext uri="{BB962C8B-B14F-4D97-AF65-F5344CB8AC3E}">
        <p14:creationId xmlns:p14="http://schemas.microsoft.com/office/powerpoint/2010/main" val="2932424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3A9443-33D5-4EBD-9C28-70D2DB897BE5}"/>
              </a:ext>
            </a:extLst>
          </p:cNvPr>
          <p:cNvSpPr>
            <a:spLocks noGrp="1"/>
          </p:cNvSpPr>
          <p:nvPr>
            <p:ph type="title"/>
          </p:nvPr>
        </p:nvSpPr>
        <p:spPr/>
        <p:txBody>
          <a:bodyPr/>
          <a:lstStyle/>
          <a:p>
            <a:r>
              <a:rPr lang="tr-TR" dirty="0"/>
              <a:t>OYUN TÜRLERİ</a:t>
            </a:r>
          </a:p>
        </p:txBody>
      </p:sp>
      <p:sp>
        <p:nvSpPr>
          <p:cNvPr id="3" name="İçerik Yer Tutucusu 2">
            <a:extLst>
              <a:ext uri="{FF2B5EF4-FFF2-40B4-BE49-F238E27FC236}">
                <a16:creationId xmlns:a16="http://schemas.microsoft.com/office/drawing/2014/main" id="{3056B861-B0EC-48E9-852D-693C833E518B}"/>
              </a:ext>
            </a:extLst>
          </p:cNvPr>
          <p:cNvSpPr>
            <a:spLocks noGrp="1"/>
          </p:cNvSpPr>
          <p:nvPr>
            <p:ph idx="1"/>
          </p:nvPr>
        </p:nvSpPr>
        <p:spPr/>
        <p:txBody>
          <a:bodyPr>
            <a:normAutofit/>
          </a:bodyPr>
          <a:lstStyle/>
          <a:p>
            <a:r>
              <a:rPr lang="tr-TR" sz="2400" dirty="0"/>
              <a:t>Oyun çeşitli türlere ayrılmaktadır bunlar kabaca;</a:t>
            </a:r>
          </a:p>
          <a:p>
            <a:pPr lvl="1"/>
            <a:r>
              <a:rPr lang="tr-TR" sz="2400" dirty="0"/>
              <a:t>Fiziksel/Hareket Oyunları</a:t>
            </a:r>
          </a:p>
          <a:p>
            <a:pPr lvl="1"/>
            <a:r>
              <a:rPr lang="tr-TR" sz="2400" dirty="0"/>
              <a:t>Nesne Oyunu</a:t>
            </a:r>
          </a:p>
          <a:p>
            <a:pPr lvl="1"/>
            <a:r>
              <a:rPr lang="tr-TR" sz="2400" dirty="0"/>
              <a:t>Hayali- </a:t>
            </a:r>
            <a:r>
              <a:rPr lang="tr-TR" sz="2400" dirty="0" err="1"/>
              <a:t>miş</a:t>
            </a:r>
            <a:r>
              <a:rPr lang="tr-TR" sz="2400" dirty="0"/>
              <a:t> gibi oyunları</a:t>
            </a:r>
          </a:p>
          <a:p>
            <a:pPr lvl="1"/>
            <a:r>
              <a:rPr lang="tr-TR" sz="2400" dirty="0"/>
              <a:t>Dil oyunları </a:t>
            </a:r>
          </a:p>
          <a:p>
            <a:pPr lvl="1"/>
            <a:r>
              <a:rPr lang="tr-TR" sz="2400" dirty="0"/>
              <a:t>Kurallı oyun olarak sıralanabilmektedir.</a:t>
            </a:r>
          </a:p>
        </p:txBody>
      </p:sp>
    </p:spTree>
    <p:extLst>
      <p:ext uri="{BB962C8B-B14F-4D97-AF65-F5344CB8AC3E}">
        <p14:creationId xmlns:p14="http://schemas.microsoft.com/office/powerpoint/2010/main" val="9104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326E58-DC48-4475-AA01-050007552FE7}"/>
              </a:ext>
            </a:extLst>
          </p:cNvPr>
          <p:cNvSpPr>
            <a:spLocks noGrp="1"/>
          </p:cNvSpPr>
          <p:nvPr>
            <p:ph type="title"/>
          </p:nvPr>
        </p:nvSpPr>
        <p:spPr>
          <a:xfrm>
            <a:off x="677335" y="609600"/>
            <a:ext cx="1851262" cy="1320800"/>
          </a:xfrm>
        </p:spPr>
        <p:txBody>
          <a:bodyPr>
            <a:normAutofit fontScale="90000"/>
          </a:bodyPr>
          <a:lstStyle/>
          <a:p>
            <a:r>
              <a:rPr lang="tr-TR" dirty="0"/>
              <a:t>OYUN TÜRLERİ</a:t>
            </a:r>
          </a:p>
        </p:txBody>
      </p:sp>
      <p:sp>
        <p:nvSpPr>
          <p:cNvPr id="3" name="İçerik Yer Tutucusu 2">
            <a:extLst>
              <a:ext uri="{FF2B5EF4-FFF2-40B4-BE49-F238E27FC236}">
                <a16:creationId xmlns:a16="http://schemas.microsoft.com/office/drawing/2014/main" id="{B48AE94E-B7FE-4101-B088-95015247DD46}"/>
              </a:ext>
            </a:extLst>
          </p:cNvPr>
          <p:cNvSpPr>
            <a:spLocks noGrp="1"/>
          </p:cNvSpPr>
          <p:nvPr>
            <p:ph idx="1"/>
          </p:nvPr>
        </p:nvSpPr>
        <p:spPr>
          <a:xfrm>
            <a:off x="2248678" y="494899"/>
            <a:ext cx="9265987" cy="5868202"/>
          </a:xfrm>
        </p:spPr>
        <p:txBody>
          <a:bodyPr>
            <a:noAutofit/>
          </a:bodyPr>
          <a:lstStyle/>
          <a:p>
            <a:pPr lvl="1"/>
            <a:r>
              <a:rPr lang="tr-TR" sz="1800" dirty="0"/>
              <a:t>Fiziksel/Hareket Oyunları; Fiziksel aktivasyon içeren oyun türleridir. Özellikle çocukların kaba motor becerilerinin desteklenmesinde önemli rol taşırlar.</a:t>
            </a:r>
          </a:p>
          <a:p>
            <a:pPr lvl="1"/>
            <a:r>
              <a:rPr lang="tr-TR" sz="1800" dirty="0"/>
              <a:t>Nesne Oyunu; Oyuncak barındıran oyunlar nesne oyunları olarak nitelendirilir. Nesneli oyunlar genelde çocukların nesneleri kullanabilme becerileri üzerinden şekillendiği için bilişsel becerileri ve yaratıcılık süreçlerinde etkilidir.</a:t>
            </a:r>
          </a:p>
          <a:p>
            <a:pPr lvl="1"/>
            <a:r>
              <a:rPr lang="tr-TR" sz="1800" dirty="0"/>
              <a:t>Hayali- </a:t>
            </a:r>
            <a:r>
              <a:rPr lang="tr-TR" sz="1800" dirty="0" err="1"/>
              <a:t>miş</a:t>
            </a:r>
            <a:r>
              <a:rPr lang="tr-TR" sz="1800" dirty="0"/>
              <a:t> gibi oyunları; bu tür oyunlarda çocuklar gerçek yaşam problemlerini hayali bir varsayım üzerinden canlandırarak çözümlerler. Bu bağlamda hayali oyunlar çocukların yoğun olarak problem çözme becerilerini, günlük yaşam becerileri ve sosyal ilişkilerini destekler.</a:t>
            </a:r>
          </a:p>
          <a:p>
            <a:pPr lvl="1"/>
            <a:r>
              <a:rPr lang="tr-TR" sz="1800" dirty="0"/>
              <a:t>Dil oyunları; bu oyunlar çocukların çeşitli dil becerisi basamaklarında yansıttığı oyunlardır. Çıkarılan seslerle başlayan ve diyaloğa </a:t>
            </a:r>
            <a:r>
              <a:rPr lang="tr-TR" sz="1800" dirty="0" err="1"/>
              <a:t>evrilen</a:t>
            </a:r>
            <a:r>
              <a:rPr lang="tr-TR" sz="1800" dirty="0"/>
              <a:t> bir süreci temsil eder ve bu bağlamda dil gelişimi ile beraber sosyal gelişimi de destekleyici oyunlardır.</a:t>
            </a:r>
          </a:p>
          <a:p>
            <a:pPr lvl="1"/>
            <a:r>
              <a:rPr lang="tr-TR" sz="1800" dirty="0"/>
              <a:t>Kurallı oyun; belirli kurallar çerçevesinde yürütülen ve sınırları belli olan oyunlardır. Bu oyunlar daha çok çocukların sıra bekleme gibi </a:t>
            </a:r>
            <a:r>
              <a:rPr lang="tr-TR" sz="1800" dirty="0" err="1"/>
              <a:t>prososyal</a:t>
            </a:r>
            <a:r>
              <a:rPr lang="tr-TR" sz="1800" dirty="0"/>
              <a:t> davranışlarını ve öz denetimlerini geliştirme konusunda etkilidir. </a:t>
            </a:r>
          </a:p>
          <a:p>
            <a:pPr lvl="1"/>
            <a:r>
              <a:rPr lang="tr-TR" sz="1800" dirty="0"/>
              <a:t>Klasik olarak oyun türlerinin yanı sıra; spesifik konularda özellikle destek alabilmek için geliştirilmiş oyun yaklaşımları da bulunmaktadır. Oyun terapisi, </a:t>
            </a:r>
            <a:r>
              <a:rPr lang="tr-TR" sz="1800" dirty="0" err="1"/>
              <a:t>terapotik</a:t>
            </a:r>
            <a:r>
              <a:rPr lang="tr-TR" sz="1800" dirty="0"/>
              <a:t> oyun vb.</a:t>
            </a:r>
          </a:p>
          <a:p>
            <a:endParaRPr lang="tr-TR" dirty="0"/>
          </a:p>
        </p:txBody>
      </p:sp>
    </p:spTree>
    <p:extLst>
      <p:ext uri="{BB962C8B-B14F-4D97-AF65-F5344CB8AC3E}">
        <p14:creationId xmlns:p14="http://schemas.microsoft.com/office/powerpoint/2010/main" val="28032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D69DDC-A275-4085-BFB8-298C2CD8F00B}"/>
              </a:ext>
            </a:extLst>
          </p:cNvPr>
          <p:cNvSpPr>
            <a:spLocks noGrp="1"/>
          </p:cNvSpPr>
          <p:nvPr>
            <p:ph type="title"/>
          </p:nvPr>
        </p:nvSpPr>
        <p:spPr/>
        <p:txBody>
          <a:bodyPr>
            <a:normAutofit/>
          </a:bodyPr>
          <a:lstStyle/>
          <a:p>
            <a:r>
              <a:rPr lang="tr-TR" dirty="0"/>
              <a:t>OYUN TERAPİSİ</a:t>
            </a:r>
          </a:p>
        </p:txBody>
      </p:sp>
      <p:sp>
        <p:nvSpPr>
          <p:cNvPr id="3" name="İçerik Yer Tutucusu 2">
            <a:extLst>
              <a:ext uri="{FF2B5EF4-FFF2-40B4-BE49-F238E27FC236}">
                <a16:creationId xmlns:a16="http://schemas.microsoft.com/office/drawing/2014/main" id="{2F7A5755-F1E8-477F-B15F-50A1E533404B}"/>
              </a:ext>
            </a:extLst>
          </p:cNvPr>
          <p:cNvSpPr>
            <a:spLocks noGrp="1"/>
          </p:cNvSpPr>
          <p:nvPr>
            <p:ph idx="1"/>
          </p:nvPr>
        </p:nvSpPr>
        <p:spPr>
          <a:xfrm>
            <a:off x="677334" y="2160589"/>
            <a:ext cx="7589588" cy="3880773"/>
          </a:xfrm>
        </p:spPr>
        <p:txBody>
          <a:bodyPr>
            <a:normAutofit/>
          </a:bodyPr>
          <a:lstStyle/>
          <a:p>
            <a:r>
              <a:rPr lang="tr-TR" sz="2400" dirty="0"/>
              <a:t>Oyun ve oyuncaklar aracılığıyla çocukların kendilerini ve ihtiyaçlarını ifade etmelerine yoğunlaşan özel terapi türüne oyun terapisi denilmektedir.</a:t>
            </a:r>
          </a:p>
          <a:p>
            <a:pPr marL="457200" lvl="1" indent="0">
              <a:buNone/>
            </a:pPr>
            <a:endParaRPr lang="tr-TR" sz="2400" dirty="0"/>
          </a:p>
        </p:txBody>
      </p:sp>
    </p:spTree>
    <p:extLst>
      <p:ext uri="{BB962C8B-B14F-4D97-AF65-F5344CB8AC3E}">
        <p14:creationId xmlns:p14="http://schemas.microsoft.com/office/powerpoint/2010/main" val="357510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6D6A3-BD58-472B-B6A6-BB08EE76788B}"/>
              </a:ext>
            </a:extLst>
          </p:cNvPr>
          <p:cNvSpPr>
            <a:spLocks noGrp="1"/>
          </p:cNvSpPr>
          <p:nvPr>
            <p:ph type="title"/>
          </p:nvPr>
        </p:nvSpPr>
        <p:spPr/>
        <p:txBody>
          <a:bodyPr/>
          <a:lstStyle/>
          <a:p>
            <a:r>
              <a:rPr lang="tr-TR" dirty="0"/>
              <a:t>OYUN TERAPİSİNİN FAYDALARI</a:t>
            </a:r>
          </a:p>
        </p:txBody>
      </p:sp>
      <p:sp>
        <p:nvSpPr>
          <p:cNvPr id="3" name="İçerik Yer Tutucusu 2">
            <a:extLst>
              <a:ext uri="{FF2B5EF4-FFF2-40B4-BE49-F238E27FC236}">
                <a16:creationId xmlns:a16="http://schemas.microsoft.com/office/drawing/2014/main" id="{CB0DD005-F2F9-4A3C-A4C5-4CEE4D31DD63}"/>
              </a:ext>
            </a:extLst>
          </p:cNvPr>
          <p:cNvSpPr>
            <a:spLocks noGrp="1"/>
          </p:cNvSpPr>
          <p:nvPr>
            <p:ph idx="1"/>
          </p:nvPr>
        </p:nvSpPr>
        <p:spPr>
          <a:xfrm>
            <a:off x="677334" y="1647405"/>
            <a:ext cx="8596668" cy="3880773"/>
          </a:xfrm>
        </p:spPr>
        <p:txBody>
          <a:bodyPr>
            <a:normAutofit/>
          </a:bodyPr>
          <a:lstStyle/>
          <a:p>
            <a:r>
              <a:rPr lang="tr-TR" sz="2400" dirty="0"/>
              <a:t>Oyun terapisinin çocukların;</a:t>
            </a:r>
          </a:p>
          <a:p>
            <a:pPr lvl="1"/>
            <a:r>
              <a:rPr lang="tr-TR" sz="2400" dirty="0"/>
              <a:t>Yaşadıkları süreçleri ve durumları anlamlandırmalarına</a:t>
            </a:r>
          </a:p>
          <a:p>
            <a:pPr lvl="1"/>
            <a:r>
              <a:rPr lang="tr-TR" sz="2400" dirty="0"/>
              <a:t>Duygu ve düşüncelerini ifade etmelerine</a:t>
            </a:r>
          </a:p>
          <a:p>
            <a:pPr lvl="1"/>
            <a:r>
              <a:rPr lang="tr-TR" sz="2400" dirty="0"/>
              <a:t>Zihinsel ve fiziksel becerilerini geliştirmelerine</a:t>
            </a:r>
          </a:p>
          <a:p>
            <a:pPr lvl="1"/>
            <a:r>
              <a:rPr lang="tr-TR" sz="2400" dirty="0"/>
              <a:t>Etkili problem çözme becerileri geliştirmelerine</a:t>
            </a:r>
          </a:p>
          <a:p>
            <a:pPr lvl="1"/>
            <a:r>
              <a:rPr lang="tr-TR" sz="2400" dirty="0"/>
              <a:t>İlişkilerde güçlü bağlar kurabilmelerine </a:t>
            </a:r>
          </a:p>
          <a:p>
            <a:pPr lvl="1"/>
            <a:r>
              <a:rPr lang="tr-TR" sz="2400" dirty="0"/>
              <a:t>İhtiyaç duydukları psikolojik desteği alabilmelerine yardımcı olur.</a:t>
            </a:r>
          </a:p>
          <a:p>
            <a:pPr marL="0" indent="0">
              <a:buNone/>
            </a:pPr>
            <a:endParaRPr lang="tr-TR" sz="2400" dirty="0"/>
          </a:p>
        </p:txBody>
      </p:sp>
    </p:spTree>
    <p:extLst>
      <p:ext uri="{BB962C8B-B14F-4D97-AF65-F5344CB8AC3E}">
        <p14:creationId xmlns:p14="http://schemas.microsoft.com/office/powerpoint/2010/main" val="4285587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492B56-6A49-4A71-9A59-D70B9CADC9EE}"/>
              </a:ext>
            </a:extLst>
          </p:cNvPr>
          <p:cNvSpPr>
            <a:spLocks noGrp="1"/>
          </p:cNvSpPr>
          <p:nvPr>
            <p:ph type="title"/>
          </p:nvPr>
        </p:nvSpPr>
        <p:spPr/>
        <p:txBody>
          <a:bodyPr/>
          <a:lstStyle/>
          <a:p>
            <a:r>
              <a:rPr lang="tr-TR" dirty="0"/>
              <a:t>OYUN TERAPİ YÖNTEMLERİ</a:t>
            </a:r>
          </a:p>
        </p:txBody>
      </p:sp>
      <p:sp>
        <p:nvSpPr>
          <p:cNvPr id="3" name="İçerik Yer Tutucusu 2">
            <a:extLst>
              <a:ext uri="{FF2B5EF4-FFF2-40B4-BE49-F238E27FC236}">
                <a16:creationId xmlns:a16="http://schemas.microsoft.com/office/drawing/2014/main" id="{A4AA47BC-86EB-46A9-B9F4-908D9CB86949}"/>
              </a:ext>
            </a:extLst>
          </p:cNvPr>
          <p:cNvSpPr>
            <a:spLocks noGrp="1"/>
          </p:cNvSpPr>
          <p:nvPr>
            <p:ph idx="1"/>
          </p:nvPr>
        </p:nvSpPr>
        <p:spPr/>
        <p:txBody>
          <a:bodyPr>
            <a:normAutofit/>
          </a:bodyPr>
          <a:lstStyle/>
          <a:p>
            <a:r>
              <a:rPr lang="tr-TR" sz="2400" dirty="0"/>
              <a:t>Oyun terapisi temel iki yöntemle yürütülür. Bunlar;</a:t>
            </a:r>
          </a:p>
          <a:p>
            <a:pPr lvl="1"/>
            <a:r>
              <a:rPr lang="tr-TR" sz="2400" dirty="0"/>
              <a:t>Yönlendirilen; Terapistin kurallar koyduğu ve seansta oynanacak oyuncakları önceden belirlediği süreçleri</a:t>
            </a:r>
          </a:p>
          <a:p>
            <a:pPr lvl="1"/>
            <a:r>
              <a:rPr lang="tr-TR" sz="2400" dirty="0"/>
              <a:t>Yönlendirilmeyen; çocuğun istekleri doğrultusunda, onun belirlediği oyun ve oyuncaklarla yürütülen seansları ifade etmektedir.</a:t>
            </a:r>
          </a:p>
        </p:txBody>
      </p:sp>
    </p:spTree>
    <p:extLst>
      <p:ext uri="{BB962C8B-B14F-4D97-AF65-F5344CB8AC3E}">
        <p14:creationId xmlns:p14="http://schemas.microsoft.com/office/powerpoint/2010/main" val="193410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B5DD7D-83C2-4B52-8DD8-5EF3610425F8}"/>
              </a:ext>
            </a:extLst>
          </p:cNvPr>
          <p:cNvSpPr>
            <a:spLocks noGrp="1"/>
          </p:cNvSpPr>
          <p:nvPr>
            <p:ph type="title"/>
          </p:nvPr>
        </p:nvSpPr>
        <p:spPr/>
        <p:txBody>
          <a:bodyPr>
            <a:normAutofit/>
          </a:bodyPr>
          <a:lstStyle/>
          <a:p>
            <a:r>
              <a:rPr lang="tr-TR" dirty="0"/>
              <a:t>OYUN TERAPİSİNİ UYGULAMA YOLLARI</a:t>
            </a:r>
          </a:p>
        </p:txBody>
      </p:sp>
      <p:sp>
        <p:nvSpPr>
          <p:cNvPr id="3" name="İçerik Yer Tutucusu 2">
            <a:extLst>
              <a:ext uri="{FF2B5EF4-FFF2-40B4-BE49-F238E27FC236}">
                <a16:creationId xmlns:a16="http://schemas.microsoft.com/office/drawing/2014/main" id="{302B0519-1BE2-4F54-9055-784AE6CC1071}"/>
              </a:ext>
            </a:extLst>
          </p:cNvPr>
          <p:cNvSpPr>
            <a:spLocks noGrp="1"/>
          </p:cNvSpPr>
          <p:nvPr>
            <p:ph idx="1"/>
          </p:nvPr>
        </p:nvSpPr>
        <p:spPr/>
        <p:txBody>
          <a:bodyPr>
            <a:normAutofit/>
          </a:bodyPr>
          <a:lstStyle/>
          <a:p>
            <a:r>
              <a:rPr lang="tr-TR" sz="2400" dirty="0"/>
              <a:t>Oyun terapisi;</a:t>
            </a:r>
          </a:p>
          <a:p>
            <a:pPr lvl="1"/>
            <a:r>
              <a:rPr lang="tr-TR" sz="2400" dirty="0"/>
              <a:t>Bireysel</a:t>
            </a:r>
          </a:p>
          <a:p>
            <a:pPr lvl="1"/>
            <a:r>
              <a:rPr lang="tr-TR" sz="2400" dirty="0"/>
              <a:t>Grup oyun terapileri olarak iki farklı yolla yürütülebilmektedir. Burada önemli olan çocukların problem durumlarının iyi analiz edilmesi ve yaş gruplarının çok değişken olarak ele alınmamasıdır.</a:t>
            </a:r>
          </a:p>
        </p:txBody>
      </p:sp>
    </p:spTree>
    <p:extLst>
      <p:ext uri="{BB962C8B-B14F-4D97-AF65-F5344CB8AC3E}">
        <p14:creationId xmlns:p14="http://schemas.microsoft.com/office/powerpoint/2010/main" val="875746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BA856C-0299-4BE1-A9FD-35B8E789DACB}"/>
              </a:ext>
            </a:extLst>
          </p:cNvPr>
          <p:cNvSpPr>
            <a:spLocks noGrp="1"/>
          </p:cNvSpPr>
          <p:nvPr>
            <p:ph type="title"/>
          </p:nvPr>
        </p:nvSpPr>
        <p:spPr/>
        <p:txBody>
          <a:bodyPr>
            <a:normAutofit/>
          </a:bodyPr>
          <a:lstStyle/>
          <a:p>
            <a:r>
              <a:rPr lang="tr-TR" dirty="0"/>
              <a:t>HASTANEDE OYUN TERAPİSİ NEDEN ÖNEMLİ</a:t>
            </a:r>
          </a:p>
        </p:txBody>
      </p:sp>
      <p:sp>
        <p:nvSpPr>
          <p:cNvPr id="3" name="İçerik Yer Tutucusu 2">
            <a:extLst>
              <a:ext uri="{FF2B5EF4-FFF2-40B4-BE49-F238E27FC236}">
                <a16:creationId xmlns:a16="http://schemas.microsoft.com/office/drawing/2014/main" id="{39DAB42D-EF95-40A1-A168-A9DDCE88DE72}"/>
              </a:ext>
            </a:extLst>
          </p:cNvPr>
          <p:cNvSpPr>
            <a:spLocks noGrp="1"/>
          </p:cNvSpPr>
          <p:nvPr>
            <p:ph idx="1"/>
          </p:nvPr>
        </p:nvSpPr>
        <p:spPr/>
        <p:txBody>
          <a:bodyPr>
            <a:normAutofit/>
          </a:bodyPr>
          <a:lstStyle/>
          <a:p>
            <a:r>
              <a:rPr lang="tr-TR" sz="2400" dirty="0"/>
              <a:t>Hastane süreçleri çocukların hem gelişimsel ihtiyaçlarına uzun süreli tedaviler sonucunda ket vurabilmekte hem de çocukların kaygı bozuklukları yaşamalarına sebep olabilmektedir. Bu bağlamda çocuğun hem gelişimsel ihtiyaçlarına(bilişsel-dil-motor-</a:t>
            </a:r>
            <a:r>
              <a:rPr lang="tr-TR" sz="2400" dirty="0" err="1"/>
              <a:t>özbakım</a:t>
            </a:r>
            <a:r>
              <a:rPr lang="tr-TR" sz="2400" dirty="0"/>
              <a:t>-</a:t>
            </a:r>
            <a:r>
              <a:rPr lang="tr-TR" sz="2400" dirty="0" err="1"/>
              <a:t>sosyo</a:t>
            </a:r>
            <a:r>
              <a:rPr lang="tr-TR" sz="2400" dirty="0"/>
              <a:t>-duygusal becerilerine)hem de psikolojik sağlığı için destek ihtiyacına oyun terapisi yoluyla cevap vermek mümkün olduğundan hastane sürecinde kıymetli bir araç olarak oyun terapisi yer almaktadır.</a:t>
            </a:r>
          </a:p>
        </p:txBody>
      </p:sp>
    </p:spTree>
    <p:extLst>
      <p:ext uri="{BB962C8B-B14F-4D97-AF65-F5344CB8AC3E}">
        <p14:creationId xmlns:p14="http://schemas.microsoft.com/office/powerpoint/2010/main" val="3658127059"/>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TotalTime>
  <Words>732</Words>
  <Application>Microsoft Office PowerPoint</Application>
  <PresentationFormat>Geniş ekran</PresentationFormat>
  <Paragraphs>57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Trebuchet MS</vt:lpstr>
      <vt:lpstr>Wingdings 3</vt:lpstr>
      <vt:lpstr>Yüzeyler</vt:lpstr>
      <vt:lpstr>Hastanede Çocuk ve Oyun</vt:lpstr>
      <vt:lpstr>OYUN</vt:lpstr>
      <vt:lpstr>OYUN TÜRLERİ</vt:lpstr>
      <vt:lpstr>OYUN TÜRLERİ</vt:lpstr>
      <vt:lpstr>OYUN TERAPİSİ</vt:lpstr>
      <vt:lpstr>OYUN TERAPİSİNİN FAYDALARI</vt:lpstr>
      <vt:lpstr>OYUN TERAPİ YÖNTEMLERİ</vt:lpstr>
      <vt:lpstr>OYUN TERAPİSİNİ UYGULAMA YOLLARI</vt:lpstr>
      <vt:lpstr>HASTANEDE OYUN TERAPİSİ NEDEN ÖNEMLİ</vt:lpstr>
      <vt:lpstr>TERAP0TİK OYUN</vt:lpstr>
      <vt:lpstr>TERAP0TİK OYUN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Hastanede Çocuk ve Oyun</dc:title>
  <dc:creator>Büşra Kurtoğlu Karataş</dc:creator>
  <cp:lastModifiedBy>Büşra Kurtoğlu Karataş</cp:lastModifiedBy>
  <cp:revision>9</cp:revision>
  <dcterms:created xsi:type="dcterms:W3CDTF">2021-03-14T09:11:20Z</dcterms:created>
  <dcterms:modified xsi:type="dcterms:W3CDTF">2021-03-14T13:35:51Z</dcterms:modified>
</cp:coreProperties>
</file>