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369" r:id="rId6"/>
    <p:sldId id="566" r:id="rId7"/>
    <p:sldId id="567" r:id="rId8"/>
    <p:sldId id="509" r:id="rId9"/>
    <p:sldId id="510" r:id="rId10"/>
    <p:sldId id="511" r:id="rId11"/>
    <p:sldId id="512" r:id="rId12"/>
    <p:sldId id="513" r:id="rId13"/>
    <p:sldId id="514" r:id="rId14"/>
    <p:sldId id="568" r:id="rId15"/>
    <p:sldId id="569" r:id="rId16"/>
    <p:sldId id="559" r:id="rId17"/>
    <p:sldId id="570" r:id="rId18"/>
    <p:sldId id="571" r:id="rId19"/>
    <p:sldId id="572" r:id="rId20"/>
    <p:sldId id="573" r:id="rId21"/>
    <p:sldId id="574" r:id="rId22"/>
    <p:sldId id="560" r:id="rId23"/>
    <p:sldId id="575" r:id="rId24"/>
    <p:sldId id="576" r:id="rId25"/>
    <p:sldId id="562" r:id="rId26"/>
    <p:sldId id="563" r:id="rId27"/>
    <p:sldId id="564" r:id="rId28"/>
    <p:sldId id="565"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28" id="{1E138D6C-D216-481F-961F-8B80A2AA9397}">
          <p14:sldIdLst>
            <p14:sldId id="281"/>
            <p14:sldId id="369"/>
            <p14:sldId id="566"/>
            <p14:sldId id="567"/>
            <p14:sldId id="509"/>
            <p14:sldId id="510"/>
            <p14:sldId id="511"/>
            <p14:sldId id="512"/>
            <p14:sldId id="513"/>
            <p14:sldId id="514"/>
            <p14:sldId id="568"/>
            <p14:sldId id="569"/>
            <p14:sldId id="559"/>
            <p14:sldId id="570"/>
            <p14:sldId id="571"/>
            <p14:sldId id="572"/>
            <p14:sldId id="573"/>
            <p14:sldId id="574"/>
            <p14:sldId id="560"/>
            <p14:sldId id="575"/>
            <p14:sldId id="576"/>
            <p14:sldId id="562"/>
            <p14:sldId id="563"/>
            <p14:sldId id="564"/>
            <p14:sldId id="565"/>
          </p14:sldIdLst>
        </p14:section>
        <p14:section name="Varsayılan Bölüm" id="{F02D46C6-49C4-49BF-8F3D-8ACCD508860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5460E8-5527-4481-B358-1414FE3E4872}" v="1" dt="2020-05-27T14:41:11.6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C1BDD5-0887-4029-BEA0-DFBD5BA0BAA2}"/>
              </a:ext>
            </a:extLst>
          </p:cNvPr>
          <p:cNvSpPr>
            <a:spLocks noGrp="1"/>
          </p:cNvSpPr>
          <p:nvPr>
            <p:ph type="title"/>
          </p:nvPr>
        </p:nvSpPr>
        <p:spPr/>
        <p:txBody>
          <a:bodyPr/>
          <a:lstStyle/>
          <a:p>
            <a:r>
              <a:rPr lang="tr-TR" dirty="0"/>
              <a:t>DAR ANLAMIYLA VESAYET</a:t>
            </a:r>
          </a:p>
        </p:txBody>
      </p:sp>
      <p:sp>
        <p:nvSpPr>
          <p:cNvPr id="3" name="İçerik Yer Tutucusu 2">
            <a:extLst>
              <a:ext uri="{FF2B5EF4-FFF2-40B4-BE49-F238E27FC236}">
                <a16:creationId xmlns:a16="http://schemas.microsoft.com/office/drawing/2014/main" id="{048ED220-029E-483F-B746-D630F08098F2}"/>
              </a:ext>
            </a:extLst>
          </p:cNvPr>
          <p:cNvSpPr>
            <a:spLocks noGrp="1"/>
          </p:cNvSpPr>
          <p:nvPr>
            <p:ph idx="1"/>
          </p:nvPr>
        </p:nvSpPr>
        <p:spPr>
          <a:xfrm>
            <a:off x="1451579" y="2015732"/>
            <a:ext cx="9603275" cy="4037749"/>
          </a:xfrm>
        </p:spPr>
        <p:txBody>
          <a:bodyPr>
            <a:normAutofit lnSpcReduction="10000"/>
          </a:bodyPr>
          <a:lstStyle/>
          <a:p>
            <a:pPr marL="0" indent="0">
              <a:buNone/>
            </a:pPr>
            <a:r>
              <a:rPr lang="tr-TR" dirty="0"/>
              <a:t>DAR ANLAMDA VESAYETİ GEREKTİREN HALLER</a:t>
            </a:r>
          </a:p>
          <a:p>
            <a:pPr marL="457200" indent="-457200">
              <a:buFont typeface="+mj-lt"/>
              <a:buAutoNum type="arabicPeriod"/>
            </a:pPr>
            <a:r>
              <a:rPr lang="tr-TR" dirty="0"/>
              <a:t>Küçüklük: Velayet altında bulunmayan küçükler vesayet altına alınır.</a:t>
            </a:r>
          </a:p>
          <a:p>
            <a:pPr marL="457200" indent="-457200">
              <a:buFont typeface="+mj-lt"/>
              <a:buAutoNum type="arabicPeriod"/>
            </a:pPr>
            <a:r>
              <a:rPr lang="tr-TR" dirty="0"/>
              <a:t>Kısıtlama: Ergin olan ve velayet altında olmayan bir kişinin fiil ehliyetinin mahkeme kararıyla sınırlandırılmasıdır. Bu sınırlama, kanundaki sebeplere dayanılarak, öncelikle kısıtlanan kişinin kendisi ve dolaylı olarak da başkalarını koruma ihtiyacı ile yapılır</a:t>
            </a:r>
          </a:p>
          <a:p>
            <a:pPr marL="0" indent="0">
              <a:buNone/>
            </a:pPr>
            <a:r>
              <a:rPr lang="tr-TR" dirty="0"/>
              <a:t>	Kısıtlama sebepleri: </a:t>
            </a:r>
          </a:p>
          <a:p>
            <a:pPr marL="800100" lvl="1" indent="-342900">
              <a:buFont typeface="+mj-lt"/>
              <a:buAutoNum type="arabicPeriod"/>
            </a:pPr>
            <a:r>
              <a:rPr lang="tr-TR" dirty="0"/>
              <a:t>Akıl hastalığı ve akıl zayıflığı</a:t>
            </a:r>
          </a:p>
          <a:p>
            <a:pPr marL="800100" lvl="1" indent="-342900">
              <a:buFont typeface="+mj-lt"/>
              <a:buAutoNum type="arabicPeriod"/>
            </a:pPr>
            <a:r>
              <a:rPr lang="tr-TR" dirty="0"/>
              <a:t>Savurganlık, alkol veya uyuşturucu madde bağımlılığı, kötü yaşama tarzı, kötü yönetim</a:t>
            </a:r>
          </a:p>
          <a:p>
            <a:pPr marL="800100" lvl="1" indent="-342900">
              <a:buFont typeface="+mj-lt"/>
              <a:buAutoNum type="arabicPeriod"/>
            </a:pPr>
            <a:r>
              <a:rPr lang="tr-TR" dirty="0"/>
              <a:t>Özgürlüğü bağlayıcı ceza</a:t>
            </a:r>
          </a:p>
          <a:p>
            <a:pPr marL="800100" lvl="1" indent="-342900">
              <a:buFont typeface="+mj-lt"/>
              <a:buAutoNum type="arabicPeriod"/>
            </a:pPr>
            <a:r>
              <a:rPr lang="tr-TR" dirty="0"/>
              <a:t>İstek üzerine kısıtlama</a:t>
            </a:r>
          </a:p>
          <a:p>
            <a:pPr marL="457200" indent="-457200">
              <a:buFont typeface="+mj-lt"/>
              <a:buAutoNum type="arabicPeriod"/>
            </a:pPr>
            <a:endParaRPr lang="tr-TR" dirty="0"/>
          </a:p>
        </p:txBody>
      </p:sp>
    </p:spTree>
    <p:extLst>
      <p:ext uri="{BB962C8B-B14F-4D97-AF65-F5344CB8AC3E}">
        <p14:creationId xmlns:p14="http://schemas.microsoft.com/office/powerpoint/2010/main" val="4253124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968DA5-E049-4E39-B9AC-C4A8C80807EB}"/>
              </a:ext>
            </a:extLst>
          </p:cNvPr>
          <p:cNvSpPr>
            <a:spLocks noGrp="1"/>
          </p:cNvSpPr>
          <p:nvPr>
            <p:ph type="title"/>
          </p:nvPr>
        </p:nvSpPr>
        <p:spPr/>
        <p:txBody>
          <a:bodyPr/>
          <a:lstStyle/>
          <a:p>
            <a:r>
              <a:rPr lang="tr-TR" dirty="0"/>
              <a:t>DAR ANLAMIYLA VESAYET</a:t>
            </a:r>
          </a:p>
        </p:txBody>
      </p:sp>
      <p:sp>
        <p:nvSpPr>
          <p:cNvPr id="3" name="İçerik Yer Tutucusu 2">
            <a:extLst>
              <a:ext uri="{FF2B5EF4-FFF2-40B4-BE49-F238E27FC236}">
                <a16:creationId xmlns:a16="http://schemas.microsoft.com/office/drawing/2014/main" id="{6EAB68B6-4CA9-4E5B-B117-EB25CC20BFCF}"/>
              </a:ext>
            </a:extLst>
          </p:cNvPr>
          <p:cNvSpPr>
            <a:spLocks noGrp="1"/>
          </p:cNvSpPr>
          <p:nvPr>
            <p:ph idx="1"/>
          </p:nvPr>
        </p:nvSpPr>
        <p:spPr>
          <a:xfrm>
            <a:off x="1451579" y="2015732"/>
            <a:ext cx="9603275" cy="4161133"/>
          </a:xfrm>
        </p:spPr>
        <p:txBody>
          <a:bodyPr>
            <a:normAutofit fontScale="92500" lnSpcReduction="20000"/>
          </a:bodyPr>
          <a:lstStyle/>
          <a:p>
            <a:pPr marL="457200" lvl="1" indent="0">
              <a:buNone/>
            </a:pPr>
            <a:r>
              <a:rPr lang="tr-TR" dirty="0"/>
              <a:t>Kısıtlama usulü:</a:t>
            </a:r>
          </a:p>
          <a:p>
            <a:pPr lvl="1"/>
            <a:r>
              <a:rPr lang="tr-TR" dirty="0"/>
              <a:t>Bir kimse dinlenilmeden savurganlığı, alkol veya uyuşturucu Madde bağımlılığı, kötü yaşama tarzı, kötü yönetimi veya isteği sebebiyle kısıtlanamaz. </a:t>
            </a:r>
          </a:p>
          <a:p>
            <a:pPr lvl="1"/>
            <a:r>
              <a:rPr lang="tr-TR" dirty="0"/>
              <a:t>Akıl hastalığı veya akıl zayıflığı sebebiyle kısıtlamaya ancak resmi sağlık kurulu raporu üzerine karar verilir. </a:t>
            </a:r>
          </a:p>
          <a:p>
            <a:pPr lvl="1"/>
            <a:r>
              <a:rPr lang="tr-TR" dirty="0"/>
              <a:t>Hakim, karar vermeden önce, kurul raporunu göz önünde tutarak kısıtlanması istenen kişiyi dinleyebilir.</a:t>
            </a:r>
          </a:p>
          <a:p>
            <a:pPr lvl="1"/>
            <a:r>
              <a:rPr lang="tr-TR" dirty="0"/>
              <a:t>Özgürlüğü bağlayıcı ceza ile mahkum olan kişinin de dinlenilmesi gerekir.</a:t>
            </a:r>
          </a:p>
          <a:p>
            <a:pPr lvl="1"/>
            <a:r>
              <a:rPr lang="tr-TR" dirty="0"/>
              <a:t>Kısıtlama kararı, kesinleştikten sonra, kısıtlının yerleşim yeri ve nüfusa kayıtlı olduğu yerde ilan edilir. İlan bildirici niteliktedir.</a:t>
            </a:r>
          </a:p>
          <a:p>
            <a:pPr lvl="1"/>
            <a:r>
              <a:rPr lang="tr-TR" dirty="0"/>
              <a:t>Kısıtlanan kişi, sınırlı ehliyetsiz haline gelir.</a:t>
            </a:r>
          </a:p>
          <a:p>
            <a:pPr lvl="1"/>
            <a:r>
              <a:rPr lang="tr-TR" dirty="0"/>
              <a:t>Kısıtlanan kişiye vasi atanır.</a:t>
            </a:r>
          </a:p>
          <a:p>
            <a:pPr lvl="1"/>
            <a:r>
              <a:rPr lang="tr-TR" dirty="0"/>
              <a:t>Kısıtlanan kişinin yerleşim yeri, bağlı olduğu vesayet makamının bulunduğu yerdir.</a:t>
            </a:r>
          </a:p>
          <a:p>
            <a:pPr lvl="1"/>
            <a:endParaRPr lang="tr-TR" dirty="0"/>
          </a:p>
          <a:p>
            <a:pPr lvl="1"/>
            <a:endParaRPr lang="tr-TR" dirty="0"/>
          </a:p>
        </p:txBody>
      </p:sp>
    </p:spTree>
    <p:extLst>
      <p:ext uri="{BB962C8B-B14F-4D97-AF65-F5344CB8AC3E}">
        <p14:creationId xmlns:p14="http://schemas.microsoft.com/office/powerpoint/2010/main" val="1950926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815F4D-F14D-41A2-A66E-7C4F4BFBF791}"/>
              </a:ext>
            </a:extLst>
          </p:cNvPr>
          <p:cNvSpPr>
            <a:spLocks noGrp="1"/>
          </p:cNvSpPr>
          <p:nvPr>
            <p:ph type="title"/>
          </p:nvPr>
        </p:nvSpPr>
        <p:spPr/>
        <p:txBody>
          <a:bodyPr/>
          <a:lstStyle/>
          <a:p>
            <a:r>
              <a:rPr lang="tr-TR" dirty="0"/>
              <a:t>DAR ANLAMIYLA VESAYET</a:t>
            </a:r>
          </a:p>
        </p:txBody>
      </p:sp>
      <p:sp>
        <p:nvSpPr>
          <p:cNvPr id="3" name="İçerik Yer Tutucusu 2">
            <a:extLst>
              <a:ext uri="{FF2B5EF4-FFF2-40B4-BE49-F238E27FC236}">
                <a16:creationId xmlns:a16="http://schemas.microsoft.com/office/drawing/2014/main" id="{B5DA223C-764C-4002-9A88-CEBAA1F93FB2}"/>
              </a:ext>
            </a:extLst>
          </p:cNvPr>
          <p:cNvSpPr>
            <a:spLocks noGrp="1"/>
          </p:cNvSpPr>
          <p:nvPr>
            <p:ph idx="1"/>
          </p:nvPr>
        </p:nvSpPr>
        <p:spPr>
          <a:xfrm>
            <a:off x="1451579" y="2015732"/>
            <a:ext cx="9603275" cy="4037749"/>
          </a:xfrm>
        </p:spPr>
        <p:txBody>
          <a:bodyPr>
            <a:normAutofit fontScale="92500" lnSpcReduction="10000"/>
          </a:bodyPr>
          <a:lstStyle/>
          <a:p>
            <a:r>
              <a:rPr lang="tr-TR" dirty="0"/>
              <a:t>Vesayet işlerinde yetkili mahkeme, küçüğün veya kısıtlının yerleşim yerindeki vesayet daireleridir.</a:t>
            </a:r>
          </a:p>
          <a:p>
            <a:r>
              <a:rPr lang="tr-TR" dirty="0"/>
              <a:t>Görevli vesayet makamı sulh hukuk mahkemesi, denetim makamı ise asliye hukuk mahkemesidir.</a:t>
            </a:r>
          </a:p>
          <a:p>
            <a:r>
              <a:rPr lang="tr-TR" dirty="0"/>
              <a:t>«Vesayet makamı, bu görevi yapabilecek yetenekte olan bir ergini vasi olarak atar. </a:t>
            </a:r>
          </a:p>
          <a:p>
            <a:r>
              <a:rPr lang="tr-TR" dirty="0"/>
              <a:t>Gereken durumlarda, bu görevi birlikte veya vesayet makamı tarafından belirlenen yetkileri uyarınca ayrı ayrı yerine getirmek üzere birden çok vasi atanabilir.»</a:t>
            </a:r>
          </a:p>
          <a:p>
            <a:r>
              <a:rPr lang="tr-TR" dirty="0"/>
              <a:t>Yalnızca reşit ve kısıtlı olmayan gerçek kişiler vasi olarak atanabilir.</a:t>
            </a:r>
          </a:p>
          <a:p>
            <a:r>
              <a:rPr lang="tr-TR" dirty="0"/>
              <a:t>Vasi atanacak kişinin genel yeterliliği ve somut kısıtlama sebebi ile ilişkili özel yeterliliği araştırılır.</a:t>
            </a:r>
          </a:p>
        </p:txBody>
      </p:sp>
    </p:spTree>
    <p:extLst>
      <p:ext uri="{BB962C8B-B14F-4D97-AF65-F5344CB8AC3E}">
        <p14:creationId xmlns:p14="http://schemas.microsoft.com/office/powerpoint/2010/main" val="2214741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21A4DC-E087-4E37-A02B-D3433798D9FE}"/>
              </a:ext>
            </a:extLst>
          </p:cNvPr>
          <p:cNvSpPr>
            <a:spLocks noGrp="1"/>
          </p:cNvSpPr>
          <p:nvPr>
            <p:ph type="title"/>
          </p:nvPr>
        </p:nvSpPr>
        <p:spPr/>
        <p:txBody>
          <a:bodyPr/>
          <a:lstStyle/>
          <a:p>
            <a:r>
              <a:rPr lang="tr-TR" dirty="0"/>
              <a:t>DAR ANLAMIYLA VESAYET</a:t>
            </a:r>
          </a:p>
        </p:txBody>
      </p:sp>
      <p:sp>
        <p:nvSpPr>
          <p:cNvPr id="3" name="İçerik Yer Tutucusu 2">
            <a:extLst>
              <a:ext uri="{FF2B5EF4-FFF2-40B4-BE49-F238E27FC236}">
                <a16:creationId xmlns:a16="http://schemas.microsoft.com/office/drawing/2014/main" id="{F040C081-F524-42DA-93EA-E3573253F49D}"/>
              </a:ext>
            </a:extLst>
          </p:cNvPr>
          <p:cNvSpPr>
            <a:spLocks noGrp="1"/>
          </p:cNvSpPr>
          <p:nvPr>
            <p:ph idx="1"/>
          </p:nvPr>
        </p:nvSpPr>
        <p:spPr>
          <a:xfrm>
            <a:off x="1451579" y="2015732"/>
            <a:ext cx="9603275" cy="4037749"/>
          </a:xfrm>
        </p:spPr>
        <p:txBody>
          <a:bodyPr>
            <a:normAutofit fontScale="92500" lnSpcReduction="20000"/>
          </a:bodyPr>
          <a:lstStyle/>
          <a:p>
            <a:pPr marL="0" indent="0">
              <a:buNone/>
            </a:pPr>
            <a:r>
              <a:rPr lang="tr-TR" dirty="0"/>
              <a:t>Vasilik engelleri</a:t>
            </a:r>
          </a:p>
          <a:p>
            <a:pPr marL="457200" indent="-457200">
              <a:buFont typeface="+mj-lt"/>
              <a:buAutoNum type="arabicPeriod"/>
            </a:pPr>
            <a:r>
              <a:rPr lang="tr-TR" dirty="0"/>
              <a:t>Kısıtlılar vasi olamaz.</a:t>
            </a:r>
          </a:p>
          <a:p>
            <a:pPr marL="457200" indent="-457200">
              <a:buFont typeface="+mj-lt"/>
              <a:buAutoNum type="arabicPeriod"/>
            </a:pPr>
            <a:r>
              <a:rPr lang="tr-TR" dirty="0"/>
              <a:t>Kamu hizmetinden yasaklılar ve haysiyetsiz hayat sürenler vasi olamaz.</a:t>
            </a:r>
          </a:p>
          <a:p>
            <a:pPr marL="457200" indent="-457200">
              <a:buFont typeface="+mj-lt"/>
              <a:buAutoNum type="arabicPeriod"/>
            </a:pPr>
            <a:r>
              <a:rPr lang="tr-TR" dirty="0"/>
              <a:t>Kendisine vasi atanacak kişi ile menfaati önemli ölçüde çatışanlar ve aralarında düşmanlık bulunanlar vasi atanamaz.</a:t>
            </a:r>
          </a:p>
          <a:p>
            <a:pPr marL="457200" indent="-457200">
              <a:buFont typeface="+mj-lt"/>
              <a:buAutoNum type="arabicPeriod"/>
            </a:pPr>
            <a:r>
              <a:rPr lang="tr-TR" dirty="0"/>
              <a:t>İlgili vesayet dairelerinin hakimleri vasi olarak tayin edilemezler.</a:t>
            </a:r>
          </a:p>
          <a:p>
            <a:pPr marL="0" indent="0">
              <a:buNone/>
            </a:pPr>
            <a:r>
              <a:rPr lang="tr-TR" dirty="0"/>
              <a:t>Vasiliği kabul yükümlülüğü</a:t>
            </a:r>
          </a:p>
          <a:p>
            <a:r>
              <a:rPr lang="tr-TR" dirty="0"/>
              <a:t>«Vesayet altına alınan kimsenin yerleşim yerinde oturanlardan vasiliğe atananlar, bu görevi kabul etmekle yükümlüdürler. </a:t>
            </a:r>
          </a:p>
          <a:p>
            <a:r>
              <a:rPr lang="tr-TR" dirty="0"/>
              <a:t>Aile meclisince atanma hâlinde vasiliği kabul yükümlülüğü yoktur.»</a:t>
            </a:r>
          </a:p>
        </p:txBody>
      </p:sp>
    </p:spTree>
    <p:extLst>
      <p:ext uri="{BB962C8B-B14F-4D97-AF65-F5344CB8AC3E}">
        <p14:creationId xmlns:p14="http://schemas.microsoft.com/office/powerpoint/2010/main" val="26915357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32C6E6-9130-40BF-A76E-1C0D9A483CCB}"/>
              </a:ext>
            </a:extLst>
          </p:cNvPr>
          <p:cNvSpPr>
            <a:spLocks noGrp="1"/>
          </p:cNvSpPr>
          <p:nvPr>
            <p:ph type="title"/>
          </p:nvPr>
        </p:nvSpPr>
        <p:spPr/>
        <p:txBody>
          <a:bodyPr/>
          <a:lstStyle/>
          <a:p>
            <a:r>
              <a:rPr lang="tr-TR" dirty="0"/>
              <a:t>DAR ANLAMIYLA VESAYET</a:t>
            </a:r>
          </a:p>
        </p:txBody>
      </p:sp>
      <p:sp>
        <p:nvSpPr>
          <p:cNvPr id="3" name="İçerik Yer Tutucusu 2">
            <a:extLst>
              <a:ext uri="{FF2B5EF4-FFF2-40B4-BE49-F238E27FC236}">
                <a16:creationId xmlns:a16="http://schemas.microsoft.com/office/drawing/2014/main" id="{9D8A8EC0-4508-4B03-8F1E-5B6BBB19EECE}"/>
              </a:ext>
            </a:extLst>
          </p:cNvPr>
          <p:cNvSpPr>
            <a:spLocks noGrp="1"/>
          </p:cNvSpPr>
          <p:nvPr>
            <p:ph idx="1"/>
          </p:nvPr>
        </p:nvSpPr>
        <p:spPr>
          <a:xfrm>
            <a:off x="1451579" y="2015732"/>
            <a:ext cx="9603275" cy="4037749"/>
          </a:xfrm>
        </p:spPr>
        <p:txBody>
          <a:bodyPr/>
          <a:lstStyle/>
          <a:p>
            <a:pPr marL="0" indent="0">
              <a:buNone/>
            </a:pPr>
            <a:r>
              <a:rPr lang="tr-TR" dirty="0"/>
              <a:t>Vasilikten kaçınma sebepleri</a:t>
            </a:r>
          </a:p>
          <a:p>
            <a:r>
              <a:rPr lang="tr-TR" dirty="0"/>
              <a:t>Vasilikten kaçınma, vesayet makamına yönelik yazılı veya sözlü beyan ile yapılır. </a:t>
            </a:r>
          </a:p>
          <a:p>
            <a:r>
              <a:rPr lang="tr-TR" dirty="0"/>
              <a:t>Özür sebepleri sınırlı sayıdadır.</a:t>
            </a:r>
          </a:p>
          <a:p>
            <a:pPr marL="457200" indent="-457200">
              <a:buFont typeface="+mj-lt"/>
              <a:buAutoNum type="arabicPeriod"/>
            </a:pPr>
            <a:r>
              <a:rPr lang="tr-TR" dirty="0"/>
              <a:t>Yaşlılık</a:t>
            </a:r>
          </a:p>
          <a:p>
            <a:pPr marL="457200" indent="-457200">
              <a:buFont typeface="+mj-lt"/>
              <a:buAutoNum type="arabicPeriod"/>
            </a:pPr>
            <a:r>
              <a:rPr lang="tr-TR" dirty="0"/>
              <a:t>Bedensel özür ve sürekli hastalık</a:t>
            </a:r>
          </a:p>
          <a:p>
            <a:pPr marL="457200" indent="-457200">
              <a:buFont typeface="+mj-lt"/>
              <a:buAutoNum type="arabicPeriod"/>
            </a:pPr>
            <a:r>
              <a:rPr lang="tr-TR" dirty="0"/>
              <a:t>Dörtten çok çocuğun velisi olmak</a:t>
            </a:r>
          </a:p>
          <a:p>
            <a:pPr marL="457200" indent="-457200">
              <a:buFont typeface="+mj-lt"/>
              <a:buAutoNum type="arabicPeriod"/>
            </a:pPr>
            <a:r>
              <a:rPr lang="tr-TR" dirty="0"/>
              <a:t>Üzerinde başka bir vasilik görevi olması</a:t>
            </a:r>
          </a:p>
          <a:p>
            <a:pPr marL="457200" indent="-457200">
              <a:buFont typeface="+mj-lt"/>
              <a:buAutoNum type="arabicPeriod"/>
            </a:pPr>
            <a:r>
              <a:rPr lang="tr-TR" dirty="0"/>
              <a:t>Belirli görev ve mesleklerin ifası (CB, TBMM ve BK üyeleri, hakim ve savcılar)</a:t>
            </a:r>
          </a:p>
        </p:txBody>
      </p:sp>
    </p:spTree>
    <p:extLst>
      <p:ext uri="{BB962C8B-B14F-4D97-AF65-F5344CB8AC3E}">
        <p14:creationId xmlns:p14="http://schemas.microsoft.com/office/powerpoint/2010/main" val="3744394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5B1F0D-332C-4A6A-9923-722C76EAD41F}"/>
              </a:ext>
            </a:extLst>
          </p:cNvPr>
          <p:cNvSpPr>
            <a:spLocks noGrp="1"/>
          </p:cNvSpPr>
          <p:nvPr>
            <p:ph type="title"/>
          </p:nvPr>
        </p:nvSpPr>
        <p:spPr/>
        <p:txBody>
          <a:bodyPr/>
          <a:lstStyle/>
          <a:p>
            <a:r>
              <a:rPr lang="tr-TR" dirty="0"/>
              <a:t>DAR ANLAMIYLA VESAYET</a:t>
            </a:r>
          </a:p>
        </p:txBody>
      </p:sp>
      <p:sp>
        <p:nvSpPr>
          <p:cNvPr id="3" name="İçerik Yer Tutucusu 2">
            <a:extLst>
              <a:ext uri="{FF2B5EF4-FFF2-40B4-BE49-F238E27FC236}">
                <a16:creationId xmlns:a16="http://schemas.microsoft.com/office/drawing/2014/main" id="{1A25CD83-0CAC-47AF-89B7-0BADD425572A}"/>
              </a:ext>
            </a:extLst>
          </p:cNvPr>
          <p:cNvSpPr>
            <a:spLocks noGrp="1"/>
          </p:cNvSpPr>
          <p:nvPr>
            <p:ph idx="1"/>
          </p:nvPr>
        </p:nvSpPr>
        <p:spPr>
          <a:xfrm>
            <a:off x="1451579" y="2015731"/>
            <a:ext cx="9603275" cy="4263771"/>
          </a:xfrm>
        </p:spPr>
        <p:txBody>
          <a:bodyPr>
            <a:normAutofit fontScale="70000" lnSpcReduction="20000"/>
          </a:bodyPr>
          <a:lstStyle/>
          <a:p>
            <a:pPr marL="0" indent="0">
              <a:buNone/>
            </a:pPr>
            <a:r>
              <a:rPr lang="tr-TR" dirty="0"/>
              <a:t>Vasi atanmasında özel durumlar</a:t>
            </a:r>
          </a:p>
          <a:p>
            <a:r>
              <a:rPr lang="tr-TR" dirty="0"/>
              <a:t>«Haklı sebepler engel olmadıkça, vesayet makamı, vesayet altına alınacak kişinin öncelikle eşini veya yakın hısımlarından birini, vasilik koşullarına sahip olmaları kaydıyla bu göreve atar. Bu atamada yerleşim yerlerinin yakınlığı ve kişisel ilişkiler göz önünde tutulur.» </a:t>
            </a:r>
          </a:p>
          <a:p>
            <a:r>
              <a:rPr lang="tr-TR" dirty="0"/>
              <a:t>«Haklı sebepler engel olmadıkça, vasiliğe, vesayet altına alınacak kişinin ya da ana veya babasının gösterdiği kimse atanır.»</a:t>
            </a:r>
          </a:p>
          <a:p>
            <a:pPr marL="0" indent="0">
              <a:buNone/>
            </a:pPr>
            <a:r>
              <a:rPr lang="tr-TR" dirty="0"/>
              <a:t>Vasi atanmasında usul</a:t>
            </a:r>
          </a:p>
          <a:p>
            <a:r>
              <a:rPr lang="tr-TR" dirty="0"/>
              <a:t>«Vesayet makamı, gecikmeksizin vasi atamakla yükümlüdür. Gerek duyulduğunda henüz ergin olmayanların da kısıtlanmasına karar verilebilir; ancak, kısıtlama kararı ergin olduktan sonra sonuç doğurur. Kısıtlanan ergin çocuklar kural olarak vesayet altına alınmayıp velâyet altında bırakılır.» </a:t>
            </a:r>
          </a:p>
          <a:p>
            <a:r>
              <a:rPr lang="tr-TR" dirty="0"/>
              <a:t>«Vesayet işleri zorunlu kıldığı takdirde vesayet makamı, vasinin atanmasından önce de </a:t>
            </a:r>
            <a:r>
              <a:rPr lang="tr-TR" dirty="0" err="1"/>
              <a:t>re'sen</a:t>
            </a:r>
            <a:r>
              <a:rPr lang="tr-TR" dirty="0"/>
              <a:t> gerekli önlemleri alır; özellikle, kısıtlanması istenen kişinin fiil ehliyetini geçici olarak kaldırabilir ve ona bir temsilci atayabilir. Vesayet makamının kararı ilân olunur.»</a:t>
            </a:r>
          </a:p>
          <a:p>
            <a:r>
              <a:rPr lang="tr-TR" dirty="0"/>
              <a:t>«Atama kararı vasiye hemen tebliğ olunur. Kısıtlamaya ve vasi atanmasına veya kısıtlanan velâyet altında bırakılmışsa buna ilişkin karar, kısıtlının yerleşim yerinde ve nüfusa kayıtlı olduğu yerde ilân olunur.»</a:t>
            </a:r>
          </a:p>
        </p:txBody>
      </p:sp>
    </p:spTree>
    <p:extLst>
      <p:ext uri="{BB962C8B-B14F-4D97-AF65-F5344CB8AC3E}">
        <p14:creationId xmlns:p14="http://schemas.microsoft.com/office/powerpoint/2010/main" val="542048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127B1D-C2BC-4268-9FAA-05743D356AFD}"/>
              </a:ext>
            </a:extLst>
          </p:cNvPr>
          <p:cNvSpPr>
            <a:spLocks noGrp="1"/>
          </p:cNvSpPr>
          <p:nvPr>
            <p:ph type="title"/>
          </p:nvPr>
        </p:nvSpPr>
        <p:spPr/>
        <p:txBody>
          <a:bodyPr/>
          <a:lstStyle/>
          <a:p>
            <a:r>
              <a:rPr lang="tr-TR" dirty="0"/>
              <a:t>DAR ANLAMIYLA VESAYET</a:t>
            </a:r>
          </a:p>
        </p:txBody>
      </p:sp>
      <p:sp>
        <p:nvSpPr>
          <p:cNvPr id="3" name="İçerik Yer Tutucusu 2">
            <a:extLst>
              <a:ext uri="{FF2B5EF4-FFF2-40B4-BE49-F238E27FC236}">
                <a16:creationId xmlns:a16="http://schemas.microsoft.com/office/drawing/2014/main" id="{CF5BFF76-016E-445D-AD8E-78A45E5AE5CE}"/>
              </a:ext>
            </a:extLst>
          </p:cNvPr>
          <p:cNvSpPr>
            <a:spLocks noGrp="1"/>
          </p:cNvSpPr>
          <p:nvPr>
            <p:ph idx="1"/>
          </p:nvPr>
        </p:nvSpPr>
        <p:spPr>
          <a:xfrm>
            <a:off x="1451579" y="2015732"/>
            <a:ext cx="9603275" cy="4198456"/>
          </a:xfrm>
        </p:spPr>
        <p:txBody>
          <a:bodyPr>
            <a:normAutofit lnSpcReduction="10000"/>
          </a:bodyPr>
          <a:lstStyle/>
          <a:p>
            <a:pPr marL="0" indent="0">
              <a:buNone/>
            </a:pPr>
            <a:r>
              <a:rPr lang="tr-TR" dirty="0"/>
              <a:t>Vasilikten kaçınma ve itiraz</a:t>
            </a:r>
          </a:p>
          <a:p>
            <a:r>
              <a:rPr lang="tr-TR" dirty="0"/>
              <a:t>«Vasiliğe atanan kişi, bu durumun kendisine tebliğinden başlayarak on gün içinde vasilikten kaçınma hakkını kullanabilir. </a:t>
            </a:r>
          </a:p>
          <a:p>
            <a:r>
              <a:rPr lang="tr-TR" dirty="0"/>
              <a:t>İlgili olan herkes, vasinin atandığını öğrendiği günden başlayarak on gün içinde atamanın kanuna aykırı olduğunu ileri sürebilir. </a:t>
            </a:r>
          </a:p>
          <a:p>
            <a:r>
              <a:rPr lang="tr-TR" dirty="0"/>
              <a:t>Vesayet makamı, vasilikten kaçınma veya itiraz sebebini yerinde görürse yeni bir vasi atar; yerinde görmediği takdirde, bu konudaki görüşü ile birlikte gerekli kararı vermek üzere durumu denetim makamına bildirir.»</a:t>
            </a:r>
          </a:p>
          <a:p>
            <a:r>
              <a:rPr lang="tr-TR" dirty="0"/>
              <a:t>«Vasiliğe atanan kimse, vasilikten kaçınmış veya atanmasına itiraz edilmiş olsa bile, yerine bir başkası atanıncaya kadar vasiye ait görevleri yerine getirmekle yükümlüdür.»</a:t>
            </a:r>
          </a:p>
        </p:txBody>
      </p:sp>
    </p:spTree>
    <p:extLst>
      <p:ext uri="{BB962C8B-B14F-4D97-AF65-F5344CB8AC3E}">
        <p14:creationId xmlns:p14="http://schemas.microsoft.com/office/powerpoint/2010/main" val="2745446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F25A25-0537-4262-9F1C-404E430EF0F0}"/>
              </a:ext>
            </a:extLst>
          </p:cNvPr>
          <p:cNvSpPr>
            <a:spLocks noGrp="1"/>
          </p:cNvSpPr>
          <p:nvPr>
            <p:ph type="title"/>
          </p:nvPr>
        </p:nvSpPr>
        <p:spPr/>
        <p:txBody>
          <a:bodyPr/>
          <a:lstStyle/>
          <a:p>
            <a:r>
              <a:rPr lang="tr-TR" dirty="0"/>
              <a:t>DAR ANLAMIYLA VESAYET</a:t>
            </a:r>
          </a:p>
        </p:txBody>
      </p:sp>
      <p:sp>
        <p:nvSpPr>
          <p:cNvPr id="3" name="İçerik Yer Tutucusu 2">
            <a:extLst>
              <a:ext uri="{FF2B5EF4-FFF2-40B4-BE49-F238E27FC236}">
                <a16:creationId xmlns:a16="http://schemas.microsoft.com/office/drawing/2014/main" id="{FDAE9A45-3F96-49F0-8DD0-4F5EBABDD414}"/>
              </a:ext>
            </a:extLst>
          </p:cNvPr>
          <p:cNvSpPr>
            <a:spLocks noGrp="1"/>
          </p:cNvSpPr>
          <p:nvPr>
            <p:ph idx="1"/>
          </p:nvPr>
        </p:nvSpPr>
        <p:spPr>
          <a:xfrm>
            <a:off x="1451579" y="2015732"/>
            <a:ext cx="9603275" cy="4114480"/>
          </a:xfrm>
        </p:spPr>
        <p:txBody>
          <a:bodyPr>
            <a:normAutofit fontScale="85000" lnSpcReduction="20000"/>
          </a:bodyPr>
          <a:lstStyle/>
          <a:p>
            <a:pPr marL="0" indent="0">
              <a:buNone/>
            </a:pPr>
            <a:r>
              <a:rPr lang="tr-TR" dirty="0"/>
              <a:t>Kesin görev devri</a:t>
            </a:r>
          </a:p>
          <a:p>
            <a:r>
              <a:rPr lang="tr-TR" dirty="0"/>
              <a:t>Vasi olarak atanan kişinin atama kararının kesinleşmesinden sonra vasilik görevinin sona ermesi ancak m. 470 vd.’ dedi şartların gerçekleşmesiyle mümkün olur.</a:t>
            </a:r>
          </a:p>
          <a:p>
            <a:pPr marL="0" indent="0">
              <a:buNone/>
            </a:pPr>
            <a:r>
              <a:rPr lang="tr-TR" dirty="0"/>
              <a:t>Vasinin görev süresi</a:t>
            </a:r>
          </a:p>
          <a:p>
            <a:r>
              <a:rPr lang="tr-TR" dirty="0"/>
              <a:t>Kanunda vasinin görev süresi 2 yıl olarak öngörülmüştür, hüküm emredici niteliktedir.</a:t>
            </a:r>
          </a:p>
          <a:p>
            <a:r>
              <a:rPr lang="tr-TR" dirty="0"/>
              <a:t>Sürenin bitiminde vesayet makamı, vasinin görevini 2 yıl için uzatabilir.</a:t>
            </a:r>
          </a:p>
          <a:p>
            <a:r>
              <a:rPr lang="tr-TR" dirty="0"/>
              <a:t>4 yılın dolmasıyla vasi, vasilikten kaçınma hakkını kullanabilir.</a:t>
            </a:r>
          </a:p>
          <a:p>
            <a:r>
              <a:rPr lang="tr-TR" dirty="0"/>
              <a:t>Sürenin bitimiyle vasinin görevi kendiliğinden sona erer.</a:t>
            </a:r>
          </a:p>
          <a:p>
            <a:pPr marL="0" indent="0">
              <a:buNone/>
            </a:pPr>
            <a:r>
              <a:rPr lang="tr-TR" dirty="0"/>
              <a:t>Vasinin ücreti</a:t>
            </a:r>
          </a:p>
          <a:p>
            <a:r>
              <a:rPr lang="tr-TR" dirty="0"/>
              <a:t>«Vasi, vesayet altındaki kişinin malvarlığından, olanak bulunmadığı takdirde Hazineden karşılanmak üzere kendisine bir ücret verilmesini isteyebilir.»</a:t>
            </a:r>
          </a:p>
        </p:txBody>
      </p:sp>
    </p:spTree>
    <p:extLst>
      <p:ext uri="{BB962C8B-B14F-4D97-AF65-F5344CB8AC3E}">
        <p14:creationId xmlns:p14="http://schemas.microsoft.com/office/powerpoint/2010/main" val="32188457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500449-9187-4BC4-8AEA-256EC790D435}"/>
              </a:ext>
            </a:extLst>
          </p:cNvPr>
          <p:cNvSpPr>
            <a:spLocks noGrp="1"/>
          </p:cNvSpPr>
          <p:nvPr>
            <p:ph type="title"/>
          </p:nvPr>
        </p:nvSpPr>
        <p:spPr/>
        <p:txBody>
          <a:bodyPr/>
          <a:lstStyle/>
          <a:p>
            <a:r>
              <a:rPr lang="tr-TR" dirty="0"/>
              <a:t>DAR ANLAMIYLA VESAYET</a:t>
            </a:r>
          </a:p>
        </p:txBody>
      </p:sp>
      <p:sp>
        <p:nvSpPr>
          <p:cNvPr id="4" name="Metin Yer Tutucusu 3">
            <a:extLst>
              <a:ext uri="{FF2B5EF4-FFF2-40B4-BE49-F238E27FC236}">
                <a16:creationId xmlns:a16="http://schemas.microsoft.com/office/drawing/2014/main" id="{00DE1B97-AC6A-4AA8-BB8A-EFC3930042D1}"/>
              </a:ext>
            </a:extLst>
          </p:cNvPr>
          <p:cNvSpPr>
            <a:spLocks noGrp="1"/>
          </p:cNvSpPr>
          <p:nvPr>
            <p:ph type="body" idx="1"/>
          </p:nvPr>
        </p:nvSpPr>
        <p:spPr/>
        <p:txBody>
          <a:bodyPr>
            <a:normAutofit fontScale="92500" lnSpcReduction="10000"/>
          </a:bodyPr>
          <a:lstStyle/>
          <a:p>
            <a:r>
              <a:rPr lang="tr-TR" dirty="0"/>
              <a:t>VESAYETİN YÜRÜTÜMÜ</a:t>
            </a:r>
          </a:p>
        </p:txBody>
      </p:sp>
      <p:sp>
        <p:nvSpPr>
          <p:cNvPr id="3" name="İçerik Yer Tutucusu 2">
            <a:extLst>
              <a:ext uri="{FF2B5EF4-FFF2-40B4-BE49-F238E27FC236}">
                <a16:creationId xmlns:a16="http://schemas.microsoft.com/office/drawing/2014/main" id="{357A485C-72F3-474F-BB4E-3486468C318C}"/>
              </a:ext>
            </a:extLst>
          </p:cNvPr>
          <p:cNvSpPr>
            <a:spLocks noGrp="1"/>
          </p:cNvSpPr>
          <p:nvPr>
            <p:ph sz="half" idx="2"/>
          </p:nvPr>
        </p:nvSpPr>
        <p:spPr>
          <a:xfrm>
            <a:off x="1447191" y="2824269"/>
            <a:ext cx="4645152" cy="3229568"/>
          </a:xfrm>
        </p:spPr>
        <p:txBody>
          <a:bodyPr>
            <a:normAutofit fontScale="85000" lnSpcReduction="10000"/>
          </a:bodyPr>
          <a:lstStyle/>
          <a:p>
            <a:pPr marL="0" indent="0">
              <a:buNone/>
            </a:pPr>
            <a:r>
              <a:rPr lang="tr-TR" dirty="0"/>
              <a:t>«Vasi, vesayet altındaki küçüğün veya kısıtlının kişiliği ve malvarlığı ile ilgili bütün menfaatlerini korumak ve hukukî işlemlerde onu temsil etmekle yükümlüdür.»</a:t>
            </a:r>
          </a:p>
          <a:p>
            <a:pPr marL="457200" indent="-457200">
              <a:buFont typeface="+mj-lt"/>
              <a:buAutoNum type="arabicPeriod"/>
            </a:pPr>
            <a:r>
              <a:rPr lang="tr-TR" dirty="0"/>
              <a:t>Vasinin göreve başlaması</a:t>
            </a:r>
          </a:p>
          <a:p>
            <a:pPr marL="457200" indent="-457200">
              <a:buFont typeface="+mj-lt"/>
              <a:buAutoNum type="arabicPeriod"/>
            </a:pPr>
            <a:r>
              <a:rPr lang="tr-TR" dirty="0"/>
              <a:t>Vesayet altındaki kişiye yönelik kişisel özen</a:t>
            </a:r>
          </a:p>
          <a:p>
            <a:pPr marL="457200" indent="-457200">
              <a:buFont typeface="+mj-lt"/>
              <a:buAutoNum type="arabicPeriod"/>
            </a:pPr>
            <a:r>
              <a:rPr lang="tr-TR" dirty="0"/>
              <a:t>Vesayet altındaki kişinin temsili</a:t>
            </a:r>
          </a:p>
          <a:p>
            <a:pPr marL="457200" indent="-457200">
              <a:buFont typeface="+mj-lt"/>
              <a:buAutoNum type="arabicPeriod"/>
            </a:pPr>
            <a:r>
              <a:rPr lang="tr-TR" dirty="0"/>
              <a:t>Vesayet altındaki kişinin mallarının yönetimi</a:t>
            </a:r>
          </a:p>
        </p:txBody>
      </p:sp>
      <p:sp>
        <p:nvSpPr>
          <p:cNvPr id="5" name="Metin Yer Tutucusu 4">
            <a:extLst>
              <a:ext uri="{FF2B5EF4-FFF2-40B4-BE49-F238E27FC236}">
                <a16:creationId xmlns:a16="http://schemas.microsoft.com/office/drawing/2014/main" id="{B8378309-D615-4D39-9C38-D53DB4B42C59}"/>
              </a:ext>
            </a:extLst>
          </p:cNvPr>
          <p:cNvSpPr>
            <a:spLocks noGrp="1"/>
          </p:cNvSpPr>
          <p:nvPr>
            <p:ph type="body" sz="quarter" idx="3"/>
          </p:nvPr>
        </p:nvSpPr>
        <p:spPr/>
        <p:txBody>
          <a:bodyPr>
            <a:normAutofit fontScale="92500" lnSpcReduction="10000"/>
          </a:bodyPr>
          <a:lstStyle/>
          <a:p>
            <a:endParaRPr lang="tr-TR" dirty="0"/>
          </a:p>
          <a:p>
            <a:r>
              <a:rPr lang="tr-TR" dirty="0"/>
              <a:t>VESAYET DAİRELERİNİN GÖREVLERİ</a:t>
            </a:r>
          </a:p>
        </p:txBody>
      </p:sp>
      <p:sp>
        <p:nvSpPr>
          <p:cNvPr id="6" name="İçerik Yer Tutucusu 5">
            <a:extLst>
              <a:ext uri="{FF2B5EF4-FFF2-40B4-BE49-F238E27FC236}">
                <a16:creationId xmlns:a16="http://schemas.microsoft.com/office/drawing/2014/main" id="{2EF0E0C1-D75B-4E5E-8612-8601C96484E2}"/>
              </a:ext>
            </a:extLst>
          </p:cNvPr>
          <p:cNvSpPr>
            <a:spLocks noGrp="1"/>
          </p:cNvSpPr>
          <p:nvPr>
            <p:ph sz="quarter" idx="4"/>
          </p:nvPr>
        </p:nvSpPr>
        <p:spPr>
          <a:xfrm>
            <a:off x="6412362" y="2821491"/>
            <a:ext cx="4645152" cy="3232346"/>
          </a:xfrm>
        </p:spPr>
        <p:txBody>
          <a:bodyPr>
            <a:normAutofit fontScale="85000" lnSpcReduction="10000"/>
          </a:bodyPr>
          <a:lstStyle/>
          <a:p>
            <a:pPr marL="457200" indent="-457200">
              <a:buFont typeface="+mj-lt"/>
              <a:buAutoNum type="arabicPeriod"/>
            </a:pPr>
            <a:r>
              <a:rPr lang="tr-TR" sz="2600" dirty="0"/>
              <a:t>Şikayet ve itirazları inceleme</a:t>
            </a:r>
          </a:p>
          <a:p>
            <a:pPr marL="457200" indent="-457200">
              <a:buFont typeface="+mj-lt"/>
              <a:buAutoNum type="arabicPeriod"/>
            </a:pPr>
            <a:r>
              <a:rPr lang="tr-TR" sz="2600" dirty="0"/>
              <a:t>İzin verme</a:t>
            </a:r>
          </a:p>
          <a:p>
            <a:pPr marL="457200" indent="-457200">
              <a:buFont typeface="+mj-lt"/>
              <a:buAutoNum type="arabicPeriod"/>
            </a:pPr>
            <a:r>
              <a:rPr lang="tr-TR" sz="2600" dirty="0"/>
              <a:t>Rapor ve hesapları inceleme</a:t>
            </a:r>
          </a:p>
          <a:p>
            <a:endParaRPr lang="tr-TR" dirty="0"/>
          </a:p>
        </p:txBody>
      </p:sp>
    </p:spTree>
    <p:extLst>
      <p:ext uri="{BB962C8B-B14F-4D97-AF65-F5344CB8AC3E}">
        <p14:creationId xmlns:p14="http://schemas.microsoft.com/office/powerpoint/2010/main" val="20411041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B94003E-4CF8-4C0A-BE8D-413F7C97D1F6}"/>
              </a:ext>
            </a:extLst>
          </p:cNvPr>
          <p:cNvSpPr>
            <a:spLocks noGrp="1"/>
          </p:cNvSpPr>
          <p:nvPr>
            <p:ph type="title"/>
          </p:nvPr>
        </p:nvSpPr>
        <p:spPr/>
        <p:txBody>
          <a:bodyPr/>
          <a:lstStyle/>
          <a:p>
            <a:r>
              <a:rPr lang="tr-TR" dirty="0"/>
              <a:t>DAR ANLAMIYLA VESAYET</a:t>
            </a:r>
          </a:p>
        </p:txBody>
      </p:sp>
      <p:sp>
        <p:nvSpPr>
          <p:cNvPr id="3" name="İçerik Yer Tutucusu 2">
            <a:extLst>
              <a:ext uri="{FF2B5EF4-FFF2-40B4-BE49-F238E27FC236}">
                <a16:creationId xmlns:a16="http://schemas.microsoft.com/office/drawing/2014/main" id="{9B20B8E1-AC3E-4EBF-A73C-4AA596E5691D}"/>
              </a:ext>
            </a:extLst>
          </p:cNvPr>
          <p:cNvSpPr>
            <a:spLocks noGrp="1"/>
          </p:cNvSpPr>
          <p:nvPr>
            <p:ph idx="1"/>
          </p:nvPr>
        </p:nvSpPr>
        <p:spPr>
          <a:xfrm>
            <a:off x="1451579" y="2015732"/>
            <a:ext cx="9603275" cy="4037749"/>
          </a:xfrm>
        </p:spPr>
        <p:txBody>
          <a:bodyPr/>
          <a:lstStyle/>
          <a:p>
            <a:pPr marL="0" indent="0">
              <a:buNone/>
            </a:pPr>
            <a:r>
              <a:rPr lang="tr-TR" dirty="0"/>
              <a:t>VESAYETİN SONA ERMESİ</a:t>
            </a:r>
          </a:p>
          <a:p>
            <a:pPr marL="0" indent="0">
              <a:buNone/>
            </a:pPr>
            <a:r>
              <a:rPr lang="tr-TR" dirty="0"/>
              <a:t>Vesayeti gerektiren sebeplerin ortadan kalkmasına bağlı olarak vesayetin sona ermesi</a:t>
            </a:r>
          </a:p>
          <a:p>
            <a:pPr marL="457200" indent="-457200">
              <a:buFont typeface="+mj-lt"/>
              <a:buAutoNum type="arabicPeriod"/>
            </a:pPr>
            <a:r>
              <a:rPr lang="tr-TR" dirty="0"/>
              <a:t>Kendiliğinden sona erme</a:t>
            </a:r>
          </a:p>
          <a:p>
            <a:pPr marL="914400" lvl="1" indent="-457200">
              <a:buFont typeface="+mj-lt"/>
              <a:buAutoNum type="arabicPeriod"/>
            </a:pPr>
            <a:r>
              <a:rPr lang="tr-TR" dirty="0"/>
              <a:t>Küçüğün ergin olması</a:t>
            </a:r>
          </a:p>
          <a:p>
            <a:pPr marL="914400" lvl="1" indent="-457200">
              <a:buFont typeface="+mj-lt"/>
              <a:buAutoNum type="arabicPeriod"/>
            </a:pPr>
            <a:r>
              <a:rPr lang="tr-TR" dirty="0"/>
              <a:t>Hükümlünün hapis halinin sona ermesi</a:t>
            </a:r>
          </a:p>
          <a:p>
            <a:pPr marL="914400" lvl="1" indent="-457200">
              <a:buFont typeface="+mj-lt"/>
              <a:buAutoNum type="arabicPeriod"/>
            </a:pPr>
            <a:r>
              <a:rPr lang="tr-TR" dirty="0"/>
              <a:t>Ölüm ve gaiplik</a:t>
            </a:r>
          </a:p>
          <a:p>
            <a:pPr marL="457200" indent="-457200">
              <a:buFont typeface="+mj-lt"/>
              <a:buAutoNum type="arabicPeriod"/>
            </a:pPr>
            <a:r>
              <a:rPr lang="tr-TR" dirty="0"/>
              <a:t>Mahkeme kararı ile sona erme</a:t>
            </a:r>
          </a:p>
          <a:p>
            <a:pPr marL="914400" lvl="1" indent="-457200">
              <a:buFont typeface="+mj-lt"/>
              <a:buAutoNum type="arabicPeriod"/>
            </a:pPr>
            <a:r>
              <a:rPr lang="tr-TR" dirty="0"/>
              <a:t>Vesayetin dayandığı kısıtlama sebepleri ortadan kalkmış olmalıdır.</a:t>
            </a:r>
          </a:p>
          <a:p>
            <a:pPr marL="914400" lvl="1" indent="-457200">
              <a:buFont typeface="+mj-lt"/>
              <a:buAutoNum type="arabicPeriod"/>
            </a:pPr>
            <a:r>
              <a:rPr lang="tr-TR" dirty="0"/>
              <a:t>Kısıtlı ve ilgililerin talebi üzerine karar verilir.</a:t>
            </a:r>
          </a:p>
        </p:txBody>
      </p:sp>
    </p:spTree>
    <p:extLst>
      <p:ext uri="{BB962C8B-B14F-4D97-AF65-F5344CB8AC3E}">
        <p14:creationId xmlns:p14="http://schemas.microsoft.com/office/powerpoint/2010/main" val="1175472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9CFA1E-58CD-4C4B-AB7E-F9613DB3B905}"/>
              </a:ext>
            </a:extLst>
          </p:cNvPr>
          <p:cNvSpPr>
            <a:spLocks noGrp="1"/>
          </p:cNvSpPr>
          <p:nvPr>
            <p:ph type="title"/>
          </p:nvPr>
        </p:nvSpPr>
        <p:spPr/>
        <p:txBody>
          <a:bodyPr/>
          <a:lstStyle/>
          <a:p>
            <a:r>
              <a:rPr lang="tr-TR" dirty="0"/>
              <a:t>EV başkanlığı</a:t>
            </a:r>
          </a:p>
        </p:txBody>
      </p:sp>
      <p:sp>
        <p:nvSpPr>
          <p:cNvPr id="3" name="İçerik Yer Tutucusu 2">
            <a:extLst>
              <a:ext uri="{FF2B5EF4-FFF2-40B4-BE49-F238E27FC236}">
                <a16:creationId xmlns:a16="http://schemas.microsoft.com/office/drawing/2014/main" id="{3E4462DC-75D2-40A7-B4A9-6D1D5FC32B3B}"/>
              </a:ext>
            </a:extLst>
          </p:cNvPr>
          <p:cNvSpPr>
            <a:spLocks noGrp="1"/>
          </p:cNvSpPr>
          <p:nvPr>
            <p:ph idx="1"/>
          </p:nvPr>
        </p:nvSpPr>
        <p:spPr>
          <a:xfrm>
            <a:off x="1451579" y="2015732"/>
            <a:ext cx="9603275" cy="4114480"/>
          </a:xfrm>
        </p:spPr>
        <p:txBody>
          <a:bodyPr>
            <a:normAutofit fontScale="92500" lnSpcReduction="10000"/>
          </a:bodyPr>
          <a:lstStyle/>
          <a:p>
            <a:r>
              <a:rPr lang="tr-TR" dirty="0"/>
              <a:t>Bir aile oluşturmayan birden çok kimsenin birlikte yaşaması halinde; bir düzen kurulması, bazı kimselerin korunması ve bazılarının da fiillerinden dolayı sorumlu olması, gerekir.</a:t>
            </a:r>
          </a:p>
          <a:p>
            <a:r>
              <a:rPr lang="tr-TR" dirty="0"/>
              <a:t>Ev başkanlığı kurumu bu düzenin sağlanması amacıyla düzenlenmiştir.</a:t>
            </a:r>
          </a:p>
          <a:p>
            <a:r>
              <a:rPr lang="tr-TR" dirty="0"/>
              <a:t>Birlikte yaşamanın kaynağı kan veya kayın hısımlığı ya da bir sözleşme olabileceği gibi bir koruma gözetme ilişkisinden de kaynaklanabilir. </a:t>
            </a:r>
          </a:p>
          <a:p>
            <a:r>
              <a:rPr lang="tr-TR" dirty="0"/>
              <a:t>Kan hısımlığına dayalı aile (dar anlamda aile): Ana, baba ve çocuklar.</a:t>
            </a:r>
          </a:p>
          <a:p>
            <a:r>
              <a:rPr lang="tr-TR" dirty="0"/>
              <a:t>Kan ve kayın hısımlığına dayalı aile: Ana, baba, çocuklar ve büyükanne-büyükbaba.</a:t>
            </a:r>
          </a:p>
          <a:p>
            <a:r>
              <a:rPr lang="tr-TR" dirty="0"/>
              <a:t>Sözleşmeye dayalı aile: Bir ev işletmesinde birlikte yaşayan işçi ve çıraklar.</a:t>
            </a:r>
          </a:p>
          <a:p>
            <a:r>
              <a:rPr lang="tr-TR" dirty="0"/>
              <a:t>Bu türden birlikte yaşamaların, TMK m. 367-369 hükümlerine tabi olması için birlikte yaşayan kişilerin, içlerinden birinin otoritesine tabi olmayı kabullenmiş olmaları gerekir.</a:t>
            </a:r>
          </a:p>
        </p:txBody>
      </p:sp>
    </p:spTree>
    <p:extLst>
      <p:ext uri="{BB962C8B-B14F-4D97-AF65-F5344CB8AC3E}">
        <p14:creationId xmlns:p14="http://schemas.microsoft.com/office/powerpoint/2010/main" val="39012736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A75D5A-0BF7-4580-9582-51C0D4BA1811}"/>
              </a:ext>
            </a:extLst>
          </p:cNvPr>
          <p:cNvSpPr>
            <a:spLocks noGrp="1"/>
          </p:cNvSpPr>
          <p:nvPr>
            <p:ph type="title"/>
          </p:nvPr>
        </p:nvSpPr>
        <p:spPr/>
        <p:txBody>
          <a:bodyPr/>
          <a:lstStyle/>
          <a:p>
            <a:r>
              <a:rPr lang="tr-TR" dirty="0"/>
              <a:t>DAR ANLAMIYLA VESAYET</a:t>
            </a:r>
          </a:p>
        </p:txBody>
      </p:sp>
      <p:sp>
        <p:nvSpPr>
          <p:cNvPr id="3" name="İçerik Yer Tutucusu 2">
            <a:extLst>
              <a:ext uri="{FF2B5EF4-FFF2-40B4-BE49-F238E27FC236}">
                <a16:creationId xmlns:a16="http://schemas.microsoft.com/office/drawing/2014/main" id="{02BD4C1D-7C34-43E1-848D-414174208E4B}"/>
              </a:ext>
            </a:extLst>
          </p:cNvPr>
          <p:cNvSpPr>
            <a:spLocks noGrp="1"/>
          </p:cNvSpPr>
          <p:nvPr>
            <p:ph idx="1"/>
          </p:nvPr>
        </p:nvSpPr>
        <p:spPr/>
        <p:txBody>
          <a:bodyPr>
            <a:normAutofit lnSpcReduction="10000"/>
          </a:bodyPr>
          <a:lstStyle/>
          <a:p>
            <a:pPr marL="0" indent="0">
              <a:buNone/>
            </a:pPr>
            <a:r>
              <a:rPr lang="tr-TR" dirty="0"/>
              <a:t>Vasilik görevinin sona ermesi </a:t>
            </a:r>
          </a:p>
          <a:p>
            <a:pPr marL="457200" indent="-457200">
              <a:buFont typeface="+mj-lt"/>
              <a:buAutoNum type="arabicPeriod"/>
            </a:pPr>
            <a:r>
              <a:rPr lang="tr-TR" dirty="0"/>
              <a:t>Vasinin ölümü, vasinin ehliyetsiz hale gelmesi, vasinin kasıtlı işlenmiş suçtan dolayı hapis mahkumiyeti hallerinde; vasinin görevi kendiliğinden sona erer.</a:t>
            </a:r>
          </a:p>
          <a:p>
            <a:pPr marL="457200" indent="-457200">
              <a:buFont typeface="+mj-lt"/>
              <a:buAutoNum type="arabicPeriod"/>
            </a:pPr>
            <a:r>
              <a:rPr lang="tr-TR" dirty="0"/>
              <a:t>Vasilik engellerinin göreve başladıktan sonra ortaya çıkması veya farkına varılması halinde vasi, derhal görevden çekilmek zorundadır.</a:t>
            </a:r>
          </a:p>
          <a:p>
            <a:pPr marL="457200" indent="-457200">
              <a:buFont typeface="+mj-lt"/>
              <a:buAutoNum type="arabicPeriod"/>
            </a:pPr>
            <a:r>
              <a:rPr lang="tr-TR" dirty="0"/>
              <a:t>Vasi, kendisi için vasilikten kaçınma sebebi ortaya çıkarsa görevden alınmasını isteyebilir.</a:t>
            </a:r>
          </a:p>
          <a:p>
            <a:r>
              <a:rPr lang="tr-TR" dirty="0"/>
              <a:t>Görevi sona eren vasi, yenisi göreve başlayıncaya kadar zorunlu işleri yapmakla yükümlüdür.</a:t>
            </a:r>
          </a:p>
        </p:txBody>
      </p:sp>
    </p:spTree>
    <p:extLst>
      <p:ext uri="{BB962C8B-B14F-4D97-AF65-F5344CB8AC3E}">
        <p14:creationId xmlns:p14="http://schemas.microsoft.com/office/powerpoint/2010/main" val="754571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A7A888-3823-46C7-AE5C-F961D9888260}"/>
              </a:ext>
            </a:extLst>
          </p:cNvPr>
          <p:cNvSpPr>
            <a:spLocks noGrp="1"/>
          </p:cNvSpPr>
          <p:nvPr>
            <p:ph type="title"/>
          </p:nvPr>
        </p:nvSpPr>
        <p:spPr/>
        <p:txBody>
          <a:bodyPr/>
          <a:lstStyle/>
          <a:p>
            <a:r>
              <a:rPr lang="tr-TR" dirty="0"/>
              <a:t>DAR ANLAMIYLA VESAYET</a:t>
            </a:r>
          </a:p>
        </p:txBody>
      </p:sp>
      <p:sp>
        <p:nvSpPr>
          <p:cNvPr id="3" name="İçerik Yer Tutucusu 2">
            <a:extLst>
              <a:ext uri="{FF2B5EF4-FFF2-40B4-BE49-F238E27FC236}">
                <a16:creationId xmlns:a16="http://schemas.microsoft.com/office/drawing/2014/main" id="{0A987DE2-C866-4916-9523-743E8BCAB43F}"/>
              </a:ext>
            </a:extLst>
          </p:cNvPr>
          <p:cNvSpPr>
            <a:spLocks noGrp="1"/>
          </p:cNvSpPr>
          <p:nvPr>
            <p:ph idx="1"/>
          </p:nvPr>
        </p:nvSpPr>
        <p:spPr>
          <a:xfrm>
            <a:off x="1451579" y="2015732"/>
            <a:ext cx="9603275" cy="4189125"/>
          </a:xfrm>
        </p:spPr>
        <p:txBody>
          <a:bodyPr>
            <a:normAutofit fontScale="70000" lnSpcReduction="20000"/>
          </a:bodyPr>
          <a:lstStyle/>
          <a:p>
            <a:pPr marL="0" indent="0">
              <a:buNone/>
            </a:pPr>
            <a:r>
              <a:rPr lang="tr-TR" dirty="0"/>
              <a:t>Vasinin görevden alınması</a:t>
            </a:r>
          </a:p>
          <a:p>
            <a:pPr marL="0" indent="0">
              <a:buNone/>
            </a:pPr>
            <a:r>
              <a:rPr lang="tr-TR" dirty="0"/>
              <a:t>Sebepleri: </a:t>
            </a:r>
          </a:p>
          <a:p>
            <a:pPr marL="914400" lvl="1" indent="-457200">
              <a:buFont typeface="+mj-lt"/>
              <a:buAutoNum type="arabicPeriod"/>
            </a:pPr>
            <a:r>
              <a:rPr lang="tr-TR" dirty="0"/>
              <a:t>Vasinin görevini ağır surette savsaklaması</a:t>
            </a:r>
          </a:p>
          <a:p>
            <a:pPr marL="914400" lvl="1" indent="-457200">
              <a:buFont typeface="+mj-lt"/>
              <a:buAutoNum type="arabicPeriod"/>
            </a:pPr>
            <a:r>
              <a:rPr lang="tr-TR" dirty="0"/>
              <a:t>Vasinin yetkilerini kötüye kullanması</a:t>
            </a:r>
          </a:p>
          <a:p>
            <a:pPr marL="914400" lvl="1" indent="-457200">
              <a:buFont typeface="+mj-lt"/>
              <a:buAutoNum type="arabicPeriod"/>
            </a:pPr>
            <a:r>
              <a:rPr lang="tr-TR" dirty="0"/>
              <a:t>Vasinin güven sarsıcı davranışları</a:t>
            </a:r>
          </a:p>
          <a:p>
            <a:pPr marL="914400" lvl="1" indent="-457200">
              <a:buFont typeface="+mj-lt"/>
              <a:buAutoNum type="arabicPeriod"/>
            </a:pPr>
            <a:r>
              <a:rPr lang="tr-TR" dirty="0"/>
              <a:t>Vasinin ödeme güçlüğü</a:t>
            </a:r>
          </a:p>
          <a:p>
            <a:pPr marL="914400" lvl="1" indent="-457200">
              <a:buFont typeface="+mj-lt"/>
              <a:buAutoNum type="arabicPeriod"/>
            </a:pPr>
            <a:r>
              <a:rPr lang="tr-TR" dirty="0"/>
              <a:t>Vasiye ilişkin, vesayet altındaki kişinin menfaatlerine yönelik korumayı azaltacak düzeydeki yetersizlik halleri</a:t>
            </a:r>
          </a:p>
          <a:p>
            <a:r>
              <a:rPr lang="tr-TR" dirty="0"/>
              <a:t>Görevden alma hususunda görevli mahkeme, sulh hukuk mahkemesidir.</a:t>
            </a:r>
          </a:p>
          <a:p>
            <a:r>
              <a:rPr lang="tr-TR" dirty="0"/>
              <a:t>Görevden almayı talep etme yetkisi, vesayet altındaki kişi ve bu hususta menfaati olan kişilerdir.</a:t>
            </a:r>
          </a:p>
          <a:p>
            <a:r>
              <a:rPr lang="tr-TR" dirty="0"/>
              <a:t>Mahkeme, görevden alma veya uyarı kararı verebilir.</a:t>
            </a:r>
          </a:p>
          <a:p>
            <a:pPr>
              <a:buFont typeface="Wingdings" panose="05000000000000000000" pitchFamily="2" charset="2"/>
              <a:buChar char="v"/>
            </a:pPr>
            <a:r>
              <a:rPr lang="tr-TR" dirty="0"/>
              <a:t>Görevi sona eren vasi, yönetimle ilgili son raporu ve kesin hesabı vermekle yükümlüdür.</a:t>
            </a:r>
          </a:p>
          <a:p>
            <a:pPr>
              <a:buFont typeface="Wingdings" panose="05000000000000000000" pitchFamily="2" charset="2"/>
              <a:buChar char="v"/>
            </a:pPr>
            <a:r>
              <a:rPr lang="tr-TR" dirty="0"/>
              <a:t>Görevi sona eren vasi, zilyetliğindeki malvarlığını teslim eder.</a:t>
            </a:r>
          </a:p>
          <a:p>
            <a:pPr>
              <a:buFont typeface="Wingdings" panose="05000000000000000000" pitchFamily="2" charset="2"/>
              <a:buChar char="v"/>
            </a:pPr>
            <a:r>
              <a:rPr lang="tr-TR" dirty="0"/>
              <a:t>Vasinin görevine son verildiğine ilişkin karar, kurucu değil açıklayıcıdır.</a:t>
            </a:r>
          </a:p>
          <a:p>
            <a:pPr marL="0" indent="0">
              <a:buNone/>
            </a:pPr>
            <a:endParaRPr lang="tr-TR" dirty="0"/>
          </a:p>
        </p:txBody>
      </p:sp>
    </p:spTree>
    <p:extLst>
      <p:ext uri="{BB962C8B-B14F-4D97-AF65-F5344CB8AC3E}">
        <p14:creationId xmlns:p14="http://schemas.microsoft.com/office/powerpoint/2010/main" val="3820456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896A18-8D95-4E42-8EB8-ED67F2114812}"/>
              </a:ext>
            </a:extLst>
          </p:cNvPr>
          <p:cNvSpPr>
            <a:spLocks noGrp="1"/>
          </p:cNvSpPr>
          <p:nvPr>
            <p:ph type="title"/>
          </p:nvPr>
        </p:nvSpPr>
        <p:spPr/>
        <p:txBody>
          <a:bodyPr/>
          <a:lstStyle/>
          <a:p>
            <a:r>
              <a:rPr lang="tr-TR" dirty="0"/>
              <a:t>KORUMA AMAÇLI ÖZGÜRLÜĞÜN KISITLANMASI</a:t>
            </a:r>
          </a:p>
        </p:txBody>
      </p:sp>
      <p:sp>
        <p:nvSpPr>
          <p:cNvPr id="3" name="İçerik Yer Tutucusu 2">
            <a:extLst>
              <a:ext uri="{FF2B5EF4-FFF2-40B4-BE49-F238E27FC236}">
                <a16:creationId xmlns:a16="http://schemas.microsoft.com/office/drawing/2014/main" id="{BC17C268-44AC-498F-BDD8-1E7F292AC0DB}"/>
              </a:ext>
            </a:extLst>
          </p:cNvPr>
          <p:cNvSpPr>
            <a:spLocks noGrp="1"/>
          </p:cNvSpPr>
          <p:nvPr>
            <p:ph idx="1"/>
          </p:nvPr>
        </p:nvSpPr>
        <p:spPr>
          <a:xfrm>
            <a:off x="1451579" y="2015732"/>
            <a:ext cx="9603275" cy="4105150"/>
          </a:xfrm>
        </p:spPr>
        <p:txBody>
          <a:bodyPr>
            <a:normAutofit fontScale="92500" lnSpcReduction="20000"/>
          </a:bodyPr>
          <a:lstStyle/>
          <a:p>
            <a:r>
              <a:rPr lang="tr-TR" dirty="0"/>
              <a:t>Kişinin korunması amaçlanmaktadır.</a:t>
            </a:r>
          </a:p>
          <a:p>
            <a:r>
              <a:rPr lang="tr-TR" dirty="0"/>
              <a:t>Şartları: </a:t>
            </a:r>
          </a:p>
          <a:p>
            <a:pPr marL="800100" lvl="1" indent="-342900">
              <a:buFont typeface="+mj-lt"/>
              <a:buAutoNum type="arabicPeriod"/>
            </a:pPr>
            <a:r>
              <a:rPr lang="tr-TR" dirty="0"/>
              <a:t>Sınırlı sayıdaki kişisel zayıflık hallerinden kaynaklanan özel bir koruma ihtiyacı bulunmalıdır.</a:t>
            </a:r>
          </a:p>
          <a:p>
            <a:pPr marL="800100" lvl="1" indent="-342900">
              <a:buFont typeface="+mj-lt"/>
              <a:buAutoNum type="arabicPeriod"/>
            </a:pPr>
            <a:r>
              <a:rPr lang="tr-TR" dirty="0"/>
              <a:t>Zayıflık durumu bulunmalıdır. ( Akıl hastalığı ve akıl zayıflığı, alkol ve uyuşturucu madde bağımlılığı, ağır tehlike arz eden bulaşıcı hastalık ve serserilik)</a:t>
            </a:r>
          </a:p>
          <a:p>
            <a:pPr marL="800100" lvl="1" indent="-342900">
              <a:buFont typeface="+mj-lt"/>
              <a:buAutoNum type="arabicPeriod"/>
            </a:pPr>
            <a:r>
              <a:rPr lang="tr-TR" dirty="0"/>
              <a:t>Toplum için tehlike oluşturma</a:t>
            </a:r>
          </a:p>
          <a:p>
            <a:pPr marL="800100" lvl="1" indent="-342900">
              <a:buFont typeface="+mj-lt"/>
              <a:buAutoNum type="arabicPeriod"/>
            </a:pPr>
            <a:r>
              <a:rPr lang="tr-TR" dirty="0"/>
              <a:t>Orantılılık</a:t>
            </a:r>
          </a:p>
          <a:p>
            <a:pPr marL="800100" lvl="1" indent="-342900">
              <a:buFont typeface="+mj-lt"/>
              <a:buAutoNum type="arabicPeriod"/>
            </a:pPr>
            <a:r>
              <a:rPr lang="tr-TR" dirty="0"/>
              <a:t>Zayıflık durumunun sürekliliği</a:t>
            </a:r>
          </a:p>
          <a:p>
            <a:r>
              <a:rPr lang="tr-TR" dirty="0"/>
              <a:t>Şartların gerçekleşmesi halinde kişi; tedavi, eğitim veya ıslah için elverişli bir kuruma yerleştirilebilir veya alıkonulabilir.</a:t>
            </a:r>
          </a:p>
          <a:p>
            <a:r>
              <a:rPr lang="tr-TR" dirty="0"/>
              <a:t>Yerleştirmeye ve alıkoymaya yetkili mahkeme, ilgilinin yerleşim yeri veya gecikmesinde sakınca bulunan hallerde bulunduğu yer vesayet makamıdır.</a:t>
            </a:r>
          </a:p>
          <a:p>
            <a:endParaRPr lang="tr-TR" dirty="0"/>
          </a:p>
        </p:txBody>
      </p:sp>
    </p:spTree>
    <p:extLst>
      <p:ext uri="{BB962C8B-B14F-4D97-AF65-F5344CB8AC3E}">
        <p14:creationId xmlns:p14="http://schemas.microsoft.com/office/powerpoint/2010/main" val="2709389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3D8EE7-AC9E-4452-A592-15E19DBCDEE1}"/>
              </a:ext>
            </a:extLst>
          </p:cNvPr>
          <p:cNvSpPr>
            <a:spLocks noGrp="1"/>
          </p:cNvSpPr>
          <p:nvPr>
            <p:ph type="title"/>
          </p:nvPr>
        </p:nvSpPr>
        <p:spPr/>
        <p:txBody>
          <a:bodyPr/>
          <a:lstStyle/>
          <a:p>
            <a:r>
              <a:rPr lang="tr-TR" dirty="0"/>
              <a:t>KAYYIMLIK VE YASAL DANIŞMANLIK</a:t>
            </a:r>
          </a:p>
        </p:txBody>
      </p:sp>
      <p:sp>
        <p:nvSpPr>
          <p:cNvPr id="3" name="İçerik Yer Tutucusu 2">
            <a:extLst>
              <a:ext uri="{FF2B5EF4-FFF2-40B4-BE49-F238E27FC236}">
                <a16:creationId xmlns:a16="http://schemas.microsoft.com/office/drawing/2014/main" id="{24F78EA9-6FEC-44B1-AAE3-0643BB7C1447}"/>
              </a:ext>
            </a:extLst>
          </p:cNvPr>
          <p:cNvSpPr>
            <a:spLocks noGrp="1"/>
          </p:cNvSpPr>
          <p:nvPr>
            <p:ph idx="1"/>
          </p:nvPr>
        </p:nvSpPr>
        <p:spPr>
          <a:xfrm>
            <a:off x="1451579" y="2015732"/>
            <a:ext cx="9603275" cy="4114480"/>
          </a:xfrm>
        </p:spPr>
        <p:txBody>
          <a:bodyPr>
            <a:normAutofit fontScale="70000" lnSpcReduction="20000"/>
          </a:bodyPr>
          <a:lstStyle/>
          <a:p>
            <a:pPr marL="0" indent="0">
              <a:buNone/>
            </a:pPr>
            <a:r>
              <a:rPr lang="tr-TR" dirty="0"/>
              <a:t>KAYYIMLIK</a:t>
            </a:r>
          </a:p>
          <a:p>
            <a:pPr marL="457200" indent="-457200">
              <a:buFont typeface="+mj-lt"/>
              <a:buAutoNum type="arabicPeriod"/>
            </a:pPr>
            <a:r>
              <a:rPr lang="tr-TR" dirty="0"/>
              <a:t>Temsil kayyımlığı</a:t>
            </a:r>
          </a:p>
          <a:p>
            <a:pPr marL="914400" lvl="1" indent="-457200">
              <a:buFont typeface="+mj-lt"/>
              <a:buAutoNum type="arabicPeriod"/>
            </a:pPr>
            <a:r>
              <a:rPr lang="tr-TR" dirty="0"/>
              <a:t>Ergin kişi hastalığı, başka yerde bulunması veya benzeri bir sebeple acele bir işini kendisi görebilecek veya bir temsilci atayabilecek durumda değilse </a:t>
            </a:r>
          </a:p>
          <a:p>
            <a:pPr marL="914400" lvl="1" indent="-457200">
              <a:buFont typeface="+mj-lt"/>
              <a:buAutoNum type="arabicPeriod"/>
            </a:pPr>
            <a:r>
              <a:rPr lang="tr-TR" dirty="0"/>
              <a:t>Yasal temsilciyle menfaat çatışması</a:t>
            </a:r>
          </a:p>
          <a:p>
            <a:pPr marL="914400" lvl="1" indent="-457200">
              <a:buFont typeface="+mj-lt"/>
              <a:buAutoNum type="arabicPeriod"/>
            </a:pPr>
            <a:r>
              <a:rPr lang="tr-TR" dirty="0"/>
              <a:t>Yasal temsilcinin görevini yerine getirmesine bir engelin varlığı</a:t>
            </a:r>
          </a:p>
          <a:p>
            <a:pPr marL="457200" indent="-457200">
              <a:buFont typeface="+mj-lt"/>
              <a:buAutoNum type="arabicPeriod"/>
            </a:pPr>
            <a:r>
              <a:rPr lang="tr-TR" dirty="0"/>
              <a:t>Yönetim kayyımlığı</a:t>
            </a:r>
          </a:p>
          <a:p>
            <a:pPr marL="914400" lvl="1" indent="-457200">
              <a:buFont typeface="+mj-lt"/>
              <a:buAutoNum type="arabicPeriod"/>
            </a:pPr>
            <a:r>
              <a:rPr lang="tr-TR" dirty="0"/>
              <a:t>Bir kimsenin uzun süreden beri bulunamaması ve oturduğu yerin de bilinememesi halinde</a:t>
            </a:r>
          </a:p>
          <a:p>
            <a:pPr marL="914400" lvl="1" indent="-457200">
              <a:buFont typeface="+mj-lt"/>
              <a:buAutoNum type="arabicPeriod"/>
            </a:pPr>
            <a:r>
              <a:rPr lang="tr-TR" dirty="0"/>
              <a:t>Vesayet altına alınması için yeterli sebep bulunmayan ancak malvarlığını kendi başına yönetemeyen kimseler için</a:t>
            </a:r>
          </a:p>
          <a:p>
            <a:pPr marL="914400" lvl="1" indent="-457200">
              <a:buFont typeface="+mj-lt"/>
              <a:buAutoNum type="arabicPeriod"/>
            </a:pPr>
            <a:r>
              <a:rPr lang="tr-TR" dirty="0"/>
              <a:t>Mirasçılık haklarında belirsizlik ve ceninin menfaatinin korunması amacıyla</a:t>
            </a:r>
          </a:p>
          <a:p>
            <a:pPr marL="914400" lvl="1" indent="-457200">
              <a:buFont typeface="+mj-lt"/>
              <a:buAutoNum type="arabicPeriod"/>
            </a:pPr>
            <a:r>
              <a:rPr lang="tr-TR" dirty="0"/>
              <a:t>Tüzel kişilerin organlarından yoksun olduğu durumlarda</a:t>
            </a:r>
          </a:p>
          <a:p>
            <a:pPr marL="914400" lvl="1" indent="-457200">
              <a:buFont typeface="+mj-lt"/>
              <a:buAutoNum type="arabicPeriod"/>
            </a:pPr>
            <a:r>
              <a:rPr lang="tr-TR" dirty="0"/>
              <a:t>Yönetimden yoksun kamusal yardımlar için</a:t>
            </a:r>
          </a:p>
          <a:p>
            <a:pPr marL="457200" indent="-457200">
              <a:buFont typeface="+mj-lt"/>
              <a:buAutoNum type="arabicPeriod"/>
            </a:pPr>
            <a:r>
              <a:rPr lang="tr-TR" dirty="0"/>
              <a:t>İradi kayyımlık</a:t>
            </a:r>
          </a:p>
          <a:p>
            <a:pPr>
              <a:buFont typeface="Wingdings" panose="05000000000000000000" pitchFamily="2" charset="2"/>
              <a:buChar char="Ø"/>
            </a:pPr>
            <a:r>
              <a:rPr lang="tr-TR" dirty="0"/>
              <a:t>Kendisine kayyım tayin edilen kişinin fiil ehliyeti bundan etkilenmez.</a:t>
            </a:r>
          </a:p>
          <a:p>
            <a:pPr marL="0" indent="0">
              <a:buNone/>
            </a:pPr>
            <a:endParaRPr lang="tr-TR" dirty="0"/>
          </a:p>
        </p:txBody>
      </p:sp>
    </p:spTree>
    <p:extLst>
      <p:ext uri="{BB962C8B-B14F-4D97-AF65-F5344CB8AC3E}">
        <p14:creationId xmlns:p14="http://schemas.microsoft.com/office/powerpoint/2010/main" val="11688325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F3037D-599B-431A-AC45-13D31CD3E80C}"/>
              </a:ext>
            </a:extLst>
          </p:cNvPr>
          <p:cNvSpPr>
            <a:spLocks noGrp="1"/>
          </p:cNvSpPr>
          <p:nvPr>
            <p:ph type="title"/>
          </p:nvPr>
        </p:nvSpPr>
        <p:spPr/>
        <p:txBody>
          <a:bodyPr/>
          <a:lstStyle/>
          <a:p>
            <a:r>
              <a:rPr lang="tr-TR" dirty="0"/>
              <a:t>KAYYIMLIK VE YASAL DANIŞMANLIK</a:t>
            </a:r>
          </a:p>
        </p:txBody>
      </p:sp>
      <p:sp>
        <p:nvSpPr>
          <p:cNvPr id="3" name="İçerik Yer Tutucusu 2">
            <a:extLst>
              <a:ext uri="{FF2B5EF4-FFF2-40B4-BE49-F238E27FC236}">
                <a16:creationId xmlns:a16="http://schemas.microsoft.com/office/drawing/2014/main" id="{8FA99335-0AD4-4E32-81A3-1E095BA307E8}"/>
              </a:ext>
            </a:extLst>
          </p:cNvPr>
          <p:cNvSpPr>
            <a:spLocks noGrp="1"/>
          </p:cNvSpPr>
          <p:nvPr>
            <p:ph idx="1"/>
          </p:nvPr>
        </p:nvSpPr>
        <p:spPr>
          <a:xfrm>
            <a:off x="1451579" y="2015732"/>
            <a:ext cx="9603275" cy="4037749"/>
          </a:xfrm>
        </p:spPr>
        <p:txBody>
          <a:bodyPr/>
          <a:lstStyle/>
          <a:p>
            <a:pPr marL="0" indent="0">
              <a:buNone/>
            </a:pPr>
            <a:r>
              <a:rPr lang="tr-TR" dirty="0"/>
              <a:t>YASAL DANIŞMANLIK</a:t>
            </a:r>
          </a:p>
          <a:p>
            <a:r>
              <a:rPr lang="tr-TR" dirty="0"/>
              <a:t>Vesayet ve kayyımlıktan bağımsız </a:t>
            </a:r>
            <a:r>
              <a:rPr lang="tr-TR" dirty="0" err="1"/>
              <a:t>sui</a:t>
            </a:r>
            <a:r>
              <a:rPr lang="tr-TR" dirty="0"/>
              <a:t> </a:t>
            </a:r>
            <a:r>
              <a:rPr lang="tr-TR" dirty="0" err="1"/>
              <a:t>generis</a:t>
            </a:r>
            <a:r>
              <a:rPr lang="tr-TR" dirty="0"/>
              <a:t> bir vesayet kurumudur.</a:t>
            </a:r>
          </a:p>
          <a:p>
            <a:r>
              <a:rPr lang="tr-TR" dirty="0"/>
              <a:t>Katılım danışmanlığı: Yasal danışmanın görevi; dava yürütümü ve özel önem taşıyan sınırlı sayıdaki hukuki işlemin yapılmasıdır.</a:t>
            </a:r>
          </a:p>
          <a:p>
            <a:r>
              <a:rPr lang="tr-TR" dirty="0"/>
              <a:t>Yönetim danışmanlığı: Yasal danışmanın görevi, atandığı kişinin malvarlığını yönetmektir.</a:t>
            </a:r>
          </a:p>
          <a:p>
            <a:endParaRPr lang="tr-TR" dirty="0"/>
          </a:p>
        </p:txBody>
      </p:sp>
    </p:spTree>
    <p:extLst>
      <p:ext uri="{BB962C8B-B14F-4D97-AF65-F5344CB8AC3E}">
        <p14:creationId xmlns:p14="http://schemas.microsoft.com/office/powerpoint/2010/main" val="20717125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E8A836-0A31-4C69-AF77-B290740FBD16}"/>
              </a:ext>
            </a:extLst>
          </p:cNvPr>
          <p:cNvSpPr>
            <a:spLocks noGrp="1"/>
          </p:cNvSpPr>
          <p:nvPr>
            <p:ph type="title"/>
          </p:nvPr>
        </p:nvSpPr>
        <p:spPr/>
        <p:txBody>
          <a:bodyPr/>
          <a:lstStyle/>
          <a:p>
            <a:r>
              <a:rPr lang="tr-TR" dirty="0"/>
              <a:t>VESAYET ORGANLARININ SORUMLULUĞU</a:t>
            </a:r>
          </a:p>
        </p:txBody>
      </p:sp>
      <p:sp>
        <p:nvSpPr>
          <p:cNvPr id="3" name="İçerik Yer Tutucusu 2">
            <a:extLst>
              <a:ext uri="{FF2B5EF4-FFF2-40B4-BE49-F238E27FC236}">
                <a16:creationId xmlns:a16="http://schemas.microsoft.com/office/drawing/2014/main" id="{21CA0FC6-DBAB-4F60-AFF0-303B147E7E72}"/>
              </a:ext>
            </a:extLst>
          </p:cNvPr>
          <p:cNvSpPr>
            <a:spLocks noGrp="1"/>
          </p:cNvSpPr>
          <p:nvPr>
            <p:ph idx="1"/>
          </p:nvPr>
        </p:nvSpPr>
        <p:spPr>
          <a:xfrm>
            <a:off x="391886" y="2015732"/>
            <a:ext cx="11327363" cy="4142472"/>
          </a:xfrm>
        </p:spPr>
        <p:txBody>
          <a:bodyPr>
            <a:normAutofit fontScale="70000" lnSpcReduction="20000"/>
          </a:bodyPr>
          <a:lstStyle/>
          <a:p>
            <a:pPr marL="0" indent="0">
              <a:buNone/>
            </a:pPr>
            <a:r>
              <a:rPr lang="tr-TR" dirty="0"/>
              <a:t>Şartları:</a:t>
            </a:r>
          </a:p>
          <a:p>
            <a:pPr marL="800100" lvl="1" indent="-342900">
              <a:buFont typeface="+mj-lt"/>
              <a:buAutoNum type="arabicPeriod"/>
            </a:pPr>
            <a:r>
              <a:rPr lang="tr-TR" dirty="0"/>
              <a:t>Hukuka aykırılık</a:t>
            </a:r>
          </a:p>
          <a:p>
            <a:pPr marL="800100" lvl="1" indent="-342900">
              <a:buFont typeface="+mj-lt"/>
              <a:buAutoNum type="arabicPeriod"/>
            </a:pPr>
            <a:r>
              <a:rPr lang="tr-TR" dirty="0"/>
              <a:t>Uygun nedensellik bağı</a:t>
            </a:r>
          </a:p>
          <a:p>
            <a:pPr marL="800100" lvl="1" indent="-342900">
              <a:buFont typeface="+mj-lt"/>
              <a:buAutoNum type="arabicPeriod"/>
            </a:pPr>
            <a:r>
              <a:rPr lang="tr-TR" dirty="0"/>
              <a:t>Zarar</a:t>
            </a:r>
          </a:p>
          <a:p>
            <a:pPr marL="800100" lvl="1" indent="-342900">
              <a:buFont typeface="+mj-lt"/>
              <a:buAutoNum type="arabicPeriod"/>
            </a:pPr>
            <a:r>
              <a:rPr lang="tr-TR" dirty="0"/>
              <a:t>Kusur (Yalnızca vasinin sorumluluğu için aranır.)</a:t>
            </a:r>
          </a:p>
          <a:p>
            <a:pPr marL="0" indent="0">
              <a:buNone/>
            </a:pPr>
            <a:r>
              <a:rPr lang="tr-TR" dirty="0"/>
              <a:t>Davacı: Vesayet altındaki kişi, ölümü halinde mirasçıları, zarara uğrayan eş, çocuk veya ana babadır.</a:t>
            </a:r>
          </a:p>
          <a:p>
            <a:pPr marL="0" indent="0">
              <a:buNone/>
            </a:pPr>
            <a:r>
              <a:rPr lang="tr-TR" dirty="0"/>
              <a:t>Davalı: Vasi, kayyım, yasal danışmanlar ve devlettir.</a:t>
            </a:r>
          </a:p>
          <a:p>
            <a:pPr marL="0" indent="0">
              <a:buNone/>
            </a:pPr>
            <a:r>
              <a:rPr lang="tr-TR" dirty="0"/>
              <a:t>Zamanaşımı: «Sorumlu vasi ve kayyıma karşı açılacak tazminat davası kesin hesabın tebliğ edildiği tarihten başlayarak bir yıl geçmekle zamanaşımına uğrar. Tazmin ettirilemeyen zararlar için Devlete karşı açılacak tazminat davasının zamanaşımı süresi, zararın vasi, kayyım ve yasal danışmana tazmin ettirilemeyeceğinin anlaşılmasından başlayarak bir yıldır. Vesayet dairelerinde görevli olanların sebebiyet verdikleri zararlardan dolayı Devlete karşı açılacak davaların zamanaşımı genel hükümlere tâbidir. Devletin rücu davası, rücu hakkının doğumunun üzerinden bir yıl geçmekle zamanaşımına uğrar.»</a:t>
            </a:r>
          </a:p>
          <a:p>
            <a:pPr marL="0" indent="0">
              <a:buNone/>
            </a:pPr>
            <a:r>
              <a:rPr lang="tr-TR" dirty="0"/>
              <a:t>«Olağan zamanaşımı süresi işlemeye başlamadan önce zarar gören tarafından bilinmesi veya anlaşılması olanağı bulunmayan bir hesap yanlışlığına veya bir sorumluluk sebebine dayanan tazminat davası, hesap yanlışlığının veya sorumluluk sebebinin öğrenilmesinden başlayarak bir yıl içinde açılabilir. Vesayetten doğan tazminat davaları, her hâlde kesin hesabın tebliğinin üzerinden on yıl geçmekle zamanaşımına uğrar.»</a:t>
            </a:r>
          </a:p>
          <a:p>
            <a:pPr marL="0" indent="0">
              <a:buNone/>
            </a:pPr>
            <a:endParaRPr lang="tr-TR" dirty="0"/>
          </a:p>
        </p:txBody>
      </p:sp>
    </p:spTree>
    <p:extLst>
      <p:ext uri="{BB962C8B-B14F-4D97-AF65-F5344CB8AC3E}">
        <p14:creationId xmlns:p14="http://schemas.microsoft.com/office/powerpoint/2010/main" val="3818208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5156AF-7656-49AD-9CC1-656DFFA44F67}"/>
              </a:ext>
            </a:extLst>
          </p:cNvPr>
          <p:cNvSpPr>
            <a:spLocks noGrp="1"/>
          </p:cNvSpPr>
          <p:nvPr>
            <p:ph type="title"/>
          </p:nvPr>
        </p:nvSpPr>
        <p:spPr/>
        <p:txBody>
          <a:bodyPr/>
          <a:lstStyle/>
          <a:p>
            <a:r>
              <a:rPr lang="tr-TR" dirty="0"/>
              <a:t>EV başkanlığı</a:t>
            </a:r>
          </a:p>
        </p:txBody>
      </p:sp>
      <p:sp>
        <p:nvSpPr>
          <p:cNvPr id="3" name="İçerik Yer Tutucusu 2">
            <a:extLst>
              <a:ext uri="{FF2B5EF4-FFF2-40B4-BE49-F238E27FC236}">
                <a16:creationId xmlns:a16="http://schemas.microsoft.com/office/drawing/2014/main" id="{2BE4EF4A-4EEE-4EAE-9F51-8FDBF0152857}"/>
              </a:ext>
            </a:extLst>
          </p:cNvPr>
          <p:cNvSpPr>
            <a:spLocks noGrp="1"/>
          </p:cNvSpPr>
          <p:nvPr>
            <p:ph idx="1"/>
          </p:nvPr>
        </p:nvSpPr>
        <p:spPr>
          <a:xfrm>
            <a:off x="1451579" y="2015732"/>
            <a:ext cx="9603275" cy="4123811"/>
          </a:xfrm>
        </p:spPr>
        <p:txBody>
          <a:bodyPr>
            <a:normAutofit fontScale="85000" lnSpcReduction="20000"/>
          </a:bodyPr>
          <a:lstStyle/>
          <a:p>
            <a:r>
              <a:rPr lang="tr-TR" dirty="0"/>
              <a:t>Ana, baba ve ergin olmayan çocuktan oluşan ailede ev başkanı ana ve babadır. Bu halde velayet hakkına da sahip olmaları gerekir.</a:t>
            </a:r>
          </a:p>
          <a:p>
            <a:r>
              <a:rPr lang="tr-TR" dirty="0"/>
              <a:t>Boşanma veya ayrılık durumlarında ev başkanı, velayete sahip olan ana ya da babadır.</a:t>
            </a:r>
          </a:p>
          <a:p>
            <a:r>
              <a:rPr lang="tr-TR" dirty="0"/>
              <a:t>Aile işletmesinde çalışan işçiler, ev başkanı sıfatıyla işletme sahibine; otel müşterileri, otel müdürüne tabidir.</a:t>
            </a:r>
          </a:p>
          <a:p>
            <a:r>
              <a:rPr lang="tr-TR" dirty="0"/>
              <a:t>Kırsal kesimde babalar, anneler, evli çocuklar ve torunların bir arada yaşadığı ailelerde ev başkanı ailenin en yaşlısıdır.</a:t>
            </a:r>
          </a:p>
          <a:p>
            <a:r>
              <a:rPr lang="tr-TR" dirty="0"/>
              <a:t>Birlikte yaşayan kimseler, ev başkanının, topluluk içinde düzenli bir hayatın sürmesi için koyduğu kurallara uymak zorundadırlar.</a:t>
            </a:r>
          </a:p>
          <a:p>
            <a:r>
              <a:rPr lang="tr-TR" dirty="0"/>
              <a:t>Ev başkanı koyacağı kurallarla, genel hükümlere ve varsa ev halkı ile arasındaki sözleşmeye aykırı davranamaz.</a:t>
            </a:r>
          </a:p>
          <a:p>
            <a:r>
              <a:rPr lang="tr-TR" dirty="0"/>
              <a:t>Ev başkanının koyduğu kurallara uyulmasını da yine ev başkanı sağlar.</a:t>
            </a:r>
          </a:p>
        </p:txBody>
      </p:sp>
    </p:spTree>
    <p:extLst>
      <p:ext uri="{BB962C8B-B14F-4D97-AF65-F5344CB8AC3E}">
        <p14:creationId xmlns:p14="http://schemas.microsoft.com/office/powerpoint/2010/main" val="3471923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48AD42-20CF-4A38-9421-480DF77AFE78}"/>
              </a:ext>
            </a:extLst>
          </p:cNvPr>
          <p:cNvSpPr>
            <a:spLocks noGrp="1"/>
          </p:cNvSpPr>
          <p:nvPr>
            <p:ph type="title"/>
          </p:nvPr>
        </p:nvSpPr>
        <p:spPr/>
        <p:txBody>
          <a:bodyPr/>
          <a:lstStyle/>
          <a:p>
            <a:r>
              <a:rPr lang="tr-TR" dirty="0"/>
              <a:t>EV başkanlığı</a:t>
            </a:r>
          </a:p>
        </p:txBody>
      </p:sp>
      <p:sp>
        <p:nvSpPr>
          <p:cNvPr id="3" name="İçerik Yer Tutucusu 2">
            <a:extLst>
              <a:ext uri="{FF2B5EF4-FFF2-40B4-BE49-F238E27FC236}">
                <a16:creationId xmlns:a16="http://schemas.microsoft.com/office/drawing/2014/main" id="{3B73A3EA-9144-4CAA-95D6-1FC4E5FD75A9}"/>
              </a:ext>
            </a:extLst>
          </p:cNvPr>
          <p:cNvSpPr>
            <a:spLocks noGrp="1"/>
          </p:cNvSpPr>
          <p:nvPr>
            <p:ph idx="1"/>
          </p:nvPr>
        </p:nvSpPr>
        <p:spPr>
          <a:xfrm>
            <a:off x="1451579" y="2015732"/>
            <a:ext cx="9603275" cy="4105150"/>
          </a:xfrm>
        </p:spPr>
        <p:txBody>
          <a:bodyPr/>
          <a:lstStyle/>
          <a:p>
            <a:r>
              <a:rPr lang="tr-TR" dirty="0"/>
              <a:t>Ev başkanı ayrıca ev halkının eşyasını korumak ve güvenliğini sağlamak zorundadır.</a:t>
            </a:r>
          </a:p>
          <a:p>
            <a:r>
              <a:rPr lang="tr-TR" dirty="0"/>
              <a:t>Akıl hastalığı veya akıl zayıflığı olan kişilerin başkalarına ve kendilerine zarar vermemeleri için ev başkanı, gerekli önlemleri almak zorundadır.</a:t>
            </a:r>
          </a:p>
          <a:p>
            <a:r>
              <a:rPr lang="tr-TR" dirty="0"/>
              <a:t>Ev  başkanı, özen gösterilmesi ve gözetim altında bulundurulması gereken topluluk üyelerinin verdiği zarardan sorumludur.</a:t>
            </a:r>
          </a:p>
          <a:p>
            <a:r>
              <a:rPr lang="tr-TR" dirty="0"/>
              <a:t>Ev başkanının sorumluluğu hem üçüncü kişilere karşı hem de topluluğun diğer üyelerine karşıdır.</a:t>
            </a:r>
          </a:p>
          <a:p>
            <a:r>
              <a:rPr lang="tr-TR" dirty="0"/>
              <a:t>Ev başkanının sorumlu olduğu zarar, haksız fiil nedeniyle meydana gelen zarardır.</a:t>
            </a:r>
          </a:p>
          <a:p>
            <a:r>
              <a:rPr lang="tr-TR" dirty="0"/>
              <a:t>Ev başkanı gerekli özeni gösterdiğini ispat ederek sorumluluktan kurtulabilir.</a:t>
            </a:r>
          </a:p>
          <a:p>
            <a:endParaRPr lang="tr-TR" dirty="0"/>
          </a:p>
        </p:txBody>
      </p:sp>
    </p:spTree>
    <p:extLst>
      <p:ext uri="{BB962C8B-B14F-4D97-AF65-F5344CB8AC3E}">
        <p14:creationId xmlns:p14="http://schemas.microsoft.com/office/powerpoint/2010/main" val="3723004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C040FC-F565-46AB-84C8-06445757881B}"/>
              </a:ext>
            </a:extLst>
          </p:cNvPr>
          <p:cNvSpPr>
            <a:spLocks noGrp="1"/>
          </p:cNvSpPr>
          <p:nvPr>
            <p:ph type="title"/>
          </p:nvPr>
        </p:nvSpPr>
        <p:spPr/>
        <p:txBody>
          <a:bodyPr/>
          <a:lstStyle/>
          <a:p>
            <a:r>
              <a:rPr lang="tr-TR" dirty="0"/>
              <a:t>Aile malları</a:t>
            </a:r>
          </a:p>
        </p:txBody>
      </p:sp>
      <p:sp>
        <p:nvSpPr>
          <p:cNvPr id="3" name="İçerik Yer Tutucusu 2">
            <a:extLst>
              <a:ext uri="{FF2B5EF4-FFF2-40B4-BE49-F238E27FC236}">
                <a16:creationId xmlns:a16="http://schemas.microsoft.com/office/drawing/2014/main" id="{8905F851-CB58-4CD6-8B39-F9D84DB433D0}"/>
              </a:ext>
            </a:extLst>
          </p:cNvPr>
          <p:cNvSpPr>
            <a:spLocks noGrp="1"/>
          </p:cNvSpPr>
          <p:nvPr>
            <p:ph idx="1"/>
          </p:nvPr>
        </p:nvSpPr>
        <p:spPr>
          <a:xfrm>
            <a:off x="1451579" y="2015732"/>
            <a:ext cx="9603275" cy="4105150"/>
          </a:xfrm>
        </p:spPr>
        <p:txBody>
          <a:bodyPr/>
          <a:lstStyle/>
          <a:p>
            <a:pPr marL="0" indent="0">
              <a:buNone/>
            </a:pPr>
            <a:r>
              <a:rPr lang="tr-TR" dirty="0"/>
              <a:t>AİLE VAKFI</a:t>
            </a:r>
          </a:p>
          <a:p>
            <a:r>
              <a:rPr lang="tr-TR" dirty="0"/>
              <a:t>Bir malvarlığının tamamen veya kısmen, bağımsız bir tüzel kişiliğe sahip olacak biçimde, bir ailenin fertlerinin ihtiyaçlarına özgülenmesidir.</a:t>
            </a:r>
          </a:p>
          <a:p>
            <a:r>
              <a:rPr lang="tr-TR" dirty="0"/>
              <a:t>Kuruluşu bakımından diğer vakıflara göre farklı bir özellik göstermez.</a:t>
            </a:r>
          </a:p>
          <a:p>
            <a:r>
              <a:rPr lang="tr-TR" dirty="0"/>
              <a:t>Ancak amaçları yönünden kanunen sınırlanmışlardır. </a:t>
            </a:r>
          </a:p>
          <a:p>
            <a:r>
              <a:rPr lang="tr-TR" dirty="0"/>
              <a:t>Aile vakıfları, aile bireylerinin eğitim ve öğrenimleri, donanım ve desteklenmeleri ile buna benzer amaçların gerektirdiği harcamaların temini için kurulabilirler.</a:t>
            </a:r>
          </a:p>
          <a:p>
            <a:r>
              <a:rPr lang="tr-TR" dirty="0"/>
              <a:t>Ancak aile bireylerinin yararlanması için kurulabilir. Bunlar kan ve kayın hısımları ile evlatlıktır.</a:t>
            </a:r>
          </a:p>
          <a:p>
            <a:endParaRPr lang="tr-TR" dirty="0"/>
          </a:p>
        </p:txBody>
      </p:sp>
    </p:spTree>
    <p:extLst>
      <p:ext uri="{BB962C8B-B14F-4D97-AF65-F5344CB8AC3E}">
        <p14:creationId xmlns:p14="http://schemas.microsoft.com/office/powerpoint/2010/main" val="443264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EF7F9C-A0B1-4753-A9FF-2B65D62BA309}"/>
              </a:ext>
            </a:extLst>
          </p:cNvPr>
          <p:cNvSpPr>
            <a:spLocks noGrp="1"/>
          </p:cNvSpPr>
          <p:nvPr>
            <p:ph type="title"/>
          </p:nvPr>
        </p:nvSpPr>
        <p:spPr/>
        <p:txBody>
          <a:bodyPr/>
          <a:lstStyle/>
          <a:p>
            <a:r>
              <a:rPr lang="tr-TR" dirty="0"/>
              <a:t>Aile malları</a:t>
            </a:r>
          </a:p>
        </p:txBody>
      </p:sp>
      <p:sp>
        <p:nvSpPr>
          <p:cNvPr id="3" name="İçerik Yer Tutucusu 2">
            <a:extLst>
              <a:ext uri="{FF2B5EF4-FFF2-40B4-BE49-F238E27FC236}">
                <a16:creationId xmlns:a16="http://schemas.microsoft.com/office/drawing/2014/main" id="{BFA440E1-B076-4DD8-A5A3-30B488238B74}"/>
              </a:ext>
            </a:extLst>
          </p:cNvPr>
          <p:cNvSpPr>
            <a:spLocks noGrp="1"/>
          </p:cNvSpPr>
          <p:nvPr>
            <p:ph idx="1"/>
          </p:nvPr>
        </p:nvSpPr>
        <p:spPr>
          <a:xfrm>
            <a:off x="1451579" y="2015732"/>
            <a:ext cx="9603275" cy="4037749"/>
          </a:xfrm>
        </p:spPr>
        <p:txBody>
          <a:bodyPr>
            <a:normAutofit fontScale="77500" lnSpcReduction="20000"/>
          </a:bodyPr>
          <a:lstStyle/>
          <a:p>
            <a:pPr marL="0" indent="0">
              <a:buNone/>
            </a:pPr>
            <a:r>
              <a:rPr lang="tr-TR" dirty="0"/>
              <a:t>AİLE MALLARI ORTAKLIĞI TMK m.373-385</a:t>
            </a:r>
          </a:p>
          <a:p>
            <a:r>
              <a:rPr lang="tr-TR" dirty="0"/>
              <a:t>Ailenin ekonomik ve sosyal hayat seviyesinin, aile başkanının ölümünden sora da devam ettirilmesi amacıyla kurulur.</a:t>
            </a:r>
          </a:p>
          <a:p>
            <a:r>
              <a:rPr lang="tr-TR" dirty="0"/>
              <a:t>Aile malları ortaklığına, kan ve kayın hısımları ile evlatlık ilişkisinden doğan hısımlar dışında kimse giremez.</a:t>
            </a:r>
          </a:p>
          <a:p>
            <a:r>
              <a:rPr lang="tr-TR" dirty="0"/>
              <a:t>Ortaklığın tüzel kişiliği yoktur. Ortaklar mallar üzerinde </a:t>
            </a:r>
            <a:r>
              <a:rPr lang="tr-TR" dirty="0" err="1"/>
              <a:t>elbiriği</a:t>
            </a:r>
            <a:r>
              <a:rPr lang="tr-TR" dirty="0"/>
              <a:t> mülkiyetine sahiptirler.</a:t>
            </a:r>
          </a:p>
          <a:p>
            <a:r>
              <a:rPr lang="tr-TR" dirty="0"/>
              <a:t>Ortaklığın borçlarından ise ortaklar </a:t>
            </a:r>
            <a:r>
              <a:rPr lang="tr-TR" dirty="0" err="1"/>
              <a:t>müteselsilen</a:t>
            </a:r>
            <a:r>
              <a:rPr lang="tr-TR" dirty="0"/>
              <a:t> sorumludur.</a:t>
            </a:r>
          </a:p>
          <a:p>
            <a:r>
              <a:rPr lang="tr-TR" dirty="0"/>
              <a:t>Aile malları ortaklığı devam ettiği sürece ortaklar paylarını isteyemez ve payları üzerinde tasarruf edemezler.</a:t>
            </a:r>
          </a:p>
          <a:p>
            <a:r>
              <a:rPr lang="tr-TR" dirty="0"/>
              <a:t>Aile malları ortaklığı sözleşmesi, noterde resmi şekilde yapılır.</a:t>
            </a:r>
          </a:p>
          <a:p>
            <a:r>
              <a:rPr lang="tr-TR" dirty="0"/>
              <a:t>Kural olarak aile malları ortaklığı elbirliğiyle yönetilir. Ortaklar, ortaklığı yönetmesi için yönetici de atayabilirler.</a:t>
            </a:r>
          </a:p>
          <a:p>
            <a:r>
              <a:rPr lang="tr-TR" dirty="0"/>
              <a:t>Ortaklığın sona ermesi sebepleri m. 380’ de öngörülmüştür.	</a:t>
            </a:r>
          </a:p>
          <a:p>
            <a:r>
              <a:rPr lang="tr-TR" dirty="0"/>
              <a:t>Ortaklığın sona ermesi veya ortaklardan birinin ayrılması halinde paylaşma, m. 383’ e göre yapılır.</a:t>
            </a:r>
          </a:p>
        </p:txBody>
      </p:sp>
    </p:spTree>
    <p:extLst>
      <p:ext uri="{BB962C8B-B14F-4D97-AF65-F5344CB8AC3E}">
        <p14:creationId xmlns:p14="http://schemas.microsoft.com/office/powerpoint/2010/main" val="1765034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3AF4C0-0844-40CB-9C9F-629E72E23243}"/>
              </a:ext>
            </a:extLst>
          </p:cNvPr>
          <p:cNvSpPr>
            <a:spLocks noGrp="1"/>
          </p:cNvSpPr>
          <p:nvPr>
            <p:ph type="title"/>
          </p:nvPr>
        </p:nvSpPr>
        <p:spPr/>
        <p:txBody>
          <a:bodyPr/>
          <a:lstStyle/>
          <a:p>
            <a:r>
              <a:rPr lang="tr-TR" dirty="0"/>
              <a:t>Aile malları</a:t>
            </a:r>
          </a:p>
        </p:txBody>
      </p:sp>
      <p:sp>
        <p:nvSpPr>
          <p:cNvPr id="3" name="İçerik Yer Tutucusu 2">
            <a:extLst>
              <a:ext uri="{FF2B5EF4-FFF2-40B4-BE49-F238E27FC236}">
                <a16:creationId xmlns:a16="http://schemas.microsoft.com/office/drawing/2014/main" id="{91242F23-1976-47B3-8405-2082C8434644}"/>
              </a:ext>
            </a:extLst>
          </p:cNvPr>
          <p:cNvSpPr>
            <a:spLocks noGrp="1"/>
          </p:cNvSpPr>
          <p:nvPr>
            <p:ph idx="1"/>
          </p:nvPr>
        </p:nvSpPr>
        <p:spPr>
          <a:xfrm>
            <a:off x="1451579" y="2015732"/>
            <a:ext cx="9603275" cy="4114480"/>
          </a:xfrm>
        </p:spPr>
        <p:txBody>
          <a:bodyPr/>
          <a:lstStyle/>
          <a:p>
            <a:pPr marL="0" indent="0">
              <a:buNone/>
            </a:pPr>
            <a:r>
              <a:rPr lang="tr-TR" dirty="0"/>
              <a:t>AİLE YURDU</a:t>
            </a:r>
          </a:p>
          <a:p>
            <a:r>
              <a:rPr lang="tr-TR" dirty="0"/>
              <a:t>Kurumun amacı, bir kimsenin bir taşınmazını hayatta olduğu sürece, ailesinin ikamet ve geçimini sağlamak üzere, üzerinde tasarruf edilemeyecek şekilde ailesine özgülemesidir.</a:t>
            </a:r>
          </a:p>
          <a:p>
            <a:r>
              <a:rPr lang="tr-TR" dirty="0"/>
              <a:t>Aile yurdu olarak özgülenebilecek taşınmazlar, konut olarak kullanılabilecek taşınmazlar ve tarıma ve sanayiye elverişli taşınmazlardır.</a:t>
            </a:r>
          </a:p>
          <a:p>
            <a:r>
              <a:rPr lang="tr-TR" dirty="0"/>
              <a:t>Aile yurdunda malik ve ailesi bizzat oturmak ya da bir işletme söz konusu ise bizzat işletmek zorundadırlar.</a:t>
            </a:r>
          </a:p>
          <a:p>
            <a:r>
              <a:rPr lang="tr-TR" dirty="0"/>
              <a:t>Aile yurdu, mahkeme kararı ve tapuya şerh verilerek kurulur.</a:t>
            </a:r>
          </a:p>
          <a:p>
            <a:endParaRPr lang="tr-TR" dirty="0"/>
          </a:p>
        </p:txBody>
      </p:sp>
    </p:spTree>
    <p:extLst>
      <p:ext uri="{BB962C8B-B14F-4D97-AF65-F5344CB8AC3E}">
        <p14:creationId xmlns:p14="http://schemas.microsoft.com/office/powerpoint/2010/main" val="1645441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03A290-895F-446D-B9CB-9FAF67049D47}"/>
              </a:ext>
            </a:extLst>
          </p:cNvPr>
          <p:cNvSpPr>
            <a:spLocks noGrp="1"/>
          </p:cNvSpPr>
          <p:nvPr>
            <p:ph type="title"/>
          </p:nvPr>
        </p:nvSpPr>
        <p:spPr/>
        <p:txBody>
          <a:bodyPr/>
          <a:lstStyle/>
          <a:p>
            <a:r>
              <a:rPr lang="tr-TR" dirty="0"/>
              <a:t>DAR ANLAMIYLA VESAYET</a:t>
            </a:r>
          </a:p>
        </p:txBody>
      </p:sp>
      <p:sp>
        <p:nvSpPr>
          <p:cNvPr id="3" name="İçerik Yer Tutucusu 2">
            <a:extLst>
              <a:ext uri="{FF2B5EF4-FFF2-40B4-BE49-F238E27FC236}">
                <a16:creationId xmlns:a16="http://schemas.microsoft.com/office/drawing/2014/main" id="{0C213982-47D4-4A41-AF87-B805411731F9}"/>
              </a:ext>
            </a:extLst>
          </p:cNvPr>
          <p:cNvSpPr>
            <a:spLocks noGrp="1"/>
          </p:cNvSpPr>
          <p:nvPr>
            <p:ph idx="1"/>
          </p:nvPr>
        </p:nvSpPr>
        <p:spPr>
          <a:xfrm>
            <a:off x="1451579" y="2015732"/>
            <a:ext cx="9603275" cy="4123811"/>
          </a:xfrm>
        </p:spPr>
        <p:txBody>
          <a:bodyPr>
            <a:normAutofit fontScale="85000" lnSpcReduction="10000"/>
          </a:bodyPr>
          <a:lstStyle/>
          <a:p>
            <a:pPr marL="0" indent="0">
              <a:buNone/>
            </a:pPr>
            <a:r>
              <a:rPr lang="tr-TR" dirty="0"/>
              <a:t>VESAYET HUKUKUNA GİRİŞ</a:t>
            </a:r>
          </a:p>
          <a:p>
            <a:r>
              <a:rPr lang="tr-TR" dirty="0"/>
              <a:t>Vesayet, kural olarak yardım ihtiyacı içindeki gerçek kişilere uygulanır.</a:t>
            </a:r>
          </a:p>
          <a:p>
            <a:r>
              <a:rPr lang="tr-TR" dirty="0" err="1"/>
              <a:t>İstisnaen</a:t>
            </a:r>
            <a:r>
              <a:rPr lang="tr-TR" dirty="0"/>
              <a:t> tüzel kişilere de kayyım atanabilir.</a:t>
            </a:r>
          </a:p>
          <a:p>
            <a:r>
              <a:rPr lang="tr-TR" dirty="0"/>
              <a:t>Kısıtlanan ergin çocuklar ise kural olarak velayet altında bırakılırlar.</a:t>
            </a:r>
          </a:p>
          <a:p>
            <a:r>
              <a:rPr lang="tr-TR" dirty="0"/>
              <a:t>Vesayet hukukunda orantılılık ilkesine göre; kişiye yönelik vesayetten doğan müdahaleler, bundan elde edilmesi beklenen amacın zorunlu kıldığından daha az veya daha çok olmamalıdır.</a:t>
            </a:r>
          </a:p>
          <a:p>
            <a:r>
              <a:rPr lang="tr-TR" dirty="0"/>
              <a:t>Vesayet hukukunda tipe bağlılık ilkesine göre ise yalnızca belirli sayıda vesayet tedbiri tipi bulunmaktadır. </a:t>
            </a:r>
          </a:p>
          <a:p>
            <a:r>
              <a:rPr lang="tr-TR" dirty="0"/>
              <a:t>Kamusal vesayet organları; vesayet daireleri ve kayyımdır. Vesayet daireleri vesayet makamı (sulh hukuk mahkemesi) ve denetim makamı (asliye hukuk mahkemesi)</a:t>
            </a:r>
            <a:r>
              <a:rPr lang="tr-TR" dirty="0" err="1"/>
              <a:t>dır</a:t>
            </a:r>
            <a:r>
              <a:rPr lang="tr-TR" dirty="0"/>
              <a:t>.</a:t>
            </a:r>
          </a:p>
          <a:p>
            <a:r>
              <a:rPr lang="tr-TR" dirty="0"/>
              <a:t>Aile vesayeti organları ise asliye hukuk mahkemesi, aile meclisi ve vasidir.</a:t>
            </a:r>
          </a:p>
        </p:txBody>
      </p:sp>
    </p:spTree>
    <p:extLst>
      <p:ext uri="{BB962C8B-B14F-4D97-AF65-F5344CB8AC3E}">
        <p14:creationId xmlns:p14="http://schemas.microsoft.com/office/powerpoint/2010/main" val="2937738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886565-4150-4EFC-B387-AFEE2FBF91DD}"/>
              </a:ext>
            </a:extLst>
          </p:cNvPr>
          <p:cNvSpPr>
            <a:spLocks noGrp="1"/>
          </p:cNvSpPr>
          <p:nvPr>
            <p:ph type="title"/>
          </p:nvPr>
        </p:nvSpPr>
        <p:spPr/>
        <p:txBody>
          <a:bodyPr/>
          <a:lstStyle/>
          <a:p>
            <a:r>
              <a:rPr lang="tr-TR" dirty="0"/>
              <a:t>DAR ANLAMIYLA VESAYET</a:t>
            </a:r>
          </a:p>
        </p:txBody>
      </p:sp>
      <p:sp>
        <p:nvSpPr>
          <p:cNvPr id="3" name="İçerik Yer Tutucusu 2">
            <a:extLst>
              <a:ext uri="{FF2B5EF4-FFF2-40B4-BE49-F238E27FC236}">
                <a16:creationId xmlns:a16="http://schemas.microsoft.com/office/drawing/2014/main" id="{CC8888D2-F360-4352-ABF7-7648DB7F7257}"/>
              </a:ext>
            </a:extLst>
          </p:cNvPr>
          <p:cNvSpPr>
            <a:spLocks noGrp="1"/>
          </p:cNvSpPr>
          <p:nvPr>
            <p:ph idx="1"/>
          </p:nvPr>
        </p:nvSpPr>
        <p:spPr>
          <a:xfrm>
            <a:off x="1451579" y="2015732"/>
            <a:ext cx="9603275" cy="4037749"/>
          </a:xfrm>
        </p:spPr>
        <p:txBody>
          <a:bodyPr>
            <a:normAutofit fontScale="92500" lnSpcReduction="20000"/>
          </a:bodyPr>
          <a:lstStyle/>
          <a:p>
            <a:pPr marL="0" indent="0">
              <a:buNone/>
            </a:pPr>
            <a:r>
              <a:rPr lang="tr-TR" dirty="0"/>
              <a:t>AİLE VESAYETİ</a:t>
            </a:r>
          </a:p>
          <a:p>
            <a:r>
              <a:rPr lang="tr-TR" dirty="0"/>
              <a:t>Vesayet altındaki kişinin menfaatinin haklı gösterdiği, özellikle bir işletmenin, bir ortaklığın veya benzeri işlerin sürdürülmesi gerektiği takdirde vesayet istisnai olarak bir aileye verilebilir. Bu durumda vesayet makamının (sulh hukuk mahkemesi) yetki, görev ve sorumluluğu kurulacak aile meclisine geçer. </a:t>
            </a:r>
          </a:p>
          <a:p>
            <a:r>
              <a:rPr lang="tr-TR" dirty="0"/>
              <a:t>Özel vesayet, vesayet altına alınan kişinin fiil ehliyetine sahip iki yakın hısımının veya bir hısımı ile eşinin istemi üzerine denetim makamı (asliye hukuk mahkemesi) tarafından kurulur.</a:t>
            </a:r>
          </a:p>
          <a:p>
            <a:r>
              <a:rPr lang="tr-TR" dirty="0"/>
              <a:t>Vesayete ilişkin görevler vasi tarafından yürütülür. Vasi, aile meclisi üyesi olamaz.</a:t>
            </a:r>
          </a:p>
          <a:p>
            <a:r>
              <a:rPr lang="tr-TR" dirty="0"/>
              <a:t>Aile meclisi görevini yapmadığı veya vesayet altındaki kişinin menfaati gerektirdiği takdirde, denetim makamı (asliye hukuk mahkemesi) her zaman aile meclisini değiştirebileceği gibi özel vesayeti de sona erdirebilir.</a:t>
            </a:r>
          </a:p>
          <a:p>
            <a:endParaRPr lang="tr-TR" dirty="0"/>
          </a:p>
          <a:p>
            <a:endParaRPr lang="tr-TR" dirty="0"/>
          </a:p>
        </p:txBody>
      </p:sp>
    </p:spTree>
    <p:extLst>
      <p:ext uri="{BB962C8B-B14F-4D97-AF65-F5344CB8AC3E}">
        <p14:creationId xmlns:p14="http://schemas.microsoft.com/office/powerpoint/2010/main" val="785952046"/>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6DB605E-A933-4737-88A0-549723F6F732}">
  <ds:schemaRefs>
    <ds:schemaRef ds:uri="http://schemas.microsoft.com/sharepoint/v3/contenttype/forms"/>
  </ds:schemaRefs>
</ds:datastoreItem>
</file>

<file path=customXml/itemProps2.xml><?xml version="1.0" encoding="utf-8"?>
<ds:datastoreItem xmlns:ds="http://schemas.openxmlformats.org/officeDocument/2006/customXml" ds:itemID="{11949CFF-21B6-4C2F-8D48-D6B4A3E906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8200889-43FD-4A4F-8753-1DD459D8E936}">
  <ds:schemaRefs>
    <ds:schemaRef ds:uri="http://schemas.openxmlformats.org/package/2006/metadata/core-properties"/>
    <ds:schemaRef ds:uri="http://purl.org/dc/dcmitype/"/>
    <ds:schemaRef ds:uri="560ef61b-03e2-46a8-aeae-79f8a710d1e9"/>
    <ds:schemaRef ds:uri="http://schemas.microsoft.com/office/2006/documentManagement/types"/>
    <ds:schemaRef ds:uri="http://purl.org/dc/elements/1.1/"/>
    <ds:schemaRef ds:uri="http://purl.org/dc/terms/"/>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Galeri</Template>
  <TotalTime>1</TotalTime>
  <Words>2354</Words>
  <Application>Microsoft Office PowerPoint</Application>
  <PresentationFormat>Geniş ekran</PresentationFormat>
  <Paragraphs>213</Paragraphs>
  <Slides>25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25</vt:i4>
      </vt:variant>
    </vt:vector>
  </HeadingPairs>
  <TitlesOfParts>
    <vt:vector size="29" baseType="lpstr">
      <vt:lpstr>Arial</vt:lpstr>
      <vt:lpstr>Gill Sans MT</vt:lpstr>
      <vt:lpstr>Wingdings</vt:lpstr>
      <vt:lpstr>Galeri</vt:lpstr>
      <vt:lpstr>Medeni hukuk</vt:lpstr>
      <vt:lpstr>EV başkanlığı</vt:lpstr>
      <vt:lpstr>EV başkanlığı</vt:lpstr>
      <vt:lpstr>EV başkanlığı</vt:lpstr>
      <vt:lpstr>Aile malları</vt:lpstr>
      <vt:lpstr>Aile malları</vt:lpstr>
      <vt:lpstr>Aile malları</vt:lpstr>
      <vt:lpstr>DAR ANLAMIYLA VESAYET</vt:lpstr>
      <vt:lpstr>DAR ANLAMIYLA VESAYET</vt:lpstr>
      <vt:lpstr>DAR ANLAMIYLA VESAYET</vt:lpstr>
      <vt:lpstr>DAR ANLAMIYLA VESAYET</vt:lpstr>
      <vt:lpstr>DAR ANLAMIYLA VESAYET</vt:lpstr>
      <vt:lpstr>DAR ANLAMIYLA VESAYET</vt:lpstr>
      <vt:lpstr>DAR ANLAMIYLA VESAYET</vt:lpstr>
      <vt:lpstr>DAR ANLAMIYLA VESAYET</vt:lpstr>
      <vt:lpstr>DAR ANLAMIYLA VESAYET</vt:lpstr>
      <vt:lpstr>DAR ANLAMIYLA VESAYET</vt:lpstr>
      <vt:lpstr>DAR ANLAMIYLA VESAYET</vt:lpstr>
      <vt:lpstr>DAR ANLAMIYLA VESAYET</vt:lpstr>
      <vt:lpstr>DAR ANLAMIYLA VESAYET</vt:lpstr>
      <vt:lpstr>DAR ANLAMIYLA VESAYET</vt:lpstr>
      <vt:lpstr>KORUMA AMAÇLI ÖZGÜRLÜĞÜN KISITLANMASI</vt:lpstr>
      <vt:lpstr>KAYYIMLIK VE YASAL DANIŞMANLIK</vt:lpstr>
      <vt:lpstr>KAYYIMLIK VE YASAL DANIŞMANLIK</vt:lpstr>
      <vt:lpstr>VESAYET ORGANLARININ SORUMLULUĞU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 başkanlığı</dc:title>
  <dc:creator>Hilal Nur Gözüküçük</dc:creator>
  <cp:lastModifiedBy>Hilal Nur Gözüküçük</cp:lastModifiedBy>
  <cp:revision>1</cp:revision>
  <dcterms:created xsi:type="dcterms:W3CDTF">2020-05-26T17:30:03Z</dcterms:created>
  <dcterms:modified xsi:type="dcterms:W3CDTF">2020-05-27T14:41:12Z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