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3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984FC-4995-42D8-ABD5-4FF6C9EFEE3A}" type="datetimeFigureOut">
              <a:rPr lang="tr-TR" smtClean="0"/>
              <a:t>28.11.2017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208A5-F0F6-454F-992E-702D9F5C16E9}" type="slidenum">
              <a:rPr lang="tr-TR" smtClean="0"/>
              <a:t>‹#›</a:t>
            </a:fld>
            <a:endParaRPr lang="tr-TR"/>
          </a:p>
        </p:txBody>
      </p:sp>
    </p:spTree>
    <p:extLst>
      <p:ext uri="{BB962C8B-B14F-4D97-AF65-F5344CB8AC3E}">
        <p14:creationId xmlns:p14="http://schemas.microsoft.com/office/powerpoint/2010/main" val="138168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1264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562489-5CF1-4B27-B6CB-252F25397259}" type="slidenum">
              <a:rPr lang="en-US" altLang="tr-TR">
                <a:solidFill>
                  <a:prstClr val="black"/>
                </a:solidFill>
              </a:rPr>
              <a:pPr eaLnBrk="1" hangingPunct="1"/>
              <a:t>1</a:t>
            </a:fld>
            <a:endParaRPr lang="en-US" altLang="tr-TR">
              <a:solidFill>
                <a:prstClr val="black"/>
              </a:solidFill>
            </a:endParaRPr>
          </a:p>
        </p:txBody>
      </p:sp>
    </p:spTree>
    <p:extLst>
      <p:ext uri="{BB962C8B-B14F-4D97-AF65-F5344CB8AC3E}">
        <p14:creationId xmlns:p14="http://schemas.microsoft.com/office/powerpoint/2010/main" val="46737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4733367"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7"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endParaRPr lang="tr-TR"/>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tr-TR">
              <a:solidFill>
                <a:srgbClr val="94C600"/>
              </a:solidFill>
            </a:endParaRPr>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chemeClr val="accent1"/>
                </a:solidFill>
              </a:defRPr>
            </a:lvl1pPr>
          </a:lstStyle>
          <a:p>
            <a:pPr>
              <a:defRPr/>
            </a:pPr>
            <a:fld id="{0A7EF263-001D-4227-952A-4B91865C6AB9}" type="slidenum">
              <a:rPr lang="tr-TR">
                <a:solidFill>
                  <a:srgbClr val="94C600"/>
                </a:solidFill>
              </a:rPr>
              <a:pPr>
                <a:defRPr/>
              </a:pPr>
              <a:t>‹#›</a:t>
            </a:fld>
            <a:endParaRPr lang="tr-TR">
              <a:solidFill>
                <a:srgbClr val="94C600"/>
              </a:solidFill>
            </a:endParaRPr>
          </a:p>
        </p:txBody>
      </p:sp>
    </p:spTree>
    <p:extLst>
      <p:ext uri="{BB962C8B-B14F-4D97-AF65-F5344CB8AC3E}">
        <p14:creationId xmlns:p14="http://schemas.microsoft.com/office/powerpoint/2010/main" val="275005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4FB72353-5C1E-4484-B464-F2F654B6CFFA}" type="slidenum">
              <a:rPr lang="tr-TR"/>
              <a:pPr>
                <a:defRPr/>
              </a:pPr>
              <a:t>‹#›</a:t>
            </a:fld>
            <a:endParaRPr lang="tr-TR"/>
          </a:p>
        </p:txBody>
      </p:sp>
    </p:spTree>
    <p:extLst>
      <p:ext uri="{BB962C8B-B14F-4D97-AF65-F5344CB8AC3E}">
        <p14:creationId xmlns:p14="http://schemas.microsoft.com/office/powerpoint/2010/main" val="1021352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7"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7BB1FA44-FB06-4BBB-962F-6F33AEBD058C}" type="slidenum">
              <a:rPr lang="tr-TR"/>
              <a:pPr>
                <a:defRPr/>
              </a:pPr>
              <a:t>‹#›</a:t>
            </a:fld>
            <a:endParaRPr lang="tr-TR"/>
          </a:p>
        </p:txBody>
      </p:sp>
    </p:spTree>
    <p:extLst>
      <p:ext uri="{BB962C8B-B14F-4D97-AF65-F5344CB8AC3E}">
        <p14:creationId xmlns:p14="http://schemas.microsoft.com/office/powerpoint/2010/main" val="4111228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5"/>
          </p:nvPr>
        </p:nvSpPr>
        <p:spPr/>
        <p:txBody>
          <a:bodyPr/>
          <a:lstStyle>
            <a:lvl1pPr>
              <a:defRPr/>
            </a:lvl1pPr>
          </a:lstStyle>
          <a:p>
            <a:pPr>
              <a:defRPr/>
            </a:pPr>
            <a:endParaRPr lang="tr-TR"/>
          </a:p>
        </p:txBody>
      </p:sp>
      <p:sp>
        <p:nvSpPr>
          <p:cNvPr id="6" name="Footer Placeholder 4"/>
          <p:cNvSpPr>
            <a:spLocks noGrp="1"/>
          </p:cNvSpPr>
          <p:nvPr>
            <p:ph type="ftr" sz="quarter" idx="16"/>
          </p:nvPr>
        </p:nvSpPr>
        <p:spPr/>
        <p:txBody>
          <a:bodyPr/>
          <a:lstStyle>
            <a:lvl1pPr>
              <a:defRPr/>
            </a:lvl1pPr>
          </a:lstStyle>
          <a:p>
            <a:pPr>
              <a:defRPr/>
            </a:pPr>
            <a:endParaRPr lang="tr-TR">
              <a:solidFill>
                <a:srgbClr val="94C600"/>
              </a:solidFill>
            </a:endParaRPr>
          </a:p>
        </p:txBody>
      </p:sp>
      <p:sp>
        <p:nvSpPr>
          <p:cNvPr id="7" name="Slide Number Placeholder 5"/>
          <p:cNvSpPr>
            <a:spLocks noGrp="1"/>
          </p:cNvSpPr>
          <p:nvPr>
            <p:ph type="sldNum" sz="quarter" idx="17"/>
          </p:nvPr>
        </p:nvSpPr>
        <p:spPr/>
        <p:txBody>
          <a:bodyPr/>
          <a:lstStyle>
            <a:lvl1pPr>
              <a:defRPr/>
            </a:lvl1pPr>
          </a:lstStyle>
          <a:p>
            <a:pPr>
              <a:defRPr/>
            </a:pPr>
            <a:fld id="{CD47E75A-81EA-43FB-A02C-84A754D8556E}" type="slidenum">
              <a:rPr lang="tr-TR"/>
              <a:pPr>
                <a:defRPr/>
              </a:pPr>
              <a:t>‹#›</a:t>
            </a:fld>
            <a:endParaRPr lang="tr-TR"/>
          </a:p>
        </p:txBody>
      </p:sp>
    </p:spTree>
    <p:extLst>
      <p:ext uri="{BB962C8B-B14F-4D97-AF65-F5344CB8AC3E}">
        <p14:creationId xmlns:p14="http://schemas.microsoft.com/office/powerpoint/2010/main" val="3463135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9" y="2316009"/>
            <a:ext cx="3055717" cy="63976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endParaRPr lang="tr-TR"/>
          </a:p>
        </p:txBody>
      </p:sp>
      <p:sp>
        <p:nvSpPr>
          <p:cNvPr id="8"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9" name="Slide Number Placeholder 5"/>
          <p:cNvSpPr>
            <a:spLocks noGrp="1"/>
          </p:cNvSpPr>
          <p:nvPr>
            <p:ph type="sldNum" sz="quarter" idx="12"/>
          </p:nvPr>
        </p:nvSpPr>
        <p:spPr/>
        <p:txBody>
          <a:bodyPr/>
          <a:lstStyle>
            <a:lvl1pPr>
              <a:defRPr/>
            </a:lvl1pPr>
          </a:lstStyle>
          <a:p>
            <a:pPr>
              <a:defRPr/>
            </a:pPr>
            <a:fld id="{516B06F1-5FB9-4CF4-A0A0-6841265D5908}" type="slidenum">
              <a:rPr lang="tr-TR"/>
              <a:pPr>
                <a:defRPr/>
              </a:pPr>
              <a:t>‹#›</a:t>
            </a:fld>
            <a:endParaRPr lang="tr-TR"/>
          </a:p>
        </p:txBody>
      </p:sp>
    </p:spTree>
    <p:extLst>
      <p:ext uri="{BB962C8B-B14F-4D97-AF65-F5344CB8AC3E}">
        <p14:creationId xmlns:p14="http://schemas.microsoft.com/office/powerpoint/2010/main" val="2879933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tr-TR"/>
          </a:p>
        </p:txBody>
      </p:sp>
      <p:sp>
        <p:nvSpPr>
          <p:cNvPr id="4"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5" name="Slide Number Placeholder 5"/>
          <p:cNvSpPr>
            <a:spLocks noGrp="1"/>
          </p:cNvSpPr>
          <p:nvPr>
            <p:ph type="sldNum" sz="quarter" idx="12"/>
          </p:nvPr>
        </p:nvSpPr>
        <p:spPr/>
        <p:txBody>
          <a:bodyPr/>
          <a:lstStyle>
            <a:lvl1pPr>
              <a:defRPr/>
            </a:lvl1pPr>
          </a:lstStyle>
          <a:p>
            <a:pPr>
              <a:defRPr/>
            </a:pPr>
            <a:fld id="{2B252356-4706-46DA-97E8-F30090C45460}" type="slidenum">
              <a:rPr lang="tr-TR"/>
              <a:pPr>
                <a:defRPr/>
              </a:pPr>
              <a:t>‹#›</a:t>
            </a:fld>
            <a:endParaRPr lang="tr-TR"/>
          </a:p>
        </p:txBody>
      </p:sp>
    </p:spTree>
    <p:extLst>
      <p:ext uri="{BB962C8B-B14F-4D97-AF65-F5344CB8AC3E}">
        <p14:creationId xmlns:p14="http://schemas.microsoft.com/office/powerpoint/2010/main" val="1718782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p>
        </p:txBody>
      </p:sp>
      <p:sp>
        <p:nvSpPr>
          <p:cNvPr id="3"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4" name="Slide Number Placeholder 5"/>
          <p:cNvSpPr>
            <a:spLocks noGrp="1"/>
          </p:cNvSpPr>
          <p:nvPr>
            <p:ph type="sldNum" sz="quarter" idx="12"/>
          </p:nvPr>
        </p:nvSpPr>
        <p:spPr/>
        <p:txBody>
          <a:bodyPr/>
          <a:lstStyle>
            <a:lvl1pPr>
              <a:defRPr/>
            </a:lvl1pPr>
          </a:lstStyle>
          <a:p>
            <a:pPr>
              <a:defRPr/>
            </a:pPr>
            <a:fld id="{E13C1119-0F78-4A47-8651-6A41258B3F7C}" type="slidenum">
              <a:rPr lang="tr-TR"/>
              <a:pPr>
                <a:defRPr/>
              </a:pPr>
              <a:t>‹#›</a:t>
            </a:fld>
            <a:endParaRPr lang="tr-TR"/>
          </a:p>
        </p:txBody>
      </p:sp>
    </p:spTree>
    <p:extLst>
      <p:ext uri="{BB962C8B-B14F-4D97-AF65-F5344CB8AC3E}">
        <p14:creationId xmlns:p14="http://schemas.microsoft.com/office/powerpoint/2010/main" val="3167353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1145894" y="856527"/>
            <a:ext cx="3090440" cy="51507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a:xfrm>
            <a:off x="4739833" y="2657436"/>
            <a:ext cx="3304572" cy="1463153"/>
          </a:xfrm>
        </p:spPr>
        <p:txBody>
          <a:bodyPr>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5"/>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8" name="Date Placeholder 4"/>
          <p:cNvSpPr>
            <a:spLocks noGrp="1"/>
          </p:cNvSpPr>
          <p:nvPr>
            <p:ph type="dt" sz="half" idx="10"/>
          </p:nvPr>
        </p:nvSpPr>
        <p:spPr/>
        <p:txBody>
          <a:bodyPr/>
          <a:lstStyle>
            <a:lvl1pPr>
              <a:defRPr/>
            </a:lvl1pPr>
          </a:lstStyle>
          <a:p>
            <a:pPr>
              <a:defRPr/>
            </a:pPr>
            <a:endParaRPr lang="tr-TR"/>
          </a:p>
        </p:txBody>
      </p:sp>
      <p:sp>
        <p:nvSpPr>
          <p:cNvPr id="49" name="Slide Number Placeholder 6"/>
          <p:cNvSpPr>
            <a:spLocks noGrp="1"/>
          </p:cNvSpPr>
          <p:nvPr>
            <p:ph type="sldNum" sz="quarter" idx="11"/>
          </p:nvPr>
        </p:nvSpPr>
        <p:spPr/>
        <p:txBody>
          <a:bodyPr/>
          <a:lstStyle>
            <a:lvl1pPr>
              <a:defRPr/>
            </a:lvl1pPr>
          </a:lstStyle>
          <a:p>
            <a:pPr>
              <a:defRPr/>
            </a:pPr>
            <a:fld id="{F1669253-6F97-4C72-A307-CC950F28C3C5}" type="slidenum">
              <a:rPr lang="tr-TR"/>
              <a:pPr>
                <a:defRPr/>
              </a:pPr>
              <a:t>‹#›</a:t>
            </a:fld>
            <a:endParaRPr lang="tr-TR"/>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tr-TR">
              <a:solidFill>
                <a:srgbClr val="94C600"/>
              </a:solidFill>
            </a:endParaRPr>
          </a:p>
        </p:txBody>
      </p:sp>
    </p:spTree>
    <p:extLst>
      <p:ext uri="{BB962C8B-B14F-4D97-AF65-F5344CB8AC3E}">
        <p14:creationId xmlns:p14="http://schemas.microsoft.com/office/powerpoint/2010/main" val="278507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10"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4734632" y="4133089"/>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8" name="Date Placeholder 4"/>
          <p:cNvSpPr>
            <a:spLocks noGrp="1"/>
          </p:cNvSpPr>
          <p:nvPr>
            <p:ph type="dt" sz="half" idx="10"/>
          </p:nvPr>
        </p:nvSpPr>
        <p:spPr/>
        <p:txBody>
          <a:bodyPr/>
          <a:lstStyle>
            <a:lvl1pPr>
              <a:defRPr/>
            </a:lvl1pPr>
          </a:lstStyle>
          <a:p>
            <a:pPr>
              <a:defRPr/>
            </a:pPr>
            <a:endParaRPr lang="tr-TR"/>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tr-TR">
              <a:solidFill>
                <a:srgbClr val="94C600"/>
              </a:solidFill>
            </a:endParaRPr>
          </a:p>
        </p:txBody>
      </p:sp>
      <p:sp>
        <p:nvSpPr>
          <p:cNvPr id="50" name="Slide Number Placeholder 6"/>
          <p:cNvSpPr>
            <a:spLocks noGrp="1"/>
          </p:cNvSpPr>
          <p:nvPr>
            <p:ph type="sldNum" sz="quarter" idx="12"/>
          </p:nvPr>
        </p:nvSpPr>
        <p:spPr/>
        <p:txBody>
          <a:bodyPr/>
          <a:lstStyle>
            <a:lvl1pPr>
              <a:defRPr/>
            </a:lvl1pPr>
          </a:lstStyle>
          <a:p>
            <a:pPr>
              <a:defRPr/>
            </a:pPr>
            <a:fld id="{F2C528C2-F916-4580-A844-38A79E330B1A}" type="slidenum">
              <a:rPr lang="tr-TR"/>
              <a:pPr>
                <a:defRPr/>
              </a:pPr>
              <a:t>‹#›</a:t>
            </a:fld>
            <a:endParaRPr lang="tr-TR"/>
          </a:p>
        </p:txBody>
      </p:sp>
    </p:spTree>
    <p:extLst>
      <p:ext uri="{BB962C8B-B14F-4D97-AF65-F5344CB8AC3E}">
        <p14:creationId xmlns:p14="http://schemas.microsoft.com/office/powerpoint/2010/main" val="2657058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9023ECB2-B5F0-47FD-8D6B-C0A3758675E3}" type="slidenum">
              <a:rPr lang="tr-TR"/>
              <a:pPr>
                <a:defRPr/>
              </a:pPr>
              <a:t>‹#›</a:t>
            </a:fld>
            <a:endParaRPr lang="tr-TR"/>
          </a:p>
        </p:txBody>
      </p:sp>
    </p:spTree>
    <p:extLst>
      <p:ext uri="{BB962C8B-B14F-4D97-AF65-F5344CB8AC3E}">
        <p14:creationId xmlns:p14="http://schemas.microsoft.com/office/powerpoint/2010/main" val="2446581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F1687A14-69F4-4D35-99B5-E5B46E7E8341}" type="slidenum">
              <a:rPr lang="tr-TR"/>
              <a:pPr>
                <a:defRPr/>
              </a:pPr>
              <a:t>‹#›</a:t>
            </a:fld>
            <a:endParaRPr lang="tr-TR"/>
          </a:p>
        </p:txBody>
      </p:sp>
    </p:spTree>
    <p:extLst>
      <p:ext uri="{BB962C8B-B14F-4D97-AF65-F5344CB8AC3E}">
        <p14:creationId xmlns:p14="http://schemas.microsoft.com/office/powerpoint/2010/main" val="81583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28.11.2017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endParaRPr lang="en-US" altLang="tr-TR" smtClean="0"/>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defRPr>
            </a:lvl1pPr>
          </a:lstStyle>
          <a:p>
            <a:pPr fontAlgn="base">
              <a:spcBef>
                <a:spcPct val="0"/>
              </a:spcBef>
              <a:spcAft>
                <a:spcPct val="0"/>
              </a:spcAft>
              <a:defRPr/>
            </a:pPr>
            <a:endParaRPr lang="tr-TR">
              <a:latin typeface="Arial" charset="0"/>
            </a:endParaRPr>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defRPr>
            </a:lvl1pPr>
          </a:lstStyle>
          <a:p>
            <a:pPr fontAlgn="base">
              <a:spcBef>
                <a:spcPct val="0"/>
              </a:spcBef>
              <a:spcAft>
                <a:spcPct val="0"/>
              </a:spcAft>
              <a:defRPr/>
            </a:pPr>
            <a:endParaRPr lang="tr-TR">
              <a:solidFill>
                <a:srgbClr val="94C600"/>
              </a:solidFill>
              <a:latin typeface="Arial" charset="0"/>
            </a:endParaRP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smtClean="0">
                <a:solidFill>
                  <a:srgbClr val="FEFEFE"/>
                </a:solidFill>
              </a:defRPr>
            </a:lvl1pPr>
          </a:lstStyle>
          <a:p>
            <a:pPr fontAlgn="base">
              <a:spcBef>
                <a:spcPct val="0"/>
              </a:spcBef>
              <a:spcAft>
                <a:spcPct val="0"/>
              </a:spcAft>
              <a:defRPr/>
            </a:pPr>
            <a:fld id="{E723815B-7860-419B-9C50-72EA09CD4B85}" type="slidenum">
              <a:rPr lang="tr-TR">
                <a:latin typeface="Arial" charset="0"/>
              </a:rPr>
              <a:pPr fontAlgn="base">
                <a:spcBef>
                  <a:spcPct val="0"/>
                </a:spcBef>
                <a:spcAft>
                  <a:spcPct val="0"/>
                </a:spcAft>
                <a:defRPr/>
              </a:pPr>
              <a:t>‹#›</a:t>
            </a:fld>
            <a:endParaRPr lang="tr-TR">
              <a:latin typeface="Arial" charset="0"/>
            </a:endParaRPr>
          </a:p>
        </p:txBody>
      </p:sp>
    </p:spTree>
    <p:extLst>
      <p:ext uri="{BB962C8B-B14F-4D97-AF65-F5344CB8AC3E}">
        <p14:creationId xmlns:p14="http://schemas.microsoft.com/office/powerpoint/2010/main" val="1019398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itchFamily="34" charset="0"/>
        </a:defRPr>
      </a:lvl2pPr>
      <a:lvl3pPr algn="l" rtl="0" fontAlgn="base">
        <a:spcBef>
          <a:spcPct val="0"/>
        </a:spcBef>
        <a:spcAft>
          <a:spcPct val="0"/>
        </a:spcAft>
        <a:defRPr sz="4000">
          <a:solidFill>
            <a:schemeClr val="accent1"/>
          </a:solidFill>
          <a:latin typeface="Century Gothic" pitchFamily="34" charset="0"/>
        </a:defRPr>
      </a:lvl3pPr>
      <a:lvl4pPr algn="l" rtl="0" fontAlgn="base">
        <a:spcBef>
          <a:spcPct val="0"/>
        </a:spcBef>
        <a:spcAft>
          <a:spcPct val="0"/>
        </a:spcAft>
        <a:defRPr sz="4000">
          <a:solidFill>
            <a:schemeClr val="accent1"/>
          </a:solidFill>
          <a:latin typeface="Century Gothic" pitchFamily="34" charset="0"/>
        </a:defRPr>
      </a:lvl4pPr>
      <a:lvl5pPr algn="l" rtl="0" fontAlgn="base">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68313" y="1557338"/>
            <a:ext cx="820737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3600" dirty="0">
                <a:solidFill>
                  <a:prstClr val="black"/>
                </a:solidFill>
                <a:latin typeface="Arial Black" panose="020B0A04020102020204" pitchFamily="34" charset="0"/>
              </a:rPr>
              <a:t>BİTKİ TANIMA VE DEĞERLENDİRME II </a:t>
            </a:r>
          </a:p>
          <a:p>
            <a:pPr algn="ctr"/>
            <a:endParaRPr lang="tr-TR" altLang="tr-TR" sz="3600" dirty="0">
              <a:solidFill>
                <a:prstClr val="black"/>
              </a:solidFill>
              <a:latin typeface="Arial Black" panose="020B0A04020102020204" pitchFamily="34" charset="0"/>
            </a:endParaRPr>
          </a:p>
          <a:p>
            <a:pPr algn="ctr"/>
            <a:r>
              <a:rPr lang="tr-TR" altLang="tr-TR" sz="3600" dirty="0" smtClean="0">
                <a:solidFill>
                  <a:prstClr val="black"/>
                </a:solidFill>
                <a:latin typeface="Arial Black" panose="020B0A04020102020204" pitchFamily="34" charset="0"/>
              </a:rPr>
              <a:t>DERS </a:t>
            </a:r>
            <a:r>
              <a:rPr lang="tr-TR" altLang="tr-TR" sz="3600" dirty="0" smtClean="0">
                <a:solidFill>
                  <a:prstClr val="black"/>
                </a:solidFill>
                <a:latin typeface="Arial Black" panose="020B0A04020102020204" pitchFamily="34" charset="0"/>
              </a:rPr>
              <a:t>NOTLARI-VIII</a:t>
            </a:r>
            <a:endParaRPr lang="tr-TR" altLang="tr-TR" sz="3600" dirty="0">
              <a:solidFill>
                <a:prstClr val="black"/>
              </a:solidFill>
              <a:latin typeface="Arial Black" panose="020B0A04020102020204" pitchFamily="34" charset="0"/>
            </a:endParaRPr>
          </a:p>
          <a:p>
            <a:pPr algn="ctr"/>
            <a:r>
              <a:rPr lang="tr-TR" altLang="tr-TR" sz="3600" dirty="0" smtClean="0">
                <a:solidFill>
                  <a:prstClr val="black"/>
                </a:solidFill>
                <a:latin typeface="Arial Black" panose="020B0A04020102020204" pitchFamily="34" charset="0"/>
              </a:rPr>
              <a:t>(PICEA) </a:t>
            </a:r>
            <a:endParaRPr lang="tr-TR" altLang="tr-TR" sz="3600" dirty="0">
              <a:solidFill>
                <a:prstClr val="black"/>
              </a:solidFill>
              <a:latin typeface="Arial Black" panose="020B0A04020102020204" pitchFamily="34" charset="0"/>
            </a:endParaRPr>
          </a:p>
          <a:p>
            <a:r>
              <a:rPr lang="tr-TR" altLang="tr-TR" b="1" dirty="0">
                <a:solidFill>
                  <a:prstClr val="black"/>
                </a:solidFill>
                <a:latin typeface="Times New Roman" panose="02020603050405020304" pitchFamily="18" charset="0"/>
              </a:rPr>
              <a:t>                 </a:t>
            </a:r>
          </a:p>
          <a:p>
            <a:endParaRPr lang="tr-TR" altLang="tr-TR" b="1" dirty="0">
              <a:solidFill>
                <a:prstClr val="black"/>
              </a:solidFill>
              <a:latin typeface="Times New Roman" panose="02020603050405020304" pitchFamily="18" charset="0"/>
            </a:endParaRPr>
          </a:p>
          <a:p>
            <a:endParaRPr lang="tr-TR" altLang="tr-TR" b="1"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935197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D:\DERSLER\Dendroloji\Ders4\picgla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3908226" cy="58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4452715" y="980728"/>
            <a:ext cx="417601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dirty="0">
                <a:solidFill>
                  <a:prstClr val="black"/>
                </a:solidFill>
                <a:cs typeface="Times New Roman" pitchFamily="18" charset="0"/>
              </a:rPr>
              <a:t>Soğuk iklimlere, kireçli ve nemli toprak şartlarına, endüstri bölgelerinde ve şehir içi yeşil alanlarda bulundurulmaya ve rüzgara karşı dayanıklı olan </a:t>
            </a:r>
            <a:r>
              <a:rPr lang="tr-TR" altLang="tr-TR" sz="1600" i="1" dirty="0">
                <a:solidFill>
                  <a:prstClr val="black"/>
                </a:solidFill>
                <a:cs typeface="Times New Roman" pitchFamily="18" charset="0"/>
              </a:rPr>
              <a:t>P</a:t>
            </a:r>
            <a:r>
              <a:rPr lang="tr-TR" altLang="tr-TR" sz="1600" i="1" dirty="0">
                <a:solidFill>
                  <a:prstClr val="black"/>
                </a:solidFill>
              </a:rPr>
              <a:t>.</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glauca</a:t>
            </a:r>
            <a:r>
              <a:rPr lang="tr-TR" altLang="tr-TR" sz="1600" dirty="0">
                <a:solidFill>
                  <a:prstClr val="black"/>
                </a:solidFill>
                <a:cs typeface="Times New Roman" pitchFamily="18" charset="0"/>
              </a:rPr>
              <a:t>, özellikle gençlik döneminde dipten itibaren dallan</a:t>
            </a:r>
            <a:r>
              <a:rPr lang="tr-TR" altLang="tr-TR" sz="1600" dirty="0">
                <a:solidFill>
                  <a:prstClr val="black"/>
                </a:solidFill>
              </a:rPr>
              <a:t>m</a:t>
            </a:r>
            <a:r>
              <a:rPr lang="tr-TR" altLang="tr-TR" sz="1600" dirty="0">
                <a:solidFill>
                  <a:prstClr val="black"/>
                </a:solidFill>
                <a:cs typeface="Times New Roman" pitchFamily="18" charset="0"/>
              </a:rPr>
              <a:t>a gösteren toplu formu ve mavimsi yeşil iğne yaprakları ile en dekoratif görünüşe sahip </a:t>
            </a:r>
            <a:r>
              <a:rPr lang="tr-TR" altLang="tr-TR" sz="1600" dirty="0" err="1">
                <a:solidFill>
                  <a:prstClr val="black"/>
                </a:solidFill>
                <a:cs typeface="Times New Roman" pitchFamily="18" charset="0"/>
              </a:rPr>
              <a:t>koniferlerden</a:t>
            </a:r>
            <a:r>
              <a:rPr lang="tr-TR" altLang="tr-TR" sz="1600" dirty="0">
                <a:solidFill>
                  <a:prstClr val="black"/>
                </a:solidFill>
                <a:cs typeface="Times New Roman" pitchFamily="18" charset="0"/>
              </a:rPr>
              <a:t> birini teşkil eder. Özellikle yaz aylarında nemli ve serin iklim </a:t>
            </a:r>
            <a:r>
              <a:rPr lang="tr-TR" altLang="tr-TR" sz="1600" dirty="0" smtClean="0">
                <a:solidFill>
                  <a:prstClr val="black"/>
                </a:solidFill>
                <a:cs typeface="Times New Roman" pitchFamily="18" charset="0"/>
              </a:rPr>
              <a:t>şartlarına </a:t>
            </a:r>
            <a:r>
              <a:rPr lang="tr-TR" altLang="tr-TR" sz="1600" dirty="0">
                <a:solidFill>
                  <a:prstClr val="black"/>
                </a:solidFill>
                <a:cs typeface="Times New Roman" pitchFamily="18" charset="0"/>
              </a:rPr>
              <a:t>sahip olan bölgelerde son derece güzel gelişme gösterir. Yarı gölge şartlarında bulundurulabilirse de, aydınlık, güneşli yerler en uygun yetişme </a:t>
            </a:r>
            <a:r>
              <a:rPr lang="tr-TR" altLang="tr-TR" sz="1600" dirty="0" smtClean="0">
                <a:solidFill>
                  <a:prstClr val="black"/>
                </a:solidFill>
                <a:cs typeface="Times New Roman" pitchFamily="18" charset="0"/>
              </a:rPr>
              <a:t>ortamlarıdır</a:t>
            </a:r>
            <a:r>
              <a:rPr lang="tr-TR" altLang="tr-TR" sz="1600" dirty="0">
                <a:solidFill>
                  <a:prstClr val="black"/>
                </a:solidFill>
                <a:cs typeface="Times New Roman" pitchFamily="18" charset="0"/>
              </a:rPr>
              <a:t>. Kumlu veya killi topraklarda yetiştirilebilir. Başlangıçta oldukça </a:t>
            </a:r>
            <a:r>
              <a:rPr lang="tr-TR" altLang="tr-TR" sz="1600" dirty="0" smtClean="0">
                <a:solidFill>
                  <a:prstClr val="black"/>
                </a:solidFill>
                <a:cs typeface="Times New Roman" pitchFamily="18" charset="0"/>
              </a:rPr>
              <a:t>hızlı geliştiği halde</a:t>
            </a:r>
            <a:r>
              <a:rPr lang="tr-TR" altLang="tr-TR" sz="1600" dirty="0">
                <a:solidFill>
                  <a:prstClr val="black"/>
                </a:solidFill>
                <a:cs typeface="Times New Roman" pitchFamily="18" charset="0"/>
              </a:rPr>
              <a:t>, ileri yaşlarda yavaş gelişme gösterir.</a:t>
            </a:r>
            <a:endParaRPr lang="tr-TR" altLang="tr-TR" sz="1600" dirty="0">
              <a:solidFill>
                <a:prstClr val="black"/>
              </a:solidFill>
              <a:latin typeface="Arial" charset="0"/>
            </a:endParaRPr>
          </a:p>
          <a:p>
            <a:pPr algn="just">
              <a:spcBef>
                <a:spcPct val="50000"/>
              </a:spcBef>
            </a:pPr>
            <a:r>
              <a:rPr lang="tr-TR" altLang="tr-TR" sz="1600" dirty="0">
                <a:solidFill>
                  <a:prstClr val="black"/>
                </a:solidFill>
                <a:cs typeface="Times New Roman" pitchFamily="18" charset="0"/>
              </a:rPr>
              <a:t>Peyzajda, geniş yeşil alanlarda </a:t>
            </a:r>
            <a:r>
              <a:rPr lang="tr-TR" altLang="tr-TR" sz="1600" dirty="0" err="1">
                <a:solidFill>
                  <a:prstClr val="black"/>
                </a:solidFill>
                <a:cs typeface="Times New Roman" pitchFamily="18" charset="0"/>
              </a:rPr>
              <a:t>soliter</a:t>
            </a:r>
            <a:r>
              <a:rPr lang="tr-TR" altLang="tr-TR" sz="1600" dirty="0">
                <a:solidFill>
                  <a:prstClr val="black"/>
                </a:solidFill>
                <a:cs typeface="Times New Roman" pitchFamily="18" charset="0"/>
              </a:rPr>
              <a:t> halde bulundurulmalı veya gruplar teşkil edilmelidir. </a:t>
            </a:r>
            <a:r>
              <a:rPr lang="tr-TR" altLang="tr-TR" sz="1600" i="1" dirty="0">
                <a:solidFill>
                  <a:prstClr val="black"/>
                </a:solidFill>
                <a:cs typeface="Times New Roman" pitchFamily="18" charset="0"/>
              </a:rPr>
              <a:t>P. </a:t>
            </a:r>
            <a:r>
              <a:rPr lang="tr-TR" altLang="tr-TR" sz="1600" i="1" dirty="0" err="1" smtClean="0">
                <a:solidFill>
                  <a:prstClr val="black"/>
                </a:solidFill>
                <a:cs typeface="Times New Roman" pitchFamily="18" charset="0"/>
              </a:rPr>
              <a:t>glauca</a:t>
            </a:r>
            <a:r>
              <a:rPr lang="tr-TR" altLang="tr-TR" sz="1600" dirty="0" smtClean="0">
                <a:solidFill>
                  <a:prstClr val="black"/>
                </a:solidFill>
                <a:cs typeface="Times New Roman" pitchFamily="18" charset="0"/>
              </a:rPr>
              <a:t> </a:t>
            </a:r>
            <a:r>
              <a:rPr lang="tr-TR" altLang="tr-TR" sz="1600" dirty="0">
                <a:solidFill>
                  <a:prstClr val="black"/>
                </a:solidFill>
                <a:cs typeface="Times New Roman" pitchFamily="18" charset="0"/>
              </a:rPr>
              <a:t>toplu formu dolayısıyla budanabilen çit olarak da yeşil sahalarda kullanılabilir.</a:t>
            </a:r>
            <a:endParaRPr lang="tr-TR" altLang="tr-TR" sz="1600" dirty="0">
              <a:solidFill>
                <a:prstClr val="black"/>
              </a:solidFill>
              <a:latin typeface="Arial" charset="0"/>
              <a:cs typeface="Arial" charset="0"/>
            </a:endParaRPr>
          </a:p>
        </p:txBody>
      </p:sp>
      <p:sp>
        <p:nvSpPr>
          <p:cNvPr id="4" name="Dikdörtgen 3"/>
          <p:cNvSpPr/>
          <p:nvPr/>
        </p:nvSpPr>
        <p:spPr>
          <a:xfrm>
            <a:off x="5580112" y="116632"/>
            <a:ext cx="1608133"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glauca</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473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531650" y="1504950"/>
            <a:ext cx="814480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b="1" i="1" dirty="0">
                <a:solidFill>
                  <a:prstClr val="black"/>
                </a:solidFill>
                <a:cs typeface="Times New Roman" pitchFamily="18" charset="0"/>
              </a:rPr>
              <a:t>P. </a:t>
            </a:r>
            <a:r>
              <a:rPr lang="tr-TR" altLang="tr-TR" sz="1600" b="1" i="1" dirty="0" err="1">
                <a:solidFill>
                  <a:prstClr val="black"/>
                </a:solidFill>
                <a:cs typeface="Times New Roman" pitchFamily="18" charset="0"/>
              </a:rPr>
              <a:t>glauca</a:t>
            </a:r>
            <a:r>
              <a:rPr lang="tr-TR" altLang="tr-TR" sz="1600" b="1" dirty="0">
                <a:solidFill>
                  <a:prstClr val="black"/>
                </a:solidFill>
                <a:cs typeface="Times New Roman" pitchFamily="18" charset="0"/>
              </a:rPr>
              <a:t> cv. </a:t>
            </a:r>
            <a:r>
              <a:rPr lang="tr-TR" altLang="tr-TR" sz="1600" b="1" i="1" dirty="0">
                <a:solidFill>
                  <a:prstClr val="black"/>
                </a:solidFill>
                <a:cs typeface="Times New Roman" pitchFamily="18" charset="0"/>
              </a:rPr>
              <a:t>'</a:t>
            </a:r>
            <a:r>
              <a:rPr lang="tr-TR" altLang="tr-TR" sz="1600" b="1" i="1" dirty="0" err="1">
                <a:solidFill>
                  <a:prstClr val="black"/>
                </a:solidFill>
                <a:cs typeface="Times New Roman" pitchFamily="18" charset="0"/>
              </a:rPr>
              <a:t>Conica</a:t>
            </a:r>
            <a:r>
              <a:rPr lang="tr-TR" altLang="tr-TR" sz="1600" b="1" i="1" dirty="0">
                <a:solidFill>
                  <a:prstClr val="black"/>
                </a:solidFill>
                <a:cs typeface="Times New Roman" pitchFamily="18" charset="0"/>
              </a:rPr>
              <a:t>'</a:t>
            </a:r>
            <a:r>
              <a:rPr lang="tr-TR" altLang="tr-TR" sz="1600" b="1" dirty="0">
                <a:solidFill>
                  <a:prstClr val="black"/>
                </a:solidFill>
                <a:cs typeface="Times New Roman" pitchFamily="18" charset="0"/>
              </a:rPr>
              <a:t> (</a:t>
            </a:r>
            <a:r>
              <a:rPr lang="tr-TR" altLang="tr-TR" sz="1600" b="1" i="1" dirty="0">
                <a:solidFill>
                  <a:prstClr val="black"/>
                </a:solidFill>
                <a:cs typeface="Times New Roman" pitchFamily="18" charset="0"/>
              </a:rPr>
              <a:t>P. </a:t>
            </a:r>
            <a:r>
              <a:rPr lang="tr-TR" altLang="tr-TR" sz="1600" b="1" i="1" dirty="0" err="1">
                <a:solidFill>
                  <a:prstClr val="black"/>
                </a:solidFill>
                <a:cs typeface="Times New Roman" pitchFamily="18" charset="0"/>
              </a:rPr>
              <a:t>glauca</a:t>
            </a:r>
            <a:r>
              <a:rPr lang="tr-TR" altLang="tr-TR" sz="1600" b="1" dirty="0">
                <a:solidFill>
                  <a:prstClr val="black"/>
                </a:solidFill>
                <a:cs typeface="Times New Roman" pitchFamily="18" charset="0"/>
              </a:rPr>
              <a:t> var. </a:t>
            </a:r>
            <a:r>
              <a:rPr lang="tr-TR" altLang="tr-TR" sz="1600" b="1" dirty="0" err="1">
                <a:solidFill>
                  <a:prstClr val="black"/>
                </a:solidFill>
                <a:cs typeface="Times New Roman" pitchFamily="18" charset="0"/>
              </a:rPr>
              <a:t>conica</a:t>
            </a:r>
            <a:r>
              <a:rPr lang="tr-TR" altLang="tr-TR" sz="1600" b="1" dirty="0">
                <a:solidFill>
                  <a:prstClr val="black"/>
                </a:solidFill>
                <a:cs typeface="Times New Roman" pitchFamily="18" charset="0"/>
              </a:rPr>
              <a:t> </a:t>
            </a:r>
            <a:r>
              <a:rPr lang="tr-TR" altLang="tr-TR" sz="1600" b="1" dirty="0" err="1">
                <a:solidFill>
                  <a:prstClr val="black"/>
                </a:solidFill>
                <a:cs typeface="Times New Roman" pitchFamily="18" charset="0"/>
              </a:rPr>
              <a:t>Rehd</a:t>
            </a:r>
            <a:r>
              <a:rPr lang="tr-TR" altLang="tr-TR" sz="1600" b="1" dirty="0">
                <a:solidFill>
                  <a:prstClr val="black"/>
                </a:solidFill>
                <a:cs typeface="Times New Roman" pitchFamily="18" charset="0"/>
              </a:rPr>
              <a:t>., </a:t>
            </a:r>
            <a:r>
              <a:rPr lang="tr-TR" altLang="tr-TR" sz="1600" b="1" i="1" dirty="0">
                <a:solidFill>
                  <a:prstClr val="black"/>
                </a:solidFill>
                <a:cs typeface="Times New Roman" pitchFamily="18" charset="0"/>
              </a:rPr>
              <a:t>P. </a:t>
            </a:r>
            <a:r>
              <a:rPr lang="tr-TR" altLang="tr-TR" sz="1600" b="1" i="1" dirty="0" err="1">
                <a:solidFill>
                  <a:prstClr val="black"/>
                </a:solidFill>
                <a:cs typeface="Times New Roman" pitchFamily="18" charset="0"/>
              </a:rPr>
              <a:t>canadensis</a:t>
            </a:r>
            <a:r>
              <a:rPr lang="tr-TR" altLang="tr-TR" sz="1600" b="1" dirty="0">
                <a:solidFill>
                  <a:prstClr val="black"/>
                </a:solidFill>
                <a:cs typeface="Times New Roman" pitchFamily="18" charset="0"/>
              </a:rPr>
              <a:t> </a:t>
            </a:r>
            <a:r>
              <a:rPr lang="tr-TR" altLang="tr-TR" sz="1600" b="1" dirty="0" err="1">
                <a:solidFill>
                  <a:prstClr val="black"/>
                </a:solidFill>
                <a:cs typeface="Times New Roman" pitchFamily="18" charset="0"/>
              </a:rPr>
              <a:t>conica</a:t>
            </a:r>
            <a:r>
              <a:rPr lang="tr-TR" altLang="tr-TR" sz="1600" b="1" dirty="0">
                <a:solidFill>
                  <a:prstClr val="black"/>
                </a:solidFill>
                <a:cs typeface="Times New Roman" pitchFamily="18" charset="0"/>
              </a:rPr>
              <a:t> </a:t>
            </a:r>
            <a:r>
              <a:rPr lang="tr-TR" altLang="tr-TR" sz="1600" b="1" dirty="0" err="1">
                <a:solidFill>
                  <a:prstClr val="black"/>
                </a:solidFill>
                <a:cs typeface="Times New Roman" pitchFamily="18" charset="0"/>
              </a:rPr>
              <a:t>Beissn</a:t>
            </a:r>
            <a:r>
              <a:rPr lang="tr-TR" altLang="tr-TR" sz="1600" b="1" dirty="0">
                <a:solidFill>
                  <a:prstClr val="black"/>
                </a:solidFill>
                <a:cs typeface="Times New Roman" pitchFamily="18" charset="0"/>
              </a:rPr>
              <a:t>., </a:t>
            </a:r>
            <a:r>
              <a:rPr lang="tr-TR" altLang="tr-TR" sz="1600" b="1" i="1" dirty="0">
                <a:solidFill>
                  <a:prstClr val="black"/>
                </a:solidFill>
                <a:cs typeface="Times New Roman" pitchFamily="18" charset="0"/>
              </a:rPr>
              <a:t>P. </a:t>
            </a:r>
            <a:r>
              <a:rPr lang="tr-TR" altLang="tr-TR" sz="1600" b="1" i="1" dirty="0" err="1">
                <a:solidFill>
                  <a:prstClr val="black"/>
                </a:solidFill>
                <a:cs typeface="Times New Roman" pitchFamily="18" charset="0"/>
              </a:rPr>
              <a:t>glauca</a:t>
            </a:r>
            <a:r>
              <a:rPr lang="tr-TR" altLang="tr-TR" sz="1600" b="1" i="1" dirty="0">
                <a:solidFill>
                  <a:prstClr val="black"/>
                </a:solidFill>
                <a:cs typeface="Times New Roman" pitchFamily="18" charset="0"/>
              </a:rPr>
              <a:t> var. </a:t>
            </a:r>
            <a:r>
              <a:rPr lang="tr-TR" altLang="tr-TR" sz="1600" b="1" i="1" dirty="0" err="1">
                <a:solidFill>
                  <a:prstClr val="black"/>
                </a:solidFill>
                <a:cs typeface="Times New Roman" pitchFamily="18" charset="0"/>
              </a:rPr>
              <a:t>albertiana</a:t>
            </a:r>
            <a:r>
              <a:rPr lang="tr-TR" altLang="tr-TR" sz="1600" b="1" dirty="0">
                <a:solidFill>
                  <a:prstClr val="black"/>
                </a:solidFill>
                <a:cs typeface="Times New Roman" pitchFamily="18" charset="0"/>
              </a:rPr>
              <a:t> </a:t>
            </a:r>
            <a:r>
              <a:rPr lang="tr-TR" altLang="tr-TR" sz="1600" b="1" i="1" dirty="0">
                <a:solidFill>
                  <a:prstClr val="black"/>
                </a:solidFill>
                <a:cs typeface="Times New Roman" pitchFamily="18" charset="0"/>
              </a:rPr>
              <a:t>f. </a:t>
            </a:r>
            <a:r>
              <a:rPr lang="tr-TR" altLang="tr-TR" sz="1600" b="1" i="1" dirty="0" err="1">
                <a:solidFill>
                  <a:prstClr val="black"/>
                </a:solidFill>
                <a:cs typeface="Times New Roman" pitchFamily="18" charset="0"/>
              </a:rPr>
              <a:t>conica</a:t>
            </a:r>
            <a:r>
              <a:rPr lang="tr-TR" altLang="tr-TR" sz="1600" b="1" dirty="0">
                <a:solidFill>
                  <a:prstClr val="black"/>
                </a:solidFill>
                <a:cs typeface="Times New Roman" pitchFamily="18" charset="0"/>
              </a:rPr>
              <a:t> </a:t>
            </a:r>
            <a:r>
              <a:rPr lang="tr-TR" altLang="tr-TR" sz="1600" b="1" dirty="0" err="1">
                <a:solidFill>
                  <a:prstClr val="black"/>
                </a:solidFill>
                <a:cs typeface="Times New Roman" pitchFamily="18" charset="0"/>
              </a:rPr>
              <a:t>Rehd</a:t>
            </a:r>
            <a:r>
              <a:rPr lang="tr-TR" altLang="tr-TR" sz="1600" b="1" dirty="0">
                <a:solidFill>
                  <a:prstClr val="black"/>
                </a:solidFill>
                <a:cs typeface="Times New Roman" pitchFamily="18" charset="0"/>
              </a:rPr>
              <a:t>.)</a:t>
            </a:r>
            <a:r>
              <a:rPr lang="tr-TR" altLang="tr-TR" sz="1600" b="1" dirty="0">
                <a:solidFill>
                  <a:prstClr val="black"/>
                </a:solidFill>
              </a:rPr>
              <a:t> </a:t>
            </a:r>
            <a:r>
              <a:rPr lang="tr-TR" altLang="tr-TR" sz="1600" dirty="0">
                <a:solidFill>
                  <a:prstClr val="black"/>
                </a:solidFill>
              </a:rPr>
              <a:t>- </a:t>
            </a:r>
            <a:r>
              <a:rPr lang="tr-TR" altLang="tr-TR" sz="1600" dirty="0">
                <a:solidFill>
                  <a:prstClr val="black"/>
                </a:solidFill>
                <a:cs typeface="Times New Roman" pitchFamily="18" charset="0"/>
              </a:rPr>
              <a:t>2-3 m boya ulaşabilen; gayet sıkı, kompakt ve dar, uç kısmı sivri piramidal gelişme gösteren bodur bir formdur. Kanada'nın güneybatı bölgelerinde doğal halde yetişmektedir. Dalları çok ince, narin olup bükülebilir. İ</a:t>
            </a:r>
            <a:r>
              <a:rPr lang="tr-TR" altLang="tr-TR" sz="1600" dirty="0" smtClean="0">
                <a:solidFill>
                  <a:prstClr val="black"/>
                </a:solidFill>
                <a:cs typeface="Times New Roman" pitchFamily="18" charset="0"/>
              </a:rPr>
              <a:t>ğne yaprakları </a:t>
            </a:r>
            <a:r>
              <a:rPr lang="tr-TR" altLang="tr-TR" sz="1600" dirty="0">
                <a:solidFill>
                  <a:prstClr val="black"/>
                </a:solidFill>
                <a:cs typeface="Times New Roman" pitchFamily="18" charset="0"/>
              </a:rPr>
              <a:t>genç sürgünlerde açık yeşil renkte, </a:t>
            </a:r>
            <a:r>
              <a:rPr lang="tr-TR" altLang="tr-TR" sz="1600" dirty="0" smtClean="0">
                <a:solidFill>
                  <a:prstClr val="black"/>
                </a:solidFill>
                <a:cs typeface="Times New Roman" pitchFamily="18" charset="0"/>
              </a:rPr>
              <a:t>bazı kısımlarında </a:t>
            </a:r>
            <a:r>
              <a:rPr lang="tr-TR" altLang="tr-TR" sz="1600" dirty="0">
                <a:solidFill>
                  <a:prstClr val="black"/>
                </a:solidFill>
                <a:cs typeface="Times New Roman" pitchFamily="18" charset="0"/>
              </a:rPr>
              <a:t>hafif mavimsi yeşil, 8-10 mm uzunlukta, </a:t>
            </a:r>
            <a:r>
              <a:rPr lang="tr-TR" altLang="tr-TR" sz="1600" dirty="0" err="1">
                <a:solidFill>
                  <a:prstClr val="black"/>
                </a:solidFill>
                <a:cs typeface="Times New Roman" pitchFamily="18" charset="0"/>
              </a:rPr>
              <a:t>radyal</a:t>
            </a:r>
            <a:r>
              <a:rPr lang="tr-TR" altLang="tr-TR" sz="1600" dirty="0">
                <a:solidFill>
                  <a:prstClr val="black"/>
                </a:solidFill>
                <a:cs typeface="Times New Roman" pitchFamily="18" charset="0"/>
              </a:rPr>
              <a:t> ve seyrek dizilmişlerdir.</a:t>
            </a:r>
            <a:r>
              <a:rPr lang="tr-TR" altLang="tr-TR" sz="1600" dirty="0">
                <a:solidFill>
                  <a:prstClr val="black"/>
                </a:solidFill>
              </a:rPr>
              <a:t> </a:t>
            </a:r>
            <a:r>
              <a:rPr lang="tr-TR" altLang="tr-TR" sz="1600" i="1" dirty="0" smtClean="0">
                <a:solidFill>
                  <a:prstClr val="black"/>
                </a:solidFill>
              </a:rPr>
              <a:t>P. </a:t>
            </a:r>
            <a:r>
              <a:rPr lang="tr-TR" altLang="tr-TR" sz="1600" i="1" dirty="0" err="1" smtClean="0">
                <a:solidFill>
                  <a:prstClr val="black"/>
                </a:solidFill>
              </a:rPr>
              <a:t>glauca</a:t>
            </a:r>
            <a:r>
              <a:rPr lang="tr-TR" altLang="tr-TR" sz="1600" i="1" dirty="0" smtClean="0">
                <a:solidFill>
                  <a:prstClr val="black"/>
                </a:solidFill>
              </a:rPr>
              <a:t> </a:t>
            </a:r>
            <a:r>
              <a:rPr lang="tr-TR" altLang="tr-TR" sz="1600" i="1" dirty="0" smtClean="0">
                <a:solidFill>
                  <a:prstClr val="black"/>
                </a:solidFill>
                <a:cs typeface="Times New Roman" pitchFamily="18" charset="0"/>
              </a:rPr>
              <a:t>'</a:t>
            </a:r>
            <a:r>
              <a:rPr lang="tr-TR" altLang="tr-TR" sz="1600" i="1" dirty="0" err="1" smtClean="0">
                <a:solidFill>
                  <a:prstClr val="black"/>
                </a:solidFill>
                <a:cs typeface="Times New Roman" pitchFamily="18" charset="0"/>
              </a:rPr>
              <a:t>Conica</a:t>
            </a:r>
            <a:r>
              <a:rPr lang="tr-TR" altLang="tr-TR" sz="1600" i="1" dirty="0">
                <a:solidFill>
                  <a:prstClr val="black"/>
                </a:solidFill>
                <a:cs typeface="Times New Roman" pitchFamily="18" charset="0"/>
              </a:rPr>
              <a:t>' </a:t>
            </a:r>
            <a:r>
              <a:rPr lang="tr-TR" altLang="tr-TR" sz="1600" dirty="0">
                <a:solidFill>
                  <a:prstClr val="black"/>
                </a:solidFill>
                <a:cs typeface="Times New Roman" pitchFamily="18" charset="0"/>
              </a:rPr>
              <a:t>Orta ve Kuzey Avrupa'da yeşil alanlarda çok sık kullanılan ve </a:t>
            </a:r>
            <a:r>
              <a:rPr lang="tr-TR" altLang="tr-TR" sz="1600" dirty="0" smtClean="0">
                <a:solidFill>
                  <a:prstClr val="black"/>
                </a:solidFill>
                <a:cs typeface="Times New Roman" pitchFamily="18" charset="0"/>
              </a:rPr>
              <a:t>fidanlıklarda </a:t>
            </a:r>
            <a:r>
              <a:rPr lang="tr-TR" altLang="tr-TR" sz="1600" dirty="0">
                <a:solidFill>
                  <a:prstClr val="black"/>
                </a:solidFill>
                <a:cs typeface="Times New Roman" pitchFamily="18" charset="0"/>
              </a:rPr>
              <a:t>kültürü yapılan bir formdur. Gayet yavaş gelişir. Düzgün piramidal görünüşü ile ev, merdiven, duvar ve taş plakalarla </a:t>
            </a:r>
            <a:r>
              <a:rPr lang="tr-TR" altLang="tr-TR" sz="1600" dirty="0" smtClean="0">
                <a:solidFill>
                  <a:prstClr val="black"/>
                </a:solidFill>
                <a:cs typeface="Times New Roman" pitchFamily="18" charset="0"/>
              </a:rPr>
              <a:t>oluşturulmuş </a:t>
            </a:r>
            <a:r>
              <a:rPr lang="tr-TR" altLang="tr-TR" sz="1600" dirty="0">
                <a:solidFill>
                  <a:prstClr val="black"/>
                </a:solidFill>
                <a:cs typeface="Times New Roman" pitchFamily="18" charset="0"/>
              </a:rPr>
              <a:t>teraslar gibi </a:t>
            </a:r>
            <a:r>
              <a:rPr lang="tr-TR" altLang="tr-TR" sz="1600" dirty="0" err="1">
                <a:solidFill>
                  <a:prstClr val="black"/>
                </a:solidFill>
                <a:cs typeface="Times New Roman" pitchFamily="18" charset="0"/>
              </a:rPr>
              <a:t>inşai</a:t>
            </a:r>
            <a:r>
              <a:rPr lang="tr-TR" altLang="tr-TR" sz="1600" dirty="0">
                <a:solidFill>
                  <a:prstClr val="black"/>
                </a:solidFill>
                <a:cs typeface="Times New Roman" pitchFamily="18" charset="0"/>
              </a:rPr>
              <a:t> tesislerle çok iyi uyuşma gösterir. Küçük yeşil sahalarda ve taş bahçelerinde </a:t>
            </a:r>
            <a:r>
              <a:rPr lang="tr-TR" altLang="tr-TR" sz="1600" dirty="0" err="1">
                <a:solidFill>
                  <a:prstClr val="black"/>
                </a:solidFill>
                <a:cs typeface="Times New Roman" pitchFamily="18" charset="0"/>
              </a:rPr>
              <a:t>soliter</a:t>
            </a:r>
            <a:r>
              <a:rPr lang="tr-TR" altLang="tr-TR" sz="1600" dirty="0">
                <a:solidFill>
                  <a:prstClr val="black"/>
                </a:solidFill>
                <a:cs typeface="Times New Roman" pitchFamily="18" charset="0"/>
              </a:rPr>
              <a:t> halde </a:t>
            </a:r>
            <a:r>
              <a:rPr lang="tr-TR" altLang="tr-TR" sz="1600" dirty="0" smtClean="0">
                <a:solidFill>
                  <a:prstClr val="black"/>
                </a:solidFill>
                <a:cs typeface="Times New Roman" pitchFamily="18" charset="0"/>
              </a:rPr>
              <a:t>bulundurulmalıdır. Serbest </a:t>
            </a:r>
            <a:r>
              <a:rPr lang="tr-TR" altLang="tr-TR" sz="1600" dirty="0">
                <a:solidFill>
                  <a:prstClr val="black"/>
                </a:solidFill>
                <a:cs typeface="Times New Roman" pitchFamily="18" charset="0"/>
              </a:rPr>
              <a:t>halde bırakılan </a:t>
            </a:r>
            <a:r>
              <a:rPr lang="tr-TR" altLang="tr-TR" sz="1600" dirty="0" smtClean="0">
                <a:solidFill>
                  <a:prstClr val="black"/>
                </a:solidFill>
                <a:cs typeface="Times New Roman" pitchFamily="18" charset="0"/>
              </a:rPr>
              <a:t>çit bitkisi </a:t>
            </a:r>
            <a:r>
              <a:rPr lang="tr-TR" altLang="tr-TR" sz="1600" dirty="0">
                <a:solidFill>
                  <a:prstClr val="black"/>
                </a:solidFill>
                <a:cs typeface="Times New Roman" pitchFamily="18" charset="0"/>
              </a:rPr>
              <a:t>olabilir. Dona karşı </a:t>
            </a:r>
            <a:r>
              <a:rPr lang="tr-TR" altLang="tr-TR" sz="1600" dirty="0" smtClean="0">
                <a:solidFill>
                  <a:prstClr val="black"/>
                </a:solidFill>
                <a:cs typeface="Times New Roman" pitchFamily="18" charset="0"/>
              </a:rPr>
              <a:t>hassas </a:t>
            </a:r>
            <a:r>
              <a:rPr lang="tr-TR" altLang="tr-TR" sz="1600" dirty="0">
                <a:solidFill>
                  <a:prstClr val="black"/>
                </a:solidFill>
                <a:cs typeface="Times New Roman" pitchFamily="18" charset="0"/>
              </a:rPr>
              <a:t>değildir. Aydınlık veya yarı </a:t>
            </a:r>
            <a:r>
              <a:rPr lang="tr-TR" altLang="tr-TR" sz="1600" dirty="0" smtClean="0">
                <a:solidFill>
                  <a:prstClr val="black"/>
                </a:solidFill>
                <a:cs typeface="Times New Roman" pitchFamily="18" charset="0"/>
              </a:rPr>
              <a:t>gölge ortamları </a:t>
            </a:r>
            <a:r>
              <a:rPr lang="tr-TR" altLang="tr-TR" sz="1600" dirty="0">
                <a:solidFill>
                  <a:prstClr val="black"/>
                </a:solidFill>
                <a:cs typeface="Times New Roman" pitchFamily="18" charset="0"/>
              </a:rPr>
              <a:t>sever.</a:t>
            </a:r>
          </a:p>
        </p:txBody>
      </p:sp>
    </p:spTree>
    <p:extLst>
      <p:ext uri="{BB962C8B-B14F-4D97-AF65-F5344CB8AC3E}">
        <p14:creationId xmlns:p14="http://schemas.microsoft.com/office/powerpoint/2010/main" val="2218497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D:\DERSLER\Dendroloji\Ders4\piceasitch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28698"/>
            <a:ext cx="3672409" cy="550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4403704" y="687735"/>
            <a:ext cx="4619971"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tr-TR" altLang="tr-TR" sz="1600" b="1" i="1" dirty="0" err="1">
                <a:solidFill>
                  <a:prstClr val="black"/>
                </a:solidFill>
                <a:cs typeface="Times New Roman" pitchFamily="18" charset="0"/>
              </a:rPr>
              <a:t>Picea</a:t>
            </a:r>
            <a:r>
              <a:rPr lang="tr-TR" altLang="tr-TR" sz="1600" b="1" i="1" dirty="0">
                <a:solidFill>
                  <a:prstClr val="black"/>
                </a:solidFill>
                <a:cs typeface="Times New Roman" pitchFamily="18" charset="0"/>
              </a:rPr>
              <a:t> </a:t>
            </a:r>
            <a:r>
              <a:rPr lang="tr-TR" altLang="tr-TR" sz="1600" b="1" i="1" dirty="0" err="1">
                <a:solidFill>
                  <a:prstClr val="black"/>
                </a:solidFill>
                <a:cs typeface="Times New Roman" pitchFamily="18" charset="0"/>
              </a:rPr>
              <a:t>sitchensis</a:t>
            </a:r>
            <a:r>
              <a:rPr lang="tr-TR" altLang="tr-TR" sz="1600" b="1" i="1" dirty="0">
                <a:solidFill>
                  <a:prstClr val="black"/>
                </a:solidFill>
                <a:cs typeface="Times New Roman" pitchFamily="18" charset="0"/>
              </a:rPr>
              <a:t> </a:t>
            </a:r>
            <a:r>
              <a:rPr lang="tr-TR" altLang="tr-TR" sz="1600" b="1" i="1" dirty="0" err="1">
                <a:solidFill>
                  <a:prstClr val="black"/>
                </a:solidFill>
                <a:cs typeface="Times New Roman" pitchFamily="18" charset="0"/>
              </a:rPr>
              <a:t>Carr</a:t>
            </a:r>
            <a:r>
              <a:rPr lang="tr-TR" altLang="tr-TR" sz="1600" b="1" i="1" dirty="0">
                <a:solidFill>
                  <a:prstClr val="black"/>
                </a:solidFill>
                <a:cs typeface="Times New Roman" pitchFamily="18" charset="0"/>
              </a:rPr>
              <a:t>. (P. </a:t>
            </a:r>
            <a:r>
              <a:rPr lang="tr-TR" altLang="tr-TR" sz="1600" b="1" i="1" dirty="0" err="1">
                <a:solidFill>
                  <a:prstClr val="black"/>
                </a:solidFill>
                <a:cs typeface="Times New Roman" pitchFamily="18" charset="0"/>
              </a:rPr>
              <a:t>falcata</a:t>
            </a:r>
            <a:r>
              <a:rPr lang="tr-TR" altLang="tr-TR" sz="1600" b="1" i="1" dirty="0">
                <a:solidFill>
                  <a:prstClr val="black"/>
                </a:solidFill>
                <a:cs typeface="Times New Roman" pitchFamily="18" charset="0"/>
              </a:rPr>
              <a:t> </a:t>
            </a:r>
            <a:r>
              <a:rPr lang="tr-TR" altLang="tr-TR" sz="1600" b="1" i="1" dirty="0" err="1">
                <a:solidFill>
                  <a:prstClr val="black"/>
                </a:solidFill>
                <a:cs typeface="Times New Roman" pitchFamily="18" charset="0"/>
              </a:rPr>
              <a:t>Suringar</a:t>
            </a:r>
            <a:r>
              <a:rPr lang="tr-TR" altLang="tr-TR" sz="1600" b="1" i="1" dirty="0">
                <a:solidFill>
                  <a:prstClr val="black"/>
                </a:solidFill>
                <a:cs typeface="Times New Roman" pitchFamily="18" charset="0"/>
              </a:rPr>
              <a:t>, P. </a:t>
            </a:r>
            <a:r>
              <a:rPr lang="tr-TR" altLang="tr-TR" sz="1600" b="1" i="1" dirty="0" err="1">
                <a:solidFill>
                  <a:prstClr val="black"/>
                </a:solidFill>
                <a:cs typeface="Times New Roman" pitchFamily="18" charset="0"/>
              </a:rPr>
              <a:t>Memziesii</a:t>
            </a:r>
            <a:r>
              <a:rPr lang="tr-TR" altLang="tr-TR" sz="1600" b="1" i="1" dirty="0">
                <a:solidFill>
                  <a:prstClr val="black"/>
                </a:solidFill>
                <a:cs typeface="Times New Roman" pitchFamily="18" charset="0"/>
              </a:rPr>
              <a:t> </a:t>
            </a:r>
            <a:r>
              <a:rPr lang="tr-TR" altLang="tr-TR" sz="1600" b="1" i="1" dirty="0" err="1">
                <a:solidFill>
                  <a:prstClr val="black"/>
                </a:solidFill>
                <a:cs typeface="Times New Roman" pitchFamily="18" charset="0"/>
              </a:rPr>
              <a:t>Carr</a:t>
            </a:r>
            <a:r>
              <a:rPr lang="tr-TR" altLang="tr-TR" sz="1600" b="1" i="1" dirty="0">
                <a:solidFill>
                  <a:prstClr val="black"/>
                </a:solidFill>
                <a:cs typeface="Times New Roman" pitchFamily="18" charset="0"/>
              </a:rPr>
              <a:t>.), </a:t>
            </a:r>
            <a:r>
              <a:rPr lang="tr-TR" altLang="tr-TR" sz="1600" b="1" i="1" dirty="0" err="1">
                <a:solidFill>
                  <a:prstClr val="black"/>
                </a:solidFill>
                <a:cs typeface="Times New Roman" pitchFamily="18" charset="0"/>
              </a:rPr>
              <a:t>Sitka</a:t>
            </a:r>
            <a:r>
              <a:rPr lang="tr-TR" altLang="tr-TR" sz="1600" b="1" i="1" dirty="0">
                <a:solidFill>
                  <a:prstClr val="black"/>
                </a:solidFill>
                <a:cs typeface="Times New Roman" pitchFamily="18" charset="0"/>
              </a:rPr>
              <a:t> Ladini</a:t>
            </a:r>
          </a:p>
        </p:txBody>
      </p:sp>
      <p:sp>
        <p:nvSpPr>
          <p:cNvPr id="51204" name="Text Box 4"/>
          <p:cNvSpPr txBox="1">
            <a:spLocks noChangeArrowheads="1"/>
          </p:cNvSpPr>
          <p:nvPr/>
        </p:nvSpPr>
        <p:spPr bwMode="auto">
          <a:xfrm>
            <a:off x="4283968" y="1262365"/>
            <a:ext cx="439248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dirty="0">
                <a:solidFill>
                  <a:prstClr val="black"/>
                </a:solidFill>
                <a:cs typeface="Times New Roman" pitchFamily="18" charset="0"/>
              </a:rPr>
              <a:t>Doğal yayılış alanı Kuzey Amerika'da, Alaska'dan Kaliforniya'ya kadar </a:t>
            </a:r>
            <a:r>
              <a:rPr lang="tr-TR" altLang="tr-TR" sz="1600" dirty="0" smtClean="0">
                <a:solidFill>
                  <a:prstClr val="black"/>
                </a:solidFill>
                <a:cs typeface="Times New Roman" pitchFamily="18" charset="0"/>
              </a:rPr>
              <a:t>57°-40</a:t>
            </a:r>
            <a:r>
              <a:rPr lang="tr-TR" altLang="tr-TR" sz="1600" dirty="0">
                <a:solidFill>
                  <a:prstClr val="black"/>
                </a:solidFill>
                <a:cs typeface="Times New Roman" pitchFamily="18" charset="0"/>
              </a:rPr>
              <a:t>° enlemleri arasında, batı kıyısında oldukça dar bir şerit içerisindedir. Deniz kıyısından yer yer 2100 m yüksekliğe kadar çıkar. </a:t>
            </a:r>
            <a:r>
              <a:rPr lang="tr-TR" altLang="tr-TR" sz="1600" dirty="0" err="1">
                <a:solidFill>
                  <a:prstClr val="black"/>
                </a:solidFill>
                <a:cs typeface="Times New Roman" pitchFamily="18" charset="0"/>
              </a:rPr>
              <a:t>S</a:t>
            </a:r>
            <a:r>
              <a:rPr lang="tr-TR" altLang="tr-TR" sz="1600" dirty="0" err="1">
                <a:solidFill>
                  <a:prstClr val="black"/>
                </a:solidFill>
              </a:rPr>
              <a:t>i</a:t>
            </a:r>
            <a:r>
              <a:rPr lang="tr-TR" altLang="tr-TR" sz="1600" dirty="0" err="1">
                <a:solidFill>
                  <a:prstClr val="black"/>
                </a:solidFill>
                <a:cs typeface="Times New Roman" pitchFamily="18" charset="0"/>
              </a:rPr>
              <a:t>tka</a:t>
            </a:r>
            <a:r>
              <a:rPr lang="tr-TR" altLang="tr-TR" sz="1600" dirty="0">
                <a:solidFill>
                  <a:prstClr val="black"/>
                </a:solidFill>
                <a:cs typeface="Times New Roman" pitchFamily="18" charset="0"/>
              </a:rPr>
              <a:t> Adası ve </a:t>
            </a:r>
            <a:r>
              <a:rPr lang="tr-TR" altLang="tr-TR" sz="1600" dirty="0" err="1">
                <a:solidFill>
                  <a:prstClr val="black"/>
                </a:solidFill>
                <a:cs typeface="Times New Roman" pitchFamily="18" charset="0"/>
              </a:rPr>
              <a:t>Vancouver</a:t>
            </a:r>
            <a:r>
              <a:rPr lang="tr-TR" altLang="tr-TR" sz="1600" dirty="0">
                <a:solidFill>
                  <a:prstClr val="black"/>
                </a:solidFill>
                <a:cs typeface="Times New Roman" pitchFamily="18" charset="0"/>
              </a:rPr>
              <a:t> (Kanada) Kuzey Kaliforniya, </a:t>
            </a:r>
            <a:r>
              <a:rPr lang="tr-TR" altLang="tr-TR" sz="1600" dirty="0" err="1">
                <a:solidFill>
                  <a:prstClr val="black"/>
                </a:solidFill>
                <a:cs typeface="Times New Roman" pitchFamily="18" charset="0"/>
              </a:rPr>
              <a:t>Kolorado</a:t>
            </a:r>
            <a:r>
              <a:rPr lang="tr-TR" altLang="tr-TR" sz="1600" dirty="0">
                <a:solidFill>
                  <a:prstClr val="black"/>
                </a:solidFill>
                <a:cs typeface="Times New Roman" pitchFamily="18" charset="0"/>
              </a:rPr>
              <a:t>, Oregon ve Washington eyaleti </a:t>
            </a:r>
            <a:r>
              <a:rPr lang="tr-TR" altLang="tr-TR" sz="1600" i="1" dirty="0">
                <a:solidFill>
                  <a:prstClr val="black"/>
                </a:solidFill>
                <a:cs typeface="Times New Roman" pitchFamily="18" charset="0"/>
              </a:rPr>
              <a:t>P. </a:t>
            </a:r>
            <a:r>
              <a:rPr lang="tr-TR" altLang="tr-TR" sz="1600" i="1" dirty="0" err="1">
                <a:solidFill>
                  <a:prstClr val="black"/>
                </a:solidFill>
                <a:cs typeface="Times New Roman" pitchFamily="18" charset="0"/>
              </a:rPr>
              <a:t>sitchensis</a:t>
            </a:r>
            <a:r>
              <a:rPr lang="tr-TR" altLang="tr-TR" sz="1600" dirty="0" err="1">
                <a:solidFill>
                  <a:prstClr val="black"/>
                </a:solidFill>
                <a:cs typeface="Times New Roman" pitchFamily="18" charset="0"/>
              </a:rPr>
              <a:t>'in</a:t>
            </a:r>
            <a:r>
              <a:rPr lang="tr-TR" altLang="tr-TR" sz="1600" dirty="0">
                <a:solidFill>
                  <a:prstClr val="black"/>
                </a:solidFill>
                <a:cs typeface="Times New Roman" pitchFamily="18" charset="0"/>
              </a:rPr>
              <a:t> esas yayılış bölgeleridir. Kuzeyde </a:t>
            </a:r>
            <a:r>
              <a:rPr lang="tr-TR" altLang="tr-TR" sz="1600" i="1" dirty="0" err="1">
                <a:solidFill>
                  <a:prstClr val="black"/>
                </a:solidFill>
                <a:cs typeface="Times New Roman" pitchFamily="18" charset="0"/>
              </a:rPr>
              <a:t>Tsuga</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heterophylla</a:t>
            </a:r>
            <a:r>
              <a:rPr lang="tr-TR" altLang="tr-TR" sz="1600" dirty="0">
                <a:solidFill>
                  <a:prstClr val="black"/>
                </a:solidFill>
                <a:cs typeface="Times New Roman" pitchFamily="18" charset="0"/>
              </a:rPr>
              <a:t>, </a:t>
            </a:r>
            <a:r>
              <a:rPr lang="tr-TR" altLang="tr-TR" sz="1600" i="1" dirty="0" err="1">
                <a:solidFill>
                  <a:prstClr val="black"/>
                </a:solidFill>
                <a:cs typeface="Times New Roman" pitchFamily="18" charset="0"/>
              </a:rPr>
              <a:t>Chamaecyparis</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nootkatensis</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Thuja</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plicata</a:t>
            </a:r>
            <a:r>
              <a:rPr lang="tr-TR" altLang="tr-TR" sz="1600" i="1" dirty="0">
                <a:solidFill>
                  <a:prstClr val="black"/>
                </a:solidFill>
                <a:cs typeface="Times New Roman" pitchFamily="18" charset="0"/>
              </a:rPr>
              <a:t>, </a:t>
            </a:r>
            <a:r>
              <a:rPr lang="tr-TR" altLang="tr-TR" sz="1600" dirty="0">
                <a:solidFill>
                  <a:prstClr val="black"/>
                </a:solidFill>
                <a:cs typeface="Times New Roman" pitchFamily="18" charset="0"/>
              </a:rPr>
              <a:t>orta kısımda </a:t>
            </a:r>
            <a:r>
              <a:rPr lang="tr-TR" altLang="tr-TR" sz="1600" i="1" dirty="0" err="1">
                <a:solidFill>
                  <a:prstClr val="black"/>
                </a:solidFill>
                <a:cs typeface="Times New Roman" pitchFamily="18" charset="0"/>
              </a:rPr>
              <a:t>Abies</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grandis</a:t>
            </a:r>
            <a:r>
              <a:rPr lang="tr-TR" altLang="tr-TR" sz="1600" i="1" dirty="0">
                <a:solidFill>
                  <a:prstClr val="black"/>
                </a:solidFill>
                <a:cs typeface="Times New Roman" pitchFamily="18" charset="0"/>
              </a:rPr>
              <a:t>,</a:t>
            </a:r>
            <a:r>
              <a:rPr lang="tr-TR" altLang="tr-TR" sz="1600" dirty="0">
                <a:solidFill>
                  <a:prstClr val="black"/>
                </a:solidFill>
                <a:cs typeface="Times New Roman" pitchFamily="18" charset="0"/>
              </a:rPr>
              <a:t> güneyde ise </a:t>
            </a:r>
            <a:r>
              <a:rPr lang="tr-TR" altLang="tr-TR" sz="1600" i="1" dirty="0" err="1">
                <a:solidFill>
                  <a:prstClr val="black"/>
                </a:solidFill>
                <a:cs typeface="Times New Roman" pitchFamily="18" charset="0"/>
              </a:rPr>
              <a:t>Pseudotsuga</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menziesii</a:t>
            </a:r>
            <a:r>
              <a:rPr lang="tr-TR" altLang="tr-TR" sz="1600" i="1" dirty="0">
                <a:solidFill>
                  <a:prstClr val="black"/>
                </a:solidFill>
                <a:cs typeface="Times New Roman" pitchFamily="18" charset="0"/>
              </a:rPr>
              <a:t> </a:t>
            </a:r>
            <a:r>
              <a:rPr lang="tr-TR" altLang="tr-TR" sz="1600" dirty="0">
                <a:solidFill>
                  <a:prstClr val="black"/>
                </a:solidFill>
                <a:cs typeface="Times New Roman" pitchFamily="18" charset="0"/>
              </a:rPr>
              <a:t>ve </a:t>
            </a:r>
            <a:r>
              <a:rPr lang="tr-TR" altLang="tr-TR" sz="1600" i="1" dirty="0" err="1">
                <a:solidFill>
                  <a:prstClr val="black"/>
                </a:solidFill>
                <a:cs typeface="Times New Roman" pitchFamily="18" charset="0"/>
              </a:rPr>
              <a:t>Abies</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grandis</a:t>
            </a:r>
            <a:r>
              <a:rPr lang="tr-TR" altLang="tr-TR" sz="1600" i="1" dirty="0">
                <a:solidFill>
                  <a:prstClr val="black"/>
                </a:solidFill>
                <a:cs typeface="Times New Roman" pitchFamily="18" charset="0"/>
              </a:rPr>
              <a:t> </a:t>
            </a:r>
            <a:r>
              <a:rPr lang="tr-TR" altLang="tr-TR" sz="1600" dirty="0">
                <a:solidFill>
                  <a:prstClr val="black"/>
                </a:solidFill>
                <a:cs typeface="Times New Roman" pitchFamily="18" charset="0"/>
              </a:rPr>
              <a:t>ile birlikte </a:t>
            </a:r>
            <a:r>
              <a:rPr lang="tr-TR" altLang="tr-TR" sz="1600" dirty="0" err="1">
                <a:solidFill>
                  <a:prstClr val="black"/>
                </a:solidFill>
                <a:cs typeface="Times New Roman" pitchFamily="18" charset="0"/>
              </a:rPr>
              <a:t>meşcereler</a:t>
            </a:r>
            <a:r>
              <a:rPr lang="tr-TR" altLang="tr-TR" sz="1600" dirty="0">
                <a:solidFill>
                  <a:prstClr val="black"/>
                </a:solidFill>
                <a:cs typeface="Times New Roman" pitchFamily="18" charset="0"/>
              </a:rPr>
              <a:t> kurar. Vatanında nispi nemi yüksek pasifik kıyısında, nemli, kumlu topraklarda yetişir. </a:t>
            </a:r>
            <a:endParaRPr lang="tr-TR" altLang="tr-TR" sz="1600" dirty="0">
              <a:solidFill>
                <a:prstClr val="black"/>
              </a:solidFill>
              <a:latin typeface="Arial" charset="0"/>
              <a:cs typeface="Arial" charset="0"/>
            </a:endParaRPr>
          </a:p>
          <a:p>
            <a:pPr algn="just">
              <a:spcBef>
                <a:spcPct val="50000"/>
              </a:spcBef>
            </a:pPr>
            <a:r>
              <a:rPr lang="tr-TR" altLang="tr-TR" sz="1600" i="1" dirty="0" err="1">
                <a:solidFill>
                  <a:prstClr val="black"/>
                </a:solidFill>
                <a:cs typeface="Times New Roman" pitchFamily="18" charset="0"/>
              </a:rPr>
              <a:t>Picea</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sitchensis</a:t>
            </a:r>
            <a:r>
              <a:rPr lang="tr-TR" altLang="tr-TR" sz="1600" dirty="0">
                <a:solidFill>
                  <a:prstClr val="black"/>
                </a:solidFill>
                <a:cs typeface="Times New Roman" pitchFamily="18" charset="0"/>
              </a:rPr>
              <a:t>, doğal yayılış bölgesinde 40-60 m boya ve 3 m göğüs çapına ulaşan </a:t>
            </a:r>
            <a:r>
              <a:rPr lang="tr-TR" altLang="tr-TR" sz="1600" dirty="0" err="1">
                <a:solidFill>
                  <a:prstClr val="black"/>
                </a:solidFill>
                <a:cs typeface="Times New Roman" pitchFamily="18" charset="0"/>
              </a:rPr>
              <a:t>monumental</a:t>
            </a:r>
            <a:r>
              <a:rPr lang="tr-TR" altLang="tr-TR" sz="1600" dirty="0">
                <a:solidFill>
                  <a:prstClr val="black"/>
                </a:solidFill>
                <a:cs typeface="Times New Roman" pitchFamily="18" charset="0"/>
              </a:rPr>
              <a:t> ağaçlardır.</a:t>
            </a:r>
            <a:endParaRPr lang="tr-TR" altLang="tr-TR" sz="1600" dirty="0">
              <a:solidFill>
                <a:prstClr val="black"/>
              </a:solidFill>
              <a:latin typeface="Arial" charset="0"/>
              <a:cs typeface="Arial" charset="0"/>
            </a:endParaRPr>
          </a:p>
          <a:p>
            <a:pPr algn="just">
              <a:spcBef>
                <a:spcPct val="50000"/>
              </a:spcBef>
            </a:pPr>
            <a:r>
              <a:rPr lang="tr-TR" altLang="tr-TR" sz="1600" dirty="0" err="1">
                <a:solidFill>
                  <a:prstClr val="black"/>
                </a:solidFill>
                <a:cs typeface="Times New Roman" pitchFamily="18" charset="0"/>
              </a:rPr>
              <a:t>Sitka</a:t>
            </a:r>
            <a:r>
              <a:rPr lang="tr-TR" altLang="tr-TR" sz="1600" dirty="0">
                <a:solidFill>
                  <a:prstClr val="black"/>
                </a:solidFill>
                <a:cs typeface="Times New Roman" pitchFamily="18" charset="0"/>
              </a:rPr>
              <a:t> Ladini geniş piramidal gelişme gösterir. Gövdesi kırmızımsı kahverengi, ince kabukludur</a:t>
            </a:r>
            <a:r>
              <a:rPr lang="tr-TR" altLang="tr-TR" sz="1600" dirty="0" smtClean="0">
                <a:solidFill>
                  <a:prstClr val="black"/>
                </a:solidFill>
                <a:cs typeface="Times New Roman" pitchFamily="18" charset="0"/>
              </a:rPr>
              <a:t>. Dalları </a:t>
            </a:r>
            <a:r>
              <a:rPr lang="tr-TR" altLang="tr-TR" sz="1600" dirty="0" err="1">
                <a:solidFill>
                  <a:prstClr val="black"/>
                </a:solidFill>
                <a:cs typeface="Times New Roman" pitchFamily="18" charset="0"/>
              </a:rPr>
              <a:t>horizontal</a:t>
            </a:r>
            <a:r>
              <a:rPr lang="tr-TR" altLang="tr-TR" sz="1600" dirty="0">
                <a:solidFill>
                  <a:prstClr val="black"/>
                </a:solidFill>
                <a:cs typeface="Times New Roman" pitchFamily="18" charset="0"/>
              </a:rPr>
              <a:t> yönde çıkar ve incedir. Üst dalları yukarıya doğru yönelmiştir. </a:t>
            </a:r>
          </a:p>
        </p:txBody>
      </p:sp>
      <p:sp>
        <p:nvSpPr>
          <p:cNvPr id="2" name="Dikdörtgen 1"/>
          <p:cNvSpPr/>
          <p:nvPr/>
        </p:nvSpPr>
        <p:spPr>
          <a:xfrm>
            <a:off x="5364088" y="44624"/>
            <a:ext cx="1919115"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sitchensis</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362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539552" y="5805264"/>
            <a:ext cx="81369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dirty="0">
                <a:solidFill>
                  <a:prstClr val="black"/>
                </a:solidFill>
                <a:cs typeface="Times New Roman" pitchFamily="18" charset="0"/>
              </a:rPr>
              <a:t>Genç sürgünler kahverengimsi, sert ve tüysüzdür. İğne yaprakları dar, basık, dört köşe, sert, 12-20 mm uzunlukta, uçları sivri ve batıcı, üst yüzü gümüşi beyaz, alt kısmı parlak yeşil renktedir .</a:t>
            </a:r>
          </a:p>
        </p:txBody>
      </p:sp>
      <p:grpSp>
        <p:nvGrpSpPr>
          <p:cNvPr id="78851" name="Group 6"/>
          <p:cNvGrpSpPr>
            <a:grpSpLocks/>
          </p:cNvGrpSpPr>
          <p:nvPr/>
        </p:nvGrpSpPr>
        <p:grpSpPr bwMode="auto">
          <a:xfrm>
            <a:off x="1037956" y="908720"/>
            <a:ext cx="7068244" cy="4871146"/>
            <a:chOff x="192" y="0"/>
            <a:chExt cx="5424" cy="3738"/>
          </a:xfrm>
        </p:grpSpPr>
        <p:pic>
          <p:nvPicPr>
            <p:cNvPr id="78852" name="Picture 2" descr="D:\DERSLER\Dendroloji\Ders4\piceasitch5.jpg"/>
            <p:cNvPicPr>
              <a:picLocks noChangeAspect="1" noChangeArrowheads="1"/>
            </p:cNvPicPr>
            <p:nvPr/>
          </p:nvPicPr>
          <p:blipFill rotWithShape="1">
            <a:blip r:embed="rId2">
              <a:extLst>
                <a:ext uri="{28A0092B-C50C-407E-A947-70E740481C1C}">
                  <a14:useLocalDpi xmlns:a14="http://schemas.microsoft.com/office/drawing/2010/main" val="0"/>
                </a:ext>
              </a:extLst>
            </a:blip>
            <a:srcRect l="5778" t="1468" r="8173"/>
            <a:stretch/>
          </p:blipFill>
          <p:spPr bwMode="auto">
            <a:xfrm>
              <a:off x="528" y="149"/>
              <a:ext cx="4646" cy="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4"/>
            <p:cNvSpPr txBox="1">
              <a:spLocks noChangeArrowheads="1"/>
            </p:cNvSpPr>
            <p:nvPr/>
          </p:nvSpPr>
          <p:spPr bwMode="auto">
            <a:xfrm>
              <a:off x="192" y="0"/>
              <a:ext cx="336" cy="37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en-US" altLang="tr-TR">
                <a:solidFill>
                  <a:prstClr val="black"/>
                </a:solidFill>
              </a:endParaRPr>
            </a:p>
          </p:txBody>
        </p:sp>
        <p:sp>
          <p:nvSpPr>
            <p:cNvPr id="78854" name="Text Box 5"/>
            <p:cNvSpPr txBox="1">
              <a:spLocks noChangeArrowheads="1"/>
            </p:cNvSpPr>
            <p:nvPr/>
          </p:nvSpPr>
          <p:spPr bwMode="auto">
            <a:xfrm>
              <a:off x="5280" y="0"/>
              <a:ext cx="336" cy="37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en-US" altLang="tr-TR">
                <a:solidFill>
                  <a:prstClr val="black"/>
                </a:solidFill>
              </a:endParaRPr>
            </a:p>
          </p:txBody>
        </p:sp>
      </p:grpSp>
      <p:sp>
        <p:nvSpPr>
          <p:cNvPr id="7" name="Dikdörtgen 6"/>
          <p:cNvSpPr/>
          <p:nvPr/>
        </p:nvSpPr>
        <p:spPr>
          <a:xfrm>
            <a:off x="5364088" y="44624"/>
            <a:ext cx="1919115"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sitchensis</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261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5"/>
          <p:cNvGrpSpPr>
            <a:grpSpLocks/>
          </p:cNvGrpSpPr>
          <p:nvPr/>
        </p:nvGrpSpPr>
        <p:grpSpPr bwMode="auto">
          <a:xfrm>
            <a:off x="605522" y="901778"/>
            <a:ext cx="7867600" cy="5443482"/>
            <a:chOff x="192" y="336"/>
            <a:chExt cx="5472" cy="3786"/>
          </a:xfrm>
        </p:grpSpPr>
        <p:pic>
          <p:nvPicPr>
            <p:cNvPr id="79875" name="Picture 2" descr="D:\DERSLER\Dendroloji\Ders4\piceasitch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384"/>
              <a:ext cx="5400"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3"/>
            <p:cNvSpPr txBox="1">
              <a:spLocks noChangeArrowheads="1"/>
            </p:cNvSpPr>
            <p:nvPr/>
          </p:nvSpPr>
          <p:spPr bwMode="auto">
            <a:xfrm>
              <a:off x="192" y="384"/>
              <a:ext cx="384" cy="37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en-US" altLang="tr-TR">
                <a:solidFill>
                  <a:prstClr val="black"/>
                </a:solidFill>
              </a:endParaRPr>
            </a:p>
          </p:txBody>
        </p:sp>
        <p:sp>
          <p:nvSpPr>
            <p:cNvPr id="79877" name="Text Box 4"/>
            <p:cNvSpPr txBox="1">
              <a:spLocks noChangeArrowheads="1"/>
            </p:cNvSpPr>
            <p:nvPr/>
          </p:nvSpPr>
          <p:spPr bwMode="auto">
            <a:xfrm>
              <a:off x="5280" y="336"/>
              <a:ext cx="384" cy="37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tr-TR" altLang="tr-TR">
                <a:solidFill>
                  <a:prstClr val="black"/>
                </a:solidFill>
              </a:endParaRPr>
            </a:p>
            <a:p>
              <a:pPr eaLnBrk="1" hangingPunct="1">
                <a:spcBef>
                  <a:spcPct val="50000"/>
                </a:spcBef>
              </a:pPr>
              <a:endParaRPr lang="en-US" altLang="tr-TR">
                <a:solidFill>
                  <a:prstClr val="black"/>
                </a:solidFill>
              </a:endParaRPr>
            </a:p>
          </p:txBody>
        </p:sp>
      </p:grpSp>
      <p:sp>
        <p:nvSpPr>
          <p:cNvPr id="6" name="Dikdörtgen 5"/>
          <p:cNvSpPr/>
          <p:nvPr/>
        </p:nvSpPr>
        <p:spPr>
          <a:xfrm>
            <a:off x="5364088" y="44624"/>
            <a:ext cx="1919115"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sitchensis</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475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D:\DERSLER\Dendroloji\Ders4\piceasitc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3909324" cy="521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4"/>
          <p:cNvSpPr txBox="1">
            <a:spLocks noChangeArrowheads="1"/>
          </p:cNvSpPr>
          <p:nvPr/>
        </p:nvSpPr>
        <p:spPr bwMode="auto">
          <a:xfrm>
            <a:off x="4716016" y="1627046"/>
            <a:ext cx="3886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dirty="0">
                <a:solidFill>
                  <a:prstClr val="black"/>
                </a:solidFill>
                <a:cs typeface="Times New Roman" pitchFamily="18" charset="0"/>
              </a:rPr>
              <a:t>Erkek çiçekleri koyu kırmızıdır. Kozalakları soluk kırmızı veya sarımsı kahverengi, uzunca yumurtamsı veya silindir biçiminde, 5-10 cm uzunlukta, 2,5-3 cm genişliktedir. Kozalak pulları ince, uzunca-yuvarlak gayri muntazam dişlidir. Tohumları kahverengi, küçük, 2-3 mm uzunluktadır.</a:t>
            </a:r>
          </a:p>
        </p:txBody>
      </p:sp>
      <p:sp>
        <p:nvSpPr>
          <p:cNvPr id="4" name="Dikdörtgen 3"/>
          <p:cNvSpPr/>
          <p:nvPr/>
        </p:nvSpPr>
        <p:spPr>
          <a:xfrm>
            <a:off x="5364088" y="44624"/>
            <a:ext cx="1919115"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sitchensis</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097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D:\DERSLER\Dendroloji\Ders4\piceasitch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3619128" cy="542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p:cNvSpPr txBox="1">
            <a:spLocks noChangeArrowheads="1"/>
          </p:cNvSpPr>
          <p:nvPr/>
        </p:nvSpPr>
        <p:spPr bwMode="auto">
          <a:xfrm>
            <a:off x="4499992" y="1412776"/>
            <a:ext cx="4191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i="1" dirty="0">
                <a:solidFill>
                  <a:prstClr val="black"/>
                </a:solidFill>
                <a:cs typeface="Times New Roman" pitchFamily="18" charset="0"/>
              </a:rPr>
              <a:t>P. </a:t>
            </a:r>
            <a:r>
              <a:rPr lang="tr-TR" altLang="tr-TR" sz="1600" i="1" dirty="0" err="1">
                <a:solidFill>
                  <a:prstClr val="black"/>
                </a:solidFill>
                <a:cs typeface="Times New Roman" pitchFamily="18" charset="0"/>
              </a:rPr>
              <a:t>sitchensis</a:t>
            </a:r>
            <a:r>
              <a:rPr lang="tr-TR" altLang="tr-TR" sz="1600" dirty="0">
                <a:solidFill>
                  <a:prstClr val="black"/>
                </a:solidFill>
                <a:cs typeface="Times New Roman" pitchFamily="18" charset="0"/>
              </a:rPr>
              <a:t> özellikle gençlik devresinde dona karşı hassastır. Nispi nemi düşük olan bölgelerde ve kuru topraklarda gelişemez. Taze, nemli kumlu veya killi topraklara ihtiyaç </a:t>
            </a:r>
            <a:r>
              <a:rPr lang="tr-TR" altLang="tr-TR" sz="1600" dirty="0" smtClean="0">
                <a:solidFill>
                  <a:prstClr val="black"/>
                </a:solidFill>
                <a:cs typeface="Times New Roman" pitchFamily="18" charset="0"/>
              </a:rPr>
              <a:t>duyarlar. </a:t>
            </a:r>
            <a:r>
              <a:rPr lang="tr-TR" altLang="tr-TR" sz="1600" dirty="0">
                <a:solidFill>
                  <a:prstClr val="black"/>
                </a:solidFill>
                <a:cs typeface="Times New Roman" pitchFamily="18" charset="0"/>
              </a:rPr>
              <a:t>Yarı gölge şartlarda da bulundurulabilirse de, aydınlık, güneşli yerleri tercih eder. </a:t>
            </a:r>
            <a:r>
              <a:rPr lang="tr-TR" altLang="tr-TR" sz="1600" dirty="0" smtClean="0">
                <a:solidFill>
                  <a:prstClr val="black"/>
                </a:solidFill>
                <a:cs typeface="Times New Roman" pitchFamily="18" charset="0"/>
              </a:rPr>
              <a:t>Rüzgara </a:t>
            </a:r>
            <a:r>
              <a:rPr lang="tr-TR" altLang="tr-TR" sz="1600" dirty="0">
                <a:solidFill>
                  <a:prstClr val="black"/>
                </a:solidFill>
                <a:cs typeface="Times New Roman" pitchFamily="18" charset="0"/>
              </a:rPr>
              <a:t>karşı dayanıklıdır. Ülkemiz iklim şartlarında en uygun yetişme ortamı Doğu Karadeniz Bölgesi'dir.</a:t>
            </a:r>
            <a:endParaRPr lang="tr-TR" altLang="tr-TR" sz="1600" dirty="0">
              <a:solidFill>
                <a:prstClr val="black"/>
              </a:solidFill>
              <a:latin typeface="Arial" charset="0"/>
              <a:cs typeface="Arial" charset="0"/>
            </a:endParaRPr>
          </a:p>
          <a:p>
            <a:pPr algn="just">
              <a:spcBef>
                <a:spcPct val="50000"/>
              </a:spcBef>
            </a:pPr>
            <a:r>
              <a:rPr lang="tr-TR" altLang="tr-TR" sz="1600" dirty="0">
                <a:solidFill>
                  <a:prstClr val="black"/>
                </a:solidFill>
                <a:cs typeface="Times New Roman" pitchFamily="18" charset="0"/>
              </a:rPr>
              <a:t>Son derece dekoratif görünüşe sahip olan </a:t>
            </a:r>
            <a:r>
              <a:rPr lang="tr-TR" altLang="tr-TR" sz="1600" i="1" dirty="0">
                <a:solidFill>
                  <a:prstClr val="black"/>
                </a:solidFill>
                <a:cs typeface="Times New Roman" pitchFamily="18" charset="0"/>
              </a:rPr>
              <a:t>P. </a:t>
            </a:r>
            <a:r>
              <a:rPr lang="tr-TR" altLang="tr-TR" sz="1600" i="1" dirty="0" err="1">
                <a:solidFill>
                  <a:prstClr val="black"/>
                </a:solidFill>
                <a:cs typeface="Times New Roman" pitchFamily="18" charset="0"/>
              </a:rPr>
              <a:t>sitchensis</a:t>
            </a:r>
            <a:r>
              <a:rPr lang="tr-TR" altLang="tr-TR" sz="1600" dirty="0">
                <a:solidFill>
                  <a:prstClr val="black"/>
                </a:solidFill>
                <a:cs typeface="Times New Roman" pitchFamily="18" charset="0"/>
              </a:rPr>
              <a:t> peyzajda geniş yeşil alanlarda </a:t>
            </a:r>
            <a:r>
              <a:rPr lang="tr-TR" altLang="tr-TR" sz="1600" dirty="0" err="1">
                <a:solidFill>
                  <a:prstClr val="black"/>
                </a:solidFill>
                <a:cs typeface="Times New Roman" pitchFamily="18" charset="0"/>
              </a:rPr>
              <a:t>soliter</a:t>
            </a:r>
            <a:r>
              <a:rPr lang="tr-TR" altLang="tr-TR" sz="1600" dirty="0">
                <a:solidFill>
                  <a:prstClr val="black"/>
                </a:solidFill>
                <a:cs typeface="Times New Roman" pitchFamily="18" charset="0"/>
              </a:rPr>
              <a:t> halde bulundurulmalı veya gruplar oluşturulmalıdır. Budamaya elverişli olup çit olarak da kullanılabilir. Gelişmiş halde 10-12 m genişlikte tepe oluşturan küçük yeşil alanlarda kullanılabilir.</a:t>
            </a:r>
          </a:p>
        </p:txBody>
      </p:sp>
      <p:sp>
        <p:nvSpPr>
          <p:cNvPr id="4" name="Dikdörtgen 3"/>
          <p:cNvSpPr/>
          <p:nvPr/>
        </p:nvSpPr>
        <p:spPr>
          <a:xfrm>
            <a:off x="5364088" y="44624"/>
            <a:ext cx="1919115"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sitchensis</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588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descr="D:\DERSLER\Dendroloji\Ders4\piceng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00567"/>
            <a:ext cx="5790356" cy="38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4"/>
          <p:cNvSpPr txBox="1">
            <a:spLocks noChangeArrowheads="1"/>
          </p:cNvSpPr>
          <p:nvPr/>
        </p:nvSpPr>
        <p:spPr bwMode="auto">
          <a:xfrm>
            <a:off x="539552" y="653222"/>
            <a:ext cx="8747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800" b="1" i="1" dirty="0" err="1">
                <a:solidFill>
                  <a:prstClr val="black"/>
                </a:solidFill>
                <a:cs typeface="Times New Roman" pitchFamily="18" charset="0"/>
              </a:rPr>
              <a:t>Picea</a:t>
            </a:r>
            <a:r>
              <a:rPr lang="tr-TR" altLang="tr-TR" sz="1800" b="1" i="1" dirty="0">
                <a:solidFill>
                  <a:prstClr val="black"/>
                </a:solidFill>
                <a:cs typeface="Times New Roman" pitchFamily="18" charset="0"/>
              </a:rPr>
              <a:t> </a:t>
            </a:r>
            <a:r>
              <a:rPr lang="tr-TR" altLang="tr-TR" sz="1800" b="1" i="1" dirty="0" err="1">
                <a:solidFill>
                  <a:prstClr val="black"/>
                </a:solidFill>
                <a:cs typeface="Times New Roman" pitchFamily="18" charset="0"/>
              </a:rPr>
              <a:t>engelmannii</a:t>
            </a:r>
            <a:r>
              <a:rPr lang="tr-TR" altLang="tr-TR" sz="1800" b="1" i="1" dirty="0">
                <a:solidFill>
                  <a:prstClr val="black"/>
                </a:solidFill>
                <a:cs typeface="Times New Roman" pitchFamily="18" charset="0"/>
              </a:rPr>
              <a:t> </a:t>
            </a:r>
            <a:r>
              <a:rPr lang="tr-TR" altLang="tr-TR" sz="1800" b="1" i="1" dirty="0" err="1" smtClean="0">
                <a:solidFill>
                  <a:prstClr val="black"/>
                </a:solidFill>
                <a:cs typeface="Times New Roman" pitchFamily="18" charset="0"/>
              </a:rPr>
              <a:t>Engelm</a:t>
            </a:r>
            <a:r>
              <a:rPr lang="tr-TR" altLang="tr-TR" sz="1800" b="1" i="1" dirty="0">
                <a:solidFill>
                  <a:prstClr val="black"/>
                </a:solidFill>
                <a:cs typeface="Times New Roman" pitchFamily="18" charset="0"/>
              </a:rPr>
              <a:t>. (</a:t>
            </a:r>
            <a:r>
              <a:rPr lang="tr-TR" altLang="tr-TR" sz="1800" b="1" i="1" dirty="0" err="1">
                <a:solidFill>
                  <a:prstClr val="black"/>
                </a:solidFill>
                <a:cs typeface="Times New Roman" pitchFamily="18" charset="0"/>
              </a:rPr>
              <a:t>Abies</a:t>
            </a:r>
            <a:r>
              <a:rPr lang="tr-TR" altLang="tr-TR" sz="1800" b="1" i="1" dirty="0">
                <a:solidFill>
                  <a:prstClr val="black"/>
                </a:solidFill>
                <a:cs typeface="Times New Roman" pitchFamily="18" charset="0"/>
              </a:rPr>
              <a:t> </a:t>
            </a:r>
            <a:r>
              <a:rPr lang="tr-TR" altLang="tr-TR" sz="1800" b="1" i="1" dirty="0" err="1">
                <a:solidFill>
                  <a:prstClr val="black"/>
                </a:solidFill>
                <a:cs typeface="Times New Roman" pitchFamily="18" charset="0"/>
              </a:rPr>
              <a:t>engelmannii</a:t>
            </a:r>
            <a:r>
              <a:rPr lang="tr-TR" altLang="tr-TR" sz="1800" b="1" i="1" dirty="0">
                <a:solidFill>
                  <a:prstClr val="black"/>
                </a:solidFill>
                <a:cs typeface="Times New Roman" pitchFamily="18" charset="0"/>
              </a:rPr>
              <a:t> </a:t>
            </a:r>
            <a:r>
              <a:rPr lang="tr-TR" altLang="tr-TR" sz="1800" b="1" i="1" dirty="0" err="1">
                <a:solidFill>
                  <a:prstClr val="black"/>
                </a:solidFill>
                <a:cs typeface="Times New Roman" pitchFamily="18" charset="0"/>
              </a:rPr>
              <a:t>Engelm</a:t>
            </a:r>
            <a:r>
              <a:rPr lang="tr-TR" altLang="tr-TR" sz="1800" b="1" i="1" dirty="0">
                <a:solidFill>
                  <a:prstClr val="black"/>
                </a:solidFill>
                <a:cs typeface="Times New Roman" pitchFamily="18" charset="0"/>
              </a:rPr>
              <a:t>.), </a:t>
            </a:r>
            <a:r>
              <a:rPr lang="tr-TR" altLang="tr-TR" sz="1800" b="1" i="1" dirty="0" err="1">
                <a:solidFill>
                  <a:prstClr val="black"/>
                </a:solidFill>
                <a:cs typeface="Times New Roman" pitchFamily="18" charset="0"/>
              </a:rPr>
              <a:t>Engelmann</a:t>
            </a:r>
            <a:r>
              <a:rPr lang="tr-TR" altLang="tr-TR" sz="1800" b="1" i="1" dirty="0">
                <a:solidFill>
                  <a:prstClr val="black"/>
                </a:solidFill>
                <a:cs typeface="Times New Roman" pitchFamily="18" charset="0"/>
              </a:rPr>
              <a:t> Ladini</a:t>
            </a:r>
          </a:p>
        </p:txBody>
      </p:sp>
      <p:sp>
        <p:nvSpPr>
          <p:cNvPr id="59397" name="Text Box 5"/>
          <p:cNvSpPr txBox="1">
            <a:spLocks noChangeArrowheads="1"/>
          </p:cNvSpPr>
          <p:nvPr/>
        </p:nvSpPr>
        <p:spPr bwMode="auto">
          <a:xfrm>
            <a:off x="491122" y="4960804"/>
            <a:ext cx="81133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dirty="0">
                <a:solidFill>
                  <a:prstClr val="black"/>
                </a:solidFill>
                <a:cs typeface="Times New Roman" pitchFamily="18" charset="0"/>
              </a:rPr>
              <a:t>Kuzey Amerika'nın batı bölgesinde 2800-3000 m yükseklikte (ağaç sınırına kadar) doğal halde yetişen bu </a:t>
            </a:r>
            <a:r>
              <a:rPr lang="tr-TR" altLang="tr-TR" sz="1600" dirty="0" smtClean="0">
                <a:solidFill>
                  <a:prstClr val="black"/>
                </a:solidFill>
                <a:cs typeface="Times New Roman" pitchFamily="18" charset="0"/>
              </a:rPr>
              <a:t>tür </a:t>
            </a:r>
            <a:r>
              <a:rPr lang="tr-TR" altLang="tr-TR" sz="1600" dirty="0">
                <a:solidFill>
                  <a:prstClr val="black"/>
                </a:solidFill>
                <a:cs typeface="Times New Roman" pitchFamily="18" charset="0"/>
              </a:rPr>
              <a:t>vatanında; </a:t>
            </a:r>
            <a:r>
              <a:rPr lang="tr-TR" altLang="tr-TR" sz="1600" i="1" dirty="0" err="1">
                <a:solidFill>
                  <a:prstClr val="black"/>
                </a:solidFill>
                <a:cs typeface="Times New Roman" pitchFamily="18" charset="0"/>
              </a:rPr>
              <a:t>Abies</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lasiocarpa</a:t>
            </a:r>
            <a:r>
              <a:rPr lang="tr-TR" altLang="tr-TR" sz="1600" i="1" dirty="0">
                <a:solidFill>
                  <a:prstClr val="black"/>
                </a:solidFill>
                <a:cs typeface="Times New Roman" pitchFamily="18" charset="0"/>
              </a:rPr>
              <a:t>, A. </a:t>
            </a:r>
            <a:r>
              <a:rPr lang="tr-TR" altLang="tr-TR" sz="1600" i="1" dirty="0" err="1">
                <a:solidFill>
                  <a:prstClr val="black"/>
                </a:solidFill>
                <a:cs typeface="Times New Roman" pitchFamily="18" charset="0"/>
              </a:rPr>
              <a:t>concolor</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Tsuga</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heterophylla</a:t>
            </a:r>
            <a:r>
              <a:rPr lang="tr-TR" altLang="tr-TR" sz="1600" i="1" dirty="0">
                <a:solidFill>
                  <a:prstClr val="black"/>
                </a:solidFill>
                <a:cs typeface="Times New Roman" pitchFamily="18" charset="0"/>
              </a:rPr>
              <a:t>, T. </a:t>
            </a:r>
            <a:r>
              <a:rPr lang="tr-TR" altLang="tr-TR" sz="1600" i="1" dirty="0" err="1">
                <a:solidFill>
                  <a:prstClr val="black"/>
                </a:solidFill>
                <a:cs typeface="Times New Roman" pitchFamily="18" charset="0"/>
              </a:rPr>
              <a:t>mertensiana</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Pseudotsuga</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menziesii</a:t>
            </a:r>
            <a:r>
              <a:rPr lang="tr-TR" altLang="tr-TR" sz="1600" dirty="0">
                <a:solidFill>
                  <a:prstClr val="black"/>
                </a:solidFill>
                <a:cs typeface="Times New Roman" pitchFamily="18" charset="0"/>
              </a:rPr>
              <a:t> ile birlikte bulunur ve 50 m boya ulaşır. Yavaş gelişme gösteren bu ladin türü geniş veya dar piramidal, kompakt formludur. Gövdesi açık kahverengi, ince kabuklu ve reçinelidir. Dalları </a:t>
            </a:r>
            <a:r>
              <a:rPr lang="tr-TR" altLang="tr-TR" sz="1600" dirty="0" err="1">
                <a:solidFill>
                  <a:prstClr val="black"/>
                </a:solidFill>
                <a:cs typeface="Times New Roman" pitchFamily="18" charset="0"/>
              </a:rPr>
              <a:t>horizontal</a:t>
            </a:r>
            <a:r>
              <a:rPr lang="tr-TR" altLang="tr-TR" sz="1600" dirty="0">
                <a:solidFill>
                  <a:prstClr val="black"/>
                </a:solidFill>
                <a:cs typeface="Times New Roman" pitchFamily="18" charset="0"/>
              </a:rPr>
              <a:t> bir şekilde yanlara, yaşlı bitkilerde ise hafifçe aşağıya doğru yönelmiştir.</a:t>
            </a:r>
            <a:r>
              <a:rPr lang="en-US" altLang="tr-TR" sz="1600" dirty="0">
                <a:solidFill>
                  <a:prstClr val="black"/>
                </a:solidFill>
                <a:cs typeface="Arial" charset="0"/>
              </a:rPr>
              <a:t> </a:t>
            </a:r>
            <a:endParaRPr lang="tr-TR" altLang="tr-TR" sz="1600" dirty="0">
              <a:solidFill>
                <a:prstClr val="black"/>
              </a:solidFill>
              <a:cs typeface="Arial" charset="0"/>
            </a:endParaRPr>
          </a:p>
        </p:txBody>
      </p:sp>
      <p:sp>
        <p:nvSpPr>
          <p:cNvPr id="2" name="Dikdörtgen 1"/>
          <p:cNvSpPr/>
          <p:nvPr/>
        </p:nvSpPr>
        <p:spPr>
          <a:xfrm>
            <a:off x="5220072" y="116632"/>
            <a:ext cx="2218877"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engelmannii</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356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descr="D:\DERSLER\Dendroloji\Ders4\piceng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168" y="908720"/>
            <a:ext cx="5957664" cy="396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5"/>
          <p:cNvSpPr txBox="1">
            <a:spLocks noChangeArrowheads="1"/>
          </p:cNvSpPr>
          <p:nvPr/>
        </p:nvSpPr>
        <p:spPr bwMode="auto">
          <a:xfrm>
            <a:off x="467544" y="5085184"/>
            <a:ext cx="82089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dirty="0">
                <a:solidFill>
                  <a:prstClr val="black"/>
                </a:solidFill>
                <a:cs typeface="Times New Roman" pitchFamily="18" charset="0"/>
              </a:rPr>
              <a:t>Genç sürgünler sarımsı kahverengi, tüylü olup aşağıya doğru sarkarlar. Tomurcukları kahverengi, konik formda, uç kısmı genellikle hafifçe geriye doğru dönüktür.</a:t>
            </a:r>
            <a:endParaRPr lang="tr-TR" altLang="tr-TR" sz="1600" dirty="0">
              <a:solidFill>
                <a:prstClr val="black"/>
              </a:solidFill>
              <a:latin typeface="Arial" charset="0"/>
              <a:cs typeface="Arial" charset="0"/>
            </a:endParaRPr>
          </a:p>
          <a:p>
            <a:pPr algn="just">
              <a:spcBef>
                <a:spcPct val="50000"/>
              </a:spcBef>
            </a:pPr>
            <a:r>
              <a:rPr lang="tr-TR" altLang="tr-TR" sz="1600" dirty="0">
                <a:solidFill>
                  <a:prstClr val="black"/>
                </a:solidFill>
                <a:cs typeface="Times New Roman" pitchFamily="18" charset="0"/>
              </a:rPr>
              <a:t>İğne </a:t>
            </a:r>
            <a:r>
              <a:rPr lang="tr-TR" altLang="tr-TR" sz="1600" dirty="0" smtClean="0">
                <a:solidFill>
                  <a:prstClr val="black"/>
                </a:solidFill>
                <a:cs typeface="Times New Roman" pitchFamily="18" charset="0"/>
              </a:rPr>
              <a:t>yaprakları </a:t>
            </a:r>
            <a:r>
              <a:rPr lang="tr-TR" altLang="tr-TR" sz="1600" dirty="0">
                <a:solidFill>
                  <a:prstClr val="black"/>
                </a:solidFill>
                <a:cs typeface="Times New Roman" pitchFamily="18" charset="0"/>
              </a:rPr>
              <a:t>mavimsi yeşil, ince, düz veya hafifçe bükülmüş, uçları sivri, 15-20 mm uzunlukta, 1,5-2 mm genişlikte, dört köşe, beyaz </a:t>
            </a:r>
            <a:r>
              <a:rPr lang="tr-TR" altLang="tr-TR" sz="1600" dirty="0" err="1">
                <a:solidFill>
                  <a:prstClr val="black"/>
                </a:solidFill>
                <a:cs typeface="Times New Roman" pitchFamily="18" charset="0"/>
              </a:rPr>
              <a:t>stoma</a:t>
            </a:r>
            <a:r>
              <a:rPr lang="tr-TR" altLang="tr-TR" sz="1600" dirty="0">
                <a:solidFill>
                  <a:prstClr val="black"/>
                </a:solidFill>
                <a:cs typeface="Times New Roman" pitchFamily="18" charset="0"/>
              </a:rPr>
              <a:t> şeritleri bulunur. Parmaklar arasında </a:t>
            </a:r>
            <a:r>
              <a:rPr lang="tr-TR" altLang="tr-TR" sz="1600" dirty="0" err="1">
                <a:solidFill>
                  <a:prstClr val="black"/>
                </a:solidFill>
                <a:cs typeface="Times New Roman" pitchFamily="18" charset="0"/>
              </a:rPr>
              <a:t>oğuşturulan</a:t>
            </a:r>
            <a:r>
              <a:rPr lang="tr-TR" altLang="tr-TR" sz="1600" dirty="0">
                <a:solidFill>
                  <a:prstClr val="black"/>
                </a:solidFill>
                <a:cs typeface="Times New Roman" pitchFamily="18" charset="0"/>
              </a:rPr>
              <a:t> iğne yapraklar kötü bir koku çıkarırlar.</a:t>
            </a:r>
          </a:p>
        </p:txBody>
      </p:sp>
      <p:sp>
        <p:nvSpPr>
          <p:cNvPr id="4" name="Dikdörtgen 3"/>
          <p:cNvSpPr/>
          <p:nvPr/>
        </p:nvSpPr>
        <p:spPr>
          <a:xfrm>
            <a:off x="5220072" y="116632"/>
            <a:ext cx="2218877"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engelmannii</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295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D:\DERSLER\Dendroloji\Ders4\PCENGE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326" y="820609"/>
            <a:ext cx="6820026" cy="452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539552" y="5661248"/>
            <a:ext cx="81369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dirty="0" smtClean="0">
                <a:solidFill>
                  <a:prstClr val="black"/>
                </a:solidFill>
                <a:cs typeface="Times New Roman" pitchFamily="18" charset="0"/>
              </a:rPr>
              <a:t>Kozalakları </a:t>
            </a:r>
            <a:r>
              <a:rPr lang="tr-TR" altLang="tr-TR" sz="1600" dirty="0">
                <a:solidFill>
                  <a:prstClr val="black"/>
                </a:solidFill>
                <a:cs typeface="Times New Roman" pitchFamily="18" charset="0"/>
              </a:rPr>
              <a:t>yumurta şeklinde yuvarlak veya yumurtamsı silindirik ve uç kısmı küt, 6 cm uzunlukta, 2,5-3 cm genişliktedir. Kozalaklar açık kahverengi, olgun halde parlak kahverengi kırmızıdır. </a:t>
            </a:r>
          </a:p>
        </p:txBody>
      </p:sp>
      <p:sp>
        <p:nvSpPr>
          <p:cNvPr id="4" name="Dikdörtgen 3"/>
          <p:cNvSpPr/>
          <p:nvPr/>
        </p:nvSpPr>
        <p:spPr>
          <a:xfrm>
            <a:off x="5220072" y="116632"/>
            <a:ext cx="2218877"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engelmannii</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273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D:\DERSLER\Dendroloji\Ders4\piceaglauc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3768576" cy="565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4572001" y="820260"/>
            <a:ext cx="4104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tr-TR" altLang="tr-TR" sz="1600" b="1" i="1" dirty="0" err="1">
                <a:solidFill>
                  <a:prstClr val="black"/>
                </a:solidFill>
                <a:cs typeface="Times New Roman" pitchFamily="18" charset="0"/>
              </a:rPr>
              <a:t>Picea</a:t>
            </a:r>
            <a:r>
              <a:rPr lang="tr-TR" altLang="tr-TR" sz="1600" b="1" i="1" dirty="0">
                <a:solidFill>
                  <a:prstClr val="black"/>
                </a:solidFill>
                <a:cs typeface="Times New Roman" pitchFamily="18" charset="0"/>
              </a:rPr>
              <a:t> </a:t>
            </a:r>
            <a:r>
              <a:rPr lang="tr-TR" altLang="tr-TR" sz="1600" b="1" i="1" dirty="0" err="1">
                <a:solidFill>
                  <a:prstClr val="black"/>
                </a:solidFill>
                <a:cs typeface="Times New Roman" pitchFamily="18" charset="0"/>
              </a:rPr>
              <a:t>glauca</a:t>
            </a:r>
            <a:r>
              <a:rPr lang="tr-TR" altLang="tr-TR" sz="1600" b="1" i="1" dirty="0">
                <a:solidFill>
                  <a:prstClr val="black"/>
                </a:solidFill>
                <a:cs typeface="Times New Roman" pitchFamily="18" charset="0"/>
              </a:rPr>
              <a:t> </a:t>
            </a:r>
            <a:r>
              <a:rPr lang="tr-TR" altLang="tr-TR" sz="1600" b="1" i="1" dirty="0" err="1">
                <a:solidFill>
                  <a:prstClr val="black"/>
                </a:solidFill>
                <a:cs typeface="Times New Roman" pitchFamily="18" charset="0"/>
              </a:rPr>
              <a:t>Voss</a:t>
            </a:r>
            <a:r>
              <a:rPr lang="tr-TR" altLang="tr-TR" sz="1600" b="1" i="1" dirty="0">
                <a:solidFill>
                  <a:prstClr val="black"/>
                </a:solidFill>
                <a:cs typeface="Times New Roman" pitchFamily="18" charset="0"/>
              </a:rPr>
              <a:t>. </a:t>
            </a:r>
            <a:endParaRPr lang="tr-TR" altLang="tr-TR" sz="1600" b="1" i="1" dirty="0" smtClean="0">
              <a:solidFill>
                <a:prstClr val="black"/>
              </a:solidFill>
              <a:cs typeface="Times New Roman" pitchFamily="18" charset="0"/>
            </a:endParaRPr>
          </a:p>
          <a:p>
            <a:pPr>
              <a:spcBef>
                <a:spcPct val="50000"/>
              </a:spcBef>
            </a:pPr>
            <a:r>
              <a:rPr lang="tr-TR" altLang="tr-TR" sz="1600" b="1" i="1" dirty="0" smtClean="0">
                <a:solidFill>
                  <a:prstClr val="black"/>
                </a:solidFill>
                <a:cs typeface="Times New Roman" pitchFamily="18" charset="0"/>
              </a:rPr>
              <a:t>(</a:t>
            </a:r>
            <a:r>
              <a:rPr lang="tr-TR" altLang="tr-TR" sz="1600" b="1" i="1" dirty="0">
                <a:solidFill>
                  <a:prstClr val="black"/>
                </a:solidFill>
                <a:cs typeface="Times New Roman" pitchFamily="18" charset="0"/>
              </a:rPr>
              <a:t>P. </a:t>
            </a:r>
            <a:r>
              <a:rPr lang="tr-TR" altLang="tr-TR" sz="1600" b="1" i="1" dirty="0" err="1">
                <a:solidFill>
                  <a:prstClr val="black"/>
                </a:solidFill>
                <a:cs typeface="Times New Roman" pitchFamily="18" charset="0"/>
              </a:rPr>
              <a:t>alba</a:t>
            </a:r>
            <a:r>
              <a:rPr lang="tr-TR" altLang="tr-TR" sz="1600" b="1" i="1" dirty="0">
                <a:solidFill>
                  <a:prstClr val="black"/>
                </a:solidFill>
                <a:cs typeface="Times New Roman" pitchFamily="18" charset="0"/>
              </a:rPr>
              <a:t> </a:t>
            </a:r>
            <a:r>
              <a:rPr lang="tr-TR" altLang="tr-TR" sz="1600" b="1" i="1" dirty="0" err="1">
                <a:solidFill>
                  <a:prstClr val="black"/>
                </a:solidFill>
                <a:cs typeface="Times New Roman" pitchFamily="18" charset="0"/>
              </a:rPr>
              <a:t>Lk</a:t>
            </a:r>
            <a:r>
              <a:rPr lang="tr-TR" altLang="tr-TR" sz="1600" b="1" i="1" dirty="0">
                <a:solidFill>
                  <a:prstClr val="black"/>
                </a:solidFill>
                <a:cs typeface="Times New Roman" pitchFamily="18" charset="0"/>
              </a:rPr>
              <a:t>., P. </a:t>
            </a:r>
            <a:r>
              <a:rPr lang="tr-TR" altLang="tr-TR" sz="1600" b="1" i="1" dirty="0" err="1">
                <a:solidFill>
                  <a:prstClr val="black"/>
                </a:solidFill>
                <a:cs typeface="Times New Roman" pitchFamily="18" charset="0"/>
              </a:rPr>
              <a:t>canadensis</a:t>
            </a:r>
            <a:r>
              <a:rPr lang="tr-TR" altLang="tr-TR" sz="1600" b="1" i="1" dirty="0">
                <a:solidFill>
                  <a:prstClr val="black"/>
                </a:solidFill>
                <a:cs typeface="Times New Roman" pitchFamily="18" charset="0"/>
              </a:rPr>
              <a:t> B. S. P.), Ak Ladin</a:t>
            </a:r>
          </a:p>
        </p:txBody>
      </p:sp>
      <p:sp>
        <p:nvSpPr>
          <p:cNvPr id="41989" name="Text Box 5"/>
          <p:cNvSpPr txBox="1">
            <a:spLocks noChangeArrowheads="1"/>
          </p:cNvSpPr>
          <p:nvPr/>
        </p:nvSpPr>
        <p:spPr bwMode="auto">
          <a:xfrm>
            <a:off x="4572001" y="1772816"/>
            <a:ext cx="403244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dirty="0">
                <a:solidFill>
                  <a:prstClr val="black"/>
                </a:solidFill>
                <a:cs typeface="Times New Roman" pitchFamily="18" charset="0"/>
              </a:rPr>
              <a:t>Kuzey Amerika'nın doğu bölgesinde 70° ve 45° kuzey</a:t>
            </a:r>
            <a:r>
              <a:rPr lang="tr-TR" altLang="tr-TR" sz="1600" dirty="0">
                <a:solidFill>
                  <a:prstClr val="black"/>
                </a:solidFill>
              </a:rPr>
              <a:t> </a:t>
            </a:r>
            <a:r>
              <a:rPr lang="tr-TR" altLang="tr-TR" sz="1600" dirty="0">
                <a:solidFill>
                  <a:prstClr val="black"/>
                </a:solidFill>
                <a:cs typeface="Times New Roman" pitchFamily="18" charset="0"/>
              </a:rPr>
              <a:t>enlemleri arasında, genellikle nehir ve deniz kıyılarında </a:t>
            </a:r>
            <a:r>
              <a:rPr lang="tr-TR" altLang="tr-TR" sz="1600" i="1" dirty="0" err="1">
                <a:solidFill>
                  <a:prstClr val="black"/>
                </a:solidFill>
                <a:cs typeface="Times New Roman" pitchFamily="18" charset="0"/>
              </a:rPr>
              <a:t>Picea</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mariana</a:t>
            </a:r>
            <a:r>
              <a:rPr lang="tr-TR" altLang="tr-TR" sz="1600" dirty="0">
                <a:solidFill>
                  <a:prstClr val="black"/>
                </a:solidFill>
                <a:cs typeface="Times New Roman" pitchFamily="18" charset="0"/>
              </a:rPr>
              <a:t> ile birlikte </a:t>
            </a:r>
            <a:r>
              <a:rPr lang="tr-TR" altLang="tr-TR" sz="1600" dirty="0" smtClean="0">
                <a:solidFill>
                  <a:prstClr val="black"/>
                </a:solidFill>
                <a:cs typeface="Times New Roman" pitchFamily="18" charset="0"/>
              </a:rPr>
              <a:t>bulunan </a:t>
            </a:r>
            <a:r>
              <a:rPr lang="tr-TR" altLang="tr-TR" sz="1600" dirty="0">
                <a:solidFill>
                  <a:prstClr val="black"/>
                </a:solidFill>
                <a:cs typeface="Times New Roman" pitchFamily="18" charset="0"/>
              </a:rPr>
              <a:t>bu Ladin türü; vatanında 40 m, orta ve kuzey Avrupa'da ise 15-20 m boya ulaşır. Piramidal gelişme gösterir. Gövdesi gri kahverengi kabuklu ve pulludur. Dalları ve yan </a:t>
            </a:r>
            <a:r>
              <a:rPr lang="tr-TR" altLang="tr-TR" sz="1600" dirty="0" smtClean="0">
                <a:solidFill>
                  <a:prstClr val="black"/>
                </a:solidFill>
                <a:cs typeface="Times New Roman" pitchFamily="18" charset="0"/>
              </a:rPr>
              <a:t>dalları </a:t>
            </a:r>
            <a:r>
              <a:rPr lang="tr-TR" altLang="tr-TR" sz="1600" dirty="0">
                <a:solidFill>
                  <a:prstClr val="black"/>
                </a:solidFill>
                <a:cs typeface="Times New Roman" pitchFamily="18" charset="0"/>
              </a:rPr>
              <a:t>gayet sık dizilmiş olup </a:t>
            </a:r>
            <a:r>
              <a:rPr lang="tr-TR" altLang="tr-TR" sz="1600" dirty="0" err="1">
                <a:solidFill>
                  <a:prstClr val="black"/>
                </a:solidFill>
                <a:cs typeface="Times New Roman" pitchFamily="18" charset="0"/>
              </a:rPr>
              <a:t>horizontal</a:t>
            </a:r>
            <a:r>
              <a:rPr lang="tr-TR" altLang="tr-TR" sz="1600" dirty="0">
                <a:solidFill>
                  <a:prstClr val="black"/>
                </a:solidFill>
                <a:cs typeface="Times New Roman" pitchFamily="18" charset="0"/>
              </a:rPr>
              <a:t> yönde çıkarlar.</a:t>
            </a:r>
            <a:r>
              <a:rPr lang="en-US" altLang="tr-TR" sz="1600" dirty="0">
                <a:solidFill>
                  <a:prstClr val="black"/>
                </a:solidFill>
                <a:cs typeface="Times New Roman" pitchFamily="18" charset="0"/>
              </a:rPr>
              <a:t> </a:t>
            </a:r>
            <a:endParaRPr lang="tr-TR" altLang="tr-TR" sz="1600" dirty="0">
              <a:solidFill>
                <a:prstClr val="black"/>
              </a:solidFill>
              <a:cs typeface="Times New Roman" pitchFamily="18" charset="0"/>
            </a:endParaRPr>
          </a:p>
        </p:txBody>
      </p:sp>
      <p:sp>
        <p:nvSpPr>
          <p:cNvPr id="2" name="Dikdörtgen 1"/>
          <p:cNvSpPr/>
          <p:nvPr/>
        </p:nvSpPr>
        <p:spPr>
          <a:xfrm>
            <a:off x="5580112" y="116632"/>
            <a:ext cx="1608133"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glauca</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426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D:\DERSLER\Dendroloji\Ders4\PCENGE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764704"/>
            <a:ext cx="5007121" cy="538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220072" y="116632"/>
            <a:ext cx="2218877"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engelmannii</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718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D:\DERSLER\Dendroloji\Ders4\piceng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3815184" cy="572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220072" y="116632"/>
            <a:ext cx="2218877"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engelmannii</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650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D:\DERSLER\Dendroloji\Ders4\picen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3767336" cy="565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3"/>
          <p:cNvSpPr txBox="1">
            <a:spLocks noChangeArrowheads="1"/>
          </p:cNvSpPr>
          <p:nvPr/>
        </p:nvSpPr>
        <p:spPr bwMode="auto">
          <a:xfrm>
            <a:off x="4499992" y="1124744"/>
            <a:ext cx="4191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i="1" dirty="0">
                <a:solidFill>
                  <a:prstClr val="black"/>
                </a:solidFill>
                <a:cs typeface="Times New Roman" pitchFamily="18" charset="0"/>
              </a:rPr>
              <a:t>P. </a:t>
            </a:r>
            <a:r>
              <a:rPr lang="tr-TR" altLang="tr-TR" sz="1600" i="1" dirty="0" err="1">
                <a:solidFill>
                  <a:prstClr val="black"/>
                </a:solidFill>
                <a:cs typeface="Times New Roman" pitchFamily="18" charset="0"/>
              </a:rPr>
              <a:t>engelmannii</a:t>
            </a:r>
            <a:r>
              <a:rPr lang="tr-TR" altLang="tr-TR" sz="1600" dirty="0">
                <a:solidFill>
                  <a:prstClr val="black"/>
                </a:solidFill>
                <a:cs typeface="Times New Roman" pitchFamily="18" charset="0"/>
              </a:rPr>
              <a:t> </a:t>
            </a:r>
            <a:r>
              <a:rPr lang="tr-TR" altLang="tr-TR" sz="1600" dirty="0" smtClean="0">
                <a:solidFill>
                  <a:prstClr val="black"/>
                </a:solidFill>
                <a:cs typeface="Times New Roman" pitchFamily="18" charset="0"/>
              </a:rPr>
              <a:t>yarı </a:t>
            </a:r>
            <a:r>
              <a:rPr lang="tr-TR" altLang="tr-TR" sz="1600" dirty="0">
                <a:solidFill>
                  <a:prstClr val="black"/>
                </a:solidFill>
                <a:cs typeface="Times New Roman" pitchFamily="18" charset="0"/>
              </a:rPr>
              <a:t>gölge yerlerde de yetiştirilebilirse de, güneşli yerleri tercih eder. Dona ve endüstri bölgelerinde bulundurulmaya karşı dayanıklıdır. Çok nemli </a:t>
            </a:r>
            <a:r>
              <a:rPr lang="tr-TR" altLang="tr-TR" sz="1600" dirty="0" smtClean="0">
                <a:solidFill>
                  <a:prstClr val="black"/>
                </a:solidFill>
                <a:cs typeface="Times New Roman" pitchFamily="18" charset="0"/>
              </a:rPr>
              <a:t>topraklardan </a:t>
            </a:r>
            <a:r>
              <a:rPr lang="tr-TR" altLang="tr-TR" sz="1600" dirty="0">
                <a:solidFill>
                  <a:prstClr val="black"/>
                </a:solidFill>
                <a:cs typeface="Times New Roman" pitchFamily="18" charset="0"/>
              </a:rPr>
              <a:t>hoşlanmaz. Peyzajda, geniş yeşil alanlarda </a:t>
            </a:r>
            <a:r>
              <a:rPr lang="tr-TR" altLang="tr-TR" sz="1600" dirty="0" err="1">
                <a:solidFill>
                  <a:prstClr val="black"/>
                </a:solidFill>
                <a:cs typeface="Times New Roman" pitchFamily="18" charset="0"/>
              </a:rPr>
              <a:t>soliter</a:t>
            </a:r>
            <a:r>
              <a:rPr lang="tr-TR" altLang="tr-TR" sz="1600" dirty="0">
                <a:solidFill>
                  <a:prstClr val="black"/>
                </a:solidFill>
                <a:cs typeface="Times New Roman" pitchFamily="18" charset="0"/>
              </a:rPr>
              <a:t> halde bulundurulmaya veya gruplar oluşturmaya uygundur.</a:t>
            </a:r>
            <a:endParaRPr lang="tr-TR" altLang="tr-TR" sz="1600" dirty="0">
              <a:solidFill>
                <a:prstClr val="black"/>
              </a:solidFill>
              <a:latin typeface="Arial" charset="0"/>
              <a:cs typeface="Times New Roman" pitchFamily="18" charset="0"/>
            </a:endParaRPr>
          </a:p>
          <a:p>
            <a:pPr algn="just">
              <a:spcBef>
                <a:spcPct val="50000"/>
              </a:spcBef>
            </a:pPr>
            <a:r>
              <a:rPr lang="tr-TR" altLang="tr-TR" sz="1600" dirty="0">
                <a:solidFill>
                  <a:prstClr val="black"/>
                </a:solidFill>
                <a:cs typeface="Times New Roman" pitchFamily="18" charset="0"/>
              </a:rPr>
              <a:t> </a:t>
            </a:r>
            <a:endParaRPr lang="tr-TR" altLang="tr-TR" sz="1600" dirty="0">
              <a:solidFill>
                <a:prstClr val="black"/>
              </a:solidFill>
              <a:latin typeface="Arial" charset="0"/>
              <a:cs typeface="Times New Roman" pitchFamily="18" charset="0"/>
            </a:endParaRPr>
          </a:p>
          <a:p>
            <a:pPr algn="just">
              <a:spcBef>
                <a:spcPct val="50000"/>
              </a:spcBef>
            </a:pPr>
            <a:r>
              <a:rPr lang="tr-TR" altLang="tr-TR" sz="1600" b="1" i="1" dirty="0">
                <a:solidFill>
                  <a:prstClr val="black"/>
                </a:solidFill>
                <a:cs typeface="Times New Roman" pitchFamily="18" charset="0"/>
              </a:rPr>
              <a:t>P. </a:t>
            </a:r>
            <a:r>
              <a:rPr lang="tr-TR" altLang="tr-TR" sz="1600" b="1" i="1" dirty="0" err="1">
                <a:solidFill>
                  <a:prstClr val="black"/>
                </a:solidFill>
                <a:cs typeface="Times New Roman" pitchFamily="18" charset="0"/>
              </a:rPr>
              <a:t>engelmannii</a:t>
            </a:r>
            <a:r>
              <a:rPr lang="tr-TR" altLang="tr-TR" sz="1600" b="1" i="1" dirty="0">
                <a:solidFill>
                  <a:prstClr val="black"/>
                </a:solidFill>
                <a:cs typeface="Times New Roman" pitchFamily="18" charset="0"/>
              </a:rPr>
              <a:t> cv. '</a:t>
            </a:r>
            <a:r>
              <a:rPr lang="tr-TR" altLang="tr-TR" sz="1600" b="1" i="1" dirty="0" err="1">
                <a:solidFill>
                  <a:prstClr val="black"/>
                </a:solidFill>
                <a:cs typeface="Times New Roman" pitchFamily="18" charset="0"/>
              </a:rPr>
              <a:t>Glauca</a:t>
            </a:r>
            <a:r>
              <a:rPr lang="tr-TR" altLang="tr-TR" sz="1600" b="1" i="1" dirty="0">
                <a:solidFill>
                  <a:prstClr val="black"/>
                </a:solidFill>
                <a:cs typeface="Times New Roman" pitchFamily="18" charset="0"/>
              </a:rPr>
              <a:t>'</a:t>
            </a:r>
            <a:r>
              <a:rPr lang="tr-TR" altLang="tr-TR" sz="1600" b="1" dirty="0">
                <a:solidFill>
                  <a:prstClr val="black"/>
                </a:solidFill>
                <a:cs typeface="Times New Roman" pitchFamily="18" charset="0"/>
              </a:rPr>
              <a:t> (</a:t>
            </a:r>
            <a:r>
              <a:rPr lang="tr-TR" altLang="tr-TR" sz="1600" b="1" i="1" dirty="0">
                <a:solidFill>
                  <a:prstClr val="black"/>
                </a:solidFill>
                <a:cs typeface="Times New Roman" pitchFamily="18" charset="0"/>
              </a:rPr>
              <a:t>P. </a:t>
            </a:r>
            <a:r>
              <a:rPr lang="tr-TR" altLang="tr-TR" sz="1600" b="1" i="1" dirty="0" err="1">
                <a:solidFill>
                  <a:prstClr val="black"/>
                </a:solidFill>
                <a:cs typeface="Times New Roman" pitchFamily="18" charset="0"/>
              </a:rPr>
              <a:t>engelmannii</a:t>
            </a:r>
            <a:r>
              <a:rPr lang="tr-TR" altLang="tr-TR" sz="1600" b="1" i="1" dirty="0">
                <a:solidFill>
                  <a:prstClr val="black"/>
                </a:solidFill>
                <a:cs typeface="Times New Roman" pitchFamily="18" charset="0"/>
              </a:rPr>
              <a:t> f. </a:t>
            </a:r>
            <a:r>
              <a:rPr lang="tr-TR" altLang="tr-TR" sz="1600" b="1" i="1" dirty="0" err="1">
                <a:solidFill>
                  <a:prstClr val="black"/>
                </a:solidFill>
                <a:cs typeface="Times New Roman" pitchFamily="18" charset="0"/>
              </a:rPr>
              <a:t>glauca</a:t>
            </a:r>
            <a:r>
              <a:rPr lang="tr-TR" altLang="tr-TR" sz="1600" b="1" dirty="0">
                <a:solidFill>
                  <a:prstClr val="black"/>
                </a:solidFill>
                <a:cs typeface="Times New Roman" pitchFamily="18" charset="0"/>
              </a:rPr>
              <a:t> </a:t>
            </a:r>
            <a:r>
              <a:rPr lang="tr-TR" altLang="tr-TR" sz="1600" b="1" dirty="0" err="1">
                <a:solidFill>
                  <a:prstClr val="black"/>
                </a:solidFill>
                <a:cs typeface="Times New Roman" pitchFamily="18" charset="0"/>
              </a:rPr>
              <a:t>Beissn</a:t>
            </a:r>
            <a:r>
              <a:rPr lang="tr-TR" altLang="tr-TR" sz="1600" b="1" dirty="0">
                <a:solidFill>
                  <a:prstClr val="black"/>
                </a:solidFill>
                <a:cs typeface="Times New Roman" pitchFamily="18" charset="0"/>
              </a:rPr>
              <a:t>.), Mavi </a:t>
            </a:r>
            <a:r>
              <a:rPr lang="tr-TR" altLang="tr-TR" sz="1600" b="1" dirty="0" err="1">
                <a:solidFill>
                  <a:prstClr val="black"/>
                </a:solidFill>
                <a:cs typeface="Times New Roman" pitchFamily="18" charset="0"/>
              </a:rPr>
              <a:t>Engelmann</a:t>
            </a:r>
            <a:r>
              <a:rPr lang="tr-TR" altLang="tr-TR" sz="1600" b="1" dirty="0">
                <a:solidFill>
                  <a:prstClr val="black"/>
                </a:solidFill>
                <a:cs typeface="Times New Roman" pitchFamily="18" charset="0"/>
              </a:rPr>
              <a:t> </a:t>
            </a:r>
            <a:r>
              <a:rPr lang="tr-TR" altLang="tr-TR" sz="1600" b="1" dirty="0" smtClean="0">
                <a:solidFill>
                  <a:prstClr val="black"/>
                </a:solidFill>
                <a:cs typeface="Times New Roman" pitchFamily="18" charset="0"/>
              </a:rPr>
              <a:t>Ladini:</a:t>
            </a:r>
            <a:r>
              <a:rPr lang="tr-TR" altLang="tr-TR" sz="1600" b="1" dirty="0" smtClean="0">
                <a:solidFill>
                  <a:prstClr val="black"/>
                </a:solidFill>
              </a:rPr>
              <a:t> </a:t>
            </a:r>
            <a:r>
              <a:rPr lang="tr-TR" altLang="tr-TR" sz="1600" dirty="0">
                <a:solidFill>
                  <a:prstClr val="black"/>
                </a:solidFill>
                <a:cs typeface="Times New Roman" pitchFamily="18" charset="0"/>
              </a:rPr>
              <a:t>Özellikle </a:t>
            </a:r>
            <a:r>
              <a:rPr lang="tr-TR" altLang="tr-TR" sz="1600" dirty="0" smtClean="0">
                <a:solidFill>
                  <a:prstClr val="black"/>
                </a:solidFill>
                <a:cs typeface="Times New Roman" pitchFamily="18" charset="0"/>
              </a:rPr>
              <a:t>ilkbaharda </a:t>
            </a:r>
            <a:r>
              <a:rPr lang="tr-TR" altLang="tr-TR" sz="1600" dirty="0">
                <a:solidFill>
                  <a:prstClr val="black"/>
                </a:solidFill>
                <a:cs typeface="Times New Roman" pitchFamily="18" charset="0"/>
              </a:rPr>
              <a:t>madeni mavi renkteki iğne </a:t>
            </a:r>
            <a:r>
              <a:rPr lang="tr-TR" altLang="tr-TR" sz="1600" dirty="0" smtClean="0">
                <a:solidFill>
                  <a:prstClr val="black"/>
                </a:solidFill>
                <a:cs typeface="Times New Roman" pitchFamily="18" charset="0"/>
              </a:rPr>
              <a:t>yaprakları </a:t>
            </a:r>
            <a:r>
              <a:rPr lang="tr-TR" altLang="tr-TR" sz="1600" dirty="0">
                <a:solidFill>
                  <a:prstClr val="black"/>
                </a:solidFill>
                <a:cs typeface="Times New Roman" pitchFamily="18" charset="0"/>
              </a:rPr>
              <a:t>ile çok güzel ve dekoratif bir görünüşe sahiptir. Kışın mavi renk biraz kaybolur. Geniş yeşil alanlarda </a:t>
            </a:r>
            <a:r>
              <a:rPr lang="tr-TR" altLang="tr-TR" sz="1600" dirty="0" err="1">
                <a:solidFill>
                  <a:prstClr val="black"/>
                </a:solidFill>
                <a:cs typeface="Times New Roman" pitchFamily="18" charset="0"/>
              </a:rPr>
              <a:t>soliter</a:t>
            </a:r>
            <a:r>
              <a:rPr lang="tr-TR" altLang="tr-TR" sz="1600" dirty="0">
                <a:solidFill>
                  <a:prstClr val="black"/>
                </a:solidFill>
                <a:cs typeface="Times New Roman" pitchFamily="18" charset="0"/>
              </a:rPr>
              <a:t> veya küçük gruplar şeklinde kullanımı uygundur.</a:t>
            </a:r>
          </a:p>
        </p:txBody>
      </p:sp>
      <p:sp>
        <p:nvSpPr>
          <p:cNvPr id="4" name="Dikdörtgen 3"/>
          <p:cNvSpPr/>
          <p:nvPr/>
        </p:nvSpPr>
        <p:spPr>
          <a:xfrm>
            <a:off x="5220072" y="116632"/>
            <a:ext cx="2218877"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engelmannii</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492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D:\DERSLER\Dendroloji\Ders4\PICEPU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66" y="620688"/>
            <a:ext cx="3669505" cy="564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4572000" y="757807"/>
            <a:ext cx="434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tr-TR" altLang="tr-TR" sz="1600" b="1" i="1" dirty="0" err="1">
                <a:solidFill>
                  <a:prstClr val="black"/>
                </a:solidFill>
                <a:cs typeface="Times New Roman" pitchFamily="18" charset="0"/>
              </a:rPr>
              <a:t>Picea</a:t>
            </a:r>
            <a:r>
              <a:rPr lang="tr-TR" altLang="tr-TR" sz="1600" b="1" i="1" dirty="0">
                <a:solidFill>
                  <a:prstClr val="black"/>
                </a:solidFill>
                <a:cs typeface="Times New Roman" pitchFamily="18" charset="0"/>
              </a:rPr>
              <a:t> </a:t>
            </a:r>
            <a:r>
              <a:rPr lang="tr-TR" altLang="tr-TR" sz="1600" b="1" i="1" dirty="0" err="1">
                <a:solidFill>
                  <a:prstClr val="black"/>
                </a:solidFill>
                <a:cs typeface="Times New Roman" pitchFamily="18" charset="0"/>
              </a:rPr>
              <a:t>pungens</a:t>
            </a:r>
            <a:r>
              <a:rPr lang="tr-TR" altLang="tr-TR" sz="1600" b="1" i="1" dirty="0">
                <a:solidFill>
                  <a:prstClr val="black"/>
                </a:solidFill>
                <a:cs typeface="Times New Roman" pitchFamily="18" charset="0"/>
              </a:rPr>
              <a:t> </a:t>
            </a:r>
            <a:r>
              <a:rPr lang="tr-TR" altLang="tr-TR" sz="1600" b="1" i="1" dirty="0" err="1" smtClean="0">
                <a:solidFill>
                  <a:prstClr val="black"/>
                </a:solidFill>
                <a:cs typeface="Times New Roman" pitchFamily="18" charset="0"/>
              </a:rPr>
              <a:t>Engelm</a:t>
            </a:r>
            <a:r>
              <a:rPr lang="tr-TR" altLang="tr-TR" sz="1600" b="1" i="1" dirty="0">
                <a:solidFill>
                  <a:prstClr val="black"/>
                </a:solidFill>
                <a:cs typeface="Times New Roman" pitchFamily="18" charset="0"/>
              </a:rPr>
              <a:t>. (P. </a:t>
            </a:r>
            <a:r>
              <a:rPr lang="tr-TR" altLang="tr-TR" sz="1600" b="1" i="1" dirty="0" err="1">
                <a:solidFill>
                  <a:prstClr val="black"/>
                </a:solidFill>
                <a:cs typeface="Times New Roman" pitchFamily="18" charset="0"/>
              </a:rPr>
              <a:t>parrayana</a:t>
            </a:r>
            <a:r>
              <a:rPr lang="tr-TR" altLang="tr-TR" sz="1600" b="1" i="1" dirty="0">
                <a:solidFill>
                  <a:prstClr val="black"/>
                </a:solidFill>
                <a:cs typeface="Times New Roman" pitchFamily="18" charset="0"/>
              </a:rPr>
              <a:t> </a:t>
            </a:r>
            <a:r>
              <a:rPr lang="tr-TR" altLang="tr-TR" sz="1600" b="1" i="1" dirty="0" err="1">
                <a:solidFill>
                  <a:prstClr val="black"/>
                </a:solidFill>
                <a:cs typeface="Times New Roman" pitchFamily="18" charset="0"/>
              </a:rPr>
              <a:t>Barron</a:t>
            </a:r>
            <a:r>
              <a:rPr lang="tr-TR" altLang="tr-TR" sz="1600" b="1" i="1" dirty="0">
                <a:solidFill>
                  <a:prstClr val="black"/>
                </a:solidFill>
                <a:cs typeface="Times New Roman" pitchFamily="18" charset="0"/>
              </a:rPr>
              <a:t> et </a:t>
            </a:r>
            <a:r>
              <a:rPr lang="tr-TR" altLang="tr-TR" sz="1600" b="1" i="1" dirty="0" err="1">
                <a:solidFill>
                  <a:prstClr val="black"/>
                </a:solidFill>
                <a:cs typeface="Times New Roman" pitchFamily="18" charset="0"/>
              </a:rPr>
              <a:t>Sarg</a:t>
            </a:r>
            <a:r>
              <a:rPr lang="tr-TR" altLang="tr-TR" sz="1600" b="1" i="1" dirty="0">
                <a:solidFill>
                  <a:prstClr val="black"/>
                </a:solidFill>
                <a:cs typeface="Times New Roman" pitchFamily="18" charset="0"/>
              </a:rPr>
              <a:t>.}-Batıcı Ladin, </a:t>
            </a:r>
            <a:r>
              <a:rPr lang="tr-TR" altLang="tr-TR" sz="1600" b="1" i="1" dirty="0" err="1">
                <a:solidFill>
                  <a:prstClr val="black"/>
                </a:solidFill>
                <a:cs typeface="Times New Roman" pitchFamily="18" charset="0"/>
              </a:rPr>
              <a:t>Kolorado</a:t>
            </a:r>
            <a:r>
              <a:rPr lang="tr-TR" altLang="tr-TR" sz="1600" b="1" i="1" dirty="0">
                <a:solidFill>
                  <a:prstClr val="black"/>
                </a:solidFill>
                <a:cs typeface="Times New Roman" pitchFamily="18" charset="0"/>
              </a:rPr>
              <a:t> Ladini</a:t>
            </a:r>
            <a:r>
              <a:rPr lang="en-US" altLang="tr-TR" sz="1600" b="1" i="1" dirty="0">
                <a:solidFill>
                  <a:prstClr val="black"/>
                </a:solidFill>
                <a:cs typeface="Times New Roman" pitchFamily="18" charset="0"/>
              </a:rPr>
              <a:t> </a:t>
            </a:r>
            <a:endParaRPr lang="tr-TR" altLang="tr-TR" sz="1600" b="1" i="1" dirty="0">
              <a:solidFill>
                <a:prstClr val="black"/>
              </a:solidFill>
              <a:cs typeface="Times New Roman" pitchFamily="18" charset="0"/>
            </a:endParaRPr>
          </a:p>
        </p:txBody>
      </p:sp>
      <p:sp>
        <p:nvSpPr>
          <p:cNvPr id="65540" name="Text Box 4"/>
          <p:cNvSpPr txBox="1">
            <a:spLocks noChangeArrowheads="1"/>
          </p:cNvSpPr>
          <p:nvPr/>
        </p:nvSpPr>
        <p:spPr bwMode="auto">
          <a:xfrm>
            <a:off x="4499993" y="1338832"/>
            <a:ext cx="410445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dirty="0">
                <a:solidFill>
                  <a:prstClr val="black"/>
                </a:solidFill>
                <a:cs typeface="Times New Roman" pitchFamily="18" charset="0"/>
              </a:rPr>
              <a:t>Doğal halde Amerika Birleşik Devletleri'nde </a:t>
            </a:r>
            <a:r>
              <a:rPr lang="tr-TR" altLang="tr-TR" sz="1600" dirty="0" err="1">
                <a:solidFill>
                  <a:prstClr val="black"/>
                </a:solidFill>
                <a:cs typeface="Times New Roman" pitchFamily="18" charset="0"/>
              </a:rPr>
              <a:t>Kolorado</a:t>
            </a:r>
            <a:r>
              <a:rPr lang="tr-TR" altLang="tr-TR" sz="1600" dirty="0">
                <a:solidFill>
                  <a:prstClr val="black"/>
                </a:solidFill>
                <a:cs typeface="Times New Roman" pitchFamily="18" charset="0"/>
              </a:rPr>
              <a:t>, </a:t>
            </a:r>
            <a:r>
              <a:rPr lang="tr-TR" altLang="tr-TR" sz="1600" dirty="0" err="1">
                <a:solidFill>
                  <a:prstClr val="black"/>
                </a:solidFill>
                <a:cs typeface="Times New Roman" pitchFamily="18" charset="0"/>
              </a:rPr>
              <a:t>Utah</a:t>
            </a:r>
            <a:r>
              <a:rPr lang="tr-TR" altLang="tr-TR" sz="1600" dirty="0">
                <a:solidFill>
                  <a:prstClr val="black"/>
                </a:solidFill>
                <a:cs typeface="Times New Roman" pitchFamily="18" charset="0"/>
              </a:rPr>
              <a:t> eyaletinin doğu bölgesinde 2000-3300 m yükseklikte yetişmektedir. Ancak </a:t>
            </a:r>
            <a:r>
              <a:rPr lang="tr-TR" altLang="tr-TR" sz="1600" i="1" dirty="0">
                <a:solidFill>
                  <a:prstClr val="black"/>
                </a:solidFill>
                <a:cs typeface="Times New Roman" pitchFamily="18" charset="0"/>
              </a:rPr>
              <a:t>P. </a:t>
            </a:r>
            <a:r>
              <a:rPr lang="tr-TR" altLang="tr-TR" sz="1600" i="1" dirty="0" err="1">
                <a:solidFill>
                  <a:prstClr val="black"/>
                </a:solidFill>
                <a:cs typeface="Times New Roman" pitchFamily="18" charset="0"/>
              </a:rPr>
              <a:t>pungens</a:t>
            </a:r>
            <a:r>
              <a:rPr lang="tr-TR" altLang="tr-TR" sz="1600" dirty="0" err="1">
                <a:solidFill>
                  <a:prstClr val="black"/>
                </a:solidFill>
                <a:cs typeface="Times New Roman" pitchFamily="18" charset="0"/>
              </a:rPr>
              <a:t>'e</a:t>
            </a:r>
            <a:r>
              <a:rPr lang="tr-TR" altLang="tr-TR" sz="1600" dirty="0">
                <a:solidFill>
                  <a:prstClr val="black"/>
                </a:solidFill>
                <a:cs typeface="Times New Roman" pitchFamily="18" charset="0"/>
              </a:rPr>
              <a:t> adı geçen bölgelerde dağlık </a:t>
            </a:r>
            <a:r>
              <a:rPr lang="tr-TR" altLang="tr-TR" sz="1600" dirty="0" smtClean="0">
                <a:solidFill>
                  <a:prstClr val="black"/>
                </a:solidFill>
                <a:cs typeface="Times New Roman" pitchFamily="18" charset="0"/>
              </a:rPr>
              <a:t>bölgelerdeki </a:t>
            </a:r>
            <a:r>
              <a:rPr lang="tr-TR" altLang="tr-TR" sz="1600" dirty="0">
                <a:solidFill>
                  <a:prstClr val="black"/>
                </a:solidFill>
                <a:cs typeface="Times New Roman" pitchFamily="18" charset="0"/>
              </a:rPr>
              <a:t>akarsu kenarlarında veya bataklıklarda serpiştirilmiş halde bulunur. Ladin, ana vatanında saf </a:t>
            </a:r>
            <a:r>
              <a:rPr lang="tr-TR" altLang="tr-TR" sz="1600" dirty="0" err="1">
                <a:solidFill>
                  <a:prstClr val="black"/>
                </a:solidFill>
                <a:cs typeface="Times New Roman" pitchFamily="18" charset="0"/>
              </a:rPr>
              <a:t>meşcereler</a:t>
            </a:r>
            <a:r>
              <a:rPr lang="tr-TR" altLang="tr-TR" sz="1600" dirty="0">
                <a:solidFill>
                  <a:prstClr val="black"/>
                </a:solidFill>
                <a:cs typeface="Times New Roman" pitchFamily="18" charset="0"/>
              </a:rPr>
              <a:t> oluşturmayan, sadece münferit veya gruplar halinde bulunan bir ladin türüdür. Vatanında genellikle </a:t>
            </a:r>
            <a:r>
              <a:rPr lang="tr-TR" altLang="tr-TR" sz="1600" i="1" dirty="0" err="1">
                <a:solidFill>
                  <a:prstClr val="black"/>
                </a:solidFill>
                <a:cs typeface="Times New Roman" pitchFamily="18" charset="0"/>
              </a:rPr>
              <a:t>Picea</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engelmannii</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Abies</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lasiocarpa</a:t>
            </a:r>
            <a:r>
              <a:rPr lang="tr-TR" altLang="tr-TR" sz="1600" i="1" dirty="0">
                <a:solidFill>
                  <a:prstClr val="black"/>
                </a:solidFill>
                <a:cs typeface="Times New Roman" pitchFamily="18" charset="0"/>
              </a:rPr>
              <a:t> var. </a:t>
            </a:r>
            <a:r>
              <a:rPr lang="tr-TR" altLang="tr-TR" sz="1600" i="1" dirty="0" err="1">
                <a:solidFill>
                  <a:prstClr val="black"/>
                </a:solidFill>
                <a:cs typeface="Times New Roman" pitchFamily="18" charset="0"/>
              </a:rPr>
              <a:t>arizonica</a:t>
            </a:r>
            <a:r>
              <a:rPr lang="tr-TR" altLang="tr-TR" sz="1600" i="1" dirty="0">
                <a:solidFill>
                  <a:prstClr val="black"/>
                </a:solidFill>
                <a:cs typeface="Times New Roman" pitchFamily="18" charset="0"/>
              </a:rPr>
              <a:t> </a:t>
            </a:r>
            <a:r>
              <a:rPr lang="tr-TR" altLang="tr-TR" sz="1600" dirty="0">
                <a:solidFill>
                  <a:prstClr val="black"/>
                </a:solidFill>
                <a:cs typeface="Times New Roman" pitchFamily="18" charset="0"/>
              </a:rPr>
              <a:t>ve</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Pinus</a:t>
            </a:r>
            <a:r>
              <a:rPr lang="tr-TR" altLang="tr-TR" sz="1600" i="1" dirty="0">
                <a:solidFill>
                  <a:prstClr val="black"/>
                </a:solidFill>
                <a:cs typeface="Times New Roman" pitchFamily="18" charset="0"/>
              </a:rPr>
              <a:t> </a:t>
            </a:r>
            <a:r>
              <a:rPr lang="tr-TR" altLang="tr-TR" sz="1600" i="1" dirty="0" err="1">
                <a:solidFill>
                  <a:prstClr val="black"/>
                </a:solidFill>
                <a:cs typeface="Times New Roman" pitchFamily="18" charset="0"/>
              </a:rPr>
              <a:t>ponderasa</a:t>
            </a:r>
            <a:r>
              <a:rPr lang="tr-TR" altLang="tr-TR" sz="1600" dirty="0">
                <a:solidFill>
                  <a:prstClr val="black"/>
                </a:solidFill>
                <a:cs typeface="Times New Roman" pitchFamily="18" charset="0"/>
              </a:rPr>
              <a:t> var. </a:t>
            </a:r>
            <a:r>
              <a:rPr lang="tr-TR" altLang="tr-TR" sz="1600" i="1" dirty="0" err="1">
                <a:solidFill>
                  <a:prstClr val="black"/>
                </a:solidFill>
                <a:cs typeface="Times New Roman" pitchFamily="18" charset="0"/>
              </a:rPr>
              <a:t>scopulorum</a:t>
            </a:r>
            <a:r>
              <a:rPr lang="tr-TR" altLang="tr-TR" sz="1600" dirty="0">
                <a:solidFill>
                  <a:prstClr val="black"/>
                </a:solidFill>
                <a:cs typeface="Times New Roman" pitchFamily="18" charset="0"/>
              </a:rPr>
              <a:t> ile birlikte görülür. Doğal yetişme ortamında 50 m boya ulaşır. Yavaş büyür. </a:t>
            </a:r>
          </a:p>
          <a:p>
            <a:pPr algn="just">
              <a:spcBef>
                <a:spcPct val="50000"/>
              </a:spcBef>
            </a:pPr>
            <a:r>
              <a:rPr lang="tr-TR" altLang="tr-TR" sz="1600" i="1" dirty="0">
                <a:solidFill>
                  <a:prstClr val="black"/>
                </a:solidFill>
                <a:cs typeface="Times New Roman" pitchFamily="18" charset="0"/>
              </a:rPr>
              <a:t>P. </a:t>
            </a:r>
            <a:r>
              <a:rPr lang="tr-TR" altLang="tr-TR" sz="1600" i="1" dirty="0" err="1">
                <a:solidFill>
                  <a:prstClr val="black"/>
                </a:solidFill>
                <a:cs typeface="Times New Roman" pitchFamily="18" charset="0"/>
              </a:rPr>
              <a:t>pungens</a:t>
            </a:r>
            <a:r>
              <a:rPr lang="tr-TR" altLang="tr-TR" sz="1600" dirty="0">
                <a:solidFill>
                  <a:prstClr val="black"/>
                </a:solidFill>
                <a:cs typeface="Times New Roman" pitchFamily="18" charset="0"/>
              </a:rPr>
              <a:t> önce dar piramidal, daha sonra genellikle sütun şeklinde gelişme gösteren, yaş1ı halde ise genellikle düzgün taca sahip olan bir ladin türüdür. Gövdesi gri ve kalın kabukludur. Dalları </a:t>
            </a:r>
            <a:r>
              <a:rPr lang="tr-TR" altLang="tr-TR" sz="1600" dirty="0" err="1">
                <a:solidFill>
                  <a:prstClr val="black"/>
                </a:solidFill>
                <a:cs typeface="Times New Roman" pitchFamily="18" charset="0"/>
              </a:rPr>
              <a:t>horizontal</a:t>
            </a:r>
            <a:r>
              <a:rPr lang="tr-TR" altLang="tr-TR" sz="1600" dirty="0">
                <a:solidFill>
                  <a:prstClr val="black"/>
                </a:solidFill>
                <a:cs typeface="Times New Roman" pitchFamily="18" charset="0"/>
              </a:rPr>
              <a:t> yönde çıkar ve </a:t>
            </a:r>
            <a:r>
              <a:rPr lang="tr-TR" altLang="tr-TR" sz="1600" dirty="0" err="1">
                <a:solidFill>
                  <a:prstClr val="black"/>
                </a:solidFill>
                <a:cs typeface="Times New Roman" pitchFamily="18" charset="0"/>
              </a:rPr>
              <a:t>çevrel</a:t>
            </a:r>
            <a:r>
              <a:rPr lang="tr-TR" altLang="tr-TR" sz="1600" dirty="0">
                <a:solidFill>
                  <a:prstClr val="black"/>
                </a:solidFill>
                <a:cs typeface="Times New Roman" pitchFamily="18" charset="0"/>
              </a:rPr>
              <a:t> dizilmiştir. </a:t>
            </a:r>
          </a:p>
        </p:txBody>
      </p:sp>
      <p:sp>
        <p:nvSpPr>
          <p:cNvPr id="2" name="Dikdörtgen 1"/>
          <p:cNvSpPr/>
          <p:nvPr/>
        </p:nvSpPr>
        <p:spPr>
          <a:xfrm>
            <a:off x="5442215" y="116632"/>
            <a:ext cx="1794081"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pungens</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386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descr="D:\DERSLER\Dendroloji\Ders4\PICPUN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652" y="836712"/>
            <a:ext cx="6264696" cy="393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p:cNvSpPr txBox="1">
            <a:spLocks noChangeArrowheads="1"/>
          </p:cNvSpPr>
          <p:nvPr/>
        </p:nvSpPr>
        <p:spPr bwMode="auto">
          <a:xfrm>
            <a:off x="467544" y="5013176"/>
            <a:ext cx="8208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tr-TR" altLang="tr-TR" sz="1600" dirty="0">
                <a:solidFill>
                  <a:prstClr val="black"/>
                </a:solidFill>
                <a:cs typeface="Arial" charset="0"/>
              </a:rPr>
              <a:t>İğne </a:t>
            </a:r>
            <a:r>
              <a:rPr lang="tr-TR" altLang="tr-TR" sz="1600" dirty="0" smtClean="0">
                <a:solidFill>
                  <a:prstClr val="black"/>
                </a:solidFill>
                <a:cs typeface="Arial" charset="0"/>
              </a:rPr>
              <a:t>yaprakları </a:t>
            </a:r>
            <a:r>
              <a:rPr lang="tr-TR" altLang="tr-TR" sz="1600" dirty="0" err="1">
                <a:solidFill>
                  <a:prstClr val="black"/>
                </a:solidFill>
                <a:cs typeface="Arial" charset="0"/>
              </a:rPr>
              <a:t>radyal</a:t>
            </a:r>
            <a:r>
              <a:rPr lang="tr-TR" altLang="tr-TR" sz="1600" dirty="0">
                <a:solidFill>
                  <a:prstClr val="black"/>
                </a:solidFill>
                <a:cs typeface="Arial" charset="0"/>
              </a:rPr>
              <a:t> dizilmiş, mavimsi yeşil, nadiren yeşil, sert, uç kısmı sivri ve batıcı, 15-25 mm uzunlukta, 1,5 mm genişlikte, dört köşedir. İğne yaprakların her yüzünde 4-5 </a:t>
            </a:r>
            <a:r>
              <a:rPr lang="tr-TR" altLang="tr-TR" sz="1600" dirty="0" err="1">
                <a:solidFill>
                  <a:prstClr val="black"/>
                </a:solidFill>
                <a:cs typeface="Arial" charset="0"/>
              </a:rPr>
              <a:t>stoma</a:t>
            </a:r>
            <a:r>
              <a:rPr lang="tr-TR" altLang="tr-TR" sz="1600" dirty="0">
                <a:solidFill>
                  <a:prstClr val="black"/>
                </a:solidFill>
                <a:cs typeface="Arial" charset="0"/>
              </a:rPr>
              <a:t> çizgisi bulunur. Koyu mavimsi-gümüşi yapraklı tipler, genel bir isim olan </a:t>
            </a:r>
            <a:r>
              <a:rPr lang="tr-TR" altLang="tr-TR" sz="1600" i="1" dirty="0">
                <a:solidFill>
                  <a:prstClr val="black"/>
                </a:solidFill>
                <a:cs typeface="Arial" charset="0"/>
              </a:rPr>
              <a:t>P. </a:t>
            </a:r>
            <a:r>
              <a:rPr lang="tr-TR" altLang="tr-TR" sz="1600" i="1" dirty="0" err="1">
                <a:solidFill>
                  <a:prstClr val="black"/>
                </a:solidFill>
                <a:cs typeface="Arial" charset="0"/>
              </a:rPr>
              <a:t>pungens</a:t>
            </a:r>
            <a:r>
              <a:rPr lang="tr-TR" altLang="tr-TR" sz="1600" i="1" dirty="0">
                <a:solidFill>
                  <a:prstClr val="black"/>
                </a:solidFill>
                <a:cs typeface="Arial" charset="0"/>
              </a:rPr>
              <a:t> cv. '</a:t>
            </a:r>
            <a:r>
              <a:rPr lang="tr-TR" altLang="tr-TR" sz="1600" i="1" dirty="0" err="1">
                <a:solidFill>
                  <a:prstClr val="black"/>
                </a:solidFill>
                <a:cs typeface="Arial" charset="0"/>
              </a:rPr>
              <a:t>GIauca</a:t>
            </a:r>
            <a:r>
              <a:rPr lang="tr-TR" altLang="tr-TR" sz="1600" i="1" dirty="0">
                <a:solidFill>
                  <a:prstClr val="black"/>
                </a:solidFill>
                <a:cs typeface="Arial" charset="0"/>
              </a:rPr>
              <a:t>'</a:t>
            </a:r>
            <a:r>
              <a:rPr lang="tr-TR" altLang="tr-TR" sz="1600" dirty="0">
                <a:solidFill>
                  <a:prstClr val="black"/>
                </a:solidFill>
                <a:cs typeface="Arial" charset="0"/>
              </a:rPr>
              <a:t> adı altında toplanmaktadır. Ancak kültürü yapılan ve yeşil alanlarda sık sık kullanılan koyu mavi gümüşi yapraklı form, </a:t>
            </a:r>
            <a:r>
              <a:rPr lang="tr-TR" altLang="tr-TR" sz="1600" i="1" dirty="0">
                <a:solidFill>
                  <a:prstClr val="black"/>
                </a:solidFill>
                <a:cs typeface="Arial" charset="0"/>
              </a:rPr>
              <a:t>P. </a:t>
            </a:r>
            <a:r>
              <a:rPr lang="tr-TR" altLang="tr-TR" sz="1600" i="1" dirty="0" err="1">
                <a:solidFill>
                  <a:prstClr val="black"/>
                </a:solidFill>
                <a:cs typeface="Arial" charset="0"/>
              </a:rPr>
              <a:t>pungens</a:t>
            </a:r>
            <a:r>
              <a:rPr lang="tr-TR" altLang="tr-TR" sz="1600" i="1" dirty="0">
                <a:solidFill>
                  <a:prstClr val="black"/>
                </a:solidFill>
                <a:cs typeface="Arial" charset="0"/>
              </a:rPr>
              <a:t> cv. '</a:t>
            </a:r>
            <a:r>
              <a:rPr lang="tr-TR" altLang="tr-TR" sz="1600" i="1" dirty="0" err="1">
                <a:solidFill>
                  <a:prstClr val="black"/>
                </a:solidFill>
                <a:cs typeface="Arial" charset="0"/>
              </a:rPr>
              <a:t>Koster'</a:t>
            </a:r>
            <a:r>
              <a:rPr lang="tr-TR" altLang="tr-TR" sz="1600" dirty="0" err="1">
                <a:solidFill>
                  <a:prstClr val="black"/>
                </a:solidFill>
                <a:cs typeface="Arial" charset="0"/>
              </a:rPr>
              <a:t>dir</a:t>
            </a:r>
            <a:r>
              <a:rPr lang="tr-TR" altLang="tr-TR" sz="1600" dirty="0">
                <a:solidFill>
                  <a:prstClr val="black"/>
                </a:solidFill>
                <a:cs typeface="Arial" charset="0"/>
              </a:rPr>
              <a:t>. </a:t>
            </a:r>
          </a:p>
        </p:txBody>
      </p:sp>
      <p:sp>
        <p:nvSpPr>
          <p:cNvPr id="4" name="Dikdörtgen 3"/>
          <p:cNvSpPr/>
          <p:nvPr/>
        </p:nvSpPr>
        <p:spPr>
          <a:xfrm>
            <a:off x="5442215" y="116632"/>
            <a:ext cx="1794081"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pungens</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285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D:\DERSLER\Dendroloji\Ders4\PICPU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16479"/>
            <a:ext cx="4834880" cy="483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3"/>
          <p:cNvSpPr>
            <a:spLocks noChangeArrowheads="1"/>
          </p:cNvSpPr>
          <p:nvPr/>
        </p:nvSpPr>
        <p:spPr bwMode="auto">
          <a:xfrm>
            <a:off x="5374432" y="1268760"/>
            <a:ext cx="318167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tr-TR" altLang="tr-TR" sz="1600" dirty="0">
                <a:solidFill>
                  <a:prstClr val="black"/>
                </a:solidFill>
                <a:cs typeface="Arial" charset="0"/>
              </a:rPr>
              <a:t>Erkek çiçekleri sarımsı kırmızı, dişi çiçekleri ise soluk yeşildir. Kozalakları açık kahverengi, silindir biçiminde, 8-10 cm uzunlukta, 3 cm genişliktedir. </a:t>
            </a:r>
            <a:endParaRPr lang="tr-TR" altLang="tr-TR" sz="1600" dirty="0">
              <a:solidFill>
                <a:prstClr val="black"/>
              </a:solidFill>
            </a:endParaRPr>
          </a:p>
          <a:p>
            <a:pPr algn="just" eaLnBrk="1" hangingPunct="1"/>
            <a:endParaRPr lang="tr-TR" altLang="tr-TR" sz="1600" dirty="0">
              <a:solidFill>
                <a:prstClr val="black"/>
              </a:solidFill>
            </a:endParaRPr>
          </a:p>
          <a:p>
            <a:pPr algn="just" eaLnBrk="1" hangingPunct="1"/>
            <a:r>
              <a:rPr lang="tr-TR" altLang="tr-TR" sz="1600" i="1" dirty="0">
                <a:solidFill>
                  <a:prstClr val="black"/>
                </a:solidFill>
                <a:cs typeface="Arial" charset="0"/>
              </a:rPr>
              <a:t>P. </a:t>
            </a:r>
            <a:r>
              <a:rPr lang="tr-TR" altLang="tr-TR" sz="1600" i="1" dirty="0" err="1" smtClean="0">
                <a:solidFill>
                  <a:prstClr val="black"/>
                </a:solidFill>
                <a:cs typeface="Arial" charset="0"/>
              </a:rPr>
              <a:t>glauca</a:t>
            </a:r>
            <a:r>
              <a:rPr lang="tr-TR" altLang="tr-TR" sz="1600" dirty="0" smtClean="0">
                <a:solidFill>
                  <a:prstClr val="black"/>
                </a:solidFill>
                <a:cs typeface="Arial" charset="0"/>
              </a:rPr>
              <a:t>‘ </a:t>
            </a:r>
            <a:r>
              <a:rPr lang="tr-TR" altLang="tr-TR" sz="1600" dirty="0" err="1" smtClean="0">
                <a:solidFill>
                  <a:prstClr val="black"/>
                </a:solidFill>
                <a:cs typeface="Arial" charset="0"/>
              </a:rPr>
              <a:t>nın</a:t>
            </a:r>
            <a:r>
              <a:rPr lang="tr-TR" altLang="tr-TR" sz="1600" dirty="0" smtClean="0">
                <a:solidFill>
                  <a:prstClr val="black"/>
                </a:solidFill>
                <a:cs typeface="Arial" charset="0"/>
              </a:rPr>
              <a:t> </a:t>
            </a:r>
            <a:r>
              <a:rPr lang="tr-TR" altLang="tr-TR" sz="1600" dirty="0">
                <a:solidFill>
                  <a:prstClr val="black"/>
                </a:solidFill>
                <a:cs typeface="Arial" charset="0"/>
              </a:rPr>
              <a:t>mavi ve gümüşi gri iğne yapraklı formları, en güzel ve cazip görünüşe sahip formlarıdır. Ancak ağaçlar yaşlandıkça gençlikte gayet belirgin olan mavi veya gümüşi gri renk kaybolur ve bu renk sadece genç sürgünlerde kalır. Bu bakımdan </a:t>
            </a:r>
            <a:r>
              <a:rPr lang="tr-TR" altLang="tr-TR" sz="1600" i="1" dirty="0">
                <a:solidFill>
                  <a:prstClr val="black"/>
                </a:solidFill>
                <a:cs typeface="Arial" charset="0"/>
              </a:rPr>
              <a:t>P. </a:t>
            </a:r>
            <a:r>
              <a:rPr lang="tr-TR" altLang="tr-TR" sz="1600" i="1" dirty="0" err="1">
                <a:solidFill>
                  <a:prstClr val="black"/>
                </a:solidFill>
                <a:cs typeface="Arial" charset="0"/>
              </a:rPr>
              <a:t>glauca</a:t>
            </a:r>
            <a:r>
              <a:rPr lang="tr-TR" altLang="tr-TR" sz="1600" dirty="0" err="1">
                <a:solidFill>
                  <a:prstClr val="black"/>
                </a:solidFill>
                <a:cs typeface="Arial" charset="0"/>
              </a:rPr>
              <a:t>'nın</a:t>
            </a:r>
            <a:r>
              <a:rPr lang="tr-TR" altLang="tr-TR" sz="1600" dirty="0">
                <a:solidFill>
                  <a:prstClr val="black"/>
                </a:solidFill>
                <a:cs typeface="Arial" charset="0"/>
              </a:rPr>
              <a:t> renk güzelliği 25-30 yaşına kadar devam eder.</a:t>
            </a:r>
            <a:r>
              <a:rPr lang="en-US" altLang="tr-TR" sz="1600" dirty="0">
                <a:solidFill>
                  <a:prstClr val="black"/>
                </a:solidFill>
              </a:rPr>
              <a:t> </a:t>
            </a:r>
          </a:p>
        </p:txBody>
      </p:sp>
      <p:sp>
        <p:nvSpPr>
          <p:cNvPr id="4" name="Dikdörtgen 3"/>
          <p:cNvSpPr/>
          <p:nvPr/>
        </p:nvSpPr>
        <p:spPr>
          <a:xfrm>
            <a:off x="5442215" y="116632"/>
            <a:ext cx="1794081"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pungens</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886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descr="D:\DERSLER\Dendroloji\Ders4\picpun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3437905" cy="516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4"/>
          <p:cNvSpPr>
            <a:spLocks noChangeArrowheads="1"/>
          </p:cNvSpPr>
          <p:nvPr/>
        </p:nvSpPr>
        <p:spPr bwMode="auto">
          <a:xfrm>
            <a:off x="4283968" y="800120"/>
            <a:ext cx="43434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tr-TR" altLang="tr-TR" sz="1600" dirty="0">
                <a:solidFill>
                  <a:prstClr val="black"/>
                </a:solidFill>
                <a:cs typeface="Times New Roman" pitchFamily="18" charset="0"/>
              </a:rPr>
              <a:t>Mavi Ladin ırmak kenarlarında yetiştiği gibi, gayet kuru ve fakir topraklarda da gelişen bir türdür. Bu bakımdan taze, nemli killi topraklarda veya kuru, kumlu topraklarda ve nispi nemi oldukça düşük yerlerde yetiştirilebilir. Ancak ülkemizde Ege Bölgesi şartları, yazın nispi nemin çok düşük oluşu dolayısı ile bitkinin iyi gelişmesine imkan vermemektedir. İstanbul iklim şartlarında oldukça iyi gelişebilmektedir. </a:t>
            </a:r>
            <a:endParaRPr lang="tr-TR" altLang="tr-TR" sz="1600" dirty="0">
              <a:solidFill>
                <a:prstClr val="black"/>
              </a:solidFill>
            </a:endParaRPr>
          </a:p>
          <a:p>
            <a:pPr algn="just" eaLnBrk="1" hangingPunct="1"/>
            <a:r>
              <a:rPr lang="tr-TR" altLang="tr-TR" sz="1600" i="1" dirty="0" smtClean="0">
                <a:solidFill>
                  <a:prstClr val="black"/>
                </a:solidFill>
                <a:cs typeface="Times New Roman" pitchFamily="18" charset="0"/>
              </a:rPr>
              <a:t>P</a:t>
            </a:r>
            <a:r>
              <a:rPr lang="tr-TR" altLang="tr-TR" sz="1600" i="1" dirty="0">
                <a:solidFill>
                  <a:prstClr val="black"/>
                </a:solidFill>
                <a:cs typeface="Times New Roman" pitchFamily="18" charset="0"/>
              </a:rPr>
              <a:t>. </a:t>
            </a:r>
            <a:r>
              <a:rPr lang="tr-TR" altLang="tr-TR" sz="1600" i="1" dirty="0" err="1">
                <a:solidFill>
                  <a:prstClr val="black"/>
                </a:solidFill>
              </a:rPr>
              <a:t>pungens</a:t>
            </a:r>
            <a:r>
              <a:rPr lang="tr-TR" altLang="tr-TR" sz="1600" dirty="0">
                <a:solidFill>
                  <a:prstClr val="black"/>
                </a:solidFill>
                <a:cs typeface="Times New Roman" pitchFamily="18" charset="0"/>
              </a:rPr>
              <a:t> </a:t>
            </a:r>
            <a:r>
              <a:rPr lang="tr-TR" altLang="tr-TR" sz="1600" b="1" dirty="0">
                <a:solidFill>
                  <a:prstClr val="black"/>
                </a:solidFill>
                <a:cs typeface="Times New Roman" pitchFamily="18" charset="0"/>
              </a:rPr>
              <a:t>dona ve rüzgara karşı dayanıklıdır</a:t>
            </a:r>
            <a:r>
              <a:rPr lang="tr-TR" altLang="tr-TR" sz="1600" dirty="0">
                <a:solidFill>
                  <a:prstClr val="black"/>
                </a:solidFill>
                <a:cs typeface="Times New Roman" pitchFamily="18" charset="0"/>
              </a:rPr>
              <a:t>. Endüstri bölgelerinde ve kent içi yeşil alanlarda bulundurulmaktan zarar görmez. Aydınlık, güneşli yerlerde bulundurulmalı ve gruplar teşkil edildiğinde sık dikim yapılmamaya </a:t>
            </a:r>
            <a:r>
              <a:rPr lang="tr-TR" altLang="tr-TR" sz="1600" dirty="0" smtClean="0">
                <a:solidFill>
                  <a:prstClr val="black"/>
                </a:solidFill>
                <a:cs typeface="Times New Roman" pitchFamily="18" charset="0"/>
              </a:rPr>
              <a:t>özellikle </a:t>
            </a:r>
            <a:r>
              <a:rPr lang="tr-TR" altLang="tr-TR" sz="1600" dirty="0">
                <a:solidFill>
                  <a:prstClr val="black"/>
                </a:solidFill>
                <a:cs typeface="Times New Roman" pitchFamily="18" charset="0"/>
              </a:rPr>
              <a:t>dikkat edilmelidir. Aksi halde bitkinin gölgede kalan kısımları çıplaklaşır.</a:t>
            </a:r>
            <a:endParaRPr lang="tr-TR" altLang="tr-TR" sz="1600" dirty="0">
              <a:solidFill>
                <a:prstClr val="black"/>
              </a:solidFill>
              <a:cs typeface="Arial" charset="0"/>
            </a:endParaRPr>
          </a:p>
          <a:p>
            <a:pPr algn="just"/>
            <a:r>
              <a:rPr lang="tr-TR" altLang="tr-TR" sz="1600" dirty="0" smtClean="0">
                <a:solidFill>
                  <a:prstClr val="black"/>
                </a:solidFill>
                <a:cs typeface="Times New Roman" pitchFamily="18" charset="0"/>
              </a:rPr>
              <a:t>Peyzaj </a:t>
            </a:r>
            <a:r>
              <a:rPr lang="tr-TR" altLang="tr-TR" sz="1600" dirty="0">
                <a:solidFill>
                  <a:prstClr val="black"/>
                </a:solidFill>
                <a:cs typeface="Times New Roman" pitchFamily="18" charset="0"/>
              </a:rPr>
              <a:t>mimarlığında, geniş yeşil alanlarda </a:t>
            </a:r>
            <a:r>
              <a:rPr lang="tr-TR" altLang="tr-TR" sz="1600" dirty="0" err="1">
                <a:solidFill>
                  <a:prstClr val="black"/>
                </a:solidFill>
                <a:cs typeface="Times New Roman" pitchFamily="18" charset="0"/>
              </a:rPr>
              <a:t>soliter</a:t>
            </a:r>
            <a:r>
              <a:rPr lang="tr-TR" altLang="tr-TR" sz="1600" dirty="0">
                <a:solidFill>
                  <a:prstClr val="black"/>
                </a:solidFill>
                <a:cs typeface="Times New Roman" pitchFamily="18" charset="0"/>
              </a:rPr>
              <a:t> halde bulundurulmalı veya gruplar teşkil edilmelidir. Geniş çim </a:t>
            </a:r>
            <a:r>
              <a:rPr lang="tr-TR" altLang="tr-TR" sz="1600" dirty="0" smtClean="0">
                <a:solidFill>
                  <a:prstClr val="black"/>
                </a:solidFill>
                <a:cs typeface="Times New Roman" pitchFamily="18" charset="0"/>
              </a:rPr>
              <a:t>alanlarda </a:t>
            </a:r>
            <a:r>
              <a:rPr lang="tr-TR" altLang="tr-TR" sz="1600" dirty="0">
                <a:solidFill>
                  <a:prstClr val="black"/>
                </a:solidFill>
                <a:cs typeface="Times New Roman" pitchFamily="18" charset="0"/>
              </a:rPr>
              <a:t>son derece cazip ve güzel bir görünüş sağlar. </a:t>
            </a:r>
            <a:r>
              <a:rPr lang="tr-TR" altLang="tr-TR" sz="1600" i="1" dirty="0">
                <a:solidFill>
                  <a:prstClr val="black"/>
                </a:solidFill>
                <a:cs typeface="Times New Roman" pitchFamily="18" charset="0"/>
              </a:rPr>
              <a:t>P. </a:t>
            </a:r>
            <a:r>
              <a:rPr lang="tr-TR" altLang="tr-TR" sz="1600" i="1" dirty="0" err="1">
                <a:solidFill>
                  <a:prstClr val="black"/>
                </a:solidFill>
              </a:rPr>
              <a:t>pungens</a:t>
            </a:r>
            <a:r>
              <a:rPr lang="tr-TR" altLang="tr-TR" sz="1600" dirty="0" err="1">
                <a:solidFill>
                  <a:prstClr val="black"/>
                </a:solidFill>
                <a:cs typeface="Times New Roman" pitchFamily="18" charset="0"/>
              </a:rPr>
              <a:t>‘</a:t>
            </a:r>
            <a:r>
              <a:rPr lang="tr-TR" altLang="tr-TR" sz="1600" dirty="0" err="1">
                <a:solidFill>
                  <a:prstClr val="black"/>
                </a:solidFill>
              </a:rPr>
              <a:t>te</a:t>
            </a:r>
            <a:r>
              <a:rPr lang="tr-TR" altLang="tr-TR" sz="1600" dirty="0" err="1">
                <a:solidFill>
                  <a:prstClr val="black"/>
                </a:solidFill>
                <a:cs typeface="Times New Roman" pitchFamily="18" charset="0"/>
              </a:rPr>
              <a:t>n</a:t>
            </a:r>
            <a:r>
              <a:rPr lang="tr-TR" altLang="tr-TR" sz="1600" dirty="0">
                <a:solidFill>
                  <a:prstClr val="black"/>
                </a:solidFill>
                <a:cs typeface="Times New Roman" pitchFamily="18" charset="0"/>
              </a:rPr>
              <a:t> yeşil alanlarda makasa gelebilen çit olarak da </a:t>
            </a:r>
            <a:r>
              <a:rPr lang="tr-TR" altLang="tr-TR" sz="1600" dirty="0" smtClean="0">
                <a:solidFill>
                  <a:prstClr val="black"/>
                </a:solidFill>
                <a:cs typeface="Times New Roman" pitchFamily="18" charset="0"/>
              </a:rPr>
              <a:t>yararlanılabilir</a:t>
            </a:r>
            <a:r>
              <a:rPr lang="tr-TR" altLang="tr-TR" sz="1600" dirty="0">
                <a:solidFill>
                  <a:prstClr val="black"/>
                </a:solidFill>
                <a:cs typeface="Times New Roman" pitchFamily="18" charset="0"/>
              </a:rPr>
              <a:t>. </a:t>
            </a:r>
            <a:endParaRPr lang="tr-TR" altLang="tr-TR" sz="1600" dirty="0">
              <a:solidFill>
                <a:prstClr val="black"/>
              </a:solidFill>
              <a:cs typeface="Arial" charset="0"/>
            </a:endParaRPr>
          </a:p>
        </p:txBody>
      </p:sp>
      <p:sp>
        <p:nvSpPr>
          <p:cNvPr id="4" name="Dikdörtgen 3"/>
          <p:cNvSpPr/>
          <p:nvPr/>
        </p:nvSpPr>
        <p:spPr>
          <a:xfrm>
            <a:off x="5442215" y="116632"/>
            <a:ext cx="1794081"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pungens</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776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23759" y="908720"/>
            <a:ext cx="806489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tr-TR" altLang="tr-TR" sz="1600" b="1" i="1" dirty="0">
                <a:solidFill>
                  <a:prstClr val="black"/>
                </a:solidFill>
                <a:cs typeface="Times New Roman" pitchFamily="18" charset="0"/>
              </a:rPr>
              <a:t>P. </a:t>
            </a:r>
            <a:r>
              <a:rPr lang="tr-TR" altLang="tr-TR" sz="1600" b="1" i="1" dirty="0" err="1">
                <a:solidFill>
                  <a:prstClr val="black"/>
                </a:solidFill>
                <a:cs typeface="Times New Roman" pitchFamily="18" charset="0"/>
              </a:rPr>
              <a:t>pungens</a:t>
            </a:r>
            <a:r>
              <a:rPr lang="tr-TR" altLang="tr-TR" sz="1600" b="1" i="1" dirty="0">
                <a:solidFill>
                  <a:prstClr val="black"/>
                </a:solidFill>
                <a:cs typeface="Times New Roman" pitchFamily="18" charset="0"/>
              </a:rPr>
              <a:t> cv. '</a:t>
            </a:r>
            <a:r>
              <a:rPr lang="tr-TR" altLang="tr-TR" sz="1600" b="1" i="1" dirty="0" err="1">
                <a:solidFill>
                  <a:prstClr val="black"/>
                </a:solidFill>
                <a:cs typeface="Times New Roman" pitchFamily="18" charset="0"/>
              </a:rPr>
              <a:t>Glauca</a:t>
            </a:r>
            <a:r>
              <a:rPr lang="tr-TR" altLang="tr-TR" sz="1600" b="1" i="1" dirty="0">
                <a:solidFill>
                  <a:prstClr val="black"/>
                </a:solidFill>
                <a:cs typeface="Times New Roman" pitchFamily="18" charset="0"/>
              </a:rPr>
              <a:t>'</a:t>
            </a:r>
            <a:r>
              <a:rPr lang="tr-TR" altLang="tr-TR" sz="1600" b="1" dirty="0">
                <a:solidFill>
                  <a:prstClr val="black"/>
                </a:solidFill>
                <a:cs typeface="Times New Roman" pitchFamily="18" charset="0"/>
              </a:rPr>
              <a:t> (</a:t>
            </a:r>
            <a:r>
              <a:rPr lang="tr-TR" altLang="tr-TR" sz="1600" b="1" i="1" dirty="0">
                <a:solidFill>
                  <a:prstClr val="black"/>
                </a:solidFill>
                <a:cs typeface="Times New Roman" pitchFamily="18" charset="0"/>
              </a:rPr>
              <a:t>P. </a:t>
            </a:r>
            <a:r>
              <a:rPr lang="tr-TR" altLang="tr-TR" sz="1600" b="1" i="1" dirty="0" err="1">
                <a:solidFill>
                  <a:prstClr val="black"/>
                </a:solidFill>
                <a:cs typeface="Times New Roman" pitchFamily="18" charset="0"/>
              </a:rPr>
              <a:t>pungens</a:t>
            </a:r>
            <a:r>
              <a:rPr lang="tr-TR" altLang="tr-TR" sz="1600" b="1" i="1" dirty="0">
                <a:solidFill>
                  <a:prstClr val="black"/>
                </a:solidFill>
                <a:cs typeface="Times New Roman" pitchFamily="18" charset="0"/>
              </a:rPr>
              <a:t> f. </a:t>
            </a:r>
            <a:r>
              <a:rPr lang="tr-TR" altLang="tr-TR" sz="1600" b="1" i="1" dirty="0" err="1">
                <a:solidFill>
                  <a:prstClr val="black"/>
                </a:solidFill>
                <a:cs typeface="Times New Roman" pitchFamily="18" charset="0"/>
              </a:rPr>
              <a:t>glauca</a:t>
            </a:r>
            <a:r>
              <a:rPr lang="tr-TR" altLang="tr-TR" sz="1600" b="1" dirty="0">
                <a:solidFill>
                  <a:prstClr val="black"/>
                </a:solidFill>
                <a:cs typeface="Times New Roman" pitchFamily="18" charset="0"/>
              </a:rPr>
              <a:t> </a:t>
            </a:r>
            <a:r>
              <a:rPr lang="tr-TR" altLang="tr-TR" sz="1600" b="1" dirty="0" err="1">
                <a:solidFill>
                  <a:prstClr val="black"/>
                </a:solidFill>
                <a:cs typeface="Times New Roman" pitchFamily="18" charset="0"/>
              </a:rPr>
              <a:t>Beissn</a:t>
            </a:r>
            <a:r>
              <a:rPr lang="tr-TR" altLang="tr-TR" sz="1600" b="1" dirty="0">
                <a:solidFill>
                  <a:prstClr val="black"/>
                </a:solidFill>
                <a:cs typeface="Times New Roman" pitchFamily="18" charset="0"/>
              </a:rPr>
              <a:t>., </a:t>
            </a:r>
            <a:r>
              <a:rPr lang="tr-TR" altLang="tr-TR" sz="1600" b="1" i="1" dirty="0">
                <a:solidFill>
                  <a:prstClr val="black"/>
                </a:solidFill>
                <a:cs typeface="Times New Roman" pitchFamily="18" charset="0"/>
              </a:rPr>
              <a:t>P. </a:t>
            </a:r>
            <a:r>
              <a:rPr lang="tr-TR" altLang="tr-TR" sz="1600" b="1" i="1" dirty="0" err="1">
                <a:solidFill>
                  <a:prstClr val="black"/>
                </a:solidFill>
                <a:cs typeface="Times New Roman" pitchFamily="18" charset="0"/>
              </a:rPr>
              <a:t>pungens</a:t>
            </a:r>
            <a:r>
              <a:rPr lang="tr-TR" altLang="tr-TR" sz="1600" b="1" i="1" dirty="0">
                <a:solidFill>
                  <a:prstClr val="black"/>
                </a:solidFill>
                <a:cs typeface="Times New Roman" pitchFamily="18" charset="0"/>
              </a:rPr>
              <a:t> f. </a:t>
            </a:r>
            <a:r>
              <a:rPr lang="tr-TR" altLang="tr-TR" sz="1600" b="1" i="1" dirty="0" err="1">
                <a:solidFill>
                  <a:prstClr val="black"/>
                </a:solidFill>
                <a:cs typeface="Times New Roman" pitchFamily="18" charset="0"/>
              </a:rPr>
              <a:t>coerulea</a:t>
            </a:r>
            <a:r>
              <a:rPr lang="tr-TR" altLang="tr-TR" sz="1600" b="1" dirty="0">
                <a:solidFill>
                  <a:prstClr val="black"/>
                </a:solidFill>
                <a:cs typeface="Times New Roman" pitchFamily="18" charset="0"/>
              </a:rPr>
              <a:t> </a:t>
            </a:r>
            <a:r>
              <a:rPr lang="tr-TR" altLang="tr-TR" sz="1600" b="1" dirty="0" err="1">
                <a:solidFill>
                  <a:prstClr val="black"/>
                </a:solidFill>
                <a:cs typeface="Times New Roman" pitchFamily="18" charset="0"/>
              </a:rPr>
              <a:t>Beissn</a:t>
            </a:r>
            <a:r>
              <a:rPr lang="tr-TR" altLang="tr-TR" sz="1600" b="1" dirty="0">
                <a:solidFill>
                  <a:prstClr val="black"/>
                </a:solidFill>
                <a:cs typeface="Times New Roman" pitchFamily="18" charset="0"/>
              </a:rPr>
              <a:t>.) -Mavi Ladin, Mavi </a:t>
            </a:r>
            <a:r>
              <a:rPr lang="tr-TR" altLang="tr-TR" sz="1600" b="1" dirty="0" err="1">
                <a:solidFill>
                  <a:prstClr val="black"/>
                </a:solidFill>
                <a:cs typeface="Times New Roman" pitchFamily="18" charset="0"/>
              </a:rPr>
              <a:t>Kolorado</a:t>
            </a:r>
            <a:r>
              <a:rPr lang="tr-TR" altLang="tr-TR" sz="1600" b="1" dirty="0">
                <a:solidFill>
                  <a:prstClr val="black"/>
                </a:solidFill>
                <a:cs typeface="Times New Roman" pitchFamily="18" charset="0"/>
              </a:rPr>
              <a:t> </a:t>
            </a:r>
            <a:r>
              <a:rPr lang="tr-TR" altLang="tr-TR" sz="1600" b="1" dirty="0" smtClean="0">
                <a:solidFill>
                  <a:prstClr val="black"/>
                </a:solidFill>
                <a:cs typeface="Times New Roman" pitchFamily="18" charset="0"/>
              </a:rPr>
              <a:t>Ladini</a:t>
            </a:r>
            <a:r>
              <a:rPr lang="tr-TR" altLang="tr-TR" sz="1600" b="1" dirty="0" smtClean="0">
                <a:solidFill>
                  <a:prstClr val="black"/>
                </a:solidFill>
              </a:rPr>
              <a:t>:</a:t>
            </a:r>
            <a:r>
              <a:rPr lang="tr-TR" altLang="tr-TR" sz="1600" dirty="0" smtClean="0">
                <a:solidFill>
                  <a:prstClr val="black"/>
                </a:solidFill>
              </a:rPr>
              <a:t> </a:t>
            </a:r>
            <a:r>
              <a:rPr lang="tr-TR" altLang="tr-TR" sz="1600" dirty="0" smtClean="0">
                <a:solidFill>
                  <a:prstClr val="black"/>
                </a:solidFill>
                <a:cs typeface="Times New Roman" pitchFamily="18" charset="0"/>
              </a:rPr>
              <a:t>Bugün </a:t>
            </a:r>
            <a:r>
              <a:rPr lang="tr-TR" altLang="tr-TR" sz="1600" dirty="0">
                <a:solidFill>
                  <a:prstClr val="black"/>
                </a:solidFill>
                <a:cs typeface="Times New Roman" pitchFamily="18" charset="0"/>
              </a:rPr>
              <a:t>çeşitli seleksiyonlarla ayrılmış olan Mavi </a:t>
            </a:r>
            <a:r>
              <a:rPr lang="tr-TR" altLang="tr-TR" sz="1600" dirty="0" err="1">
                <a:solidFill>
                  <a:prstClr val="black"/>
                </a:solidFill>
                <a:cs typeface="Times New Roman" pitchFamily="18" charset="0"/>
              </a:rPr>
              <a:t>Ladin'lere</a:t>
            </a:r>
            <a:r>
              <a:rPr lang="tr-TR" altLang="tr-TR" sz="1600" dirty="0">
                <a:solidFill>
                  <a:prstClr val="black"/>
                </a:solidFill>
                <a:cs typeface="Times New Roman" pitchFamily="18" charset="0"/>
              </a:rPr>
              <a:t> ait genel bir isimden ibarettir. '</a:t>
            </a:r>
            <a:r>
              <a:rPr lang="tr-TR" altLang="tr-TR" sz="1600" dirty="0" err="1">
                <a:solidFill>
                  <a:prstClr val="black"/>
                </a:solidFill>
                <a:cs typeface="Times New Roman" pitchFamily="18" charset="0"/>
              </a:rPr>
              <a:t>Endtz</a:t>
            </a:r>
            <a:r>
              <a:rPr lang="tr-TR" altLang="tr-TR" sz="1600" dirty="0">
                <a:solidFill>
                  <a:prstClr val="black"/>
                </a:solidFill>
                <a:cs typeface="Times New Roman" pitchFamily="18" charset="0"/>
              </a:rPr>
              <a:t>', 'Koster', '</a:t>
            </a:r>
            <a:r>
              <a:rPr lang="tr-TR" altLang="tr-TR" sz="1600" dirty="0" err="1">
                <a:solidFill>
                  <a:prstClr val="black"/>
                </a:solidFill>
                <a:cs typeface="Times New Roman" pitchFamily="18" charset="0"/>
              </a:rPr>
              <a:t>Moerheime</a:t>
            </a:r>
            <a:r>
              <a:rPr lang="tr-TR" altLang="tr-TR" sz="1600" dirty="0">
                <a:solidFill>
                  <a:prstClr val="black"/>
                </a:solidFill>
                <a:cs typeface="Times New Roman" pitchFamily="18" charset="0"/>
              </a:rPr>
              <a:t>', '</a:t>
            </a:r>
            <a:r>
              <a:rPr lang="tr-TR" altLang="tr-TR" sz="1600" dirty="0" err="1">
                <a:solidFill>
                  <a:prstClr val="black"/>
                </a:solidFill>
                <a:cs typeface="Times New Roman" pitchFamily="18" charset="0"/>
              </a:rPr>
              <a:t>Moll</a:t>
            </a:r>
            <a:r>
              <a:rPr lang="tr-TR" altLang="tr-TR" sz="1600" dirty="0">
                <a:solidFill>
                  <a:prstClr val="black"/>
                </a:solidFill>
                <a:cs typeface="Times New Roman" pitchFamily="18" charset="0"/>
              </a:rPr>
              <a:t>', '</a:t>
            </a:r>
            <a:r>
              <a:rPr lang="tr-TR" altLang="tr-TR" sz="1600" dirty="0" err="1">
                <a:solidFill>
                  <a:prstClr val="black"/>
                </a:solidFill>
                <a:cs typeface="Times New Roman" pitchFamily="18" charset="0"/>
              </a:rPr>
              <a:t>Montgo</a:t>
            </a:r>
            <a:r>
              <a:rPr lang="tr-TR" altLang="tr-TR" sz="1600" dirty="0">
                <a:solidFill>
                  <a:prstClr val="black"/>
                </a:solidFill>
                <a:cs typeface="Times New Roman" pitchFamily="18" charset="0"/>
              </a:rPr>
              <a:t>- </a:t>
            </a:r>
            <a:r>
              <a:rPr lang="tr-TR" altLang="tr-TR" sz="1600" dirty="0" err="1">
                <a:solidFill>
                  <a:prstClr val="black"/>
                </a:solidFill>
                <a:cs typeface="Times New Roman" pitchFamily="18" charset="0"/>
              </a:rPr>
              <a:t>mery</a:t>
            </a:r>
            <a:r>
              <a:rPr lang="tr-TR" altLang="tr-TR" sz="1600" dirty="0">
                <a:solidFill>
                  <a:prstClr val="black"/>
                </a:solidFill>
                <a:cs typeface="Times New Roman" pitchFamily="18" charset="0"/>
              </a:rPr>
              <a:t>', '</a:t>
            </a:r>
            <a:r>
              <a:rPr lang="tr-TR" altLang="tr-TR" sz="1600" dirty="0" err="1">
                <a:solidFill>
                  <a:prstClr val="black"/>
                </a:solidFill>
                <a:cs typeface="Times New Roman" pitchFamily="18" charset="0"/>
              </a:rPr>
              <a:t>Pendula</a:t>
            </a:r>
            <a:r>
              <a:rPr lang="tr-TR" altLang="tr-TR" sz="1600" dirty="0">
                <a:solidFill>
                  <a:prstClr val="black"/>
                </a:solidFill>
                <a:cs typeface="Times New Roman" pitchFamily="18" charset="0"/>
              </a:rPr>
              <a:t>', '</a:t>
            </a:r>
            <a:r>
              <a:rPr lang="tr-TR" altLang="tr-TR" sz="1600" dirty="0" err="1">
                <a:solidFill>
                  <a:prstClr val="black"/>
                </a:solidFill>
                <a:cs typeface="Times New Roman" pitchFamily="18" charset="0"/>
              </a:rPr>
              <a:t>Spek</a:t>
            </a:r>
            <a:r>
              <a:rPr lang="tr-TR" altLang="tr-TR" sz="1600" dirty="0">
                <a:solidFill>
                  <a:prstClr val="black"/>
                </a:solidFill>
                <a:cs typeface="Times New Roman" pitchFamily="18" charset="0"/>
              </a:rPr>
              <a:t>', '</a:t>
            </a:r>
            <a:r>
              <a:rPr lang="tr-TR" altLang="tr-TR" sz="1600" dirty="0" err="1">
                <a:solidFill>
                  <a:prstClr val="black"/>
                </a:solidFill>
                <a:cs typeface="Times New Roman" pitchFamily="18" charset="0"/>
              </a:rPr>
              <a:t>Vurk</a:t>
            </a:r>
            <a:r>
              <a:rPr lang="tr-TR" altLang="tr-TR" sz="1600" dirty="0">
                <a:solidFill>
                  <a:prstClr val="black"/>
                </a:solidFill>
                <a:cs typeface="Times New Roman" pitchFamily="18" charset="0"/>
              </a:rPr>
              <a:t>', </a:t>
            </a:r>
            <a:r>
              <a:rPr lang="tr-TR" altLang="tr-TR" sz="1600" i="1" dirty="0">
                <a:solidFill>
                  <a:prstClr val="black"/>
                </a:solidFill>
                <a:cs typeface="Times New Roman" pitchFamily="18" charset="0"/>
              </a:rPr>
              <a:t>P. </a:t>
            </a:r>
            <a:r>
              <a:rPr lang="tr-TR" altLang="tr-TR" sz="1600" i="1" dirty="0" err="1">
                <a:solidFill>
                  <a:prstClr val="black"/>
                </a:solidFill>
                <a:cs typeface="Times New Roman" pitchFamily="18" charset="0"/>
              </a:rPr>
              <a:t>pungens</a:t>
            </a:r>
            <a:r>
              <a:rPr lang="tr-TR" altLang="tr-TR" sz="1600" dirty="0" err="1">
                <a:solidFill>
                  <a:prstClr val="black"/>
                </a:solidFill>
                <a:cs typeface="Times New Roman" pitchFamily="18" charset="0"/>
              </a:rPr>
              <a:t>'in</a:t>
            </a:r>
            <a:r>
              <a:rPr lang="tr-TR" altLang="tr-TR" sz="1600" dirty="0">
                <a:solidFill>
                  <a:prstClr val="black"/>
                </a:solidFill>
                <a:cs typeface="Times New Roman" pitchFamily="18" charset="0"/>
              </a:rPr>
              <a:t> bodur ve boylu olan en önemli kültür </a:t>
            </a:r>
            <a:r>
              <a:rPr lang="tr-TR" altLang="tr-TR" sz="1600" dirty="0" smtClean="0">
                <a:solidFill>
                  <a:prstClr val="black"/>
                </a:solidFill>
                <a:cs typeface="Times New Roman" pitchFamily="18" charset="0"/>
              </a:rPr>
              <a:t>formlarıdır</a:t>
            </a:r>
            <a:r>
              <a:rPr lang="tr-TR" altLang="tr-TR" sz="1600" dirty="0">
                <a:solidFill>
                  <a:prstClr val="black"/>
                </a:solidFill>
                <a:cs typeface="Times New Roman" pitchFamily="18" charset="0"/>
              </a:rPr>
              <a:t>. Ancak bunlar içerisinde en güzel görünüşe sahip olanı, en fazla kültürü yapılan ve yeşil alanlarda kullanılan ise 'Koster' </a:t>
            </a:r>
            <a:r>
              <a:rPr lang="tr-TR" altLang="tr-TR" sz="1600" dirty="0" err="1">
                <a:solidFill>
                  <a:prstClr val="black"/>
                </a:solidFill>
                <a:cs typeface="Times New Roman" pitchFamily="18" charset="0"/>
              </a:rPr>
              <a:t>dir</a:t>
            </a:r>
            <a:r>
              <a:rPr lang="tr-TR" altLang="tr-TR" sz="1600" dirty="0">
                <a:solidFill>
                  <a:prstClr val="black"/>
                </a:solidFill>
                <a:cs typeface="Times New Roman" pitchFamily="18" charset="0"/>
              </a:rPr>
              <a:t>.</a:t>
            </a:r>
            <a:endParaRPr lang="tr-TR" altLang="tr-TR" sz="1600" dirty="0">
              <a:solidFill>
                <a:prstClr val="black"/>
              </a:solidFill>
              <a:cs typeface="Arial" charset="0"/>
            </a:endParaRPr>
          </a:p>
          <a:p>
            <a:pPr algn="just"/>
            <a:r>
              <a:rPr lang="tr-TR" altLang="tr-TR" sz="1600" dirty="0">
                <a:solidFill>
                  <a:prstClr val="black"/>
                </a:solidFill>
                <a:cs typeface="Times New Roman" pitchFamily="18" charset="0"/>
              </a:rPr>
              <a:t> </a:t>
            </a:r>
            <a:endParaRPr lang="tr-TR" altLang="tr-TR" sz="1600" dirty="0">
              <a:solidFill>
                <a:prstClr val="black"/>
              </a:solidFill>
              <a:cs typeface="Arial" charset="0"/>
            </a:endParaRPr>
          </a:p>
          <a:p>
            <a:pPr algn="just"/>
            <a:r>
              <a:rPr lang="tr-TR" altLang="tr-TR" sz="1600" b="1" i="1" dirty="0">
                <a:solidFill>
                  <a:prstClr val="black"/>
                </a:solidFill>
                <a:cs typeface="Times New Roman" pitchFamily="18" charset="0"/>
              </a:rPr>
              <a:t>P. </a:t>
            </a:r>
            <a:r>
              <a:rPr lang="tr-TR" altLang="tr-TR" sz="1600" b="1" i="1" dirty="0" err="1">
                <a:solidFill>
                  <a:prstClr val="black"/>
                </a:solidFill>
                <a:cs typeface="Times New Roman" pitchFamily="18" charset="0"/>
              </a:rPr>
              <a:t>pungens</a:t>
            </a:r>
            <a:r>
              <a:rPr lang="tr-TR" altLang="tr-TR" sz="1600" b="1" i="1" dirty="0">
                <a:solidFill>
                  <a:prstClr val="black"/>
                </a:solidFill>
                <a:cs typeface="Times New Roman" pitchFamily="18" charset="0"/>
              </a:rPr>
              <a:t> </a:t>
            </a:r>
            <a:r>
              <a:rPr lang="tr-TR" altLang="tr-TR" sz="1600" b="1" dirty="0">
                <a:solidFill>
                  <a:prstClr val="black"/>
                </a:solidFill>
                <a:cs typeface="Times New Roman" pitchFamily="18" charset="0"/>
              </a:rPr>
              <a:t>cv.</a:t>
            </a:r>
            <a:r>
              <a:rPr lang="tr-TR" altLang="tr-TR" sz="1600" b="1" i="1" dirty="0">
                <a:solidFill>
                  <a:prstClr val="black"/>
                </a:solidFill>
                <a:cs typeface="Times New Roman" pitchFamily="18" charset="0"/>
              </a:rPr>
              <a:t> 'Koster'</a:t>
            </a:r>
            <a:r>
              <a:rPr lang="tr-TR" altLang="tr-TR" sz="1600" b="1" dirty="0">
                <a:solidFill>
                  <a:prstClr val="black"/>
                </a:solidFill>
                <a:cs typeface="Times New Roman" pitchFamily="18" charset="0"/>
              </a:rPr>
              <a:t> (</a:t>
            </a:r>
            <a:r>
              <a:rPr lang="tr-TR" altLang="tr-TR" sz="1600" b="1" i="1" dirty="0">
                <a:solidFill>
                  <a:prstClr val="black"/>
                </a:solidFill>
                <a:cs typeface="Times New Roman" pitchFamily="18" charset="0"/>
              </a:rPr>
              <a:t>P. </a:t>
            </a:r>
            <a:r>
              <a:rPr lang="tr-TR" altLang="tr-TR" sz="1600" b="1" i="1" dirty="0" err="1">
                <a:solidFill>
                  <a:prstClr val="black"/>
                </a:solidFill>
                <a:cs typeface="Times New Roman" pitchFamily="18" charset="0"/>
              </a:rPr>
              <a:t>pungens</a:t>
            </a:r>
            <a:r>
              <a:rPr lang="tr-TR" altLang="tr-TR" sz="1600" b="1" i="1" dirty="0">
                <a:solidFill>
                  <a:prstClr val="black"/>
                </a:solidFill>
                <a:cs typeface="Times New Roman" pitchFamily="18" charset="0"/>
              </a:rPr>
              <a:t> koster</a:t>
            </a:r>
            <a:r>
              <a:rPr lang="tr-TR" altLang="tr-TR" sz="1600" b="1" dirty="0">
                <a:solidFill>
                  <a:prstClr val="black"/>
                </a:solidFill>
                <a:cs typeface="Times New Roman" pitchFamily="18" charset="0"/>
              </a:rPr>
              <a:t> </a:t>
            </a:r>
            <a:r>
              <a:rPr lang="tr-TR" altLang="tr-TR" sz="1600" b="1" dirty="0" err="1">
                <a:solidFill>
                  <a:prstClr val="black"/>
                </a:solidFill>
                <a:cs typeface="Times New Roman" pitchFamily="18" charset="0"/>
              </a:rPr>
              <a:t>Boom</a:t>
            </a:r>
            <a:r>
              <a:rPr lang="tr-TR" altLang="tr-TR" sz="1600" b="1" dirty="0">
                <a:solidFill>
                  <a:prstClr val="black"/>
                </a:solidFill>
                <a:cs typeface="Times New Roman" pitchFamily="18" charset="0"/>
              </a:rPr>
              <a:t>, </a:t>
            </a:r>
            <a:r>
              <a:rPr lang="tr-TR" altLang="tr-TR" sz="1600" b="1" i="1" dirty="0">
                <a:solidFill>
                  <a:prstClr val="black"/>
                </a:solidFill>
                <a:cs typeface="Times New Roman" pitchFamily="18" charset="0"/>
              </a:rPr>
              <a:t>P. </a:t>
            </a:r>
            <a:r>
              <a:rPr lang="tr-TR" altLang="tr-TR" sz="1600" b="1" i="1" dirty="0" err="1">
                <a:solidFill>
                  <a:prstClr val="black"/>
                </a:solidFill>
                <a:cs typeface="Times New Roman" pitchFamily="18" charset="0"/>
              </a:rPr>
              <a:t>pungens</a:t>
            </a:r>
            <a:r>
              <a:rPr lang="tr-TR" altLang="tr-TR" sz="1600" b="1" i="1" dirty="0">
                <a:solidFill>
                  <a:prstClr val="black"/>
                </a:solidFill>
                <a:cs typeface="Times New Roman" pitchFamily="18" charset="0"/>
              </a:rPr>
              <a:t> </a:t>
            </a:r>
            <a:r>
              <a:rPr lang="tr-TR" altLang="tr-TR" sz="1600" b="1" i="1" dirty="0" err="1">
                <a:solidFill>
                  <a:prstClr val="black"/>
                </a:solidFill>
                <a:cs typeface="Times New Roman" pitchFamily="18" charset="0"/>
              </a:rPr>
              <a:t>glauca</a:t>
            </a:r>
            <a:r>
              <a:rPr lang="tr-TR" altLang="tr-TR" sz="1600" b="1" dirty="0">
                <a:solidFill>
                  <a:prstClr val="black"/>
                </a:solidFill>
                <a:cs typeface="Times New Roman" pitchFamily="18" charset="0"/>
              </a:rPr>
              <a:t> </a:t>
            </a:r>
            <a:r>
              <a:rPr lang="tr-TR" altLang="tr-TR" sz="1600" b="1" i="1" dirty="0">
                <a:solidFill>
                  <a:prstClr val="black"/>
                </a:solidFill>
                <a:cs typeface="Times New Roman" pitchFamily="18" charset="0"/>
              </a:rPr>
              <a:t>'Koster'</a:t>
            </a:r>
            <a:r>
              <a:rPr lang="tr-TR" altLang="tr-TR" sz="1600" b="1" dirty="0">
                <a:solidFill>
                  <a:prstClr val="black"/>
                </a:solidFill>
                <a:cs typeface="Times New Roman" pitchFamily="18" charset="0"/>
              </a:rPr>
              <a:t> </a:t>
            </a:r>
            <a:r>
              <a:rPr lang="tr-TR" altLang="tr-TR" sz="1600" b="1" dirty="0" err="1">
                <a:solidFill>
                  <a:prstClr val="black"/>
                </a:solidFill>
                <a:cs typeface="Times New Roman" pitchFamily="18" charset="0"/>
              </a:rPr>
              <a:t>BJauwet</a:t>
            </a:r>
            <a:r>
              <a:rPr lang="tr-TR" altLang="tr-TR" sz="1600" b="1" dirty="0">
                <a:solidFill>
                  <a:prstClr val="black"/>
                </a:solidFill>
                <a:cs typeface="Times New Roman" pitchFamily="18" charset="0"/>
              </a:rPr>
              <a:t> </a:t>
            </a:r>
            <a:r>
              <a:rPr lang="tr-TR" altLang="tr-TR" sz="1600" b="1" dirty="0" err="1">
                <a:solidFill>
                  <a:prstClr val="black"/>
                </a:solidFill>
                <a:cs typeface="Times New Roman" pitchFamily="18" charset="0"/>
              </a:rPr>
              <a:t>Co</a:t>
            </a:r>
            <a:r>
              <a:rPr lang="tr-TR" altLang="tr-TR" sz="1600" b="1" dirty="0">
                <a:solidFill>
                  <a:prstClr val="black"/>
                </a:solidFill>
                <a:cs typeface="Times New Roman" pitchFamily="18" charset="0"/>
              </a:rPr>
              <a:t>.), Koster Mavi </a:t>
            </a:r>
            <a:r>
              <a:rPr lang="tr-TR" altLang="tr-TR" sz="1600" b="1" dirty="0" smtClean="0">
                <a:solidFill>
                  <a:prstClr val="black"/>
                </a:solidFill>
                <a:cs typeface="Times New Roman" pitchFamily="18" charset="0"/>
              </a:rPr>
              <a:t>Ladini:</a:t>
            </a:r>
            <a:r>
              <a:rPr lang="tr-TR" altLang="tr-TR" sz="1600" dirty="0">
                <a:solidFill>
                  <a:prstClr val="black"/>
                </a:solidFill>
                <a:cs typeface="Times New Roman" pitchFamily="18" charset="0"/>
              </a:rPr>
              <a:t> </a:t>
            </a:r>
            <a:r>
              <a:rPr lang="tr-TR" altLang="tr-TR" sz="1600" dirty="0" smtClean="0">
                <a:solidFill>
                  <a:prstClr val="black"/>
                </a:solidFill>
                <a:cs typeface="Arial" charset="0"/>
              </a:rPr>
              <a:t> </a:t>
            </a:r>
            <a:r>
              <a:rPr lang="tr-TR" altLang="tr-TR" sz="1600" dirty="0" smtClean="0">
                <a:solidFill>
                  <a:prstClr val="black"/>
                </a:solidFill>
                <a:cs typeface="Times New Roman" pitchFamily="18" charset="0"/>
              </a:rPr>
              <a:t>Düzgün </a:t>
            </a:r>
            <a:r>
              <a:rPr lang="tr-TR" altLang="tr-TR" sz="1600" dirty="0">
                <a:solidFill>
                  <a:prstClr val="black"/>
                </a:solidFill>
                <a:cs typeface="Times New Roman" pitchFamily="18" charset="0"/>
              </a:rPr>
              <a:t>piramidal gelişme gösterir ve 10-15 m boya ulaşır. Dalları </a:t>
            </a:r>
            <a:r>
              <a:rPr lang="tr-TR" altLang="tr-TR" sz="1600" dirty="0" err="1">
                <a:solidFill>
                  <a:prstClr val="black"/>
                </a:solidFill>
                <a:cs typeface="Times New Roman" pitchFamily="18" charset="0"/>
              </a:rPr>
              <a:t>çevrel</a:t>
            </a:r>
            <a:r>
              <a:rPr lang="tr-TR" altLang="tr-TR" sz="1600" dirty="0">
                <a:solidFill>
                  <a:prstClr val="black"/>
                </a:solidFill>
                <a:cs typeface="Times New Roman" pitchFamily="18" charset="0"/>
              </a:rPr>
              <a:t> dizilmiş olup </a:t>
            </a:r>
            <a:r>
              <a:rPr lang="tr-TR" altLang="tr-TR" sz="1600" dirty="0" err="1">
                <a:solidFill>
                  <a:prstClr val="black"/>
                </a:solidFill>
                <a:cs typeface="Times New Roman" pitchFamily="18" charset="0"/>
              </a:rPr>
              <a:t>horizontal</a:t>
            </a:r>
            <a:r>
              <a:rPr lang="tr-TR" altLang="tr-TR" sz="1600" dirty="0">
                <a:solidFill>
                  <a:prstClr val="black"/>
                </a:solidFill>
                <a:cs typeface="Times New Roman" pitchFamily="18" charset="0"/>
              </a:rPr>
              <a:t> yönde çıkarlar. İğne yaprakları gayet belirgin mavi-gümüşi gri olup renk kışın da korunur. İğne yapraklar 20-25 mm uzunlukta, batıcı, içe doğru kıvrıktır. </a:t>
            </a:r>
            <a:r>
              <a:rPr lang="tr-TR" altLang="tr-TR" sz="1600" dirty="0" smtClean="0">
                <a:solidFill>
                  <a:prstClr val="black"/>
                </a:solidFill>
                <a:cs typeface="Times New Roman" pitchFamily="18" charset="0"/>
              </a:rPr>
              <a:t>Sürgünleri </a:t>
            </a:r>
            <a:r>
              <a:rPr lang="tr-TR" altLang="tr-TR" sz="1600" dirty="0">
                <a:solidFill>
                  <a:prstClr val="black"/>
                </a:solidFill>
                <a:cs typeface="Times New Roman" pitchFamily="18" charset="0"/>
              </a:rPr>
              <a:t>turuncu kahverengi, tomurcukları kahverengi, 10 mm uzunluktadır. Tomurcuk pulları sık dizilmiş, uç kısmı bazen geriye dönüktür.</a:t>
            </a:r>
            <a:r>
              <a:rPr lang="tr-TR" altLang="tr-TR" sz="1600" dirty="0">
                <a:solidFill>
                  <a:prstClr val="black"/>
                </a:solidFill>
              </a:rPr>
              <a:t> </a:t>
            </a:r>
            <a:r>
              <a:rPr lang="tr-TR" altLang="tr-TR" sz="1600" i="1" dirty="0">
                <a:solidFill>
                  <a:prstClr val="black"/>
                </a:solidFill>
                <a:cs typeface="Times New Roman" pitchFamily="18" charset="0"/>
              </a:rPr>
              <a:t>P. </a:t>
            </a:r>
            <a:r>
              <a:rPr lang="tr-TR" altLang="tr-TR" sz="1600" i="1" dirty="0" err="1">
                <a:solidFill>
                  <a:prstClr val="black"/>
                </a:solidFill>
                <a:cs typeface="Times New Roman" pitchFamily="18" charset="0"/>
              </a:rPr>
              <a:t>pungens</a:t>
            </a:r>
            <a:r>
              <a:rPr lang="tr-TR" altLang="tr-TR" sz="1600" i="1" dirty="0">
                <a:solidFill>
                  <a:prstClr val="black"/>
                </a:solidFill>
                <a:cs typeface="Times New Roman" pitchFamily="18" charset="0"/>
              </a:rPr>
              <a:t> cv. 'Koster </a:t>
            </a:r>
            <a:r>
              <a:rPr lang="tr-TR" altLang="tr-TR" sz="1600" dirty="0">
                <a:solidFill>
                  <a:prstClr val="black"/>
                </a:solidFill>
                <a:cs typeface="Times New Roman" pitchFamily="18" charset="0"/>
              </a:rPr>
              <a:t>in aydınlık, güneşli yerlerde bulundurulması gerekir. Endüstri bölgelerinde yetiştirilmekten zarar görmez. Gayet güzel habitusa ve mavi-gümüşi gri iğne </a:t>
            </a:r>
            <a:r>
              <a:rPr lang="tr-TR" altLang="tr-TR" sz="1600" dirty="0" smtClean="0">
                <a:solidFill>
                  <a:prstClr val="black"/>
                </a:solidFill>
                <a:cs typeface="Times New Roman" pitchFamily="18" charset="0"/>
              </a:rPr>
              <a:t>yapraklara </a:t>
            </a:r>
            <a:r>
              <a:rPr lang="tr-TR" altLang="tr-TR" sz="1600" dirty="0">
                <a:solidFill>
                  <a:prstClr val="black"/>
                </a:solidFill>
                <a:cs typeface="Times New Roman" pitchFamily="18" charset="0"/>
              </a:rPr>
              <a:t>sahip olan 'Koster' Orta ve Kuzey Avrupa'da yeşil alanlarda çok sık kullanılan bir </a:t>
            </a:r>
            <a:r>
              <a:rPr lang="tr-TR" altLang="tr-TR" sz="1600" dirty="0" smtClean="0">
                <a:solidFill>
                  <a:prstClr val="black"/>
                </a:solidFill>
                <a:cs typeface="Times New Roman" pitchFamily="18" charset="0"/>
              </a:rPr>
              <a:t>‘</a:t>
            </a:r>
            <a:r>
              <a:rPr lang="tr-TR" altLang="tr-TR" sz="1600" i="1" dirty="0" err="1" smtClean="0">
                <a:solidFill>
                  <a:prstClr val="black"/>
                </a:solidFill>
                <a:cs typeface="Times New Roman" pitchFamily="18" charset="0"/>
              </a:rPr>
              <a:t>glauca</a:t>
            </a:r>
            <a:r>
              <a:rPr lang="tr-TR" altLang="tr-TR" sz="1600" i="1" dirty="0" smtClean="0">
                <a:solidFill>
                  <a:prstClr val="black"/>
                </a:solidFill>
                <a:cs typeface="Times New Roman" pitchFamily="18" charset="0"/>
              </a:rPr>
              <a:t>’</a:t>
            </a:r>
            <a:r>
              <a:rPr lang="tr-TR" altLang="tr-TR" sz="1600" dirty="0" smtClean="0">
                <a:solidFill>
                  <a:prstClr val="black"/>
                </a:solidFill>
                <a:cs typeface="Times New Roman" pitchFamily="18" charset="0"/>
              </a:rPr>
              <a:t> </a:t>
            </a:r>
            <a:r>
              <a:rPr lang="tr-TR" altLang="tr-TR" sz="1600" dirty="0">
                <a:solidFill>
                  <a:prstClr val="black"/>
                </a:solidFill>
                <a:cs typeface="Times New Roman" pitchFamily="18" charset="0"/>
              </a:rPr>
              <a:t>tipi olarak önemi kazanır. </a:t>
            </a:r>
            <a:r>
              <a:rPr lang="tr-TR" altLang="tr-TR" sz="1600" dirty="0" smtClean="0">
                <a:solidFill>
                  <a:prstClr val="black"/>
                </a:solidFill>
                <a:cs typeface="Times New Roman" pitchFamily="18" charset="0"/>
              </a:rPr>
              <a:t>Peyzajda</a:t>
            </a:r>
            <a:r>
              <a:rPr lang="tr-TR" altLang="tr-TR" sz="1600" dirty="0" smtClean="0">
                <a:solidFill>
                  <a:prstClr val="black"/>
                </a:solidFill>
                <a:cs typeface="Arial" charset="0"/>
              </a:rPr>
              <a:t> </a:t>
            </a:r>
            <a:r>
              <a:rPr lang="tr-TR" altLang="tr-TR" sz="1600" dirty="0" smtClean="0">
                <a:solidFill>
                  <a:prstClr val="black"/>
                </a:solidFill>
                <a:cs typeface="Times New Roman" pitchFamily="18" charset="0"/>
              </a:rPr>
              <a:t>geniş </a:t>
            </a:r>
            <a:r>
              <a:rPr lang="tr-TR" altLang="tr-TR" sz="1600" dirty="0">
                <a:solidFill>
                  <a:prstClr val="black"/>
                </a:solidFill>
                <a:cs typeface="Times New Roman" pitchFamily="18" charset="0"/>
              </a:rPr>
              <a:t>yeşil alanlarda </a:t>
            </a:r>
            <a:r>
              <a:rPr lang="tr-TR" altLang="tr-TR" sz="1600" dirty="0" smtClean="0">
                <a:solidFill>
                  <a:prstClr val="black"/>
                </a:solidFill>
                <a:cs typeface="Times New Roman" pitchFamily="18" charset="0"/>
              </a:rPr>
              <a:t>münferit </a:t>
            </a:r>
            <a:r>
              <a:rPr lang="tr-TR" altLang="tr-TR" sz="1600" dirty="0">
                <a:solidFill>
                  <a:prstClr val="black"/>
                </a:solidFill>
                <a:cs typeface="Times New Roman" pitchFamily="18" charset="0"/>
              </a:rPr>
              <a:t>olarak </a:t>
            </a:r>
            <a:r>
              <a:rPr lang="tr-TR" altLang="tr-TR" sz="1600" dirty="0" smtClean="0">
                <a:solidFill>
                  <a:prstClr val="black"/>
                </a:solidFill>
                <a:cs typeface="Times New Roman" pitchFamily="18" charset="0"/>
              </a:rPr>
              <a:t>bulundurulabilir </a:t>
            </a:r>
            <a:r>
              <a:rPr lang="tr-TR" altLang="tr-TR" sz="1600" dirty="0">
                <a:solidFill>
                  <a:prstClr val="black"/>
                </a:solidFill>
                <a:cs typeface="Times New Roman" pitchFamily="18" charset="0"/>
              </a:rPr>
              <a:t>veya gevşek </a:t>
            </a:r>
            <a:r>
              <a:rPr lang="tr-TR" altLang="tr-TR" sz="1600" dirty="0" smtClean="0">
                <a:solidFill>
                  <a:prstClr val="black"/>
                </a:solidFill>
                <a:cs typeface="Times New Roman" pitchFamily="18" charset="0"/>
              </a:rPr>
              <a:t>gruplar oluşturulabilir</a:t>
            </a:r>
            <a:r>
              <a:rPr lang="tr-TR" altLang="tr-TR" sz="1600" dirty="0">
                <a:solidFill>
                  <a:prstClr val="black"/>
                </a:solidFill>
                <a:cs typeface="Times New Roman" pitchFamily="18" charset="0"/>
              </a:rPr>
              <a:t>. Çok soğuk geçen kışlardan zarar görebilir.</a:t>
            </a:r>
            <a:endParaRPr lang="tr-TR" altLang="tr-TR" sz="1600" dirty="0">
              <a:solidFill>
                <a:prstClr val="black"/>
              </a:solidFill>
              <a:cs typeface="Arial" charset="0"/>
            </a:endParaRPr>
          </a:p>
          <a:p>
            <a:pPr algn="just"/>
            <a:r>
              <a:rPr lang="tr-TR" altLang="tr-TR" sz="1600" dirty="0">
                <a:solidFill>
                  <a:prstClr val="black"/>
                </a:solidFill>
                <a:cs typeface="Times New Roman" pitchFamily="18" charset="0"/>
              </a:rPr>
              <a:t> </a:t>
            </a:r>
            <a:endParaRPr lang="tr-TR" altLang="tr-TR" sz="1600" dirty="0">
              <a:solidFill>
                <a:prstClr val="black"/>
              </a:solidFill>
              <a:cs typeface="Arial" charset="0"/>
            </a:endParaRPr>
          </a:p>
          <a:p>
            <a:pPr algn="just"/>
            <a:endParaRPr lang="tr-TR" altLang="tr-TR" sz="1600" dirty="0">
              <a:solidFill>
                <a:prstClr val="black"/>
              </a:solidFill>
            </a:endParaRPr>
          </a:p>
        </p:txBody>
      </p:sp>
    </p:spTree>
    <p:extLst>
      <p:ext uri="{BB962C8B-B14F-4D97-AF65-F5344CB8AC3E}">
        <p14:creationId xmlns:p14="http://schemas.microsoft.com/office/powerpoint/2010/main" val="3322974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762127"/>
            <a:ext cx="8064896" cy="3416320"/>
          </a:xfrm>
          <a:prstGeom prst="rect">
            <a:avLst/>
          </a:prstGeom>
        </p:spPr>
        <p:txBody>
          <a:bodyPr wrap="square">
            <a:spAutoFit/>
          </a:bodyPr>
          <a:lstStyle/>
          <a:p>
            <a:pPr algn="just"/>
            <a:r>
              <a:rPr lang="tr-TR" altLang="tr-TR" b="1" i="1" dirty="0">
                <a:solidFill>
                  <a:prstClr val="black"/>
                </a:solidFill>
                <a:latin typeface="Times New Roman" panose="02020603050405020304" pitchFamily="18" charset="0"/>
                <a:cs typeface="Times New Roman" panose="02020603050405020304" pitchFamily="18" charset="0"/>
              </a:rPr>
              <a:t>P. </a:t>
            </a:r>
            <a:r>
              <a:rPr lang="tr-TR" altLang="tr-TR" b="1" i="1" dirty="0" err="1">
                <a:solidFill>
                  <a:prstClr val="black"/>
                </a:solidFill>
                <a:latin typeface="Times New Roman" panose="02020603050405020304" pitchFamily="18" charset="0"/>
                <a:cs typeface="Times New Roman" panose="02020603050405020304" pitchFamily="18" charset="0"/>
              </a:rPr>
              <a:t>pungens</a:t>
            </a:r>
            <a:r>
              <a:rPr lang="tr-TR" altLang="tr-TR" b="1" i="1" dirty="0">
                <a:solidFill>
                  <a:prstClr val="black"/>
                </a:solidFill>
                <a:latin typeface="Times New Roman" panose="02020603050405020304" pitchFamily="18" charset="0"/>
                <a:cs typeface="Times New Roman" panose="02020603050405020304" pitchFamily="18" charset="0"/>
              </a:rPr>
              <a:t> cv. '</a:t>
            </a:r>
            <a:r>
              <a:rPr lang="tr-TR" altLang="tr-TR" b="1" i="1" dirty="0" err="1">
                <a:solidFill>
                  <a:prstClr val="black"/>
                </a:solidFill>
                <a:latin typeface="Times New Roman" panose="02020603050405020304" pitchFamily="18" charset="0"/>
                <a:cs typeface="Times New Roman" panose="02020603050405020304" pitchFamily="18" charset="0"/>
              </a:rPr>
              <a:t>Pendula</a:t>
            </a:r>
            <a:r>
              <a:rPr lang="tr-TR" altLang="tr-TR" b="1" i="1" dirty="0">
                <a:solidFill>
                  <a:prstClr val="black"/>
                </a:solidFill>
                <a:latin typeface="Times New Roman" panose="02020603050405020304" pitchFamily="18" charset="0"/>
                <a:cs typeface="Times New Roman" panose="02020603050405020304" pitchFamily="18" charset="0"/>
              </a:rPr>
              <a:t>'</a:t>
            </a:r>
            <a:r>
              <a:rPr lang="tr-TR" altLang="tr-TR" b="1" dirty="0">
                <a:solidFill>
                  <a:prstClr val="black"/>
                </a:solidFill>
                <a:latin typeface="Times New Roman" panose="02020603050405020304" pitchFamily="18" charset="0"/>
                <a:cs typeface="Times New Roman" panose="02020603050405020304" pitchFamily="18" charset="0"/>
              </a:rPr>
              <a:t> (</a:t>
            </a:r>
            <a:r>
              <a:rPr lang="tr-TR" altLang="tr-TR" b="1" i="1" dirty="0">
                <a:solidFill>
                  <a:prstClr val="black"/>
                </a:solidFill>
                <a:latin typeface="Times New Roman" panose="02020603050405020304" pitchFamily="18" charset="0"/>
                <a:cs typeface="Times New Roman" panose="02020603050405020304" pitchFamily="18" charset="0"/>
              </a:rPr>
              <a:t>P. </a:t>
            </a:r>
            <a:r>
              <a:rPr lang="tr-TR" altLang="tr-TR" b="1" i="1" dirty="0" err="1">
                <a:solidFill>
                  <a:prstClr val="black"/>
                </a:solidFill>
                <a:latin typeface="Times New Roman" panose="02020603050405020304" pitchFamily="18" charset="0"/>
                <a:cs typeface="Times New Roman" panose="02020603050405020304" pitchFamily="18" charset="0"/>
              </a:rPr>
              <a:t>pungens</a:t>
            </a:r>
            <a:r>
              <a:rPr lang="tr-TR" altLang="tr-TR" b="1" i="1" dirty="0">
                <a:solidFill>
                  <a:prstClr val="black"/>
                </a:solidFill>
                <a:latin typeface="Times New Roman" panose="02020603050405020304" pitchFamily="18" charset="0"/>
                <a:cs typeface="Times New Roman" panose="02020603050405020304" pitchFamily="18" charset="0"/>
              </a:rPr>
              <a:t> </a:t>
            </a:r>
            <a:r>
              <a:rPr lang="tr-TR" altLang="tr-TR" b="1" i="1" dirty="0" err="1">
                <a:solidFill>
                  <a:prstClr val="black"/>
                </a:solidFill>
                <a:latin typeface="Times New Roman" panose="02020603050405020304" pitchFamily="18" charset="0"/>
                <a:cs typeface="Times New Roman" panose="02020603050405020304" pitchFamily="18" charset="0"/>
              </a:rPr>
              <a:t>glauca</a:t>
            </a:r>
            <a:r>
              <a:rPr lang="tr-TR" altLang="tr-TR" b="1" i="1" dirty="0">
                <a:solidFill>
                  <a:prstClr val="black"/>
                </a:solidFill>
                <a:latin typeface="Times New Roman" panose="02020603050405020304" pitchFamily="18" charset="0"/>
                <a:cs typeface="Times New Roman" panose="02020603050405020304" pitchFamily="18" charset="0"/>
              </a:rPr>
              <a:t> f. </a:t>
            </a:r>
            <a:r>
              <a:rPr lang="tr-TR" altLang="tr-TR" b="1" i="1" dirty="0" err="1">
                <a:solidFill>
                  <a:prstClr val="black"/>
                </a:solidFill>
                <a:latin typeface="Times New Roman" panose="02020603050405020304" pitchFamily="18" charset="0"/>
                <a:cs typeface="Times New Roman" panose="02020603050405020304" pitchFamily="18" charset="0"/>
              </a:rPr>
              <a:t>pendula</a:t>
            </a:r>
            <a:r>
              <a:rPr lang="tr-TR" altLang="tr-TR" b="1" dirty="0">
                <a:solidFill>
                  <a:prstClr val="black"/>
                </a:solidFill>
                <a:latin typeface="Times New Roman" panose="02020603050405020304" pitchFamily="18" charset="0"/>
                <a:cs typeface="Times New Roman" panose="02020603050405020304" pitchFamily="18" charset="0"/>
              </a:rPr>
              <a:t> </a:t>
            </a:r>
            <a:r>
              <a:rPr lang="tr-TR" altLang="tr-TR" b="1" dirty="0" err="1">
                <a:solidFill>
                  <a:prstClr val="black"/>
                </a:solidFill>
                <a:latin typeface="Times New Roman" panose="02020603050405020304" pitchFamily="18" charset="0"/>
                <a:cs typeface="Times New Roman" panose="02020603050405020304" pitchFamily="18" charset="0"/>
              </a:rPr>
              <a:t>Beissn</a:t>
            </a:r>
            <a:r>
              <a:rPr lang="tr-TR" altLang="tr-TR" b="1" dirty="0">
                <a:solidFill>
                  <a:prstClr val="black"/>
                </a:solidFill>
                <a:latin typeface="Times New Roman" panose="02020603050405020304" pitchFamily="18" charset="0"/>
                <a:cs typeface="Times New Roman" panose="02020603050405020304" pitchFamily="18" charset="0"/>
              </a:rPr>
              <a:t>., </a:t>
            </a:r>
            <a:r>
              <a:rPr lang="tr-TR" altLang="tr-TR" b="1" i="1" dirty="0">
                <a:solidFill>
                  <a:prstClr val="black"/>
                </a:solidFill>
                <a:latin typeface="Times New Roman" panose="02020603050405020304" pitchFamily="18" charset="0"/>
                <a:cs typeface="Times New Roman" panose="02020603050405020304" pitchFamily="18" charset="0"/>
              </a:rPr>
              <a:t>P. </a:t>
            </a:r>
            <a:r>
              <a:rPr lang="tr-TR" altLang="tr-TR" b="1" i="1" dirty="0" err="1">
                <a:solidFill>
                  <a:prstClr val="black"/>
                </a:solidFill>
                <a:latin typeface="Times New Roman" panose="02020603050405020304" pitchFamily="18" charset="0"/>
                <a:cs typeface="Times New Roman" panose="02020603050405020304" pitchFamily="18" charset="0"/>
              </a:rPr>
              <a:t>pungens</a:t>
            </a:r>
            <a:r>
              <a:rPr lang="tr-TR" altLang="tr-TR" b="1" i="1" dirty="0">
                <a:solidFill>
                  <a:prstClr val="black"/>
                </a:solidFill>
                <a:latin typeface="Times New Roman" panose="02020603050405020304" pitchFamily="18" charset="0"/>
                <a:cs typeface="Times New Roman" panose="02020603050405020304" pitchFamily="18" charset="0"/>
              </a:rPr>
              <a:t> f. </a:t>
            </a:r>
            <a:r>
              <a:rPr lang="tr-TR" altLang="tr-TR" b="1" i="1" dirty="0" err="1">
                <a:solidFill>
                  <a:prstClr val="black"/>
                </a:solidFill>
                <a:latin typeface="Times New Roman" panose="02020603050405020304" pitchFamily="18" charset="0"/>
                <a:cs typeface="Times New Roman" panose="02020603050405020304" pitchFamily="18" charset="0"/>
              </a:rPr>
              <a:t>pendula</a:t>
            </a:r>
            <a:r>
              <a:rPr lang="tr-TR" altLang="tr-TR" b="1" dirty="0">
                <a:solidFill>
                  <a:prstClr val="black"/>
                </a:solidFill>
                <a:latin typeface="Times New Roman" panose="02020603050405020304" pitchFamily="18" charset="0"/>
                <a:cs typeface="Times New Roman" panose="02020603050405020304" pitchFamily="18" charset="0"/>
              </a:rPr>
              <a:t> </a:t>
            </a:r>
            <a:r>
              <a:rPr lang="tr-TR" altLang="tr-TR" b="1" dirty="0" err="1">
                <a:solidFill>
                  <a:prstClr val="black"/>
                </a:solidFill>
                <a:latin typeface="Times New Roman" panose="02020603050405020304" pitchFamily="18" charset="0"/>
                <a:cs typeface="Times New Roman" panose="02020603050405020304" pitchFamily="18" charset="0"/>
              </a:rPr>
              <a:t>Schwer</a:t>
            </a:r>
            <a:r>
              <a:rPr lang="tr-TR" altLang="tr-TR" b="1" dirty="0">
                <a:solidFill>
                  <a:prstClr val="black"/>
                </a:solidFill>
                <a:latin typeface="Times New Roman" panose="02020603050405020304" pitchFamily="18" charset="0"/>
                <a:cs typeface="Times New Roman" panose="02020603050405020304" pitchFamily="18" charset="0"/>
              </a:rPr>
              <a:t>.), Sarkık Dallı Batıcı </a:t>
            </a:r>
            <a:r>
              <a:rPr lang="tr-TR" altLang="tr-TR" b="1" dirty="0" smtClean="0">
                <a:solidFill>
                  <a:prstClr val="black"/>
                </a:solidFill>
                <a:latin typeface="Times New Roman" panose="02020603050405020304" pitchFamily="18" charset="0"/>
                <a:cs typeface="Times New Roman" panose="02020603050405020304" pitchFamily="18" charset="0"/>
              </a:rPr>
              <a:t>Ladin:</a:t>
            </a:r>
            <a:r>
              <a:rPr lang="tr-TR" altLang="tr-TR" dirty="0" smtClean="0">
                <a:solidFill>
                  <a:prstClr val="black"/>
                </a:solidFill>
                <a:latin typeface="Times New Roman" panose="02020603050405020304" pitchFamily="18" charset="0"/>
                <a:cs typeface="Times New Roman" panose="02020603050405020304" pitchFamily="18" charset="0"/>
              </a:rPr>
              <a:t> </a:t>
            </a:r>
            <a:r>
              <a:rPr lang="tr-TR" altLang="tr-TR" dirty="0">
                <a:solidFill>
                  <a:prstClr val="black"/>
                </a:solidFill>
                <a:latin typeface="Times New Roman" panose="02020603050405020304" pitchFamily="18" charset="0"/>
                <a:cs typeface="Times New Roman" panose="02020603050405020304" pitchFamily="18" charset="0"/>
              </a:rPr>
              <a:t>Gayri muntazam, geniş çalımsı, sarkıcı formda gelişme gösterir. Dalları meyilli olarak aşağıya yönelmiş veya </a:t>
            </a:r>
            <a:r>
              <a:rPr lang="tr-TR" altLang="tr-TR" dirty="0" err="1">
                <a:solidFill>
                  <a:prstClr val="black"/>
                </a:solidFill>
                <a:latin typeface="Times New Roman" panose="02020603050405020304" pitchFamily="18" charset="0"/>
                <a:cs typeface="Times New Roman" panose="02020603050405020304" pitchFamily="18" charset="0"/>
              </a:rPr>
              <a:t>horizontal</a:t>
            </a:r>
            <a:r>
              <a:rPr lang="tr-TR" altLang="tr-TR" dirty="0">
                <a:solidFill>
                  <a:prstClr val="black"/>
                </a:solidFill>
                <a:latin typeface="Times New Roman" panose="02020603050405020304" pitchFamily="18" charset="0"/>
                <a:cs typeface="Times New Roman" panose="02020603050405020304" pitchFamily="18" charset="0"/>
              </a:rPr>
              <a:t> bir şekilde çıkarlar. Gövde ekseriya eğridir. İğne yaprakları </a:t>
            </a:r>
            <a:r>
              <a:rPr lang="tr-TR" altLang="tr-TR" dirty="0" smtClean="0">
                <a:solidFill>
                  <a:prstClr val="black"/>
                </a:solidFill>
                <a:latin typeface="Times New Roman" panose="02020603050405020304" pitchFamily="18" charset="0"/>
                <a:cs typeface="Times New Roman" panose="02020603050405020304" pitchFamily="18" charset="0"/>
              </a:rPr>
              <a:t>‘</a:t>
            </a:r>
            <a:r>
              <a:rPr lang="tr-TR" altLang="tr-TR" i="1" dirty="0" err="1" smtClean="0">
                <a:solidFill>
                  <a:prstClr val="black"/>
                </a:solidFill>
                <a:latin typeface="Times New Roman" panose="02020603050405020304" pitchFamily="18" charset="0"/>
                <a:cs typeface="Times New Roman" panose="02020603050405020304" pitchFamily="18" charset="0"/>
              </a:rPr>
              <a:t>glauca</a:t>
            </a:r>
            <a:r>
              <a:rPr lang="tr-TR" altLang="tr-TR" dirty="0" smtClean="0">
                <a:solidFill>
                  <a:prstClr val="black"/>
                </a:solidFill>
                <a:latin typeface="Times New Roman" panose="02020603050405020304" pitchFamily="18" charset="0"/>
                <a:cs typeface="Times New Roman" panose="02020603050405020304" pitchFamily="18" charset="0"/>
              </a:rPr>
              <a:t>’ ya </a:t>
            </a:r>
            <a:r>
              <a:rPr lang="tr-TR" altLang="tr-TR" dirty="0">
                <a:solidFill>
                  <a:prstClr val="black"/>
                </a:solidFill>
                <a:latin typeface="Times New Roman" panose="02020603050405020304" pitchFamily="18" charset="0"/>
                <a:cs typeface="Times New Roman" panose="02020603050405020304" pitchFamily="18" charset="0"/>
              </a:rPr>
              <a:t>benzer mavi veya </a:t>
            </a:r>
            <a:r>
              <a:rPr lang="tr-TR" altLang="tr-TR" dirty="0" smtClean="0">
                <a:solidFill>
                  <a:prstClr val="black"/>
                </a:solidFill>
                <a:latin typeface="Times New Roman" panose="02020603050405020304" pitchFamily="18" charset="0"/>
                <a:cs typeface="Times New Roman" panose="02020603050405020304" pitchFamily="18" charset="0"/>
              </a:rPr>
              <a:t>gümüşi </a:t>
            </a:r>
            <a:r>
              <a:rPr lang="tr-TR" altLang="tr-TR" dirty="0">
                <a:solidFill>
                  <a:prstClr val="black"/>
                </a:solidFill>
                <a:latin typeface="Times New Roman" panose="02020603050405020304" pitchFamily="18" charset="0"/>
                <a:cs typeface="Times New Roman" panose="02020603050405020304" pitchFamily="18" charset="0"/>
              </a:rPr>
              <a:t>mavi renktedir.</a:t>
            </a:r>
          </a:p>
          <a:p>
            <a:pPr algn="just"/>
            <a:r>
              <a:rPr lang="tr-TR" altLang="tr-TR" dirty="0">
                <a:solidFill>
                  <a:prstClr val="black"/>
                </a:solidFill>
                <a:latin typeface="Times New Roman" panose="02020603050405020304" pitchFamily="18" charset="0"/>
                <a:cs typeface="Times New Roman" panose="02020603050405020304" pitchFamily="18" charset="0"/>
              </a:rPr>
              <a:t> </a:t>
            </a:r>
          </a:p>
          <a:p>
            <a:pPr algn="just"/>
            <a:r>
              <a:rPr lang="tr-TR" altLang="tr-TR" i="1" dirty="0">
                <a:solidFill>
                  <a:prstClr val="black"/>
                </a:solidFill>
                <a:latin typeface="Times New Roman" panose="02020603050405020304" pitchFamily="18" charset="0"/>
                <a:cs typeface="Times New Roman" panose="02020603050405020304" pitchFamily="18" charset="0"/>
              </a:rPr>
              <a:t>'</a:t>
            </a:r>
            <a:r>
              <a:rPr lang="tr-TR" altLang="tr-TR" i="1" dirty="0" err="1">
                <a:solidFill>
                  <a:prstClr val="black"/>
                </a:solidFill>
                <a:latin typeface="Times New Roman" panose="02020603050405020304" pitchFamily="18" charset="0"/>
                <a:cs typeface="Times New Roman" panose="02020603050405020304" pitchFamily="18" charset="0"/>
              </a:rPr>
              <a:t>Pendula</a:t>
            </a:r>
            <a:r>
              <a:rPr lang="tr-TR" altLang="tr-TR" i="1" dirty="0">
                <a:solidFill>
                  <a:prstClr val="black"/>
                </a:solidFill>
                <a:latin typeface="Times New Roman" panose="02020603050405020304" pitchFamily="18" charset="0"/>
                <a:cs typeface="Times New Roman" panose="02020603050405020304" pitchFamily="18" charset="0"/>
              </a:rPr>
              <a:t>'</a:t>
            </a:r>
            <a:r>
              <a:rPr lang="tr-TR" altLang="tr-TR" dirty="0">
                <a:solidFill>
                  <a:prstClr val="black"/>
                </a:solidFill>
                <a:latin typeface="Times New Roman" panose="02020603050405020304" pitchFamily="18" charset="0"/>
                <a:cs typeface="Times New Roman" panose="02020603050405020304" pitchFamily="18" charset="0"/>
              </a:rPr>
              <a:t> gevşek, gayri muntazam habitusu ve göz </a:t>
            </a:r>
            <a:r>
              <a:rPr lang="tr-TR" altLang="tr-TR" dirty="0" smtClean="0">
                <a:solidFill>
                  <a:prstClr val="black"/>
                </a:solidFill>
                <a:latin typeface="Times New Roman" panose="02020603050405020304" pitchFamily="18" charset="0"/>
                <a:cs typeface="Times New Roman" panose="02020603050405020304" pitchFamily="18" charset="0"/>
              </a:rPr>
              <a:t>alıcı </a:t>
            </a:r>
            <a:r>
              <a:rPr lang="tr-TR" altLang="tr-TR" dirty="0">
                <a:solidFill>
                  <a:prstClr val="black"/>
                </a:solidFill>
                <a:latin typeface="Times New Roman" panose="02020603050405020304" pitchFamily="18" charset="0"/>
                <a:cs typeface="Times New Roman" panose="02020603050405020304" pitchFamily="18" charset="0"/>
              </a:rPr>
              <a:t>renkteki yaprakları ile geniş yeşil alanlarda, özellikle geniş ev bahçeleri veya kurumların ön bahçelerinde ara sıra gruplar halinde kullanılmaya uygundur. Ancak sert konturu ve göze batıcı rengi ile </a:t>
            </a:r>
            <a:r>
              <a:rPr lang="tr-TR" altLang="tr-TR" dirty="0" smtClean="0">
                <a:solidFill>
                  <a:prstClr val="black"/>
                </a:solidFill>
                <a:latin typeface="Times New Roman" panose="02020603050405020304" pitchFamily="18" charset="0"/>
                <a:cs typeface="Times New Roman" panose="02020603050405020304" pitchFamily="18" charset="0"/>
              </a:rPr>
              <a:t>doğal peyzaj </a:t>
            </a:r>
            <a:r>
              <a:rPr lang="tr-TR" altLang="tr-TR" dirty="0">
                <a:solidFill>
                  <a:prstClr val="black"/>
                </a:solidFill>
                <a:latin typeface="Times New Roman" panose="02020603050405020304" pitchFamily="18" charset="0"/>
                <a:cs typeface="Times New Roman" panose="02020603050405020304" pitchFamily="18" charset="0"/>
              </a:rPr>
              <a:t>karakterinin hakim olduğu parklarda bulundurulmaktan kaçınılmalıdır. Aksi durumda </a:t>
            </a:r>
            <a:r>
              <a:rPr lang="tr-TR" altLang="tr-TR" i="1" dirty="0">
                <a:solidFill>
                  <a:prstClr val="black"/>
                </a:solidFill>
                <a:latin typeface="Times New Roman" panose="02020603050405020304" pitchFamily="18" charset="0"/>
                <a:cs typeface="Times New Roman" panose="02020603050405020304" pitchFamily="18" charset="0"/>
              </a:rPr>
              <a:t>'</a:t>
            </a:r>
            <a:r>
              <a:rPr lang="tr-TR" altLang="tr-TR" i="1" dirty="0" err="1">
                <a:solidFill>
                  <a:prstClr val="black"/>
                </a:solidFill>
                <a:latin typeface="Times New Roman" panose="02020603050405020304" pitchFamily="18" charset="0"/>
                <a:cs typeface="Times New Roman" panose="02020603050405020304" pitchFamily="18" charset="0"/>
              </a:rPr>
              <a:t>Pendula</a:t>
            </a:r>
            <a:r>
              <a:rPr lang="tr-TR" altLang="tr-TR" i="1" dirty="0">
                <a:solidFill>
                  <a:prstClr val="black"/>
                </a:solidFill>
                <a:latin typeface="Times New Roman" panose="02020603050405020304" pitchFamily="18" charset="0"/>
                <a:cs typeface="Times New Roman" panose="02020603050405020304" pitchFamily="18" charset="0"/>
              </a:rPr>
              <a:t>'</a:t>
            </a:r>
            <a:r>
              <a:rPr lang="tr-TR" altLang="tr-TR" dirty="0">
                <a:solidFill>
                  <a:prstClr val="black"/>
                </a:solidFill>
                <a:latin typeface="Times New Roman" panose="02020603050405020304" pitchFamily="18" charset="0"/>
                <a:cs typeface="Times New Roman" panose="02020603050405020304" pitchFamily="18" charset="0"/>
              </a:rPr>
              <a:t> yabancı bir obje halinde uyuşmayan suni peyzaj şekilleri oluşturur. </a:t>
            </a:r>
          </a:p>
        </p:txBody>
      </p:sp>
    </p:spTree>
    <p:extLst>
      <p:ext uri="{BB962C8B-B14F-4D97-AF65-F5344CB8AC3E}">
        <p14:creationId xmlns:p14="http://schemas.microsoft.com/office/powerpoint/2010/main" val="862640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D:\DERSLER\Dendroloji\Ders4\picpun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07" y="572966"/>
            <a:ext cx="3908400" cy="58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831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D:\DERSLER\Dendroloji\Ders4\PGLAUC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6192688" cy="412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p:cNvSpPr>
            <a:spLocks noChangeArrowheads="1"/>
          </p:cNvSpPr>
          <p:nvPr/>
        </p:nvSpPr>
        <p:spPr bwMode="auto">
          <a:xfrm>
            <a:off x="467544" y="5445224"/>
            <a:ext cx="82089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tr-TR" altLang="tr-TR" sz="1600" dirty="0">
                <a:solidFill>
                  <a:prstClr val="black"/>
                </a:solidFill>
                <a:cs typeface="Times New Roman" pitchFamily="18" charset="0"/>
              </a:rPr>
              <a:t>Genç sürgünler açık gri sarı veya beyazımsı ve tüysüzdür. İğne yaprakları mavimsi yeşil, 10-18 mm uzunlukta, ucu küt veya sivri, dört köşe, üst yüzünde 3-4, alt kısmında 2-3 adet beyaz </a:t>
            </a:r>
            <a:r>
              <a:rPr lang="tr-TR" altLang="tr-TR" sz="1600" dirty="0" err="1">
                <a:solidFill>
                  <a:prstClr val="black"/>
                </a:solidFill>
                <a:cs typeface="Times New Roman" pitchFamily="18" charset="0"/>
              </a:rPr>
              <a:t>stoma</a:t>
            </a:r>
            <a:r>
              <a:rPr lang="tr-TR" altLang="tr-TR" sz="1600" dirty="0">
                <a:solidFill>
                  <a:prstClr val="black"/>
                </a:solidFill>
                <a:cs typeface="Times New Roman" pitchFamily="18" charset="0"/>
              </a:rPr>
              <a:t> çizgisi bulunur. </a:t>
            </a:r>
            <a:r>
              <a:rPr lang="tr-TR" altLang="tr-TR" sz="1600" dirty="0" smtClean="0">
                <a:solidFill>
                  <a:prstClr val="black"/>
                </a:solidFill>
                <a:cs typeface="Times New Roman" pitchFamily="18" charset="0"/>
              </a:rPr>
              <a:t>İğne </a:t>
            </a:r>
            <a:r>
              <a:rPr lang="tr-TR" altLang="tr-TR" sz="1600" dirty="0">
                <a:solidFill>
                  <a:prstClr val="black"/>
                </a:solidFill>
                <a:cs typeface="Times New Roman" pitchFamily="18" charset="0"/>
              </a:rPr>
              <a:t>yapraklar parmaklar arasında </a:t>
            </a:r>
            <a:r>
              <a:rPr lang="tr-TR" altLang="tr-TR" sz="1600" dirty="0" err="1">
                <a:solidFill>
                  <a:prstClr val="black"/>
                </a:solidFill>
                <a:cs typeface="Times New Roman" pitchFamily="18" charset="0"/>
              </a:rPr>
              <a:t>oğuşturulduğunda</a:t>
            </a:r>
            <a:r>
              <a:rPr lang="tr-TR" altLang="tr-TR" sz="1600" dirty="0">
                <a:solidFill>
                  <a:prstClr val="black"/>
                </a:solidFill>
                <a:cs typeface="Times New Roman" pitchFamily="18" charset="0"/>
              </a:rPr>
              <a:t> hoşa gitmeyen bir koku çıkarırlar. </a:t>
            </a:r>
            <a:endParaRPr lang="tr-TR" altLang="tr-TR" sz="1600" dirty="0">
              <a:solidFill>
                <a:prstClr val="black"/>
              </a:solidFill>
            </a:endParaRPr>
          </a:p>
        </p:txBody>
      </p:sp>
      <p:sp>
        <p:nvSpPr>
          <p:cNvPr id="4" name="Dikdörtgen 3"/>
          <p:cNvSpPr/>
          <p:nvPr/>
        </p:nvSpPr>
        <p:spPr>
          <a:xfrm>
            <a:off x="5580112" y="116632"/>
            <a:ext cx="1608133"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glauca</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363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32134" y="836712"/>
            <a:ext cx="7489825" cy="5478423"/>
          </a:xfrm>
          <a:prstGeom prst="rect">
            <a:avLst/>
          </a:prstGeom>
          <a:noFill/>
        </p:spPr>
        <p:txBody>
          <a:bodyPr>
            <a:spAutoFit/>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400" b="1" dirty="0">
                <a:latin typeface="+mj-lt"/>
              </a:rPr>
              <a:t>KAYNAKLAR</a:t>
            </a:r>
          </a:p>
          <a:p>
            <a:pPr>
              <a:defRPr/>
            </a:pPr>
            <a:endParaRPr lang="tr-TR" sz="1400" dirty="0">
              <a:latin typeface="+mj-lt"/>
            </a:endParaRPr>
          </a:p>
          <a:p>
            <a:pPr>
              <a:defRPr/>
            </a:pPr>
            <a:r>
              <a:rPr lang="tr-TR" sz="1400" dirty="0" smtClean="0">
                <a:latin typeface="+mj-lt"/>
              </a:rPr>
              <a:t>Akman, Y., </a:t>
            </a:r>
            <a:r>
              <a:rPr lang="tr-TR" sz="1400" dirty="0" err="1" smtClean="0">
                <a:latin typeface="+mj-lt"/>
              </a:rPr>
              <a:t>Ketenoğlu</a:t>
            </a:r>
            <a:r>
              <a:rPr lang="tr-TR" sz="1400" dirty="0" smtClean="0">
                <a:latin typeface="+mj-lt"/>
              </a:rPr>
              <a:t>, O., Kurt, L., Kurt F. Ve Körüklü S.T. 2012</a:t>
            </a:r>
            <a:r>
              <a:rPr lang="tr-TR" sz="1400" dirty="0">
                <a:latin typeface="+mj-lt"/>
              </a:rPr>
              <a:t>. </a:t>
            </a:r>
            <a:r>
              <a:rPr lang="tr-TR" sz="1400" dirty="0" err="1" smtClean="0">
                <a:latin typeface="+mj-lt"/>
              </a:rPr>
              <a:t>Gymnospermae</a:t>
            </a:r>
            <a:r>
              <a:rPr lang="tr-TR" sz="1400" dirty="0" smtClean="0">
                <a:latin typeface="+mj-lt"/>
              </a:rPr>
              <a:t> (Açık Tohumlular). Ajans-Türk Gazetecilik Matbaacılık. ISBN: 978-975-97436-2-0.</a:t>
            </a:r>
          </a:p>
          <a:p>
            <a:pPr>
              <a:defRPr/>
            </a:pPr>
            <a:endParaRPr lang="tr-TR" sz="1400" dirty="0">
              <a:latin typeface="+mj-lt"/>
            </a:endParaRPr>
          </a:p>
          <a:p>
            <a:pPr>
              <a:defRPr/>
            </a:pPr>
            <a:r>
              <a:rPr lang="tr-TR" sz="1400" dirty="0" smtClean="0">
                <a:latin typeface="+mj-lt"/>
              </a:rPr>
              <a:t>Anşin</a:t>
            </a:r>
            <a:r>
              <a:rPr lang="tr-TR" sz="1400" dirty="0">
                <a:latin typeface="+mj-lt"/>
              </a:rPr>
              <a:t>, R. Ve Özkan, Z. C. </a:t>
            </a:r>
            <a:r>
              <a:rPr lang="tr-TR" sz="1400" dirty="0" smtClean="0">
                <a:latin typeface="+mj-lt"/>
              </a:rPr>
              <a:t>2001. </a:t>
            </a:r>
            <a:r>
              <a:rPr lang="tr-TR" sz="1400" dirty="0">
                <a:latin typeface="+mj-lt"/>
              </a:rPr>
              <a:t>Tohumlu Bitkiler </a:t>
            </a:r>
            <a:r>
              <a:rPr lang="tr-TR" sz="1400" dirty="0" smtClean="0">
                <a:latin typeface="+mj-lt"/>
              </a:rPr>
              <a:t>/ Açık Tohumlular. </a:t>
            </a:r>
            <a:r>
              <a:rPr lang="tr-TR" sz="1400" dirty="0">
                <a:latin typeface="+mj-lt"/>
              </a:rPr>
              <a:t>Karadeniz Teknik </a:t>
            </a:r>
            <a:r>
              <a:rPr lang="tr-TR" sz="1400" dirty="0" smtClean="0">
                <a:latin typeface="+mj-lt"/>
              </a:rPr>
              <a:t>Üniversitesi Basımevi. No:122-15, </a:t>
            </a:r>
            <a:r>
              <a:rPr lang="tr-TR" sz="1400" dirty="0">
                <a:latin typeface="+mj-lt"/>
              </a:rPr>
              <a:t>Trabzon</a:t>
            </a:r>
            <a:r>
              <a:rPr lang="tr-TR" sz="1400" dirty="0" smtClean="0">
                <a:latin typeface="+mj-lt"/>
              </a:rPr>
              <a:t>.</a:t>
            </a:r>
          </a:p>
          <a:p>
            <a:pPr>
              <a:defRPr/>
            </a:pPr>
            <a:endParaRPr lang="tr-TR" sz="1400" dirty="0">
              <a:latin typeface="+mj-lt"/>
            </a:endParaRPr>
          </a:p>
          <a:p>
            <a:pPr>
              <a:defRPr/>
            </a:pPr>
            <a:r>
              <a:rPr lang="tr-TR" sz="1400" dirty="0" err="1" smtClean="0">
                <a:latin typeface="+mj-lt"/>
              </a:rPr>
              <a:t>Boyd</a:t>
            </a:r>
            <a:r>
              <a:rPr lang="tr-TR" sz="1400" dirty="0" smtClean="0">
                <a:latin typeface="+mj-lt"/>
              </a:rPr>
              <a:t>, P. (Ed.). 1999. </a:t>
            </a:r>
            <a:r>
              <a:rPr lang="tr-TR" sz="1400" dirty="0" err="1" smtClean="0">
                <a:latin typeface="+mj-lt"/>
              </a:rPr>
              <a:t>The</a:t>
            </a:r>
            <a:r>
              <a:rPr lang="tr-TR" sz="1400" dirty="0" smtClean="0">
                <a:latin typeface="+mj-lt"/>
              </a:rPr>
              <a:t> </a:t>
            </a:r>
            <a:r>
              <a:rPr lang="tr-TR" sz="1400" dirty="0" err="1" smtClean="0">
                <a:latin typeface="+mj-lt"/>
              </a:rPr>
              <a:t>Illustrated</a:t>
            </a:r>
            <a:r>
              <a:rPr lang="tr-TR" sz="1400" dirty="0" smtClean="0">
                <a:latin typeface="+mj-lt"/>
              </a:rPr>
              <a:t> </a:t>
            </a:r>
            <a:r>
              <a:rPr lang="tr-TR" sz="1400" dirty="0" err="1" smtClean="0">
                <a:latin typeface="+mj-lt"/>
              </a:rPr>
              <a:t>Book</a:t>
            </a:r>
            <a:r>
              <a:rPr lang="tr-TR" sz="1400" dirty="0" smtClean="0">
                <a:latin typeface="+mj-lt"/>
              </a:rPr>
              <a:t> of </a:t>
            </a:r>
            <a:r>
              <a:rPr lang="tr-TR" sz="1400" dirty="0" err="1" smtClean="0">
                <a:latin typeface="+mj-lt"/>
              </a:rPr>
              <a:t>Trees</a:t>
            </a:r>
            <a:r>
              <a:rPr lang="tr-TR" sz="1400" dirty="0" smtClean="0">
                <a:latin typeface="+mj-lt"/>
              </a:rPr>
              <a:t>. </a:t>
            </a:r>
            <a:r>
              <a:rPr lang="tr-TR" sz="1400" dirty="0" err="1" smtClean="0">
                <a:latin typeface="+mj-lt"/>
              </a:rPr>
              <a:t>Salamender</a:t>
            </a:r>
            <a:r>
              <a:rPr lang="tr-TR" sz="1400" dirty="0" smtClean="0">
                <a:latin typeface="+mj-lt"/>
              </a:rPr>
              <a:t> </a:t>
            </a:r>
            <a:r>
              <a:rPr lang="tr-TR" sz="1400" dirty="0" err="1" smtClean="0">
                <a:latin typeface="+mj-lt"/>
              </a:rPr>
              <a:t>Books</a:t>
            </a:r>
            <a:r>
              <a:rPr lang="tr-TR" sz="1400" dirty="0" smtClean="0">
                <a:latin typeface="+mj-lt"/>
              </a:rPr>
              <a:t> Limited. ISBN: 184065-0834. </a:t>
            </a:r>
            <a:r>
              <a:rPr lang="tr-TR" sz="1400" dirty="0" err="1" smtClean="0">
                <a:latin typeface="+mj-lt"/>
              </a:rPr>
              <a:t>London</a:t>
            </a:r>
            <a:r>
              <a:rPr lang="tr-TR" sz="1400" dirty="0" smtClean="0">
                <a:latin typeface="+mj-lt"/>
              </a:rPr>
              <a:t>.</a:t>
            </a:r>
            <a:endParaRPr lang="tr-TR" sz="1400" dirty="0">
              <a:latin typeface="+mj-lt"/>
            </a:endParaRPr>
          </a:p>
          <a:p>
            <a:pPr>
              <a:defRPr/>
            </a:pPr>
            <a:endParaRPr lang="tr-TR" sz="1400" dirty="0" smtClean="0">
              <a:latin typeface="+mj-lt"/>
            </a:endParaRPr>
          </a:p>
          <a:p>
            <a:pPr>
              <a:defRPr/>
            </a:pPr>
            <a:r>
              <a:rPr lang="tr-TR" sz="1400" dirty="0" smtClean="0">
                <a:latin typeface="+mj-lt"/>
              </a:rPr>
              <a:t>Demirtaş A. 2016. Ankara’nın Ağaç, </a:t>
            </a:r>
            <a:r>
              <a:rPr lang="tr-TR" sz="1400" dirty="0" err="1" smtClean="0">
                <a:latin typeface="+mj-lt"/>
              </a:rPr>
              <a:t>Ağaçcık</a:t>
            </a:r>
            <a:r>
              <a:rPr lang="tr-TR" sz="1400" dirty="0" smtClean="0">
                <a:latin typeface="+mj-lt"/>
              </a:rPr>
              <a:t> ve Çalıları. Kırsal Çevre ve Ormancılık Sorunları Araştırma Derneği Yayını. ISBN: 978-9944-0142-5-0. Ankara.</a:t>
            </a:r>
          </a:p>
          <a:p>
            <a:pPr>
              <a:defRPr/>
            </a:pPr>
            <a:endParaRPr lang="tr-TR" sz="1400" dirty="0">
              <a:latin typeface="+mj-lt"/>
            </a:endParaRPr>
          </a:p>
          <a:p>
            <a:pPr>
              <a:defRPr/>
            </a:pPr>
            <a:r>
              <a:rPr lang="tr-TR" sz="1400" dirty="0" err="1">
                <a:latin typeface="+mj-lt"/>
              </a:rPr>
              <a:t>Mamıkoğlu</a:t>
            </a:r>
            <a:r>
              <a:rPr lang="tr-TR" sz="1400" dirty="0">
                <a:latin typeface="+mj-lt"/>
              </a:rPr>
              <a:t>, N. G., 2010.  Türkiye’nin Ağaçları ve Çalıları. NTV Yayınları.  ISBN: 978-605-5813-49-9</a:t>
            </a:r>
            <a:r>
              <a:rPr lang="tr-TR" sz="1400" dirty="0" smtClean="0">
                <a:latin typeface="+mj-lt"/>
              </a:rPr>
              <a:t>.</a:t>
            </a:r>
          </a:p>
          <a:p>
            <a:pPr>
              <a:defRPr/>
            </a:pPr>
            <a:endParaRPr lang="tr-TR" sz="1400" dirty="0">
              <a:latin typeface="+mj-lt"/>
            </a:endParaRPr>
          </a:p>
          <a:p>
            <a:pPr>
              <a:defRPr/>
            </a:pPr>
            <a:r>
              <a:rPr lang="tr-TR" sz="1400" dirty="0" smtClean="0">
                <a:latin typeface="+mj-lt"/>
              </a:rPr>
              <a:t>Orçun, E. 1972. Özel Bahçe Mimarisi – </a:t>
            </a:r>
            <a:r>
              <a:rPr lang="tr-TR" sz="1400" dirty="0" err="1" smtClean="0">
                <a:latin typeface="+mj-lt"/>
              </a:rPr>
              <a:t>Dendroloji</a:t>
            </a:r>
            <a:r>
              <a:rPr lang="tr-TR" sz="1400" dirty="0" smtClean="0">
                <a:latin typeface="+mj-lt"/>
              </a:rPr>
              <a:t> Cilt.1, İğne Yapraklı Ağaç ve </a:t>
            </a:r>
            <a:r>
              <a:rPr lang="tr-TR" sz="1400" dirty="0" err="1" smtClean="0">
                <a:latin typeface="+mj-lt"/>
              </a:rPr>
              <a:t>Ağaçcıklar</a:t>
            </a:r>
            <a:r>
              <a:rPr lang="tr-TR" sz="1400" dirty="0" smtClean="0">
                <a:latin typeface="+mj-lt"/>
              </a:rPr>
              <a:t> Ders Kitabı.  Ege Üniversitesi Ziraat Fakültesi Yayınları. No:196, İzmir.</a:t>
            </a:r>
          </a:p>
          <a:p>
            <a:pPr>
              <a:defRPr/>
            </a:pPr>
            <a:endParaRPr lang="tr-TR" sz="1400" dirty="0" smtClean="0">
              <a:latin typeface="+mj-lt"/>
            </a:endParaRPr>
          </a:p>
          <a:p>
            <a:pPr>
              <a:defRPr/>
            </a:pPr>
            <a:r>
              <a:rPr lang="tr-TR" sz="1400" dirty="0" smtClean="0">
                <a:latin typeface="+mj-lt"/>
              </a:rPr>
              <a:t>Seçmen, Ö., Gemici, Y., Görk, G., </a:t>
            </a:r>
            <a:r>
              <a:rPr lang="tr-TR" sz="1400" dirty="0" err="1" smtClean="0">
                <a:latin typeface="+mj-lt"/>
              </a:rPr>
              <a:t>Bekat</a:t>
            </a:r>
            <a:r>
              <a:rPr lang="tr-TR" sz="1400" dirty="0" smtClean="0">
                <a:latin typeface="+mj-lt"/>
              </a:rPr>
              <a:t>, L. ve Leblebici, E. 2000. Tohumlu Bitkiler Sistematiği. Ege Üniversitesi Basımevi.  No:116, İzmir.</a:t>
            </a:r>
          </a:p>
          <a:p>
            <a:pPr>
              <a:defRPr/>
            </a:pPr>
            <a:endParaRPr lang="tr-TR" sz="1400" dirty="0" smtClean="0">
              <a:latin typeface="+mj-lt"/>
            </a:endParaRPr>
          </a:p>
          <a:p>
            <a:pPr>
              <a:defRPr/>
            </a:pPr>
            <a:r>
              <a:rPr lang="tr-TR" sz="1400" dirty="0" err="1" smtClean="0">
                <a:latin typeface="+mj-lt"/>
              </a:rPr>
              <a:t>Yaltırık</a:t>
            </a:r>
            <a:r>
              <a:rPr lang="tr-TR" sz="1400" dirty="0">
                <a:latin typeface="+mj-lt"/>
              </a:rPr>
              <a:t>, F. 2000. </a:t>
            </a:r>
            <a:r>
              <a:rPr lang="tr-TR" sz="1400" dirty="0" err="1">
                <a:latin typeface="+mj-lt"/>
              </a:rPr>
              <a:t>Dendroloji</a:t>
            </a:r>
            <a:r>
              <a:rPr lang="tr-TR" sz="1400" dirty="0">
                <a:latin typeface="+mj-lt"/>
              </a:rPr>
              <a:t>: ders kitabı : </a:t>
            </a:r>
            <a:r>
              <a:rPr lang="tr-TR" sz="1400" dirty="0" err="1" smtClean="0">
                <a:latin typeface="+mj-lt"/>
              </a:rPr>
              <a:t>Gymnospermae-angiospermae</a:t>
            </a:r>
            <a:r>
              <a:rPr lang="tr-TR" sz="1400" dirty="0" smtClean="0">
                <a:latin typeface="+mj-lt"/>
              </a:rPr>
              <a:t>. </a:t>
            </a:r>
            <a:r>
              <a:rPr lang="tr-TR" sz="1400" dirty="0">
                <a:latin typeface="+mj-lt"/>
              </a:rPr>
              <a:t>İstanbul </a:t>
            </a:r>
            <a:r>
              <a:rPr lang="tr-TR" sz="1400" dirty="0" smtClean="0">
                <a:latin typeface="+mj-lt"/>
              </a:rPr>
              <a:t>Üniversitesi </a:t>
            </a:r>
            <a:r>
              <a:rPr lang="tr-TR" sz="1400" dirty="0">
                <a:latin typeface="+mj-lt"/>
              </a:rPr>
              <a:t>Orman Fakültesi. 2. Baskı. ISBN: </a:t>
            </a:r>
            <a:r>
              <a:rPr lang="tr-TR" sz="1400" dirty="0" smtClean="0">
                <a:latin typeface="+mj-lt"/>
              </a:rPr>
              <a:t>9754045941</a:t>
            </a:r>
            <a:r>
              <a:rPr lang="tr-TR" sz="1400" dirty="0">
                <a:latin typeface="+mj-lt"/>
              </a:rPr>
              <a:t>, </a:t>
            </a:r>
            <a:r>
              <a:rPr lang="tr-TR" sz="1400" dirty="0" smtClean="0">
                <a:latin typeface="+mj-lt"/>
              </a:rPr>
              <a:t>9789754045949. İstanbul.</a:t>
            </a:r>
            <a:endParaRPr lang="tr-TR" sz="1400" dirty="0">
              <a:latin typeface="+mj-lt"/>
            </a:endParaRPr>
          </a:p>
        </p:txBody>
      </p:sp>
    </p:spTree>
    <p:extLst>
      <p:ext uri="{BB962C8B-B14F-4D97-AF65-F5344CB8AC3E}">
        <p14:creationId xmlns:p14="http://schemas.microsoft.com/office/powerpoint/2010/main" val="54756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D:\DERSLER\Dendroloji\Ders4\piceaglauc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3627355" cy="544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580112" y="116632"/>
            <a:ext cx="1608133"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glauca</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5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D:\DERSLER\Dendroloji\Ders4\PGLAUC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64" y="836712"/>
            <a:ext cx="6681192" cy="445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p:cNvSpPr>
            <a:spLocks noChangeArrowheads="1"/>
          </p:cNvSpPr>
          <p:nvPr/>
        </p:nvSpPr>
        <p:spPr bwMode="auto">
          <a:xfrm>
            <a:off x="467544" y="5517232"/>
            <a:ext cx="8208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tr-TR" altLang="tr-TR" sz="1600" dirty="0">
                <a:solidFill>
                  <a:prstClr val="black"/>
                </a:solidFill>
                <a:cs typeface="Times New Roman" pitchFamily="18" charset="0"/>
              </a:rPr>
              <a:t>Kozalakları önce yeşil, olgun halde açık kahverengi, uzunca silindir formunda, 4-4,5 cm uzunlukta ve 1.5-2 cm genişliktedir. Kozalak </a:t>
            </a:r>
            <a:r>
              <a:rPr lang="tr-TR" altLang="tr-TR" sz="1600" dirty="0" smtClean="0">
                <a:solidFill>
                  <a:prstClr val="black"/>
                </a:solidFill>
                <a:cs typeface="Times New Roman" pitchFamily="18" charset="0"/>
              </a:rPr>
              <a:t>pulları </a:t>
            </a:r>
            <a:r>
              <a:rPr lang="tr-TR" altLang="tr-TR" sz="1600" dirty="0">
                <a:solidFill>
                  <a:prstClr val="black"/>
                </a:solidFill>
                <a:cs typeface="Times New Roman" pitchFamily="18" charset="0"/>
              </a:rPr>
              <a:t>ince, yumuşak, sırt kısmı çizgili, kenarları düz, ters yumurtamsı ve uç kısma doğru geniştir.</a:t>
            </a:r>
          </a:p>
        </p:txBody>
      </p:sp>
      <p:sp>
        <p:nvSpPr>
          <p:cNvPr id="4" name="Dikdörtgen 3"/>
          <p:cNvSpPr/>
          <p:nvPr/>
        </p:nvSpPr>
        <p:spPr>
          <a:xfrm>
            <a:off x="5580112" y="116632"/>
            <a:ext cx="1608133"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glauca</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121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DERSLER\Dendroloji\Ders4\PGLAUC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571184" cy="504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580112" y="116632"/>
            <a:ext cx="1608133"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glauca</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5061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DERSLER\Dendroloji\Ders4\PGLAUC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7914084" cy="527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580112" y="116632"/>
            <a:ext cx="1608133"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glauca</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056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D:\DERSLER\Dendroloji\Ders4\PGLAUC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092008" cy="539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580112" y="116632"/>
            <a:ext cx="1608133"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glauca</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874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D:\DERSLER\Dendroloji\Ders4\PGLAUC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3867381" cy="580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580112" y="116632"/>
            <a:ext cx="1608133" cy="400110"/>
          </a:xfrm>
          <a:prstGeom prst="rect">
            <a:avLst/>
          </a:prstGeom>
        </p:spPr>
        <p:txBody>
          <a:bodyPr wrap="none">
            <a:spAutoFit/>
          </a:bodyPr>
          <a:lstStyle/>
          <a:p>
            <a:r>
              <a:rPr lang="tr-TR" altLang="tr-TR" sz="2000" b="1" i="1" dirty="0" err="1">
                <a:solidFill>
                  <a:prstClr val="white"/>
                </a:solidFill>
                <a:latin typeface="Times New Roman" panose="02020603050405020304" pitchFamily="18" charset="0"/>
                <a:cs typeface="Times New Roman" panose="02020603050405020304" pitchFamily="18" charset="0"/>
              </a:rPr>
              <a:t>Picea</a:t>
            </a:r>
            <a:r>
              <a:rPr lang="tr-TR" altLang="tr-TR" sz="2000" b="1" i="1" dirty="0">
                <a:solidFill>
                  <a:prstClr val="white"/>
                </a:solidFill>
                <a:latin typeface="Times New Roman" panose="02020603050405020304" pitchFamily="18" charset="0"/>
                <a:cs typeface="Times New Roman" panose="02020603050405020304" pitchFamily="18" charset="0"/>
              </a:rPr>
              <a:t> </a:t>
            </a:r>
            <a:r>
              <a:rPr lang="tr-TR" altLang="tr-TR" sz="2000" b="1" i="1" dirty="0" err="1">
                <a:solidFill>
                  <a:prstClr val="white"/>
                </a:solidFill>
                <a:latin typeface="Times New Roman" panose="02020603050405020304" pitchFamily="18" charset="0"/>
                <a:cs typeface="Times New Roman" panose="02020603050405020304" pitchFamily="18" charset="0"/>
              </a:rPr>
              <a:t>glauca</a:t>
            </a:r>
            <a:r>
              <a:rPr lang="tr-TR" altLang="tr-TR" sz="2000" b="1" i="1" dirty="0">
                <a:solidFill>
                  <a:prstClr val="white"/>
                </a:solidFill>
                <a:latin typeface="Times New Roman" panose="02020603050405020304" pitchFamily="18" charset="0"/>
                <a:cs typeface="Times New Roman" panose="02020603050405020304" pitchFamily="18" charset="0"/>
              </a:rPr>
              <a:t> </a:t>
            </a:r>
            <a:endParaRPr lang="tr-TR"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88099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1949</Words>
  <Application>Microsoft Office PowerPoint</Application>
  <PresentationFormat>Ekran Gösterisi (4:3)</PresentationFormat>
  <Paragraphs>124</Paragraphs>
  <Slides>30</Slides>
  <Notes>1</Notes>
  <HiddenSlides>0</HiddenSlides>
  <MMClips>0</MMClips>
  <ScaleCrop>false</ScaleCrop>
  <HeadingPairs>
    <vt:vector size="4" baseType="variant">
      <vt:variant>
        <vt:lpstr>Tema</vt:lpstr>
      </vt:variant>
      <vt:variant>
        <vt:i4>2</vt:i4>
      </vt:variant>
      <vt:variant>
        <vt:lpstr>Slayt Başlıkları</vt:lpstr>
      </vt:variant>
      <vt:variant>
        <vt:i4>30</vt:i4>
      </vt:variant>
    </vt:vector>
  </HeadingPairs>
  <TitlesOfParts>
    <vt:vector size="32" baseType="lpstr">
      <vt:lpstr>Ofis Teması</vt:lpstr>
      <vt:lpstr>Austin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Cennet</dc:creator>
  <cp:lastModifiedBy>Cennet</cp:lastModifiedBy>
  <cp:revision>1</cp:revision>
  <dcterms:created xsi:type="dcterms:W3CDTF">2017-11-28T07:47:30Z</dcterms:created>
  <dcterms:modified xsi:type="dcterms:W3CDTF">2017-11-28T07:49:45Z</dcterms:modified>
</cp:coreProperties>
</file>