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66" r:id="rId4"/>
    <p:sldId id="299" r:id="rId5"/>
    <p:sldId id="295" r:id="rId6"/>
    <p:sldId id="298" r:id="rId7"/>
    <p:sldId id="300" r:id="rId8"/>
    <p:sldId id="301" r:id="rId9"/>
    <p:sldId id="302" r:id="rId10"/>
    <p:sldId id="303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siromatr.net/Portals/0/SOSYAL_ICERME_KITABI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smtClean="0"/>
              <a:t>SOSYAL İÇERME VE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1123122"/>
            <a:ext cx="85476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YARARLANILAN KAYNAKLAR</a:t>
            </a:r>
          </a:p>
          <a:p>
            <a:endParaRPr lang="tr-TR" sz="2400" dirty="0" smtClean="0"/>
          </a:p>
          <a:p>
            <a:pPr algn="just"/>
            <a:r>
              <a:rPr lang="tr-TR" sz="2400" dirty="0"/>
              <a:t>SİROMA, (2016). Sosyal İçerme </a:t>
            </a:r>
            <a:r>
              <a:rPr lang="tr-TR" sz="2400" dirty="0" smtClean="0"/>
              <a:t>Kitabı. </a:t>
            </a:r>
            <a:r>
              <a:rPr lang="tr-TR" sz="2400" dirty="0" smtClean="0">
                <a:hlinkClick r:id="rId2"/>
              </a:rPr>
              <a:t>http</a:t>
            </a:r>
            <a:r>
              <a:rPr lang="tr-TR" sz="2400" dirty="0">
                <a:hlinkClick r:id="rId2"/>
              </a:rPr>
              <a:t>://</a:t>
            </a:r>
            <a:r>
              <a:rPr lang="tr-TR" sz="2400" dirty="0" smtClean="0">
                <a:hlinkClick r:id="rId2"/>
              </a:rPr>
              <a:t>siromatr.net/Portals/0/SOSYAL_ICERME_KITABI.pdf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Şahin-</a:t>
            </a:r>
            <a:r>
              <a:rPr lang="tr-TR" sz="2400" dirty="0" err="1" smtClean="0"/>
              <a:t>Taşğın</a:t>
            </a:r>
            <a:r>
              <a:rPr lang="tr-TR" sz="2400" dirty="0" smtClean="0"/>
              <a:t>, N. (2017). Yoksulluk, İnsan Hakları ve Sosyal Hizmet. Ankara: </a:t>
            </a:r>
            <a:r>
              <a:rPr lang="tr-TR" sz="2400" dirty="0" err="1" smtClean="0"/>
              <a:t>Nika</a:t>
            </a:r>
            <a:r>
              <a:rPr lang="tr-TR" sz="2400" dirty="0" smtClean="0"/>
              <a:t> Yayınevi</a:t>
            </a:r>
            <a:endParaRPr lang="tr-TR" sz="2400" dirty="0"/>
          </a:p>
          <a:p>
            <a:endParaRPr lang="tr-TR" sz="2400" dirty="0" smtClean="0"/>
          </a:p>
          <a:p>
            <a:pPr algn="just"/>
            <a:r>
              <a:rPr lang="tr-TR" sz="2400" dirty="0" smtClean="0"/>
              <a:t>World Bank, (2007). </a:t>
            </a:r>
            <a:r>
              <a:rPr lang="en-US" sz="2400" dirty="0" smtClean="0"/>
              <a:t>Social </a:t>
            </a:r>
            <a:r>
              <a:rPr lang="en-US" sz="2400" dirty="0"/>
              <a:t>Exclusion and the EU’s Social Inclusion </a:t>
            </a:r>
            <a:r>
              <a:rPr lang="tr-TR" sz="2400" dirty="0" err="1" smtClean="0"/>
              <a:t>Agenda.http</a:t>
            </a:r>
            <a:r>
              <a:rPr lang="tr-TR" sz="2400" dirty="0"/>
              <a:t>://siteresources.worldbank.org/INTECONEVAL/Resources/SocialExclusionReviewDraft.pdf</a:t>
            </a:r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İçerme Kavramı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Sosyal </a:t>
            </a:r>
            <a:r>
              <a:rPr lang="en-US" dirty="0" err="1"/>
              <a:t>içerme</a:t>
            </a:r>
            <a:r>
              <a:rPr lang="en-US" dirty="0"/>
              <a:t>, </a:t>
            </a:r>
            <a:r>
              <a:rPr lang="en-US" dirty="0" err="1"/>
              <a:t>yoksulluk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dışlanma</a:t>
            </a:r>
            <a:r>
              <a:rPr lang="en-US" dirty="0"/>
              <a:t> </a:t>
            </a:r>
            <a:r>
              <a:rPr lang="en-US" dirty="0" err="1"/>
              <a:t>riski</a:t>
            </a:r>
            <a:r>
              <a:rPr lang="en-US" dirty="0"/>
              <a:t> </a:t>
            </a:r>
            <a:r>
              <a:rPr lang="en-US" dirty="0" err="1"/>
              <a:t>altındaki</a:t>
            </a:r>
            <a:r>
              <a:rPr lang="en-US" dirty="0"/>
              <a:t> </a:t>
            </a:r>
            <a:r>
              <a:rPr lang="tr-TR" dirty="0" smtClean="0"/>
              <a:t>bireylerin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hayata</a:t>
            </a:r>
            <a:r>
              <a:rPr lang="en-US" dirty="0"/>
              <a:t> tam </a:t>
            </a:r>
            <a:r>
              <a:rPr lang="en-US" dirty="0" err="1" smtClean="0"/>
              <a:t>katıl</a:t>
            </a:r>
            <a:r>
              <a:rPr lang="tr-TR" dirty="0" err="1" smtClean="0"/>
              <a:t>maları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yaşadıkları</a:t>
            </a:r>
            <a:r>
              <a:rPr lang="en-US" dirty="0"/>
              <a:t> </a:t>
            </a:r>
            <a:r>
              <a:rPr lang="en-US" dirty="0" err="1"/>
              <a:t>toplumda</a:t>
            </a:r>
            <a:r>
              <a:rPr lang="en-US" dirty="0"/>
              <a:t> normal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kabul</a:t>
            </a:r>
            <a:r>
              <a:rPr lang="tr-TR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tr-TR" dirty="0" smtClean="0"/>
              <a:t>yaşam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refah</a:t>
            </a:r>
            <a:r>
              <a:rPr lang="en-US" dirty="0"/>
              <a:t> </a:t>
            </a:r>
            <a:r>
              <a:rPr lang="en-US" dirty="0" err="1"/>
              <a:t>standartlarına</a:t>
            </a:r>
            <a:r>
              <a:rPr lang="en-US" dirty="0"/>
              <a:t> </a:t>
            </a:r>
            <a:r>
              <a:rPr lang="tr-TR" dirty="0" smtClean="0"/>
              <a:t>sahip olabilmeleri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fırsatları</a:t>
            </a:r>
            <a:r>
              <a:rPr lang="tr-TR" dirty="0" smtClean="0"/>
              <a:t> ve kaynakları elde etme süreçlerini ifade eder</a:t>
            </a:r>
            <a:r>
              <a:rPr lang="en-US" dirty="0" smtClean="0"/>
              <a:t>. </a:t>
            </a:r>
            <a:r>
              <a:rPr lang="tr-TR" dirty="0" smtClean="0"/>
              <a:t>Bu durum, onların temel haklara erişmelerini ve yaşamlarını etkileyen kararlara daha fazla katılmalarını sağlar (World Bank, 2007).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Dünya Bankası’nın (2013) diğer tanımına göre s</a:t>
            </a:r>
            <a:r>
              <a:rPr lang="en-US" dirty="0" err="1" smtClean="0"/>
              <a:t>osyal</a:t>
            </a:r>
            <a:r>
              <a:rPr lang="en-US" dirty="0" smtClean="0"/>
              <a:t> </a:t>
            </a:r>
            <a:r>
              <a:rPr lang="en-US" dirty="0" err="1"/>
              <a:t>içerme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tr-TR" dirty="0" smtClean="0"/>
              <a:t>«</a:t>
            </a:r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 </a:t>
            </a:r>
            <a:r>
              <a:rPr lang="en-US" dirty="0" err="1" smtClean="0"/>
              <a:t>topluma</a:t>
            </a:r>
            <a:r>
              <a:rPr lang="tr-TR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/>
              <a:t>olabilmesi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koşulların</a:t>
            </a:r>
            <a:r>
              <a:rPr lang="tr-TR" dirty="0" err="1" smtClean="0"/>
              <a:t>ın</a:t>
            </a:r>
            <a:r>
              <a:rPr lang="en-US" dirty="0" smtClean="0"/>
              <a:t> </a:t>
            </a:r>
            <a:r>
              <a:rPr lang="en-US" dirty="0" err="1" smtClean="0"/>
              <a:t>iyileştirilmesi</a:t>
            </a:r>
            <a:r>
              <a:rPr lang="tr-TR" dirty="0" smtClean="0"/>
              <a:t>»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tr-TR" dirty="0" smtClean="0"/>
              <a:t> da </a:t>
            </a:r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özellikle </a:t>
            </a:r>
            <a:r>
              <a:rPr lang="en-US" dirty="0" err="1" smtClean="0"/>
              <a:t>dezavantajlı</a:t>
            </a:r>
            <a:r>
              <a:rPr lang="en-US" dirty="0" smtClean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tr-TR" dirty="0" smtClean="0"/>
              <a:t>«</a:t>
            </a:r>
            <a:r>
              <a:rPr lang="en-US" dirty="0" err="1" smtClean="0"/>
              <a:t>topluma</a:t>
            </a:r>
            <a:r>
              <a:rPr lang="en-US" dirty="0" smtClean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olabilmeleri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kimlikleri</a:t>
            </a:r>
            <a:r>
              <a:rPr lang="en-US" dirty="0"/>
              <a:t> </a:t>
            </a:r>
            <a:r>
              <a:rPr lang="en-US" dirty="0" err="1" smtClean="0"/>
              <a:t>temelinde</a:t>
            </a:r>
            <a:r>
              <a:rPr lang="tr-TR" dirty="0" smtClean="0"/>
              <a:t> </a:t>
            </a:r>
            <a:r>
              <a:rPr lang="en-US" dirty="0" err="1" smtClean="0"/>
              <a:t>beceri</a:t>
            </a:r>
            <a:r>
              <a:rPr lang="en-US" dirty="0"/>
              <a:t>, </a:t>
            </a:r>
            <a:r>
              <a:rPr lang="en-US" dirty="0" err="1"/>
              <a:t>fırsat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onurlarının</a:t>
            </a:r>
            <a:r>
              <a:rPr lang="en-US" dirty="0" smtClean="0"/>
              <a:t> </a:t>
            </a:r>
            <a:r>
              <a:rPr lang="en-US" dirty="0" err="1"/>
              <a:t>iyileştirilmesi</a:t>
            </a:r>
            <a:r>
              <a:rPr lang="en-US" dirty="0"/>
              <a:t> </a:t>
            </a:r>
            <a:r>
              <a:rPr lang="en-US" dirty="0" err="1" smtClean="0"/>
              <a:t>süreci</a:t>
            </a:r>
            <a:r>
              <a:rPr lang="tr-TR" dirty="0" smtClean="0"/>
              <a:t>»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tr-TR" dirty="0" smtClean="0"/>
              <a:t> da 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Akt</a:t>
            </a:r>
            <a:r>
              <a:rPr lang="tr-TR" dirty="0" smtClean="0"/>
              <a:t>. 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İnsanlar topluma</a:t>
            </a:r>
            <a:endParaRPr lang="tr-TR" b="1" dirty="0"/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İş gücü piyasası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Hizmetler ve 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Yaşadıkları alanlar </a:t>
            </a:r>
            <a:r>
              <a:rPr lang="tr-TR" dirty="0" smtClean="0"/>
              <a:t>aracılığıyla dahil olurlar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27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Bireylerin </a:t>
            </a:r>
            <a:r>
              <a:rPr lang="tr-TR" dirty="0"/>
              <a:t>tutumları ve algıları, eylemlere </a:t>
            </a:r>
            <a:r>
              <a:rPr lang="tr-TR" dirty="0" smtClean="0"/>
              <a:t>zemin oluşturmaları </a:t>
            </a:r>
            <a:r>
              <a:rPr lang="tr-TR" dirty="0"/>
              <a:t>bakımından sosyal içerme için </a:t>
            </a:r>
            <a:r>
              <a:rPr lang="tr-TR" dirty="0" smtClean="0"/>
              <a:t>önemlidir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2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Sosyal </a:t>
            </a:r>
            <a:r>
              <a:rPr lang="tr-TR" dirty="0" smtClean="0"/>
              <a:t>içerme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</a:t>
            </a:r>
            <a:r>
              <a:rPr lang="tr-TR" dirty="0"/>
              <a:t>1) beceri, </a:t>
            </a: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2</a:t>
            </a:r>
            <a:r>
              <a:rPr lang="tr-TR" dirty="0"/>
              <a:t>) fırsat ve </a:t>
            </a: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3) onur olmak üzere </a:t>
            </a:r>
            <a:r>
              <a:rPr lang="tr-TR" dirty="0"/>
              <a:t>üç </a:t>
            </a:r>
            <a:r>
              <a:rPr lang="tr-TR" dirty="0" smtClean="0"/>
              <a:t>temel </a:t>
            </a:r>
            <a:r>
              <a:rPr lang="tr-TR" dirty="0"/>
              <a:t>faktör geliştirilerek </a:t>
            </a:r>
            <a:r>
              <a:rPr lang="tr-TR" dirty="0" smtClean="0"/>
              <a:t>sağlanabilir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91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Kanıta dayalı politika geliştirme ve koordineli </a:t>
            </a:r>
            <a:r>
              <a:rPr lang="tr-TR" dirty="0" smtClean="0"/>
              <a:t>çalışmalar </a:t>
            </a:r>
            <a:r>
              <a:rPr lang="tr-TR" dirty="0"/>
              <a:t>başarı açısından </a:t>
            </a:r>
            <a:r>
              <a:rPr lang="tr-TR" dirty="0" smtClean="0"/>
              <a:t>önemli faktörlerdir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00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içermenin desteklenmesi için yereldeki politikalara entegre yaklaşım özellikle dezavantajlı grupların sosyal içermesi açısından önemlidir. Bu noktada </a:t>
            </a:r>
            <a:r>
              <a:rPr lang="tr-TR" b="1" dirty="0" smtClean="0"/>
              <a:t>yerel ortaklıklar, toplum temelli gelişme ve danışan odaklı sosyal çalışma ve vaka yönetimi  üç önemli bileşendir </a:t>
            </a:r>
            <a:r>
              <a:rPr lang="tr-TR" dirty="0" smtClean="0"/>
              <a:t>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8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31235" y="1107626"/>
            <a:ext cx="8835887" cy="478627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Uluslararası Sosyal Hizmet Federasyonu(2016)’</a:t>
            </a:r>
            <a:r>
              <a:rPr lang="tr-TR" b="1" dirty="0" err="1" smtClean="0"/>
              <a:t>na</a:t>
            </a:r>
            <a:r>
              <a:rPr lang="tr-TR" b="1" smtClean="0"/>
              <a:t> Göre </a:t>
            </a:r>
            <a:r>
              <a:rPr lang="tr-TR" b="1" dirty="0" smtClean="0"/>
              <a:t>Dezavantajlı Danışanlara Hizmet Sunumunda</a:t>
            </a:r>
            <a:r>
              <a:rPr lang="tr-TR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Kendi kaderini tayin hakkının tanınması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Ortaklık ve katılım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Kapsamlı bakış açısı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Potansiyelin belirlenmesi ve kapasitenin güçlendirilmesi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Eşit muamelenin geliştirilmesi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Çeşitliliğin tanınması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Danışmanın geliştirilmesi ve adil olmayan uygulamaların sorgulanması önemlidir (</a:t>
            </a:r>
            <a:r>
              <a:rPr lang="tr-TR" dirty="0" err="1" smtClean="0"/>
              <a:t>Akt.SİROMA</a:t>
            </a:r>
            <a:r>
              <a:rPr lang="tr-TR" dirty="0" smtClean="0"/>
              <a:t>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7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349</Words>
  <Application>Microsoft Office PowerPoint</Application>
  <PresentationFormat>Geniş ekran</PresentationFormat>
  <Paragraphs>38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SOSYAL İÇERME VE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70</cp:revision>
  <dcterms:created xsi:type="dcterms:W3CDTF">2017-10-22T16:18:04Z</dcterms:created>
  <dcterms:modified xsi:type="dcterms:W3CDTF">2018-02-03T12:31:23Z</dcterms:modified>
</cp:coreProperties>
</file>