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17771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86058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98314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295264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291148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475521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276013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805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51859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14309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1903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29633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3959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76572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35052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30630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76938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HUKUK BAŞLANGICI</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HAKLARIN TÜRLERİ - II</a:t>
            </a:r>
          </a:p>
          <a:p>
            <a:endParaRPr lang="tr-TR" dirty="0"/>
          </a:p>
        </p:txBody>
      </p:sp>
    </p:spTree>
    <p:extLst>
      <p:ext uri="{BB962C8B-B14F-4D97-AF65-F5344CB8AC3E}">
        <p14:creationId xmlns:p14="http://schemas.microsoft.com/office/powerpoint/2010/main" val="2318476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F586C-1668-3E46-BAD7-B5316B35459E}"/>
              </a:ext>
            </a:extLst>
          </p:cNvPr>
          <p:cNvSpPr>
            <a:spLocks noGrp="1"/>
          </p:cNvSpPr>
          <p:nvPr>
            <p:ph type="title"/>
          </p:nvPr>
        </p:nvSpPr>
        <p:spPr/>
        <p:txBody>
          <a:bodyPr/>
          <a:lstStyle/>
          <a:p>
            <a:r>
              <a:rPr lang="tr-TR" dirty="0"/>
              <a:t>Nispi haklar</a:t>
            </a:r>
          </a:p>
        </p:txBody>
      </p:sp>
      <p:sp>
        <p:nvSpPr>
          <p:cNvPr id="3" name="İçerik Yer Tutucusu 2">
            <a:extLst>
              <a:ext uri="{FF2B5EF4-FFF2-40B4-BE49-F238E27FC236}">
                <a16:creationId xmlns:a16="http://schemas.microsoft.com/office/drawing/2014/main" id="{D1865942-4556-EF43-988F-222594F23DE7}"/>
              </a:ext>
            </a:extLst>
          </p:cNvPr>
          <p:cNvSpPr>
            <a:spLocks noGrp="1"/>
          </p:cNvSpPr>
          <p:nvPr>
            <p:ph idx="1"/>
          </p:nvPr>
        </p:nvSpPr>
        <p:spPr/>
        <p:txBody>
          <a:bodyPr/>
          <a:lstStyle/>
          <a:p>
            <a:r>
              <a:rPr lang="tr-TR" dirty="0" smtClean="0"/>
              <a:t>Eşya hukukundan doğan nispi haklar</a:t>
            </a:r>
          </a:p>
          <a:p>
            <a:pPr lvl="1"/>
            <a:r>
              <a:rPr lang="tr-TR" dirty="0" smtClean="0"/>
              <a:t>Eşya hukukunda esasen nispi haklar değil, mutlak haklardan olan ayni haklar vardır. Bununla birlikte bir de eşyaya bağlı borçlar vardır. </a:t>
            </a:r>
          </a:p>
          <a:p>
            <a:pPr lvl="1"/>
            <a:r>
              <a:rPr lang="tr-TR" dirty="0" smtClean="0"/>
              <a:t>Tapuya şerh verilebilen haklar da bir tür nispi haktır. Ancak bu haklar, sonraki maliklere karşı da ileri sürülebildiğinden bu haklara «kuvvetlendirilmiş nispi hak» da denilmektedir.</a:t>
            </a:r>
          </a:p>
          <a:p>
            <a:pPr lvl="1"/>
            <a:r>
              <a:rPr lang="tr-TR" dirty="0" smtClean="0"/>
              <a:t>Tapuya şerh verilebilecek haklar, kanunda sınırlı sayıda sayılmıştır. Alım, önalım, gerialım ve taşınmaz satış vaadi bunlara örnek verilebilir.</a:t>
            </a:r>
          </a:p>
        </p:txBody>
      </p:sp>
    </p:spTree>
    <p:extLst>
      <p:ext uri="{BB962C8B-B14F-4D97-AF65-F5344CB8AC3E}">
        <p14:creationId xmlns:p14="http://schemas.microsoft.com/office/powerpoint/2010/main" val="1549250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15317-64F8-E14E-AD9A-599A0C228C77}"/>
              </a:ext>
            </a:extLst>
          </p:cNvPr>
          <p:cNvSpPr>
            <a:spLocks noGrp="1"/>
          </p:cNvSpPr>
          <p:nvPr>
            <p:ph type="title"/>
          </p:nvPr>
        </p:nvSpPr>
        <p:spPr/>
        <p:txBody>
          <a:bodyPr/>
          <a:lstStyle/>
          <a:p>
            <a:r>
              <a:rPr lang="tr-TR" dirty="0" smtClean="0"/>
              <a:t>Özel haklar</a:t>
            </a:r>
            <a:endParaRPr lang="tr-TR" dirty="0"/>
          </a:p>
        </p:txBody>
      </p:sp>
      <p:sp>
        <p:nvSpPr>
          <p:cNvPr id="3" name="İçerik Yer Tutucusu 2">
            <a:extLst>
              <a:ext uri="{FF2B5EF4-FFF2-40B4-BE49-F238E27FC236}">
                <a16:creationId xmlns:a16="http://schemas.microsoft.com/office/drawing/2014/main" id="{4D90202D-61EA-FC4C-AC65-972CD73C2DCC}"/>
              </a:ext>
            </a:extLst>
          </p:cNvPr>
          <p:cNvSpPr>
            <a:spLocks noGrp="1"/>
          </p:cNvSpPr>
          <p:nvPr>
            <p:ph idx="1"/>
          </p:nvPr>
        </p:nvSpPr>
        <p:spPr/>
        <p:txBody>
          <a:bodyPr>
            <a:normAutofit/>
          </a:bodyPr>
          <a:lstStyle/>
          <a:p>
            <a:r>
              <a:rPr lang="tr-TR" dirty="0" smtClean="0"/>
              <a:t>Özel hukuk ilişkilerini düzenleyen kurallardan doğan haklar, özel haklar olarak adlandırılmaktadır. Çeşitli sınıflandırmalara tabi tutulabilir. Bunlardan </a:t>
            </a:r>
            <a:r>
              <a:rPr lang="tr-TR" dirty="0" err="1" smtClean="0"/>
              <a:t>başlıcaları</a:t>
            </a:r>
            <a:r>
              <a:rPr lang="tr-TR" dirty="0" smtClean="0"/>
              <a:t>:</a:t>
            </a:r>
          </a:p>
          <a:p>
            <a:pPr lvl="1"/>
            <a:r>
              <a:rPr lang="tr-TR" dirty="0" smtClean="0"/>
              <a:t>Niteliklerine Göre Özel Haklar</a:t>
            </a:r>
          </a:p>
          <a:p>
            <a:pPr lvl="1"/>
            <a:r>
              <a:rPr lang="tr-TR" dirty="0" smtClean="0"/>
              <a:t>Konularına Göre Özel Haklar</a:t>
            </a:r>
          </a:p>
          <a:p>
            <a:pPr lvl="1"/>
            <a:r>
              <a:rPr lang="tr-TR" dirty="0" smtClean="0"/>
              <a:t>Devredilip Devredilememelerine </a:t>
            </a:r>
            <a:r>
              <a:rPr lang="tr-TR" dirty="0"/>
              <a:t>Göre Özel </a:t>
            </a:r>
            <a:r>
              <a:rPr lang="tr-TR" dirty="0" smtClean="0"/>
              <a:t>Haklar</a:t>
            </a:r>
          </a:p>
          <a:p>
            <a:pPr lvl="1"/>
            <a:r>
              <a:rPr lang="tr-TR" dirty="0" smtClean="0"/>
              <a:t>Amaçlarına </a:t>
            </a:r>
            <a:r>
              <a:rPr lang="tr-TR" dirty="0"/>
              <a:t>Göre Özel </a:t>
            </a:r>
            <a:r>
              <a:rPr lang="tr-TR" dirty="0" smtClean="0"/>
              <a:t>Haklar</a:t>
            </a:r>
          </a:p>
          <a:p>
            <a:pPr lvl="1"/>
            <a:r>
              <a:rPr lang="tr-TR" dirty="0" smtClean="0"/>
              <a:t>Bağımsız </a:t>
            </a:r>
            <a:r>
              <a:rPr lang="tr-TR" dirty="0"/>
              <a:t>Olup Olmamalarına Göre Özel Haklar</a:t>
            </a:r>
          </a:p>
        </p:txBody>
      </p:sp>
    </p:spTree>
    <p:extLst>
      <p:ext uri="{BB962C8B-B14F-4D97-AF65-F5344CB8AC3E}">
        <p14:creationId xmlns:p14="http://schemas.microsoft.com/office/powerpoint/2010/main" val="4271952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1466FE0-3649-514B-A96E-916D118510E8}"/>
              </a:ext>
            </a:extLst>
          </p:cNvPr>
          <p:cNvSpPr>
            <a:spLocks noGrp="1"/>
          </p:cNvSpPr>
          <p:nvPr>
            <p:ph type="title"/>
          </p:nvPr>
        </p:nvSpPr>
        <p:spPr/>
        <p:txBody>
          <a:bodyPr/>
          <a:lstStyle/>
          <a:p>
            <a:r>
              <a:rPr lang="tr-TR" dirty="0" smtClean="0"/>
              <a:t>Niteliklerine göre Özel </a:t>
            </a:r>
            <a:r>
              <a:rPr lang="tr-TR" dirty="0"/>
              <a:t>haklar</a:t>
            </a:r>
          </a:p>
        </p:txBody>
      </p:sp>
      <p:sp>
        <p:nvSpPr>
          <p:cNvPr id="3" name="İçerik Yer Tutucusu 2">
            <a:extLst>
              <a:ext uri="{FF2B5EF4-FFF2-40B4-BE49-F238E27FC236}">
                <a16:creationId xmlns:a16="http://schemas.microsoft.com/office/drawing/2014/main" id="{24AA03F5-B1F4-2A4F-BCDB-2AC5BA9FF69A}"/>
              </a:ext>
            </a:extLst>
          </p:cNvPr>
          <p:cNvSpPr>
            <a:spLocks noGrp="1"/>
          </p:cNvSpPr>
          <p:nvPr>
            <p:ph idx="1"/>
          </p:nvPr>
        </p:nvSpPr>
        <p:spPr/>
        <p:txBody>
          <a:bodyPr/>
          <a:lstStyle/>
          <a:p>
            <a:r>
              <a:rPr lang="tr-TR" dirty="0" smtClean="0"/>
              <a:t>Mutlak haklar</a:t>
            </a:r>
          </a:p>
          <a:p>
            <a:pPr lvl="1"/>
            <a:r>
              <a:rPr lang="tr-TR" dirty="0" smtClean="0"/>
              <a:t>Mallar üzerindeki mutlak haklar</a:t>
            </a:r>
          </a:p>
          <a:p>
            <a:pPr lvl="1"/>
            <a:r>
              <a:rPr lang="tr-TR" dirty="0" smtClean="0"/>
              <a:t>Kişiler üzerindeki mutlak haklar</a:t>
            </a:r>
          </a:p>
          <a:p>
            <a:r>
              <a:rPr lang="tr-TR" dirty="0" smtClean="0"/>
              <a:t>Nispi (şahsi) haklar</a:t>
            </a:r>
          </a:p>
          <a:p>
            <a:pPr lvl="1"/>
            <a:r>
              <a:rPr lang="tr-TR" dirty="0" smtClean="0"/>
              <a:t>Borç ilişkisinden doğan nispi haklar</a:t>
            </a:r>
          </a:p>
          <a:p>
            <a:pPr lvl="1"/>
            <a:r>
              <a:rPr lang="tr-TR" dirty="0" smtClean="0"/>
              <a:t>Aile ilişkilerinden doğan nispi haklar</a:t>
            </a:r>
          </a:p>
          <a:p>
            <a:pPr lvl="1"/>
            <a:r>
              <a:rPr lang="tr-TR" dirty="0" smtClean="0"/>
              <a:t>Miras ilişkisinden doğan nispi haklar</a:t>
            </a:r>
          </a:p>
          <a:p>
            <a:pPr lvl="1"/>
            <a:r>
              <a:rPr lang="tr-TR" dirty="0" smtClean="0"/>
              <a:t>Eşya hukukundan </a:t>
            </a:r>
            <a:r>
              <a:rPr lang="tr-TR" dirty="0"/>
              <a:t>doğan nispi haklar</a:t>
            </a:r>
          </a:p>
        </p:txBody>
      </p:sp>
    </p:spTree>
    <p:extLst>
      <p:ext uri="{BB962C8B-B14F-4D97-AF65-F5344CB8AC3E}">
        <p14:creationId xmlns:p14="http://schemas.microsoft.com/office/powerpoint/2010/main" val="2738940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9DADC04-3746-B240-863C-D8BB84790865}"/>
              </a:ext>
            </a:extLst>
          </p:cNvPr>
          <p:cNvSpPr>
            <a:spLocks noGrp="1"/>
          </p:cNvSpPr>
          <p:nvPr>
            <p:ph type="title"/>
          </p:nvPr>
        </p:nvSpPr>
        <p:spPr/>
        <p:txBody>
          <a:bodyPr/>
          <a:lstStyle/>
          <a:p>
            <a:r>
              <a:rPr lang="tr-TR" dirty="0"/>
              <a:t>Niteliklerine göre Özel haklar</a:t>
            </a:r>
          </a:p>
        </p:txBody>
      </p:sp>
      <p:sp>
        <p:nvSpPr>
          <p:cNvPr id="3" name="İçerik Yer Tutucusu 2">
            <a:extLst>
              <a:ext uri="{FF2B5EF4-FFF2-40B4-BE49-F238E27FC236}">
                <a16:creationId xmlns:a16="http://schemas.microsoft.com/office/drawing/2014/main" id="{7C05BC67-F519-104E-BD93-E64B9FE72E26}"/>
              </a:ext>
            </a:extLst>
          </p:cNvPr>
          <p:cNvSpPr>
            <a:spLocks noGrp="1"/>
          </p:cNvSpPr>
          <p:nvPr>
            <p:ph idx="1"/>
          </p:nvPr>
        </p:nvSpPr>
        <p:spPr>
          <a:xfrm>
            <a:off x="1451579" y="2015732"/>
            <a:ext cx="9603275" cy="3823365"/>
          </a:xfrm>
        </p:spPr>
        <p:txBody>
          <a:bodyPr/>
          <a:lstStyle/>
          <a:p>
            <a:r>
              <a:rPr lang="tr-TR" dirty="0" smtClean="0"/>
              <a:t>Mutlak Haklar</a:t>
            </a:r>
          </a:p>
          <a:p>
            <a:pPr lvl="1"/>
            <a:r>
              <a:rPr lang="tr-TR" dirty="0" smtClean="0"/>
              <a:t>Herkese karşı ileri sürülebilen, kişiye başkalarına karşı en geniş yetkiyi veren ve zamanaşımına uğramayan haklardır.</a:t>
            </a:r>
          </a:p>
          <a:p>
            <a:pPr lvl="1"/>
            <a:r>
              <a:rPr lang="tr-TR" dirty="0" smtClean="0"/>
              <a:t>Herkes kişinin mutlak haklarına uymak ve bu hakları ihlal etmemekle yükümlüdür.</a:t>
            </a:r>
          </a:p>
          <a:p>
            <a:pPr lvl="1"/>
            <a:r>
              <a:rPr lang="tr-TR" dirty="0" smtClean="0"/>
              <a:t>Hukuk düzeninin belirlediği sınırlar içinde kalmak şartıyla mutlak haklar sahipleri tarafından istenildiği gibi kullanılabilir.</a:t>
            </a:r>
          </a:p>
        </p:txBody>
      </p:sp>
    </p:spTree>
    <p:extLst>
      <p:ext uri="{BB962C8B-B14F-4D97-AF65-F5344CB8AC3E}">
        <p14:creationId xmlns:p14="http://schemas.microsoft.com/office/powerpoint/2010/main" val="3124793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90A15C-E967-D246-A1F0-348C3DB76BD7}"/>
              </a:ext>
            </a:extLst>
          </p:cNvPr>
          <p:cNvSpPr>
            <a:spLocks noGrp="1"/>
          </p:cNvSpPr>
          <p:nvPr>
            <p:ph type="title"/>
          </p:nvPr>
        </p:nvSpPr>
        <p:spPr/>
        <p:txBody>
          <a:bodyPr/>
          <a:lstStyle/>
          <a:p>
            <a:r>
              <a:rPr lang="tr-TR" dirty="0"/>
              <a:t>Özel haklar</a:t>
            </a:r>
          </a:p>
        </p:txBody>
      </p:sp>
      <p:sp>
        <p:nvSpPr>
          <p:cNvPr id="3" name="İçerik Yer Tutucusu 2">
            <a:extLst>
              <a:ext uri="{FF2B5EF4-FFF2-40B4-BE49-F238E27FC236}">
                <a16:creationId xmlns:a16="http://schemas.microsoft.com/office/drawing/2014/main" id="{5D334B4D-DB80-7143-8033-E678C433F42F}"/>
              </a:ext>
            </a:extLst>
          </p:cNvPr>
          <p:cNvSpPr>
            <a:spLocks noGrp="1"/>
          </p:cNvSpPr>
          <p:nvPr>
            <p:ph idx="1"/>
          </p:nvPr>
        </p:nvSpPr>
        <p:spPr>
          <a:xfrm>
            <a:off x="1451579" y="2015732"/>
            <a:ext cx="9603275" cy="4110748"/>
          </a:xfrm>
        </p:spPr>
        <p:txBody>
          <a:bodyPr>
            <a:normAutofit/>
          </a:bodyPr>
          <a:lstStyle/>
          <a:p>
            <a:r>
              <a:rPr lang="tr-TR" dirty="0" smtClean="0"/>
              <a:t>Mutlak Haklar (devam)</a:t>
            </a:r>
          </a:p>
          <a:p>
            <a:pPr lvl="1"/>
            <a:r>
              <a:rPr lang="tr-TR" dirty="0" smtClean="0"/>
              <a:t>Bu </a:t>
            </a:r>
            <a:r>
              <a:rPr lang="tr-TR" dirty="0"/>
              <a:t>haklar sınırlı (</a:t>
            </a:r>
            <a:r>
              <a:rPr lang="tr-TR" dirty="0" err="1"/>
              <a:t>numerus</a:t>
            </a:r>
            <a:r>
              <a:rPr lang="tr-TR" dirty="0"/>
              <a:t> </a:t>
            </a:r>
            <a:r>
              <a:rPr lang="tr-TR" dirty="0" err="1"/>
              <a:t>clausus</a:t>
            </a:r>
            <a:r>
              <a:rPr lang="tr-TR" dirty="0"/>
              <a:t>) olup kanunda sayma yoluyla belirlenmiştir.</a:t>
            </a:r>
          </a:p>
          <a:p>
            <a:pPr lvl="1"/>
            <a:r>
              <a:rPr lang="tr-TR" dirty="0"/>
              <a:t>Kendi içinde, mallar üzerindeki mutlak haklar ve kişiler üzerindeki mutlak haklar olmak üzere ikiye ayrılır.</a:t>
            </a:r>
          </a:p>
          <a:p>
            <a:pPr lvl="1"/>
            <a:r>
              <a:rPr lang="tr-TR" dirty="0" smtClean="0"/>
              <a:t>Mallar üzerindeki mutlak haklar</a:t>
            </a:r>
          </a:p>
          <a:p>
            <a:pPr lvl="2"/>
            <a:r>
              <a:rPr lang="tr-TR" dirty="0" smtClean="0"/>
              <a:t>Mallar üzerinde sahibine en geniş yetkiyi veren mutlak hak mülkiyet hakkıdır.</a:t>
            </a:r>
          </a:p>
          <a:p>
            <a:pPr lvl="2"/>
            <a:r>
              <a:rPr lang="tr-TR" dirty="0" smtClean="0"/>
              <a:t>Mülkiyet hakkı, eşya üzerinde kullanma (</a:t>
            </a:r>
            <a:r>
              <a:rPr lang="tr-TR" dirty="0" err="1" smtClean="0"/>
              <a:t>usus</a:t>
            </a:r>
            <a:r>
              <a:rPr lang="tr-TR" dirty="0" smtClean="0"/>
              <a:t>), yararlanma (</a:t>
            </a:r>
            <a:r>
              <a:rPr lang="tr-TR" dirty="0" err="1" smtClean="0"/>
              <a:t>fructus</a:t>
            </a:r>
            <a:r>
              <a:rPr lang="tr-TR" dirty="0" smtClean="0"/>
              <a:t>) ve tasarruf (</a:t>
            </a:r>
            <a:r>
              <a:rPr lang="tr-TR" dirty="0" err="1" smtClean="0"/>
              <a:t>abusus</a:t>
            </a:r>
            <a:r>
              <a:rPr lang="tr-TR" dirty="0" smtClean="0"/>
              <a:t>) yetkilerini verir.</a:t>
            </a:r>
          </a:p>
          <a:p>
            <a:pPr lvl="2"/>
            <a:r>
              <a:rPr lang="tr-TR" dirty="0" smtClean="0"/>
              <a:t>Eşya üzerinde, mülkiyet hakkına göre sahibine daha sınırlı yetkiler veren sınırlı aynî haklar da vardır.</a:t>
            </a:r>
          </a:p>
          <a:p>
            <a:pPr lvl="2"/>
            <a:r>
              <a:rPr lang="tr-TR" dirty="0" smtClean="0"/>
              <a:t>İrtifak hakları, taşınmaz yükü ve rehin hakları sınırlı ayni haklardır.</a:t>
            </a:r>
          </a:p>
          <a:p>
            <a:pPr lvl="2"/>
            <a:r>
              <a:rPr lang="tr-TR" dirty="0" smtClean="0"/>
              <a:t>Maddi varlığı olmayan fikrî ve sınaî ürünler üzerindeki haklar da mallar üzerindeki mutlak haklar altında kabul edilebilir. Marka, patent ve ticaret unvanı bunlara örnek verilebilir.</a:t>
            </a:r>
            <a:endParaRPr lang="tr-TR" dirty="0"/>
          </a:p>
        </p:txBody>
      </p:sp>
    </p:spTree>
    <p:extLst>
      <p:ext uri="{BB962C8B-B14F-4D97-AF65-F5344CB8AC3E}">
        <p14:creationId xmlns:p14="http://schemas.microsoft.com/office/powerpoint/2010/main" val="511125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4ABFF69-FE40-3D47-BF45-AA06D17B20C9}"/>
              </a:ext>
            </a:extLst>
          </p:cNvPr>
          <p:cNvSpPr>
            <a:spLocks noGrp="1"/>
          </p:cNvSpPr>
          <p:nvPr>
            <p:ph type="title"/>
          </p:nvPr>
        </p:nvSpPr>
        <p:spPr/>
        <p:txBody>
          <a:bodyPr/>
          <a:lstStyle/>
          <a:p>
            <a:r>
              <a:rPr lang="tr-TR" dirty="0"/>
              <a:t>Özel haklar</a:t>
            </a:r>
          </a:p>
        </p:txBody>
      </p:sp>
      <p:sp>
        <p:nvSpPr>
          <p:cNvPr id="3" name="İçerik Yer Tutucusu 2">
            <a:extLst>
              <a:ext uri="{FF2B5EF4-FFF2-40B4-BE49-F238E27FC236}">
                <a16:creationId xmlns:a16="http://schemas.microsoft.com/office/drawing/2014/main" id="{16B31409-3516-9F4E-9B87-B1DC51E7E76A}"/>
              </a:ext>
            </a:extLst>
          </p:cNvPr>
          <p:cNvSpPr>
            <a:spLocks noGrp="1"/>
          </p:cNvSpPr>
          <p:nvPr>
            <p:ph idx="1"/>
          </p:nvPr>
        </p:nvSpPr>
        <p:spPr/>
        <p:txBody>
          <a:bodyPr/>
          <a:lstStyle/>
          <a:p>
            <a:r>
              <a:rPr lang="tr-TR" dirty="0"/>
              <a:t>Mutlak Haklar (devam)</a:t>
            </a:r>
          </a:p>
          <a:p>
            <a:pPr lvl="1"/>
            <a:r>
              <a:rPr lang="tr-TR" dirty="0" smtClean="0"/>
              <a:t>Kişiler üzerindeki mutlak haklar</a:t>
            </a:r>
          </a:p>
          <a:p>
            <a:pPr lvl="2"/>
            <a:r>
              <a:rPr lang="tr-TR" dirty="0" smtClean="0"/>
              <a:t>Kişiye ilişkin mutlak haklardır.</a:t>
            </a:r>
          </a:p>
          <a:p>
            <a:pPr lvl="2"/>
            <a:r>
              <a:rPr lang="tr-TR" dirty="0" smtClean="0"/>
              <a:t>Kişinin kendi kişiliği üzerindeki haklar ve başka kişiler üzerindeki haklar olmak üzere ikiye ayrılır.</a:t>
            </a:r>
          </a:p>
          <a:p>
            <a:pPr lvl="2"/>
            <a:r>
              <a:rPr lang="tr-TR" dirty="0" smtClean="0"/>
              <a:t>Kişinin </a:t>
            </a:r>
            <a:r>
              <a:rPr lang="tr-TR" dirty="0"/>
              <a:t>v</a:t>
            </a:r>
            <a:r>
              <a:rPr lang="tr-TR" dirty="0" smtClean="0"/>
              <a:t>ücut bütünlüğü, ismi, fikri varlığı üzerindeki hakları, kendi kişiliği üzerindeki haklara örnektir.</a:t>
            </a:r>
          </a:p>
          <a:p>
            <a:pPr lvl="2"/>
            <a:r>
              <a:rPr lang="tr-TR" dirty="0" smtClean="0"/>
              <a:t>İstisnai nitelikte olan, kişinin başkaları üzerindeki haklarına velayet ve vesayet hakları örnek verilebilir.</a:t>
            </a:r>
            <a:endParaRPr lang="tr-TR" dirty="0"/>
          </a:p>
        </p:txBody>
      </p:sp>
    </p:spTree>
    <p:extLst>
      <p:ext uri="{BB962C8B-B14F-4D97-AF65-F5344CB8AC3E}">
        <p14:creationId xmlns:p14="http://schemas.microsoft.com/office/powerpoint/2010/main" val="3927161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A697DC-39D4-AE4A-8ABE-13D897AB1F87}"/>
              </a:ext>
            </a:extLst>
          </p:cNvPr>
          <p:cNvSpPr>
            <a:spLocks noGrp="1"/>
          </p:cNvSpPr>
          <p:nvPr>
            <p:ph type="title"/>
          </p:nvPr>
        </p:nvSpPr>
        <p:spPr/>
        <p:txBody>
          <a:bodyPr/>
          <a:lstStyle/>
          <a:p>
            <a:r>
              <a:rPr lang="tr-TR" dirty="0"/>
              <a:t>Özel haklar</a:t>
            </a:r>
          </a:p>
        </p:txBody>
      </p:sp>
      <p:sp>
        <p:nvSpPr>
          <p:cNvPr id="3" name="İçerik Yer Tutucusu 2">
            <a:extLst>
              <a:ext uri="{FF2B5EF4-FFF2-40B4-BE49-F238E27FC236}">
                <a16:creationId xmlns:a16="http://schemas.microsoft.com/office/drawing/2014/main" id="{979E5434-5348-1C4B-9722-2903A11ED6AA}"/>
              </a:ext>
            </a:extLst>
          </p:cNvPr>
          <p:cNvSpPr>
            <a:spLocks noGrp="1"/>
          </p:cNvSpPr>
          <p:nvPr>
            <p:ph idx="1"/>
          </p:nvPr>
        </p:nvSpPr>
        <p:spPr/>
        <p:txBody>
          <a:bodyPr>
            <a:normAutofit/>
          </a:bodyPr>
          <a:lstStyle/>
          <a:p>
            <a:r>
              <a:rPr lang="tr-TR" dirty="0" smtClean="0"/>
              <a:t>Nispi (Şahsi) Haklar</a:t>
            </a:r>
          </a:p>
          <a:p>
            <a:pPr lvl="1"/>
            <a:r>
              <a:rPr lang="tr-TR" dirty="0" smtClean="0"/>
              <a:t>Mutlak haklardan farklı olarak, sadece belirli kişi veya kişilere karşı ileri sürülebilen haklardır.</a:t>
            </a:r>
          </a:p>
          <a:p>
            <a:pPr lvl="1"/>
            <a:r>
              <a:rPr lang="tr-TR" dirty="0" smtClean="0"/>
              <a:t>Herkes değil, yalnızca hakkın muhatabı olan kişiler bu haklara uymakla yükümlüdür.</a:t>
            </a:r>
          </a:p>
          <a:p>
            <a:pPr lvl="1"/>
            <a:r>
              <a:rPr lang="tr-TR" dirty="0" smtClean="0"/>
              <a:t>Borç ilişkisinden doğan, aile ilişkilerinden doğan, miras ilişkilerinden doğan ve eşya hukukundan doğan nispi haklar olmak üzere dört grupta incelenebilir.</a:t>
            </a:r>
            <a:endParaRPr lang="tr-TR" dirty="0"/>
          </a:p>
        </p:txBody>
      </p:sp>
    </p:spTree>
    <p:extLst>
      <p:ext uri="{BB962C8B-B14F-4D97-AF65-F5344CB8AC3E}">
        <p14:creationId xmlns:p14="http://schemas.microsoft.com/office/powerpoint/2010/main" val="3401671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D3EA95-FA25-A845-BBB0-F36FDE48C09D}"/>
              </a:ext>
            </a:extLst>
          </p:cNvPr>
          <p:cNvSpPr>
            <a:spLocks noGrp="1"/>
          </p:cNvSpPr>
          <p:nvPr>
            <p:ph type="title"/>
          </p:nvPr>
        </p:nvSpPr>
        <p:spPr/>
        <p:txBody>
          <a:bodyPr/>
          <a:lstStyle/>
          <a:p>
            <a:r>
              <a:rPr lang="tr-TR" dirty="0"/>
              <a:t>Nispi haklar</a:t>
            </a:r>
          </a:p>
        </p:txBody>
      </p:sp>
      <p:sp>
        <p:nvSpPr>
          <p:cNvPr id="3" name="İçerik Yer Tutucusu 2">
            <a:extLst>
              <a:ext uri="{FF2B5EF4-FFF2-40B4-BE49-F238E27FC236}">
                <a16:creationId xmlns:a16="http://schemas.microsoft.com/office/drawing/2014/main" id="{0E58103C-62A4-2E40-A6D1-6FADB459E882}"/>
              </a:ext>
            </a:extLst>
          </p:cNvPr>
          <p:cNvSpPr>
            <a:spLocks noGrp="1"/>
          </p:cNvSpPr>
          <p:nvPr>
            <p:ph idx="1"/>
          </p:nvPr>
        </p:nvSpPr>
        <p:spPr>
          <a:xfrm>
            <a:off x="1451579" y="2015732"/>
            <a:ext cx="9603275" cy="4045434"/>
          </a:xfrm>
        </p:spPr>
        <p:txBody>
          <a:bodyPr/>
          <a:lstStyle/>
          <a:p>
            <a:r>
              <a:rPr lang="tr-TR" dirty="0"/>
              <a:t>Borç ilişkisinden doğan nispi haklar</a:t>
            </a:r>
          </a:p>
          <a:p>
            <a:pPr lvl="1"/>
            <a:r>
              <a:rPr lang="tr-TR" dirty="0"/>
              <a:t>Hukuki işlemden doğan haklar ve borçlar</a:t>
            </a:r>
          </a:p>
          <a:p>
            <a:pPr lvl="2"/>
            <a:r>
              <a:rPr lang="tr-TR" dirty="0" smtClean="0"/>
              <a:t>Kişilerin, hukuk düzeninin öngördüğü sınırlar içinde, hukuki bir sonuç doğurmak amacıyla yaptıkları işlemler hukuki işlem olarak adlandırılır. En önemli türü sözleşmelerdir. Birden çok kişinin, karşılıklı ve birbirlerine uygun irade açıklamaları ile sözleşme oluşur.</a:t>
            </a:r>
          </a:p>
          <a:p>
            <a:pPr lvl="1"/>
            <a:r>
              <a:rPr lang="tr-TR" dirty="0" smtClean="0"/>
              <a:t>Haksız fiilden doğan haklar ve borçlar</a:t>
            </a:r>
          </a:p>
          <a:p>
            <a:pPr lvl="2"/>
            <a:r>
              <a:rPr lang="tr-TR" dirty="0" smtClean="0"/>
              <a:t>Haksız fiil, hukuka uygun olmayan fiildir. Haksız fiilin varlığı için davranış, kusur, zarar, hukuka aykırılık ve uygun illiyet bağının bulunması gerekir.</a:t>
            </a:r>
          </a:p>
          <a:p>
            <a:pPr lvl="1"/>
            <a:r>
              <a:rPr lang="tr-TR" dirty="0"/>
              <a:t>Sebepsiz zenginleşmeden doğan haklar ve </a:t>
            </a:r>
            <a:r>
              <a:rPr lang="tr-TR" dirty="0" smtClean="0"/>
              <a:t>borçlar</a:t>
            </a:r>
          </a:p>
          <a:p>
            <a:pPr lvl="2"/>
            <a:r>
              <a:rPr lang="tr-TR" dirty="0" smtClean="0"/>
              <a:t>Bir kişinin, geçerli bir hukuki sebep olmadan başkası aleyhine zenginleşmesi sebepsiz zenginleşmedir.</a:t>
            </a:r>
          </a:p>
          <a:p>
            <a:pPr lvl="2"/>
            <a:r>
              <a:rPr lang="tr-TR" dirty="0" smtClean="0"/>
              <a:t>Sebepsiz zenginleşme haksız fiilden, edimden veya umulmayan bir olaydan kaynaklanabilir.</a:t>
            </a:r>
            <a:endParaRPr lang="tr-TR" dirty="0"/>
          </a:p>
        </p:txBody>
      </p:sp>
    </p:spTree>
    <p:extLst>
      <p:ext uri="{BB962C8B-B14F-4D97-AF65-F5344CB8AC3E}">
        <p14:creationId xmlns:p14="http://schemas.microsoft.com/office/powerpoint/2010/main" val="1222791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76EC102-640B-4F49-B17C-F621B7E55BBF}"/>
              </a:ext>
            </a:extLst>
          </p:cNvPr>
          <p:cNvSpPr>
            <a:spLocks noGrp="1"/>
          </p:cNvSpPr>
          <p:nvPr>
            <p:ph type="title"/>
          </p:nvPr>
        </p:nvSpPr>
        <p:spPr/>
        <p:txBody>
          <a:bodyPr/>
          <a:lstStyle/>
          <a:p>
            <a:r>
              <a:rPr lang="tr-TR" dirty="0"/>
              <a:t>Nispi haklar</a:t>
            </a:r>
          </a:p>
        </p:txBody>
      </p:sp>
      <p:sp>
        <p:nvSpPr>
          <p:cNvPr id="3" name="İçerik Yer Tutucusu 2">
            <a:extLst>
              <a:ext uri="{FF2B5EF4-FFF2-40B4-BE49-F238E27FC236}">
                <a16:creationId xmlns:a16="http://schemas.microsoft.com/office/drawing/2014/main" id="{BAA29352-3480-1743-AB11-DA16C9A340D7}"/>
              </a:ext>
            </a:extLst>
          </p:cNvPr>
          <p:cNvSpPr>
            <a:spLocks noGrp="1"/>
          </p:cNvSpPr>
          <p:nvPr>
            <p:ph idx="1"/>
          </p:nvPr>
        </p:nvSpPr>
        <p:spPr/>
        <p:txBody>
          <a:bodyPr/>
          <a:lstStyle/>
          <a:p>
            <a:r>
              <a:rPr lang="tr-TR" dirty="0"/>
              <a:t>Aile </a:t>
            </a:r>
            <a:r>
              <a:rPr lang="tr-TR" dirty="0" smtClean="0"/>
              <a:t>ilişkilerinden </a:t>
            </a:r>
            <a:r>
              <a:rPr lang="tr-TR" dirty="0"/>
              <a:t>doğan nispi </a:t>
            </a:r>
            <a:r>
              <a:rPr lang="tr-TR" dirty="0" smtClean="0"/>
              <a:t>haklar</a:t>
            </a:r>
          </a:p>
          <a:p>
            <a:pPr lvl="1"/>
            <a:r>
              <a:rPr lang="tr-TR" dirty="0" smtClean="0"/>
              <a:t>Eşlerin birbirlerine, ana-babaların çocuklarına veya çocukların ana-babalarına karşı ileri sürebildikleri haklardır.</a:t>
            </a:r>
          </a:p>
          <a:p>
            <a:pPr lvl="1"/>
            <a:r>
              <a:rPr lang="tr-TR" dirty="0" smtClean="0"/>
              <a:t>Eşlerin sadakat yükümlülüğü ve çocukların bakım ve gözetim yükümlülüğü bunlara örnek verilebilir.</a:t>
            </a:r>
          </a:p>
          <a:p>
            <a:r>
              <a:rPr lang="tr-TR" dirty="0" smtClean="0"/>
              <a:t>Miras ilişkilerinden doğan nispi haklar</a:t>
            </a:r>
          </a:p>
          <a:p>
            <a:pPr lvl="1"/>
            <a:r>
              <a:rPr lang="tr-TR" dirty="0" smtClean="0"/>
              <a:t>Miras ilişkisinden doğan haklar genellikle mutlak hak olmakla birlikte, sınırlı sayıda nispi hak da doğar. Örneğin vasiyet alacaklısının hakkı bir nispi haktır.</a:t>
            </a:r>
            <a:endParaRPr lang="tr-TR" dirty="0"/>
          </a:p>
        </p:txBody>
      </p:sp>
    </p:spTree>
    <p:extLst>
      <p:ext uri="{BB962C8B-B14F-4D97-AF65-F5344CB8AC3E}">
        <p14:creationId xmlns:p14="http://schemas.microsoft.com/office/powerpoint/2010/main" val="189847243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1361</TotalTime>
  <Words>656</Words>
  <Application>Microsoft Office PowerPoint</Application>
  <PresentationFormat>Geniş ekran</PresentationFormat>
  <Paragraphs>65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HUKUK BAŞLANGICI</vt:lpstr>
      <vt:lpstr>Özel haklar</vt:lpstr>
      <vt:lpstr>Niteliklerine göre Özel haklar</vt:lpstr>
      <vt:lpstr>Niteliklerine göre Özel haklar</vt:lpstr>
      <vt:lpstr>Özel haklar</vt:lpstr>
      <vt:lpstr>Özel haklar</vt:lpstr>
      <vt:lpstr>Özel haklar</vt:lpstr>
      <vt:lpstr>Nispi haklar</vt:lpstr>
      <vt:lpstr>Nispi haklar</vt:lpstr>
      <vt:lpstr>Nispi haklar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23</cp:revision>
  <dcterms:created xsi:type="dcterms:W3CDTF">2020-07-01T13:53:34Z</dcterms:created>
  <dcterms:modified xsi:type="dcterms:W3CDTF">2021-03-24T20:19:38Z</dcterms:modified>
</cp:coreProperties>
</file>