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4"/>
  </p:notesMasterIdLst>
  <p:sldIdLst>
    <p:sldId id="1083" r:id="rId4"/>
    <p:sldId id="1084" r:id="rId5"/>
    <p:sldId id="1085" r:id="rId6"/>
    <p:sldId id="1086" r:id="rId7"/>
    <p:sldId id="1087" r:id="rId8"/>
    <p:sldId id="1088" r:id="rId9"/>
    <p:sldId id="1089" r:id="rId10"/>
    <p:sldId id="1090" r:id="rId11"/>
    <p:sldId id="1091" r:id="rId12"/>
    <p:sldId id="1092"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81" d="100"/>
          <a:sy n="81" d="100"/>
        </p:scale>
        <p:origin x="1068" y="78"/>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2/25/2020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2/25/2020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2/25/2020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2/25/2020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2/25/2020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2/25/2020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2/25/2020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2/25/2020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a:t>Asıl başlık stili için tıklatın</a:t>
            </a:r>
            <a:endParaRPr lang="en-US"/>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2/25/2020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4037606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2/25/2020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2/25/2020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2/25/2020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2/25/2020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2/25/2020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473292" y="2492991"/>
            <a:ext cx="8137603" cy="904863"/>
          </a:xfrm>
          <a:prstGeom prst="rect">
            <a:avLst/>
          </a:prstGeom>
        </p:spPr>
        <p:txBody>
          <a:bodyPr wrap="square">
            <a:spAutoFit/>
          </a:bodyPr>
          <a:lstStyle/>
          <a:p>
            <a:pPr marL="0" lvl="1" algn="ctr" defTabSz="685800">
              <a:spcBef>
                <a:spcPct val="20000"/>
              </a:spcBef>
              <a:buClr>
                <a:srgbClr val="AD0101"/>
              </a:buClr>
              <a:defRPr/>
            </a:pPr>
            <a:r>
              <a:rPr lang="tr-TR" sz="2400" b="1" dirty="0">
                <a:solidFill>
                  <a:prstClr val="black"/>
                </a:solidFill>
                <a:latin typeface="Arial"/>
              </a:rPr>
              <a:t>GGY307</a:t>
            </a:r>
          </a:p>
          <a:p>
            <a:pPr marL="0" lvl="1" algn="ctr" defTabSz="685800">
              <a:spcBef>
                <a:spcPct val="20000"/>
              </a:spcBef>
              <a:buClr>
                <a:srgbClr val="AD0101"/>
              </a:buClr>
              <a:defRPr/>
            </a:pPr>
            <a:r>
              <a:rPr lang="tr-TR" sz="2400" b="1" dirty="0">
                <a:solidFill>
                  <a:prstClr val="black"/>
                </a:solidFill>
                <a:latin typeface="Arial"/>
              </a:rPr>
              <a:t>TESİS VE KAYNAK YÖNETİMİNE GİRİŞ</a:t>
            </a:r>
            <a:endParaRPr lang="en-US" sz="2400" b="1" dirty="0">
              <a:solidFill>
                <a:srgbClr val="303030"/>
              </a:solidFill>
              <a:latin typeface="Arial"/>
            </a:endParaRPr>
          </a:p>
        </p:txBody>
      </p:sp>
      <p:sp>
        <p:nvSpPr>
          <p:cNvPr id="15" name="Altbilgi Yer Tutucusu 1"/>
          <p:cNvSpPr txBox="1">
            <a:spLocks/>
          </p:cNvSpPr>
          <p:nvPr/>
        </p:nvSpPr>
        <p:spPr>
          <a:xfrm>
            <a:off x="4747980" y="5618203"/>
            <a:ext cx="3994184" cy="273844"/>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750" dirty="0">
              <a:ln>
                <a:solidFill>
                  <a:srgbClr val="47176C"/>
                </a:solidFill>
              </a:ln>
              <a:solidFill>
                <a:srgbClr val="46166B"/>
              </a:solidFill>
              <a:latin typeface="Century Gothic" panose="020B0502020202020204" pitchFamily="34" charset="0"/>
            </a:endParaRPr>
          </a:p>
        </p:txBody>
      </p:sp>
      <p:sp>
        <p:nvSpPr>
          <p:cNvPr id="10" name="Dikdörtgen 9"/>
          <p:cNvSpPr/>
          <p:nvPr/>
        </p:nvSpPr>
        <p:spPr>
          <a:xfrm>
            <a:off x="440762" y="4393802"/>
            <a:ext cx="8479708" cy="584775"/>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en-US" sz="1600" b="1" dirty="0">
                <a:effectLst/>
                <a:latin typeface="Arial" panose="020B0604020202020204" pitchFamily="34" charset="0"/>
                <a:ea typeface="Times New Roman" panose="02020603050405020304" pitchFamily="18" charset="0"/>
                <a:cs typeface="Arial" panose="020B0604020202020204" pitchFamily="34" charset="0"/>
              </a:rPr>
              <a:t>Harun </a:t>
            </a:r>
            <a:r>
              <a:rPr lang="tr-TR" sz="1600" b="1" dirty="0">
                <a:effectLst/>
                <a:latin typeface="Arial" panose="020B0604020202020204" pitchFamily="34" charset="0"/>
                <a:ea typeface="Times New Roman" panose="02020603050405020304" pitchFamily="18" charset="0"/>
                <a:cs typeface="Arial" panose="020B0604020202020204" pitchFamily="34" charset="0"/>
              </a:rPr>
              <a:t>TANRIVERMİŞ </a:t>
            </a:r>
            <a:endParaRPr lang="tr-TR" sz="16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7015357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71823" y="1110322"/>
            <a:ext cx="6356393" cy="600164"/>
          </a:xfrm>
          <a:prstGeom prst="rect">
            <a:avLst/>
          </a:prstGeom>
        </p:spPr>
        <p:txBody>
          <a:bodyPr wrap="square">
            <a:spAutoFit/>
          </a:bodyPr>
          <a:lstStyle/>
          <a:p>
            <a:pPr marL="0" lvl="1" algn="ctr" defTabSz="685800">
              <a:spcBef>
                <a:spcPct val="20000"/>
              </a:spcBef>
              <a:buClr>
                <a:srgbClr val="AD0101"/>
              </a:buClr>
              <a:defRPr/>
            </a:pPr>
            <a:r>
              <a:rPr lang="tr-TR" sz="1500" b="1" dirty="0" smtClean="0">
                <a:solidFill>
                  <a:prstClr val="black"/>
                </a:solidFill>
                <a:latin typeface="Arial"/>
              </a:rPr>
              <a:t>KAYNAKLAR</a:t>
            </a:r>
            <a:endParaRPr lang="en-US" sz="1500" b="1" dirty="0">
              <a:solidFill>
                <a:prstClr val="black"/>
              </a:solidFill>
              <a:latin typeface="Arial"/>
            </a:endParaRPr>
          </a:p>
          <a:p>
            <a:pPr marL="0" lvl="1" algn="ctr" defTabSz="685800">
              <a:spcBef>
                <a:spcPct val="20000"/>
              </a:spcBef>
              <a:buClr>
                <a:srgbClr val="AD0101"/>
              </a:buClr>
              <a:defRPr/>
            </a:pPr>
            <a:endParaRPr lang="en-US" sz="1500" b="1" dirty="0">
              <a:solidFill>
                <a:prstClr val="black"/>
              </a:solidFill>
              <a:latin typeface="Arial"/>
            </a:endParaRPr>
          </a:p>
        </p:txBody>
      </p:sp>
      <p:sp>
        <p:nvSpPr>
          <p:cNvPr id="4" name="Dikdörtgen 3"/>
          <p:cNvSpPr/>
          <p:nvPr/>
        </p:nvSpPr>
        <p:spPr>
          <a:xfrm>
            <a:off x="473293" y="1703101"/>
            <a:ext cx="8012450" cy="3323987"/>
          </a:xfrm>
          <a:prstGeom prst="rect">
            <a:avLst/>
          </a:prstGeom>
        </p:spPr>
        <p:txBody>
          <a:bodyPr wrap="square">
            <a:spAutoFit/>
          </a:bodyPr>
          <a:lstStyle/>
          <a:p>
            <a:pPr marL="257175" indent="-257175" algn="just" defTabSz="685800">
              <a:buFont typeface="Wingdings" panose="05000000000000000000" pitchFamily="2" charset="2"/>
              <a:buChar char="Ø"/>
              <a:defRPr/>
            </a:pPr>
            <a:r>
              <a:rPr lang="tr-TR" sz="1500" dirty="0" err="1" smtClean="0">
                <a:solidFill>
                  <a:prstClr val="black"/>
                </a:solidFill>
                <a:latin typeface="Arial"/>
              </a:rPr>
              <a:t>Facilities</a:t>
            </a:r>
            <a:r>
              <a:rPr lang="tr-TR" sz="1500" dirty="0" smtClean="0">
                <a:solidFill>
                  <a:prstClr val="black"/>
                </a:solidFill>
                <a:latin typeface="Arial"/>
              </a:rPr>
              <a:t> </a:t>
            </a:r>
            <a:r>
              <a:rPr lang="tr-TR" sz="1500" dirty="0">
                <a:solidFill>
                  <a:prstClr val="black"/>
                </a:solidFill>
                <a:latin typeface="Arial"/>
              </a:rPr>
              <a:t>Management, </a:t>
            </a:r>
            <a:r>
              <a:rPr lang="tr-TR" sz="1500" dirty="0" err="1">
                <a:solidFill>
                  <a:prstClr val="black"/>
                </a:solidFill>
                <a:latin typeface="Arial"/>
              </a:rPr>
              <a:t>Immobilien</a:t>
            </a:r>
            <a:r>
              <a:rPr lang="tr-TR" sz="1500" dirty="0">
                <a:solidFill>
                  <a:prstClr val="black"/>
                </a:solidFill>
                <a:latin typeface="Arial"/>
              </a:rPr>
              <a:t> Manager, </a:t>
            </a:r>
            <a:r>
              <a:rPr lang="tr-TR" sz="1500" dirty="0" err="1">
                <a:solidFill>
                  <a:prstClr val="black"/>
                </a:solidFill>
                <a:latin typeface="Arial"/>
              </a:rPr>
              <a:t>Schulte</a:t>
            </a:r>
            <a:r>
              <a:rPr lang="tr-TR" sz="1500" dirty="0">
                <a:solidFill>
                  <a:prstClr val="black"/>
                </a:solidFill>
                <a:latin typeface="Arial"/>
              </a:rPr>
              <a:t>, Karl-</a:t>
            </a:r>
            <a:r>
              <a:rPr lang="tr-TR" sz="1500" dirty="0" err="1">
                <a:solidFill>
                  <a:prstClr val="black"/>
                </a:solidFill>
                <a:latin typeface="Arial"/>
              </a:rPr>
              <a:t>Werner</a:t>
            </a:r>
            <a:r>
              <a:rPr lang="tr-TR" sz="1500" dirty="0">
                <a:solidFill>
                  <a:prstClr val="black"/>
                </a:solidFill>
                <a:latin typeface="Arial"/>
              </a:rPr>
              <a:t>. </a:t>
            </a:r>
            <a:r>
              <a:rPr lang="tr-TR" sz="1500" dirty="0" err="1">
                <a:solidFill>
                  <a:prstClr val="black"/>
                </a:solidFill>
                <a:latin typeface="Arial"/>
              </a:rPr>
              <a:t>Pierschke</a:t>
            </a:r>
            <a:r>
              <a:rPr lang="tr-TR" sz="1500" dirty="0">
                <a:solidFill>
                  <a:prstClr val="black"/>
                </a:solidFill>
                <a:latin typeface="Arial"/>
              </a:rPr>
              <a:t>, Barbara: </a:t>
            </a:r>
            <a:r>
              <a:rPr lang="tr-TR" sz="1500" dirty="0" err="1">
                <a:solidFill>
                  <a:prstClr val="black"/>
                </a:solidFill>
                <a:latin typeface="Arial"/>
              </a:rPr>
              <a:t>Verlag</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2000.</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Design </a:t>
            </a:r>
            <a:r>
              <a:rPr lang="tr-TR" sz="1500" dirty="0" err="1">
                <a:solidFill>
                  <a:prstClr val="black"/>
                </a:solidFill>
                <a:latin typeface="Arial"/>
              </a:rPr>
              <a:t>and</a:t>
            </a:r>
            <a:r>
              <a:rPr lang="tr-TR" sz="1500" dirty="0">
                <a:solidFill>
                  <a:prstClr val="black"/>
                </a:solidFill>
                <a:latin typeface="Arial"/>
              </a:rPr>
              <a:t> Management </a:t>
            </a:r>
            <a:r>
              <a:rPr lang="tr-TR" sz="1500" dirty="0" err="1">
                <a:solidFill>
                  <a:prstClr val="black"/>
                </a:solidFill>
                <a:latin typeface="Arial"/>
              </a:rPr>
              <a:t>Handbook</a:t>
            </a:r>
            <a:r>
              <a:rPr lang="tr-TR" sz="1500" dirty="0">
                <a:solidFill>
                  <a:prstClr val="black"/>
                </a:solidFill>
                <a:latin typeface="Arial"/>
              </a:rPr>
              <a:t>, E. </a:t>
            </a:r>
            <a:r>
              <a:rPr lang="tr-TR" sz="1500" dirty="0" err="1">
                <a:solidFill>
                  <a:prstClr val="black"/>
                </a:solidFill>
                <a:latin typeface="Arial"/>
              </a:rPr>
              <a:t>Teicholz</a:t>
            </a:r>
            <a:r>
              <a:rPr lang="tr-TR" sz="1500" dirty="0">
                <a:solidFill>
                  <a:prstClr val="black"/>
                </a:solidFill>
                <a:latin typeface="Arial"/>
              </a:rPr>
              <a:t>, </a:t>
            </a:r>
            <a:r>
              <a:rPr lang="tr-TR" sz="1500" dirty="0" err="1">
                <a:solidFill>
                  <a:prstClr val="black"/>
                </a:solidFill>
                <a:latin typeface="Arial"/>
              </a:rPr>
              <a:t>Hill</a:t>
            </a:r>
            <a:r>
              <a:rPr lang="tr-TR" sz="1500" dirty="0">
                <a:solidFill>
                  <a:prstClr val="black"/>
                </a:solidFill>
                <a:latin typeface="Arial"/>
              </a:rPr>
              <a:t> </a:t>
            </a:r>
            <a:r>
              <a:rPr lang="tr-TR" sz="1500" dirty="0" err="1">
                <a:solidFill>
                  <a:prstClr val="black"/>
                </a:solidFill>
                <a:latin typeface="Arial"/>
              </a:rPr>
              <a:t>McGraw</a:t>
            </a:r>
            <a:r>
              <a:rPr lang="tr-TR" sz="1500" dirty="0">
                <a:solidFill>
                  <a:prstClr val="black"/>
                </a:solidFill>
                <a:latin typeface="Arial"/>
              </a:rPr>
              <a:t>, US, 2004.</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Management </a:t>
            </a:r>
            <a:r>
              <a:rPr lang="tr-TR" sz="1500" dirty="0" err="1">
                <a:solidFill>
                  <a:prstClr val="black"/>
                </a:solidFill>
                <a:latin typeface="Arial"/>
              </a:rPr>
              <a:t>Handbook</a:t>
            </a:r>
            <a:r>
              <a:rPr lang="tr-TR" sz="1500" dirty="0">
                <a:solidFill>
                  <a:prstClr val="black"/>
                </a:solidFill>
                <a:latin typeface="Arial"/>
              </a:rPr>
              <a:t>, B. Frank, </a:t>
            </a:r>
            <a:r>
              <a:rPr lang="tr-TR" sz="1500" dirty="0" err="1">
                <a:solidFill>
                  <a:prstClr val="black"/>
                </a:solidFill>
                <a:latin typeface="Arial"/>
              </a:rPr>
              <a:t>Butterworth-Heinemann</a:t>
            </a:r>
            <a:r>
              <a:rPr lang="tr-TR" sz="1500" dirty="0">
                <a:solidFill>
                  <a:prstClr val="black"/>
                </a:solidFill>
                <a:latin typeface="Arial"/>
              </a:rPr>
              <a:t>, USA, 2009.</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Management </a:t>
            </a:r>
            <a:r>
              <a:rPr lang="tr-TR" sz="1500" dirty="0" err="1">
                <a:solidFill>
                  <a:prstClr val="black"/>
                </a:solidFill>
                <a:latin typeface="Arial"/>
              </a:rPr>
              <a:t>Planen</a:t>
            </a:r>
            <a:r>
              <a:rPr lang="tr-TR" sz="1500" dirty="0">
                <a:solidFill>
                  <a:prstClr val="black"/>
                </a:solidFill>
                <a:latin typeface="Arial"/>
              </a:rPr>
              <a:t>–</a:t>
            </a:r>
            <a:r>
              <a:rPr lang="tr-TR" sz="1500" dirty="0" err="1">
                <a:solidFill>
                  <a:prstClr val="black"/>
                </a:solidFill>
                <a:latin typeface="Arial"/>
              </a:rPr>
              <a:t>Einführen</a:t>
            </a:r>
            <a:r>
              <a:rPr lang="tr-TR" sz="1500" dirty="0">
                <a:solidFill>
                  <a:prstClr val="black"/>
                </a:solidFill>
                <a:latin typeface="Arial"/>
              </a:rPr>
              <a:t>–</a:t>
            </a:r>
            <a:r>
              <a:rPr lang="tr-TR" sz="1500" dirty="0" err="1">
                <a:solidFill>
                  <a:prstClr val="black"/>
                </a:solidFill>
                <a:latin typeface="Arial"/>
              </a:rPr>
              <a:t>Nutzen</a:t>
            </a:r>
            <a:r>
              <a:rPr lang="tr-TR" sz="1500" dirty="0">
                <a:solidFill>
                  <a:prstClr val="black"/>
                </a:solidFill>
                <a:latin typeface="Arial"/>
              </a:rPr>
              <a:t>, </a:t>
            </a:r>
            <a:r>
              <a:rPr lang="tr-TR" sz="1500" dirty="0" err="1">
                <a:solidFill>
                  <a:prstClr val="black"/>
                </a:solidFill>
                <a:latin typeface="Arial"/>
              </a:rPr>
              <a:t>Schneider</a:t>
            </a:r>
            <a:r>
              <a:rPr lang="tr-TR" sz="1500" dirty="0">
                <a:solidFill>
                  <a:prstClr val="black"/>
                </a:solidFill>
                <a:latin typeface="Arial"/>
              </a:rPr>
              <a:t>, </a:t>
            </a:r>
            <a:r>
              <a:rPr lang="tr-TR" sz="1500" dirty="0" err="1">
                <a:solidFill>
                  <a:prstClr val="black"/>
                </a:solidFill>
                <a:latin typeface="Arial"/>
              </a:rPr>
              <a:t>HermannSchäffer-Poeschel</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2004.</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Management, </a:t>
            </a:r>
            <a:r>
              <a:rPr lang="tr-TR" sz="1500" dirty="0" err="1">
                <a:solidFill>
                  <a:prstClr val="black"/>
                </a:solidFill>
                <a:latin typeface="Arial"/>
              </a:rPr>
              <a:t>Grundlagen</a:t>
            </a:r>
            <a:r>
              <a:rPr lang="tr-TR" sz="1500" dirty="0">
                <a:solidFill>
                  <a:prstClr val="black"/>
                </a:solidFill>
                <a:latin typeface="Arial"/>
              </a:rPr>
              <a:t>, </a:t>
            </a:r>
            <a:r>
              <a:rPr lang="tr-TR" sz="1500" dirty="0" err="1">
                <a:solidFill>
                  <a:prstClr val="black"/>
                </a:solidFill>
                <a:latin typeface="Arial"/>
              </a:rPr>
              <a:t>Computerunterstützung</a:t>
            </a:r>
            <a:r>
              <a:rPr lang="tr-TR" sz="1500" dirty="0">
                <a:solidFill>
                  <a:prstClr val="black"/>
                </a:solidFill>
                <a:latin typeface="Arial"/>
              </a:rPr>
              <a:t>, </a:t>
            </a:r>
            <a:r>
              <a:rPr lang="tr-TR" sz="1500" dirty="0" err="1">
                <a:solidFill>
                  <a:prstClr val="black"/>
                </a:solidFill>
                <a:latin typeface="Arial"/>
              </a:rPr>
              <a:t>Systemeinführung</a:t>
            </a:r>
            <a:r>
              <a:rPr lang="tr-TR" sz="1500" dirty="0">
                <a:solidFill>
                  <a:prstClr val="black"/>
                </a:solidFill>
                <a:latin typeface="Arial"/>
              </a:rPr>
              <a:t>, </a:t>
            </a:r>
            <a:r>
              <a:rPr lang="tr-TR" sz="1500" dirty="0" err="1">
                <a:solidFill>
                  <a:prstClr val="black"/>
                </a:solidFill>
                <a:latin typeface="Arial"/>
              </a:rPr>
              <a:t>Anwendungsbeispiele</a:t>
            </a:r>
            <a:r>
              <a:rPr lang="tr-TR" sz="1500" dirty="0">
                <a:solidFill>
                  <a:prstClr val="black"/>
                </a:solidFill>
                <a:latin typeface="Arial"/>
              </a:rPr>
              <a:t>, N., </a:t>
            </a:r>
            <a:r>
              <a:rPr lang="tr-TR" sz="1500" dirty="0" err="1">
                <a:solidFill>
                  <a:prstClr val="black"/>
                </a:solidFill>
                <a:latin typeface="Arial"/>
              </a:rPr>
              <a:t>Jens</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2007.</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a:t>
            </a:r>
            <a:r>
              <a:rPr lang="tr-TR" sz="1500" dirty="0" err="1">
                <a:solidFill>
                  <a:prstClr val="black"/>
                </a:solidFill>
                <a:latin typeface="Arial"/>
              </a:rPr>
              <a:t>Manager’s</a:t>
            </a:r>
            <a:r>
              <a:rPr lang="tr-TR" sz="1500" dirty="0">
                <a:solidFill>
                  <a:prstClr val="black"/>
                </a:solidFill>
                <a:latin typeface="Arial"/>
              </a:rPr>
              <a:t> Guide </a:t>
            </a:r>
            <a:r>
              <a:rPr lang="tr-TR" sz="1500" dirty="0" err="1">
                <a:solidFill>
                  <a:prstClr val="black"/>
                </a:solidFill>
                <a:latin typeface="Arial"/>
              </a:rPr>
              <a:t>to</a:t>
            </a:r>
            <a:r>
              <a:rPr lang="tr-TR" sz="1500" dirty="0">
                <a:solidFill>
                  <a:prstClr val="black"/>
                </a:solidFill>
                <a:latin typeface="Arial"/>
              </a:rPr>
              <a:t> Security </a:t>
            </a:r>
            <a:r>
              <a:rPr lang="tr-TR" sz="1500" dirty="0" err="1">
                <a:solidFill>
                  <a:prstClr val="black"/>
                </a:solidFill>
                <a:latin typeface="Arial"/>
              </a:rPr>
              <a:t>Protecting</a:t>
            </a:r>
            <a:r>
              <a:rPr lang="tr-TR" sz="1500" dirty="0">
                <a:solidFill>
                  <a:prstClr val="black"/>
                </a:solidFill>
                <a:latin typeface="Arial"/>
              </a:rPr>
              <a:t> </a:t>
            </a:r>
            <a:r>
              <a:rPr lang="tr-TR" sz="1500" dirty="0" err="1">
                <a:solidFill>
                  <a:prstClr val="black"/>
                </a:solidFill>
                <a:latin typeface="Arial"/>
              </a:rPr>
              <a:t>Your</a:t>
            </a:r>
            <a:r>
              <a:rPr lang="tr-TR" sz="1500" dirty="0">
                <a:solidFill>
                  <a:prstClr val="black"/>
                </a:solidFill>
                <a:latin typeface="Arial"/>
              </a:rPr>
              <a:t> </a:t>
            </a:r>
            <a:r>
              <a:rPr lang="tr-TR" sz="1500" dirty="0" err="1">
                <a:solidFill>
                  <a:prstClr val="black"/>
                </a:solidFill>
                <a:latin typeface="Arial"/>
              </a:rPr>
              <a:t>Assets</a:t>
            </a:r>
            <a:r>
              <a:rPr lang="tr-TR" sz="1500" dirty="0">
                <a:solidFill>
                  <a:prstClr val="black"/>
                </a:solidFill>
                <a:latin typeface="Arial"/>
              </a:rPr>
              <a:t>, N. Robert, </a:t>
            </a:r>
            <a:r>
              <a:rPr lang="tr-TR" sz="1500" dirty="0" err="1">
                <a:solidFill>
                  <a:prstClr val="black"/>
                </a:solidFill>
                <a:latin typeface="Arial"/>
              </a:rPr>
              <a:t>Fairmont</a:t>
            </a:r>
            <a:r>
              <a:rPr lang="tr-TR" sz="1500" dirty="0">
                <a:solidFill>
                  <a:prstClr val="black"/>
                </a:solidFill>
                <a:latin typeface="Arial"/>
              </a:rPr>
              <a:t> </a:t>
            </a:r>
            <a:r>
              <a:rPr lang="tr-TR" sz="1500" dirty="0" err="1">
                <a:solidFill>
                  <a:prstClr val="black"/>
                </a:solidFill>
                <a:latin typeface="Arial"/>
              </a:rPr>
              <a:t>Press</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2005.</a:t>
            </a:r>
          </a:p>
          <a:p>
            <a:pPr marL="257175" indent="-257175" algn="just" defTabSz="685800">
              <a:buFont typeface="Wingdings" panose="05000000000000000000" pitchFamily="2" charset="2"/>
              <a:buChar char="Ø"/>
              <a:defRPr/>
            </a:pPr>
            <a:r>
              <a:rPr lang="tr-TR" sz="1500" dirty="0" err="1">
                <a:solidFill>
                  <a:prstClr val="black"/>
                </a:solidFill>
                <a:latin typeface="Arial"/>
              </a:rPr>
              <a:t>Handbuch</a:t>
            </a:r>
            <a:r>
              <a:rPr lang="tr-TR" sz="1500" dirty="0">
                <a:solidFill>
                  <a:prstClr val="black"/>
                </a:solidFill>
                <a:latin typeface="Arial"/>
              </a:rPr>
              <a:t> </a:t>
            </a:r>
            <a:r>
              <a:rPr lang="tr-TR" sz="1500" dirty="0" err="1">
                <a:solidFill>
                  <a:prstClr val="black"/>
                </a:solidFill>
                <a:latin typeface="Arial"/>
              </a:rPr>
              <a:t>Facility</a:t>
            </a:r>
            <a:r>
              <a:rPr lang="tr-TR" sz="1500" dirty="0">
                <a:solidFill>
                  <a:prstClr val="black"/>
                </a:solidFill>
                <a:latin typeface="Arial"/>
              </a:rPr>
              <a:t> Management </a:t>
            </a:r>
            <a:r>
              <a:rPr lang="tr-TR" sz="1500" dirty="0" err="1">
                <a:solidFill>
                  <a:prstClr val="black"/>
                </a:solidFill>
                <a:latin typeface="Arial"/>
              </a:rPr>
              <a:t>Für</a:t>
            </a:r>
            <a:r>
              <a:rPr lang="tr-TR" sz="1500" dirty="0">
                <a:solidFill>
                  <a:prstClr val="black"/>
                </a:solidFill>
                <a:latin typeface="Arial"/>
              </a:rPr>
              <a:t> </a:t>
            </a:r>
            <a:r>
              <a:rPr lang="tr-TR" sz="1500" dirty="0" err="1">
                <a:solidFill>
                  <a:prstClr val="black"/>
                </a:solidFill>
                <a:latin typeface="Arial"/>
              </a:rPr>
              <a:t>Immobilienunternehmen</a:t>
            </a:r>
            <a:r>
              <a:rPr lang="tr-TR" sz="1500" dirty="0">
                <a:solidFill>
                  <a:prstClr val="black"/>
                </a:solidFill>
                <a:latin typeface="Arial"/>
              </a:rPr>
              <a:t>, H. </a:t>
            </a:r>
            <a:r>
              <a:rPr lang="tr-TR" sz="1500" dirty="0" err="1">
                <a:solidFill>
                  <a:prstClr val="black"/>
                </a:solidFill>
                <a:latin typeface="Arial"/>
              </a:rPr>
              <a:t>Michaela</a:t>
            </a:r>
            <a:r>
              <a:rPr lang="tr-TR" sz="1500" dirty="0">
                <a:solidFill>
                  <a:prstClr val="black"/>
                </a:solidFill>
                <a:latin typeface="Arial"/>
              </a:rPr>
              <a:t>, </a:t>
            </a:r>
            <a:r>
              <a:rPr lang="tr-TR" sz="1500" dirty="0" err="1">
                <a:solidFill>
                  <a:prstClr val="black"/>
                </a:solidFill>
                <a:latin typeface="Arial"/>
              </a:rPr>
              <a:t>Springer-Verlag</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2006.</a:t>
            </a:r>
          </a:p>
          <a:p>
            <a:pPr marL="257175" indent="-257175" algn="just" defTabSz="685800">
              <a:buFont typeface="Wingdings" panose="05000000000000000000" pitchFamily="2" charset="2"/>
              <a:buChar char="Ø"/>
              <a:defRPr/>
            </a:pPr>
            <a:r>
              <a:rPr lang="tr-TR" sz="1500" dirty="0">
                <a:solidFill>
                  <a:prstClr val="black"/>
                </a:solidFill>
                <a:latin typeface="Arial"/>
              </a:rPr>
              <a:t>Real </a:t>
            </a:r>
            <a:r>
              <a:rPr lang="tr-TR" sz="1500" dirty="0" err="1">
                <a:solidFill>
                  <a:prstClr val="black"/>
                </a:solidFill>
                <a:latin typeface="Arial"/>
              </a:rPr>
              <a:t>Estateund</a:t>
            </a:r>
            <a:r>
              <a:rPr lang="tr-TR" sz="1500" dirty="0">
                <a:solidFill>
                  <a:prstClr val="black"/>
                </a:solidFill>
                <a:latin typeface="Arial"/>
              </a:rPr>
              <a:t> </a:t>
            </a:r>
            <a:r>
              <a:rPr lang="tr-TR" sz="1500" dirty="0" err="1">
                <a:solidFill>
                  <a:prstClr val="black"/>
                </a:solidFill>
                <a:latin typeface="Arial"/>
              </a:rPr>
              <a:t>Facility</a:t>
            </a:r>
            <a:r>
              <a:rPr lang="tr-TR" sz="1500" dirty="0">
                <a:solidFill>
                  <a:prstClr val="black"/>
                </a:solidFill>
                <a:latin typeface="Arial"/>
              </a:rPr>
              <a:t> Management, P., </a:t>
            </a:r>
            <a:r>
              <a:rPr lang="tr-TR" sz="1500" dirty="0" err="1">
                <a:solidFill>
                  <a:prstClr val="black"/>
                </a:solidFill>
                <a:latin typeface="Arial"/>
              </a:rPr>
              <a:t>Norbert</a:t>
            </a:r>
            <a:r>
              <a:rPr lang="tr-TR" sz="1500" dirty="0">
                <a:solidFill>
                  <a:prstClr val="black"/>
                </a:solidFill>
                <a:latin typeface="Arial"/>
              </a:rPr>
              <a:t> ve </a:t>
            </a:r>
            <a:r>
              <a:rPr lang="tr-TR" sz="1500" dirty="0" err="1">
                <a:solidFill>
                  <a:prstClr val="black"/>
                </a:solidFill>
                <a:latin typeface="Arial"/>
              </a:rPr>
              <a:t>Schöne</a:t>
            </a:r>
            <a:r>
              <a:rPr lang="tr-TR" sz="1500" dirty="0">
                <a:solidFill>
                  <a:prstClr val="black"/>
                </a:solidFill>
                <a:latin typeface="Arial"/>
              </a:rPr>
              <a:t>, </a:t>
            </a:r>
            <a:r>
              <a:rPr lang="tr-TR" sz="1500" dirty="0" err="1">
                <a:solidFill>
                  <a:prstClr val="black"/>
                </a:solidFill>
                <a:latin typeface="Arial"/>
              </a:rPr>
              <a:t>LarsBernhard</a:t>
            </a:r>
            <a:r>
              <a:rPr lang="tr-TR" sz="1500" dirty="0">
                <a:solidFill>
                  <a:prstClr val="black"/>
                </a:solidFill>
                <a:latin typeface="Arial"/>
              </a:rPr>
              <a:t>, </a:t>
            </a:r>
            <a:r>
              <a:rPr lang="tr-TR" sz="1500" dirty="0" err="1">
                <a:solidFill>
                  <a:prstClr val="black"/>
                </a:solidFill>
                <a:latin typeface="Arial"/>
              </a:rPr>
              <a:t>Springer,Verlag</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2005.</a:t>
            </a:r>
            <a:endParaRPr lang="tr-TR" sz="1500" dirty="0">
              <a:solidFill>
                <a:prstClr val="black"/>
              </a:solidFill>
              <a:latin typeface="Arial"/>
            </a:endParaRPr>
          </a:p>
        </p:txBody>
      </p:sp>
      <p:sp>
        <p:nvSpPr>
          <p:cNvPr id="22" name="Altbilgi Yer Tutucusu 1">
            <a:extLst>
              <a:ext uri="{FF2B5EF4-FFF2-40B4-BE49-F238E27FC236}">
                <a16:creationId xmlns:a16="http://schemas.microsoft.com/office/drawing/2014/main" xmlns="" id="{B6477F57-3F59-417D-BE18-5CBA26DCF964}"/>
              </a:ext>
            </a:extLst>
          </p:cNvPr>
          <p:cNvSpPr txBox="1">
            <a:spLocks/>
          </p:cNvSpPr>
          <p:nvPr/>
        </p:nvSpPr>
        <p:spPr>
          <a:xfrm>
            <a:off x="4747980" y="5618203"/>
            <a:ext cx="3994184" cy="273844"/>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750"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426925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71823" y="1110322"/>
            <a:ext cx="6356393" cy="323165"/>
          </a:xfrm>
          <a:prstGeom prst="rect">
            <a:avLst/>
          </a:prstGeom>
        </p:spPr>
        <p:txBody>
          <a:bodyPr wrap="square">
            <a:spAutoFit/>
          </a:bodyPr>
          <a:lstStyle/>
          <a:p>
            <a:pPr marL="0" lvl="1" algn="ctr" defTabSz="685800">
              <a:spcBef>
                <a:spcPct val="20000"/>
              </a:spcBef>
              <a:buClr>
                <a:srgbClr val="AD0101"/>
              </a:buClr>
              <a:defRPr/>
            </a:pPr>
            <a:r>
              <a:rPr lang="tr-TR" sz="1500" b="1" dirty="0">
                <a:solidFill>
                  <a:prstClr val="black"/>
                </a:solidFill>
                <a:latin typeface="Arial"/>
              </a:rPr>
              <a:t>TESİS VE KAYNAK YÖNETİMİNE GİRİŞ</a:t>
            </a:r>
            <a:endParaRPr lang="en-US" sz="1500" b="1" dirty="0">
              <a:solidFill>
                <a:prstClr val="black"/>
              </a:solidFill>
              <a:latin typeface="Arial"/>
            </a:endParaRPr>
          </a:p>
        </p:txBody>
      </p:sp>
      <p:sp>
        <p:nvSpPr>
          <p:cNvPr id="4" name="Dikdörtgen 3"/>
          <p:cNvSpPr/>
          <p:nvPr/>
        </p:nvSpPr>
        <p:spPr>
          <a:xfrm>
            <a:off x="473293" y="1703100"/>
            <a:ext cx="8012450" cy="4009431"/>
          </a:xfrm>
          <a:prstGeom prst="rect">
            <a:avLst/>
          </a:prstGeom>
        </p:spPr>
        <p:txBody>
          <a:bodyPr wrap="square">
            <a:spAutoFit/>
          </a:bodyPr>
          <a:lstStyle/>
          <a:p>
            <a:pPr algn="ctr" defTabSz="685800">
              <a:lnSpc>
                <a:spcPct val="150000"/>
              </a:lnSpc>
              <a:spcBef>
                <a:spcPts val="450"/>
              </a:spcBef>
              <a:spcAft>
                <a:spcPts val="450"/>
              </a:spcAft>
              <a:defRPr/>
            </a:pPr>
            <a:r>
              <a:rPr lang="tr-TR" b="1" dirty="0">
                <a:solidFill>
                  <a:prstClr val="black"/>
                </a:solidFill>
                <a:latin typeface="Arial"/>
              </a:rPr>
              <a:t>Kavram Olarak Tesis Yönetimi</a:t>
            </a:r>
          </a:p>
          <a:p>
            <a:pPr algn="ctr" defTabSz="685800">
              <a:lnSpc>
                <a:spcPct val="150000"/>
              </a:lnSpc>
              <a:spcBef>
                <a:spcPts val="450"/>
              </a:spcBef>
              <a:spcAft>
                <a:spcPts val="450"/>
              </a:spcAft>
              <a:defRPr/>
            </a:pPr>
            <a:endParaRPr lang="tr-TR" sz="825" b="1" spc="-38" dirty="0">
              <a:solidFill>
                <a:srgbClr val="000000"/>
              </a:solidFill>
              <a:latin typeface="Trebuchet MS" panose="020B0603020202020204" pitchFamily="34" charset="0"/>
              <a:ea typeface="Trebuchet MS" panose="020B0603020202020204" pitchFamily="34" charset="0"/>
              <a:cs typeface="Trebuchet MS" panose="020B0603020202020204" pitchFamily="34" charset="0"/>
            </a:endParaRPr>
          </a:p>
          <a:p>
            <a:pPr marL="257175" indent="-257175" algn="just" defTabSz="685800">
              <a:lnSpc>
                <a:spcPct val="150000"/>
              </a:lnSpc>
              <a:spcBef>
                <a:spcPts val="450"/>
              </a:spcBef>
              <a:spcAft>
                <a:spcPts val="450"/>
              </a:spcAft>
              <a:buFont typeface="Wingdings" panose="05000000000000000000" pitchFamily="2" charset="2"/>
              <a:buChar char="Ø"/>
              <a:defRPr/>
            </a:pPr>
            <a:r>
              <a:rPr lang="tr-TR" sz="1500" spc="-38" dirty="0">
                <a:solidFill>
                  <a:srgbClr val="000000"/>
                </a:solidFill>
                <a:latin typeface="Arial"/>
                <a:ea typeface="Trebuchet MS" panose="020B0603020202020204" pitchFamily="34" charset="0"/>
                <a:cs typeface="Trebuchet MS" panose="020B0603020202020204" pitchFamily="34" charset="0"/>
              </a:rPr>
              <a:t>Tesis Yönetimi kavramı </a:t>
            </a:r>
            <a:r>
              <a:rPr lang="tr-TR" sz="1500" spc="-38" dirty="0" err="1">
                <a:solidFill>
                  <a:srgbClr val="000000"/>
                </a:solidFill>
                <a:latin typeface="Arial"/>
                <a:ea typeface="Trebuchet MS" panose="020B0603020202020204" pitchFamily="34" charset="0"/>
                <a:cs typeface="Trebuchet MS" panose="020B0603020202020204" pitchFamily="34" charset="0"/>
              </a:rPr>
              <a:t>İngilizce’deki</a:t>
            </a:r>
            <a:r>
              <a:rPr lang="tr-TR" sz="1500" spc="-38" dirty="0">
                <a:solidFill>
                  <a:srgbClr val="000000"/>
                </a:solidFill>
                <a:latin typeface="Arial"/>
                <a:ea typeface="Trebuchet MS" panose="020B0603020202020204" pitchFamily="34" charset="0"/>
                <a:cs typeface="Trebuchet MS" panose="020B0603020202020204" pitchFamily="34" charset="0"/>
              </a:rPr>
              <a:t> </a:t>
            </a:r>
            <a:r>
              <a:rPr lang="tr-TR" sz="1500" spc="-38" dirty="0" err="1">
                <a:solidFill>
                  <a:srgbClr val="000000"/>
                </a:solidFill>
                <a:latin typeface="Arial"/>
                <a:ea typeface="Trebuchet MS" panose="020B0603020202020204" pitchFamily="34" charset="0"/>
                <a:cs typeface="Trebuchet MS" panose="020B0603020202020204" pitchFamily="34" charset="0"/>
              </a:rPr>
              <a:t>Facility</a:t>
            </a:r>
            <a:r>
              <a:rPr lang="tr-TR" sz="1500" spc="-38" dirty="0">
                <a:solidFill>
                  <a:srgbClr val="000000"/>
                </a:solidFill>
                <a:latin typeface="Arial"/>
                <a:ea typeface="Trebuchet MS" panose="020B0603020202020204" pitchFamily="34" charset="0"/>
                <a:cs typeface="Trebuchet MS" panose="020B0603020202020204" pitchFamily="34" charset="0"/>
              </a:rPr>
              <a:t> Management kavramına karşılık olarak kullanılmaktadır. Söz konusu kavram için karşılık olarak </a:t>
            </a:r>
            <a:r>
              <a:rPr lang="tr-TR" sz="1500" spc="-38" dirty="0">
                <a:solidFill>
                  <a:srgbClr val="0070C0"/>
                </a:solidFill>
                <a:latin typeface="Arial"/>
                <a:ea typeface="Trebuchet MS" panose="020B0603020202020204" pitchFamily="34" charset="0"/>
                <a:cs typeface="Trebuchet MS" panose="020B0603020202020204" pitchFamily="34" charset="0"/>
              </a:rPr>
              <a:t>“TESİS YÖNETİMİ</a:t>
            </a:r>
            <a:r>
              <a:rPr lang="tr-TR" sz="1500" spc="-38" dirty="0">
                <a:solidFill>
                  <a:srgbClr val="000000"/>
                </a:solidFill>
                <a:latin typeface="Arial"/>
                <a:ea typeface="Trebuchet MS" panose="020B0603020202020204" pitchFamily="34" charset="0"/>
                <a:cs typeface="Trebuchet MS" panose="020B0603020202020204" pitchFamily="34" charset="0"/>
              </a:rPr>
              <a:t>" kullanılması tercih edilmektedir. </a:t>
            </a:r>
          </a:p>
          <a:p>
            <a:pPr marL="257175" indent="-257175" algn="just" defTabSz="685800">
              <a:lnSpc>
                <a:spcPct val="150000"/>
              </a:lnSpc>
              <a:spcBef>
                <a:spcPts val="450"/>
              </a:spcBef>
              <a:spcAft>
                <a:spcPts val="450"/>
              </a:spcAft>
              <a:buFont typeface="Wingdings" panose="05000000000000000000" pitchFamily="2" charset="2"/>
              <a:buChar char="Ø"/>
              <a:defRPr/>
            </a:pPr>
            <a:r>
              <a:rPr lang="tr-TR" sz="1500" dirty="0">
                <a:solidFill>
                  <a:prstClr val="black"/>
                </a:solidFill>
                <a:latin typeface="Arial"/>
              </a:rPr>
              <a:t>Kavram bazı durumlarda çoğul olarak da </a:t>
            </a:r>
            <a:r>
              <a:rPr lang="tr-TR" sz="1500" dirty="0" err="1">
                <a:solidFill>
                  <a:prstClr val="black"/>
                </a:solidFill>
                <a:latin typeface="Arial"/>
              </a:rPr>
              <a:t>Facilities</a:t>
            </a:r>
            <a:r>
              <a:rPr lang="tr-TR" sz="1500" dirty="0">
                <a:solidFill>
                  <a:prstClr val="black"/>
                </a:solidFill>
                <a:latin typeface="Arial"/>
              </a:rPr>
              <a:t> Management şeklinde kullanılmaktadır. Kavram bu şekilde kullanıldığında ise Türkçe karşılığı olarak </a:t>
            </a:r>
            <a:r>
              <a:rPr lang="tr-TR" sz="1500" dirty="0">
                <a:solidFill>
                  <a:srgbClr val="0070C0"/>
                </a:solidFill>
                <a:latin typeface="Arial"/>
              </a:rPr>
              <a:t>TESİS YÖNETİM HİZMETLERİ</a:t>
            </a:r>
            <a:r>
              <a:rPr lang="tr-TR" sz="1500" dirty="0">
                <a:solidFill>
                  <a:prstClr val="black"/>
                </a:solidFill>
                <a:latin typeface="Arial"/>
              </a:rPr>
              <a:t>” kullanılması tercih edilmektedir.</a:t>
            </a:r>
          </a:p>
          <a:p>
            <a:pPr algn="just" defTabSz="685800">
              <a:lnSpc>
                <a:spcPts val="3488"/>
              </a:lnSpc>
              <a:spcBef>
                <a:spcPts val="450"/>
              </a:spcBef>
              <a:spcAft>
                <a:spcPts val="450"/>
              </a:spcAft>
              <a:defRPr/>
            </a:pPr>
            <a:endParaRPr lang="tr-TR" sz="1650" spc="-38" dirty="0">
              <a:solidFill>
                <a:prstClr val="black"/>
              </a:solidFill>
              <a:latin typeface="Trebuchet MS" panose="020B0603020202020204" pitchFamily="34" charset="0"/>
              <a:ea typeface="Trebuchet MS" panose="020B0603020202020204" pitchFamily="34" charset="0"/>
              <a:cs typeface="Trebuchet MS" panose="020B0603020202020204" pitchFamily="34" charset="0"/>
            </a:endParaRPr>
          </a:p>
          <a:p>
            <a:pPr defTabSz="685800">
              <a:defRPr/>
            </a:pPr>
            <a:endParaRPr lang="tr-TR" sz="1350" dirty="0">
              <a:solidFill>
                <a:prstClr val="black"/>
              </a:solidFill>
              <a:latin typeface="Arial"/>
            </a:endParaRPr>
          </a:p>
        </p:txBody>
      </p:sp>
      <p:sp>
        <p:nvSpPr>
          <p:cNvPr id="22" name="Altbilgi Yer Tutucusu 1">
            <a:extLst>
              <a:ext uri="{FF2B5EF4-FFF2-40B4-BE49-F238E27FC236}">
                <a16:creationId xmlns:a16="http://schemas.microsoft.com/office/drawing/2014/main" xmlns="" id="{271227BE-62CC-4456-8BC5-08619A0F1A20}"/>
              </a:ext>
            </a:extLst>
          </p:cNvPr>
          <p:cNvSpPr txBox="1">
            <a:spLocks/>
          </p:cNvSpPr>
          <p:nvPr/>
        </p:nvSpPr>
        <p:spPr>
          <a:xfrm>
            <a:off x="4747980" y="5618203"/>
            <a:ext cx="3994184" cy="273844"/>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750"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537391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71823" y="1110322"/>
            <a:ext cx="6356393" cy="600164"/>
          </a:xfrm>
          <a:prstGeom prst="rect">
            <a:avLst/>
          </a:prstGeom>
        </p:spPr>
        <p:txBody>
          <a:bodyPr wrap="square">
            <a:spAutoFit/>
          </a:bodyPr>
          <a:lstStyle/>
          <a:p>
            <a:pPr marL="0" lvl="1" algn="ctr" defTabSz="685800">
              <a:spcBef>
                <a:spcPct val="20000"/>
              </a:spcBef>
              <a:buClr>
                <a:srgbClr val="AD0101"/>
              </a:buClr>
              <a:defRPr/>
            </a:pPr>
            <a:r>
              <a:rPr lang="tr-TR" sz="1500" b="1" dirty="0">
                <a:solidFill>
                  <a:prstClr val="black"/>
                </a:solidFill>
                <a:latin typeface="Arial"/>
              </a:rPr>
              <a:t>TESİS VE KAYNAK YÖNETİMİNE GİRİŞ</a:t>
            </a:r>
            <a:endParaRPr lang="en-US" sz="1500" b="1" dirty="0">
              <a:solidFill>
                <a:prstClr val="black"/>
              </a:solidFill>
              <a:latin typeface="Arial"/>
            </a:endParaRPr>
          </a:p>
          <a:p>
            <a:pPr marL="0" lvl="1" algn="ctr" defTabSz="685800">
              <a:spcBef>
                <a:spcPct val="20000"/>
              </a:spcBef>
              <a:buClr>
                <a:srgbClr val="AD0101"/>
              </a:buClr>
              <a:defRPr/>
            </a:pPr>
            <a:endParaRPr lang="en-US" sz="1500" b="1" dirty="0">
              <a:solidFill>
                <a:prstClr val="black"/>
              </a:solidFill>
              <a:latin typeface="Arial"/>
            </a:endParaRPr>
          </a:p>
        </p:txBody>
      </p:sp>
      <p:sp>
        <p:nvSpPr>
          <p:cNvPr id="4" name="Dikdörtgen 3"/>
          <p:cNvSpPr/>
          <p:nvPr/>
        </p:nvSpPr>
        <p:spPr>
          <a:xfrm>
            <a:off x="473293" y="1703101"/>
            <a:ext cx="8012450" cy="3121367"/>
          </a:xfrm>
          <a:prstGeom prst="rect">
            <a:avLst/>
          </a:prstGeom>
        </p:spPr>
        <p:txBody>
          <a:bodyPr wrap="square">
            <a:spAutoFit/>
          </a:bodyPr>
          <a:lstStyle/>
          <a:p>
            <a:pPr algn="ctr" defTabSz="685800">
              <a:lnSpc>
                <a:spcPts val="3488"/>
              </a:lnSpc>
              <a:spcBef>
                <a:spcPts val="450"/>
              </a:spcBef>
              <a:spcAft>
                <a:spcPts val="450"/>
              </a:spcAft>
              <a:defRPr/>
            </a:pPr>
            <a:r>
              <a:rPr lang="tr-TR" b="1" dirty="0">
                <a:solidFill>
                  <a:prstClr val="black"/>
                </a:solidFill>
                <a:latin typeface="Arial"/>
              </a:rPr>
              <a:t>Tesis Yönetiminin Tanımı</a:t>
            </a:r>
          </a:p>
          <a:p>
            <a:pPr marL="257175" indent="-257175" algn="just" defTabSz="685800">
              <a:lnSpc>
                <a:spcPct val="150000"/>
              </a:lnSpc>
              <a:buFont typeface="Wingdings" panose="05000000000000000000" pitchFamily="2" charset="2"/>
              <a:buChar char="Ø"/>
              <a:defRPr/>
            </a:pPr>
            <a:r>
              <a:rPr lang="tr-TR" sz="1500" dirty="0">
                <a:solidFill>
                  <a:prstClr val="black"/>
                </a:solidFill>
                <a:latin typeface="Arial"/>
              </a:rPr>
              <a:t>Tesis Yönetimi tanımı üzerinde literatürde henüz bir mutabakat oluşmamıştır. Ancak, bu kavram için en açıklayıcı olduğu düşünülen </a:t>
            </a:r>
            <a:r>
              <a:rPr lang="tr-TR" sz="1500" dirty="0" err="1">
                <a:solidFill>
                  <a:prstClr val="black"/>
                </a:solidFill>
                <a:latin typeface="Arial"/>
              </a:rPr>
              <a:t>Centre</a:t>
            </a:r>
            <a:r>
              <a:rPr lang="tr-TR" sz="1500" dirty="0">
                <a:solidFill>
                  <a:prstClr val="black"/>
                </a:solidFill>
                <a:latin typeface="Arial"/>
              </a:rPr>
              <a:t> </a:t>
            </a:r>
            <a:r>
              <a:rPr lang="tr-TR" sz="1500" dirty="0" err="1">
                <a:solidFill>
                  <a:prstClr val="black"/>
                </a:solidFill>
                <a:latin typeface="Arial"/>
              </a:rPr>
              <a:t>for</a:t>
            </a:r>
            <a:r>
              <a:rPr lang="tr-TR" sz="1500" dirty="0">
                <a:solidFill>
                  <a:prstClr val="black"/>
                </a:solidFill>
                <a:latin typeface="Arial"/>
              </a:rPr>
              <a:t> </a:t>
            </a:r>
            <a:r>
              <a:rPr lang="tr-TR" sz="1500" dirty="0" err="1">
                <a:solidFill>
                  <a:prstClr val="black"/>
                </a:solidFill>
                <a:latin typeface="Arial"/>
              </a:rPr>
              <a:t>Facilities</a:t>
            </a:r>
            <a:r>
              <a:rPr lang="tr-TR" sz="1500" dirty="0">
                <a:solidFill>
                  <a:prstClr val="black"/>
                </a:solidFill>
                <a:latin typeface="Arial"/>
              </a:rPr>
              <a:t> Management at </a:t>
            </a:r>
            <a:r>
              <a:rPr lang="tr-TR" sz="1500" dirty="0" err="1">
                <a:solidFill>
                  <a:prstClr val="black"/>
                </a:solidFill>
                <a:latin typeface="Arial"/>
              </a:rPr>
              <a:t>Strathclyde</a:t>
            </a:r>
            <a:r>
              <a:rPr lang="tr-TR" sz="1500" dirty="0">
                <a:solidFill>
                  <a:prstClr val="black"/>
                </a:solidFill>
                <a:latin typeface="Arial"/>
              </a:rPr>
              <a:t> </a:t>
            </a:r>
            <a:r>
              <a:rPr lang="tr-TR" sz="1500" dirty="0" err="1">
                <a:solidFill>
                  <a:prstClr val="black"/>
                </a:solidFill>
                <a:latin typeface="Arial"/>
              </a:rPr>
              <a:t>Graduate</a:t>
            </a:r>
            <a:r>
              <a:rPr lang="tr-TR" sz="1500" dirty="0">
                <a:solidFill>
                  <a:prstClr val="black"/>
                </a:solidFill>
                <a:latin typeface="Arial"/>
              </a:rPr>
              <a:t> Business School tarafından benimsenen tanıma göre; Tesis Yönetimi, </a:t>
            </a:r>
            <a:r>
              <a:rPr lang="tr-TR" sz="1500" dirty="0">
                <a:solidFill>
                  <a:srgbClr val="0070C0"/>
                </a:solidFill>
                <a:latin typeface="Arial"/>
              </a:rPr>
              <a:t>“Organizasyonun amaçlarına en iyi maliyetlerle ulaşabilmesi için gereken kaliteli çalışma ortamı ile destek hizmetlerinin bir örgüt tarafından sağlanması sürecidir.”</a:t>
            </a:r>
          </a:p>
          <a:p>
            <a:pPr algn="just" defTabSz="685800">
              <a:lnSpc>
                <a:spcPts val="3488"/>
              </a:lnSpc>
              <a:spcBef>
                <a:spcPts val="450"/>
              </a:spcBef>
              <a:spcAft>
                <a:spcPts val="450"/>
              </a:spcAft>
              <a:defRPr/>
            </a:pPr>
            <a:endParaRPr lang="tr-TR" sz="1650" spc="-38" dirty="0">
              <a:solidFill>
                <a:prstClr val="black"/>
              </a:solidFill>
              <a:latin typeface="Trebuchet MS" panose="020B0603020202020204" pitchFamily="34" charset="0"/>
              <a:ea typeface="Trebuchet MS" panose="020B0603020202020204" pitchFamily="34" charset="0"/>
              <a:cs typeface="Trebuchet MS" panose="020B0603020202020204" pitchFamily="34" charset="0"/>
            </a:endParaRPr>
          </a:p>
          <a:p>
            <a:pPr defTabSz="685800">
              <a:defRPr/>
            </a:pPr>
            <a:endParaRPr lang="tr-TR" sz="1350" dirty="0">
              <a:solidFill>
                <a:prstClr val="black"/>
              </a:solidFill>
              <a:latin typeface="Arial"/>
            </a:endParaRPr>
          </a:p>
        </p:txBody>
      </p:sp>
      <p:sp>
        <p:nvSpPr>
          <p:cNvPr id="22" name="Altbilgi Yer Tutucusu 1">
            <a:extLst>
              <a:ext uri="{FF2B5EF4-FFF2-40B4-BE49-F238E27FC236}">
                <a16:creationId xmlns:a16="http://schemas.microsoft.com/office/drawing/2014/main" xmlns="" id="{8ED30215-CAD3-4DE0-818B-ECC03644ABA6}"/>
              </a:ext>
            </a:extLst>
          </p:cNvPr>
          <p:cNvSpPr txBox="1">
            <a:spLocks/>
          </p:cNvSpPr>
          <p:nvPr/>
        </p:nvSpPr>
        <p:spPr>
          <a:xfrm>
            <a:off x="4747980" y="5618203"/>
            <a:ext cx="3994184" cy="273844"/>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750"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473763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71823" y="1110322"/>
            <a:ext cx="6356393" cy="323165"/>
          </a:xfrm>
          <a:prstGeom prst="rect">
            <a:avLst/>
          </a:prstGeom>
        </p:spPr>
        <p:txBody>
          <a:bodyPr wrap="square">
            <a:spAutoFit/>
          </a:bodyPr>
          <a:lstStyle/>
          <a:p>
            <a:pPr marL="0" lvl="1" algn="ctr" defTabSz="685800">
              <a:spcBef>
                <a:spcPct val="20000"/>
              </a:spcBef>
              <a:buClr>
                <a:srgbClr val="AD0101"/>
              </a:buClr>
              <a:defRPr/>
            </a:pPr>
            <a:r>
              <a:rPr lang="tr-TR" sz="1500" b="1" dirty="0">
                <a:solidFill>
                  <a:prstClr val="black"/>
                </a:solidFill>
                <a:latin typeface="Arial"/>
              </a:rPr>
              <a:t>TESİS VE KAYNAK YÖNETİMİNE GİRİŞ</a:t>
            </a:r>
            <a:endParaRPr lang="en-US" sz="1500" b="1" dirty="0">
              <a:solidFill>
                <a:prstClr val="black"/>
              </a:solidFill>
              <a:latin typeface="Arial"/>
            </a:endParaRPr>
          </a:p>
        </p:txBody>
      </p:sp>
      <p:sp>
        <p:nvSpPr>
          <p:cNvPr id="4" name="Dikdörtgen 3"/>
          <p:cNvSpPr/>
          <p:nvPr/>
        </p:nvSpPr>
        <p:spPr>
          <a:xfrm>
            <a:off x="473293" y="1703100"/>
            <a:ext cx="8012450" cy="4056239"/>
          </a:xfrm>
          <a:prstGeom prst="rect">
            <a:avLst/>
          </a:prstGeom>
        </p:spPr>
        <p:txBody>
          <a:bodyPr wrap="square">
            <a:spAutoFit/>
          </a:bodyPr>
          <a:lstStyle/>
          <a:p>
            <a:pPr algn="ctr" defTabSz="685800">
              <a:lnSpc>
                <a:spcPts val="3488"/>
              </a:lnSpc>
              <a:spcBef>
                <a:spcPts val="450"/>
              </a:spcBef>
              <a:spcAft>
                <a:spcPts val="450"/>
              </a:spcAft>
              <a:defRPr/>
            </a:pPr>
            <a:r>
              <a:rPr lang="tr-TR" b="1" dirty="0">
                <a:solidFill>
                  <a:prstClr val="black"/>
                </a:solidFill>
                <a:latin typeface="Arial"/>
              </a:rPr>
              <a:t>Tesis Yönetiminin Tanımı</a:t>
            </a:r>
          </a:p>
          <a:p>
            <a:pPr marL="257175" indent="-257175" algn="just" defTabSz="685800">
              <a:lnSpc>
                <a:spcPct val="150000"/>
              </a:lnSpc>
              <a:buFont typeface="Wingdings" panose="05000000000000000000" pitchFamily="2" charset="2"/>
              <a:buChar char="Ø"/>
              <a:defRPr/>
            </a:pPr>
            <a:r>
              <a:rPr lang="tr-TR" sz="1650" dirty="0" err="1">
                <a:solidFill>
                  <a:prstClr val="black"/>
                </a:solidFill>
                <a:latin typeface="Arial"/>
              </a:rPr>
              <a:t>Henley</a:t>
            </a:r>
            <a:r>
              <a:rPr lang="tr-TR" sz="1650" dirty="0">
                <a:solidFill>
                  <a:prstClr val="black"/>
                </a:solidFill>
                <a:latin typeface="Arial"/>
              </a:rPr>
              <a:t> </a:t>
            </a:r>
            <a:r>
              <a:rPr lang="tr-TR" sz="1650" dirty="0" err="1">
                <a:solidFill>
                  <a:prstClr val="black"/>
                </a:solidFill>
                <a:latin typeface="Arial"/>
              </a:rPr>
              <a:t>Centre</a:t>
            </a:r>
            <a:r>
              <a:rPr lang="tr-TR" sz="1650" dirty="0">
                <a:solidFill>
                  <a:prstClr val="black"/>
                </a:solidFill>
                <a:latin typeface="Arial"/>
              </a:rPr>
              <a:t> </a:t>
            </a:r>
            <a:r>
              <a:rPr lang="tr-TR" sz="1650" dirty="0" err="1">
                <a:solidFill>
                  <a:prstClr val="black"/>
                </a:solidFill>
                <a:latin typeface="Arial"/>
              </a:rPr>
              <a:t>for</a:t>
            </a:r>
            <a:r>
              <a:rPr lang="tr-TR" sz="1650" dirty="0">
                <a:solidFill>
                  <a:prstClr val="black"/>
                </a:solidFill>
                <a:latin typeface="Arial"/>
              </a:rPr>
              <a:t> </a:t>
            </a:r>
            <a:r>
              <a:rPr lang="tr-TR" sz="1650" dirty="0" err="1">
                <a:solidFill>
                  <a:prstClr val="black"/>
                </a:solidFill>
                <a:latin typeface="Arial"/>
              </a:rPr>
              <a:t>Forecasting</a:t>
            </a:r>
            <a:r>
              <a:rPr lang="tr-TR" sz="1650" dirty="0">
                <a:solidFill>
                  <a:prstClr val="black"/>
                </a:solidFill>
                <a:latin typeface="Arial"/>
              </a:rPr>
              <a:t> isimli Tesis Yönetimi şirketi ; Tesis Yönetimini, “</a:t>
            </a:r>
            <a:r>
              <a:rPr lang="tr-TR" sz="1650" dirty="0">
                <a:solidFill>
                  <a:srgbClr val="0070C0"/>
                </a:solidFill>
                <a:latin typeface="Arial"/>
              </a:rPr>
              <a:t>şirketin asıl faaliyet alanı ile doğrudan ilgisi olmayan bina yönetimi, data yönetimi, yemek, ikram, güvenlik, basım ve dağıtım işlerini de kapsayan tüm şirket hizmetlerinin dışarıdan yönetilmesi</a:t>
            </a:r>
            <a:r>
              <a:rPr lang="tr-TR" sz="1650" dirty="0">
                <a:solidFill>
                  <a:prstClr val="black"/>
                </a:solidFill>
                <a:latin typeface="Arial"/>
              </a:rPr>
              <a:t>” olarak tanımlamaktadır.</a:t>
            </a:r>
          </a:p>
          <a:p>
            <a:pPr marL="257175" indent="-257175" algn="just" defTabSz="685800">
              <a:lnSpc>
                <a:spcPct val="150000"/>
              </a:lnSpc>
              <a:buFont typeface="Wingdings" panose="05000000000000000000" pitchFamily="2" charset="2"/>
              <a:buChar char="Ø"/>
              <a:defRPr/>
            </a:pPr>
            <a:r>
              <a:rPr lang="tr-TR" sz="1650" dirty="0" err="1">
                <a:solidFill>
                  <a:prstClr val="black"/>
                </a:solidFill>
                <a:latin typeface="Arial"/>
              </a:rPr>
              <a:t>American</a:t>
            </a:r>
            <a:r>
              <a:rPr lang="tr-TR" sz="1650" dirty="0">
                <a:solidFill>
                  <a:prstClr val="black"/>
                </a:solidFill>
                <a:latin typeface="Arial"/>
              </a:rPr>
              <a:t> </a:t>
            </a:r>
            <a:r>
              <a:rPr lang="tr-TR" sz="1650" dirty="0" err="1">
                <a:solidFill>
                  <a:prstClr val="black"/>
                </a:solidFill>
                <a:latin typeface="Arial"/>
              </a:rPr>
              <a:t>Congress</a:t>
            </a:r>
            <a:r>
              <a:rPr lang="tr-TR" sz="1650" dirty="0">
                <a:solidFill>
                  <a:prstClr val="black"/>
                </a:solidFill>
                <a:latin typeface="Arial"/>
              </a:rPr>
              <a:t> Library tarafından kabul edilen tanımda; “</a:t>
            </a:r>
            <a:r>
              <a:rPr lang="tr-TR" sz="1650" dirty="0">
                <a:solidFill>
                  <a:srgbClr val="0070C0"/>
                </a:solidFill>
                <a:latin typeface="Arial"/>
              </a:rPr>
              <a:t>işletme, mimari, davranış ve mühendislik bilimleri ile ilgili prensiplerin entegrasyonu sayesinde fiziksel işyerinin insan ve iş ile uyumlaştırılması faaliyeti</a:t>
            </a:r>
            <a:r>
              <a:rPr lang="tr-TR" sz="1650" dirty="0">
                <a:solidFill>
                  <a:prstClr val="black"/>
                </a:solidFill>
                <a:latin typeface="Arial"/>
              </a:rPr>
              <a:t>” olduğu yazılıdır.</a:t>
            </a:r>
          </a:p>
          <a:p>
            <a:pPr algn="just" defTabSz="685800">
              <a:lnSpc>
                <a:spcPts val="3488"/>
              </a:lnSpc>
              <a:spcBef>
                <a:spcPts val="450"/>
              </a:spcBef>
              <a:spcAft>
                <a:spcPts val="450"/>
              </a:spcAft>
              <a:defRPr/>
            </a:pPr>
            <a:endParaRPr lang="tr-TR" sz="1650" spc="-38" dirty="0">
              <a:solidFill>
                <a:prstClr val="black"/>
              </a:solidFill>
              <a:latin typeface="Trebuchet MS" panose="020B0603020202020204" pitchFamily="34" charset="0"/>
              <a:ea typeface="Trebuchet MS" panose="020B0603020202020204" pitchFamily="34" charset="0"/>
              <a:cs typeface="Trebuchet MS" panose="020B0603020202020204" pitchFamily="34" charset="0"/>
            </a:endParaRPr>
          </a:p>
          <a:p>
            <a:pPr defTabSz="685800">
              <a:defRPr/>
            </a:pPr>
            <a:endParaRPr lang="tr-TR" sz="1350" dirty="0">
              <a:solidFill>
                <a:prstClr val="black"/>
              </a:solidFill>
              <a:latin typeface="Arial"/>
            </a:endParaRPr>
          </a:p>
        </p:txBody>
      </p:sp>
      <p:sp>
        <p:nvSpPr>
          <p:cNvPr id="22" name="Altbilgi Yer Tutucusu 1">
            <a:extLst>
              <a:ext uri="{FF2B5EF4-FFF2-40B4-BE49-F238E27FC236}">
                <a16:creationId xmlns:a16="http://schemas.microsoft.com/office/drawing/2014/main" xmlns="" id="{EF2D7BF5-4344-4C5A-8A4D-274FD87D8670}"/>
              </a:ext>
            </a:extLst>
          </p:cNvPr>
          <p:cNvSpPr txBox="1">
            <a:spLocks/>
          </p:cNvSpPr>
          <p:nvPr/>
        </p:nvSpPr>
        <p:spPr>
          <a:xfrm>
            <a:off x="4747980" y="5618203"/>
            <a:ext cx="3994184" cy="273844"/>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750"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192792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71823" y="1110322"/>
            <a:ext cx="6356393" cy="600164"/>
          </a:xfrm>
          <a:prstGeom prst="rect">
            <a:avLst/>
          </a:prstGeom>
        </p:spPr>
        <p:txBody>
          <a:bodyPr wrap="square">
            <a:spAutoFit/>
          </a:bodyPr>
          <a:lstStyle/>
          <a:p>
            <a:pPr marL="0" lvl="1" algn="ctr" defTabSz="685800">
              <a:spcBef>
                <a:spcPct val="20000"/>
              </a:spcBef>
              <a:buClr>
                <a:srgbClr val="AD0101"/>
              </a:buClr>
              <a:defRPr/>
            </a:pPr>
            <a:r>
              <a:rPr lang="tr-TR" sz="1500" b="1" dirty="0">
                <a:solidFill>
                  <a:prstClr val="black"/>
                </a:solidFill>
                <a:latin typeface="Arial"/>
              </a:rPr>
              <a:t>TESİS VE KAYNAK YÖNETİMİNE GİRİŞ</a:t>
            </a:r>
            <a:endParaRPr lang="en-US" sz="1500" b="1" dirty="0">
              <a:solidFill>
                <a:prstClr val="black"/>
              </a:solidFill>
              <a:latin typeface="Arial"/>
            </a:endParaRPr>
          </a:p>
          <a:p>
            <a:pPr marL="0" lvl="1" algn="ctr" defTabSz="685800">
              <a:spcBef>
                <a:spcPct val="20000"/>
              </a:spcBef>
              <a:buClr>
                <a:srgbClr val="AD0101"/>
              </a:buClr>
              <a:defRPr/>
            </a:pPr>
            <a:endParaRPr lang="en-US" sz="1500" b="1" dirty="0">
              <a:solidFill>
                <a:prstClr val="black"/>
              </a:solidFill>
              <a:latin typeface="Arial"/>
            </a:endParaRPr>
          </a:p>
        </p:txBody>
      </p:sp>
      <p:sp>
        <p:nvSpPr>
          <p:cNvPr id="4" name="Dikdörtgen 3"/>
          <p:cNvSpPr/>
          <p:nvPr/>
        </p:nvSpPr>
        <p:spPr>
          <a:xfrm>
            <a:off x="473293" y="1703101"/>
            <a:ext cx="8012450" cy="3467616"/>
          </a:xfrm>
          <a:prstGeom prst="rect">
            <a:avLst/>
          </a:prstGeom>
        </p:spPr>
        <p:txBody>
          <a:bodyPr wrap="square">
            <a:spAutoFit/>
          </a:bodyPr>
          <a:lstStyle/>
          <a:p>
            <a:pPr algn="ctr" defTabSz="685800">
              <a:lnSpc>
                <a:spcPts val="3488"/>
              </a:lnSpc>
              <a:spcBef>
                <a:spcPts val="450"/>
              </a:spcBef>
              <a:spcAft>
                <a:spcPts val="450"/>
              </a:spcAft>
              <a:defRPr/>
            </a:pPr>
            <a:r>
              <a:rPr lang="tr-TR" b="1" dirty="0">
                <a:solidFill>
                  <a:prstClr val="black"/>
                </a:solidFill>
                <a:latin typeface="Arial"/>
              </a:rPr>
              <a:t>Tesis Yönetiminin Tanımı</a:t>
            </a:r>
          </a:p>
          <a:p>
            <a:pPr marL="257175" indent="-257175" algn="just" defTabSz="685800">
              <a:lnSpc>
                <a:spcPct val="150000"/>
              </a:lnSpc>
              <a:buFont typeface="Wingdings" panose="05000000000000000000" pitchFamily="2" charset="2"/>
              <a:buChar char="Ø"/>
              <a:defRPr/>
            </a:pPr>
            <a:r>
              <a:rPr lang="tr-TR" sz="1500" dirty="0" err="1">
                <a:solidFill>
                  <a:prstClr val="black"/>
                </a:solidFill>
                <a:latin typeface="Arial"/>
              </a:rPr>
              <a:t>Webster</a:t>
            </a:r>
            <a:r>
              <a:rPr lang="tr-TR" sz="1500" dirty="0">
                <a:solidFill>
                  <a:prstClr val="black"/>
                </a:solidFill>
                <a:latin typeface="Arial"/>
              </a:rPr>
              <a:t> sözlüğüne göre; Tesis, (</a:t>
            </a:r>
            <a:r>
              <a:rPr lang="tr-TR" sz="1500" dirty="0" err="1">
                <a:solidFill>
                  <a:prstClr val="black"/>
                </a:solidFill>
                <a:latin typeface="Arial"/>
              </a:rPr>
              <a:t>Facility</a:t>
            </a:r>
            <a:r>
              <a:rPr lang="tr-TR" sz="1500" dirty="0">
                <a:solidFill>
                  <a:prstClr val="black"/>
                </a:solidFill>
                <a:latin typeface="Arial"/>
              </a:rPr>
              <a:t>) “</a:t>
            </a:r>
            <a:r>
              <a:rPr lang="tr-TR" sz="1500" dirty="0">
                <a:solidFill>
                  <a:srgbClr val="0070C0"/>
                </a:solidFill>
                <a:latin typeface="Arial"/>
              </a:rPr>
              <a:t>yönetimin hedeflerine ulaşmasını, işleyişini veya uygulamalarını kolaylaştırmaya yardımcı olan bir araçtır ve özel bir amaca hizmet etmek üzere kurulmuş, tesis edilmiş veya yapılandırılmış olabilir.</a:t>
            </a:r>
            <a:r>
              <a:rPr lang="tr-TR" sz="1500" dirty="0">
                <a:solidFill>
                  <a:prstClr val="black"/>
                </a:solidFill>
                <a:latin typeface="Arial"/>
              </a:rPr>
              <a:t>”</a:t>
            </a:r>
          </a:p>
          <a:p>
            <a:pPr marL="257175" indent="-257175" algn="just" defTabSz="685800">
              <a:lnSpc>
                <a:spcPct val="150000"/>
              </a:lnSpc>
              <a:buFont typeface="Wingdings" panose="05000000000000000000" pitchFamily="2" charset="2"/>
              <a:buChar char="Ø"/>
              <a:defRPr/>
            </a:pPr>
            <a:r>
              <a:rPr lang="tr-TR" sz="1500" dirty="0" err="1">
                <a:solidFill>
                  <a:prstClr val="black"/>
                </a:solidFill>
                <a:latin typeface="Arial"/>
              </a:rPr>
              <a:t>Redhouse’da</a:t>
            </a:r>
            <a:r>
              <a:rPr lang="tr-TR" sz="1500" dirty="0">
                <a:solidFill>
                  <a:prstClr val="black"/>
                </a:solidFill>
                <a:latin typeface="Arial"/>
              </a:rPr>
              <a:t>; </a:t>
            </a:r>
            <a:r>
              <a:rPr lang="tr-TR" sz="1500" dirty="0" err="1">
                <a:solidFill>
                  <a:prstClr val="black"/>
                </a:solidFill>
                <a:latin typeface="Arial"/>
              </a:rPr>
              <a:t>facility</a:t>
            </a:r>
            <a:r>
              <a:rPr lang="tr-TR" sz="1500" dirty="0">
                <a:solidFill>
                  <a:prstClr val="black"/>
                </a:solidFill>
                <a:latin typeface="Arial"/>
              </a:rPr>
              <a:t>: </a:t>
            </a:r>
            <a:r>
              <a:rPr lang="tr-TR" sz="1500" dirty="0">
                <a:solidFill>
                  <a:srgbClr val="0070C0"/>
                </a:solidFill>
                <a:latin typeface="Arial"/>
              </a:rPr>
              <a:t>“Kolaylık, suhulet; fesahat; serbestlik; uzluk, hüner, askeri terim olarak: özel bir iş için yapılmış bina, </a:t>
            </a:r>
            <a:r>
              <a:rPr lang="tr-TR" sz="1500" dirty="0" err="1">
                <a:solidFill>
                  <a:srgbClr val="0070C0"/>
                </a:solidFill>
                <a:latin typeface="Arial"/>
              </a:rPr>
              <a:t>facilities</a:t>
            </a:r>
            <a:r>
              <a:rPr lang="tr-TR" sz="1500" b="1" dirty="0">
                <a:solidFill>
                  <a:srgbClr val="0070C0"/>
                </a:solidFill>
                <a:latin typeface="Arial"/>
              </a:rPr>
              <a:t>:</a:t>
            </a:r>
            <a:r>
              <a:rPr lang="tr-TR" sz="1500" dirty="0">
                <a:solidFill>
                  <a:srgbClr val="0070C0"/>
                </a:solidFill>
                <a:latin typeface="Arial"/>
              </a:rPr>
              <a:t> “ Vasıta, imkan, bina, tesisat” olarak açıklanmaktadır.</a:t>
            </a:r>
          </a:p>
          <a:p>
            <a:pPr algn="just" defTabSz="685800">
              <a:lnSpc>
                <a:spcPts val="3488"/>
              </a:lnSpc>
              <a:spcBef>
                <a:spcPts val="450"/>
              </a:spcBef>
              <a:spcAft>
                <a:spcPts val="450"/>
              </a:spcAft>
              <a:defRPr/>
            </a:pPr>
            <a:endParaRPr lang="tr-TR" sz="1650" spc="-38" dirty="0">
              <a:solidFill>
                <a:prstClr val="black"/>
              </a:solidFill>
              <a:latin typeface="Trebuchet MS" panose="020B0603020202020204" pitchFamily="34" charset="0"/>
              <a:ea typeface="Trebuchet MS" panose="020B0603020202020204" pitchFamily="34" charset="0"/>
              <a:cs typeface="Trebuchet MS" panose="020B0603020202020204" pitchFamily="34" charset="0"/>
            </a:endParaRPr>
          </a:p>
          <a:p>
            <a:pPr defTabSz="685800">
              <a:defRPr/>
            </a:pPr>
            <a:endParaRPr lang="tr-TR" sz="1350" dirty="0">
              <a:solidFill>
                <a:prstClr val="black"/>
              </a:solidFill>
              <a:latin typeface="Arial"/>
            </a:endParaRPr>
          </a:p>
        </p:txBody>
      </p:sp>
      <p:sp>
        <p:nvSpPr>
          <p:cNvPr id="22" name="Altbilgi Yer Tutucusu 1">
            <a:extLst>
              <a:ext uri="{FF2B5EF4-FFF2-40B4-BE49-F238E27FC236}">
                <a16:creationId xmlns:a16="http://schemas.microsoft.com/office/drawing/2014/main" xmlns="" id="{1308DF7E-8BCF-48D5-AAEC-D3A2E8EC9F2F}"/>
              </a:ext>
            </a:extLst>
          </p:cNvPr>
          <p:cNvSpPr txBox="1">
            <a:spLocks/>
          </p:cNvSpPr>
          <p:nvPr/>
        </p:nvSpPr>
        <p:spPr>
          <a:xfrm>
            <a:off x="4747980" y="5618203"/>
            <a:ext cx="3994184" cy="273844"/>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750"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4101051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71823" y="1110322"/>
            <a:ext cx="6356393" cy="600164"/>
          </a:xfrm>
          <a:prstGeom prst="rect">
            <a:avLst/>
          </a:prstGeom>
        </p:spPr>
        <p:txBody>
          <a:bodyPr wrap="square">
            <a:spAutoFit/>
          </a:bodyPr>
          <a:lstStyle/>
          <a:p>
            <a:pPr marL="0" lvl="1" algn="ctr" defTabSz="685800">
              <a:spcBef>
                <a:spcPct val="20000"/>
              </a:spcBef>
              <a:buClr>
                <a:srgbClr val="AD0101"/>
              </a:buClr>
              <a:defRPr/>
            </a:pPr>
            <a:r>
              <a:rPr lang="tr-TR" sz="1500" b="1" dirty="0">
                <a:solidFill>
                  <a:prstClr val="black"/>
                </a:solidFill>
                <a:latin typeface="Arial"/>
              </a:rPr>
              <a:t>TESİS VE KAYNAK YÖNETİMİNE GİRİŞ</a:t>
            </a:r>
            <a:endParaRPr lang="en-US" sz="1500" b="1" dirty="0">
              <a:solidFill>
                <a:prstClr val="black"/>
              </a:solidFill>
              <a:latin typeface="Arial"/>
            </a:endParaRPr>
          </a:p>
          <a:p>
            <a:pPr marL="0" lvl="1" algn="ctr" defTabSz="685800">
              <a:spcBef>
                <a:spcPct val="20000"/>
              </a:spcBef>
              <a:buClr>
                <a:srgbClr val="AD0101"/>
              </a:buClr>
              <a:defRPr/>
            </a:pPr>
            <a:endParaRPr lang="en-US" sz="1500" b="1" dirty="0">
              <a:solidFill>
                <a:prstClr val="black"/>
              </a:solidFill>
              <a:latin typeface="Arial"/>
            </a:endParaRPr>
          </a:p>
        </p:txBody>
      </p:sp>
      <p:sp>
        <p:nvSpPr>
          <p:cNvPr id="4" name="Dikdörtgen 3"/>
          <p:cNvSpPr/>
          <p:nvPr/>
        </p:nvSpPr>
        <p:spPr>
          <a:xfrm>
            <a:off x="473293" y="1520965"/>
            <a:ext cx="8012450" cy="4131900"/>
          </a:xfrm>
          <a:prstGeom prst="rect">
            <a:avLst/>
          </a:prstGeom>
        </p:spPr>
        <p:txBody>
          <a:bodyPr wrap="square">
            <a:spAutoFit/>
          </a:bodyPr>
          <a:lstStyle/>
          <a:p>
            <a:pPr algn="ctr" defTabSz="685800">
              <a:lnSpc>
                <a:spcPts val="3488"/>
              </a:lnSpc>
              <a:spcBef>
                <a:spcPts val="450"/>
              </a:spcBef>
              <a:spcAft>
                <a:spcPts val="450"/>
              </a:spcAft>
              <a:defRPr/>
            </a:pPr>
            <a:r>
              <a:rPr lang="tr-TR" sz="1500" b="1" dirty="0">
                <a:solidFill>
                  <a:prstClr val="black"/>
                </a:solidFill>
                <a:latin typeface="Arial"/>
              </a:rPr>
              <a:t>Tesis Yönetiminin Tanımı</a:t>
            </a:r>
          </a:p>
          <a:p>
            <a:pPr marL="257175" indent="-257175" algn="just" defTabSz="685800">
              <a:lnSpc>
                <a:spcPct val="150000"/>
              </a:lnSpc>
              <a:buFont typeface="Wingdings" panose="05000000000000000000" pitchFamily="2" charset="2"/>
              <a:buChar char="Ø"/>
              <a:defRPr/>
            </a:pPr>
            <a:r>
              <a:rPr lang="tr-TR" sz="1500" dirty="0">
                <a:solidFill>
                  <a:prstClr val="black"/>
                </a:solidFill>
                <a:latin typeface="Arial"/>
              </a:rPr>
              <a:t>Teknik sözlükte ise; </a:t>
            </a:r>
            <a:r>
              <a:rPr lang="tr-TR" sz="1500" b="1" dirty="0" err="1">
                <a:solidFill>
                  <a:prstClr val="black"/>
                </a:solidFill>
                <a:latin typeface="Arial"/>
              </a:rPr>
              <a:t>facility</a:t>
            </a:r>
            <a:r>
              <a:rPr lang="tr-TR" sz="1500" b="1" dirty="0">
                <a:solidFill>
                  <a:prstClr val="black"/>
                </a:solidFill>
                <a:latin typeface="Arial"/>
              </a:rPr>
              <a:t> </a:t>
            </a:r>
            <a:r>
              <a:rPr lang="tr-TR" sz="1500" dirty="0">
                <a:solidFill>
                  <a:prstClr val="black"/>
                </a:solidFill>
                <a:latin typeface="Arial"/>
              </a:rPr>
              <a:t>(mühendislik) “tesis; </a:t>
            </a:r>
            <a:r>
              <a:rPr lang="tr-TR" sz="1500" dirty="0">
                <a:solidFill>
                  <a:srgbClr val="0070C0"/>
                </a:solidFill>
                <a:latin typeface="Arial"/>
              </a:rPr>
              <a:t>Bir fonksiyonun yapılmasını veya bir görevin yerine getirilmesini kolaylaştırmak için kullanılan fiziki bir kuruluş veya tesisat</a:t>
            </a:r>
            <a:r>
              <a:rPr lang="tr-TR" sz="1500" dirty="0">
                <a:solidFill>
                  <a:prstClr val="black"/>
                </a:solidFill>
                <a:latin typeface="Arial"/>
              </a:rPr>
              <a:t>. (Haberleşme)  </a:t>
            </a:r>
            <a:r>
              <a:rPr lang="tr-TR" sz="1500" dirty="0">
                <a:solidFill>
                  <a:srgbClr val="0070C0"/>
                </a:solidFill>
                <a:latin typeface="Arial"/>
              </a:rPr>
              <a:t>Haberleşme hizmeti sağlamakta kullanılan yada kullanılmaya hazır olan her şey. Daha yaygın olarak haberleşme yolları için kullanılan genel terim</a:t>
            </a:r>
            <a:r>
              <a:rPr lang="tr-TR" sz="1500" dirty="0">
                <a:solidFill>
                  <a:prstClr val="black"/>
                </a:solidFill>
                <a:latin typeface="Arial"/>
              </a:rPr>
              <a:t>”</a:t>
            </a:r>
            <a:r>
              <a:rPr lang="tr-TR" sz="1500" baseline="30000" dirty="0">
                <a:solidFill>
                  <a:prstClr val="black"/>
                </a:solidFill>
                <a:latin typeface="Arial"/>
              </a:rPr>
              <a:t> </a:t>
            </a:r>
            <a:r>
              <a:rPr lang="tr-TR" sz="1500" dirty="0">
                <a:solidFill>
                  <a:prstClr val="black"/>
                </a:solidFill>
                <a:latin typeface="Arial"/>
              </a:rPr>
              <a:t>bilgileri mevcuttur.</a:t>
            </a:r>
          </a:p>
          <a:p>
            <a:pPr marL="257175" indent="-257175" algn="just" defTabSz="685800">
              <a:lnSpc>
                <a:spcPct val="150000"/>
              </a:lnSpc>
              <a:spcBef>
                <a:spcPts val="450"/>
              </a:spcBef>
              <a:spcAft>
                <a:spcPts val="450"/>
              </a:spcAft>
              <a:buFont typeface="Wingdings" panose="020B0604020202020204" pitchFamily="2" charset="2"/>
              <a:buChar char="§"/>
              <a:defRPr/>
            </a:pPr>
            <a:r>
              <a:rPr lang="tr-TR" sz="1500" dirty="0">
                <a:solidFill>
                  <a:prstClr val="black"/>
                </a:solidFill>
                <a:latin typeface="Arial"/>
              </a:rPr>
              <a:t>Tesisler organizasyonun temel işi ile ilgili faaliyetleri destekler. Bu faaliyetler, organizasyonun belirli ürün veya hizmetlerinin üretilmesini yönlendiren faaliyetlerdir. Genelde tesis kavramı, sadece binaları veya diğer belirli unsurları tarif etmemektedir. Soyut bir kavram olarak kullanılmakta ve açık bir fonksiyonel anlam taşımaktadır. Organizasyonun temel işini destekleyen belirli bir amacı vardır.</a:t>
            </a:r>
          </a:p>
        </p:txBody>
      </p:sp>
      <p:sp>
        <p:nvSpPr>
          <p:cNvPr id="22" name="Altbilgi Yer Tutucusu 1">
            <a:extLst>
              <a:ext uri="{FF2B5EF4-FFF2-40B4-BE49-F238E27FC236}">
                <a16:creationId xmlns:a16="http://schemas.microsoft.com/office/drawing/2014/main" xmlns="" id="{039F3519-0425-4672-9485-8A9927427E08}"/>
              </a:ext>
            </a:extLst>
          </p:cNvPr>
          <p:cNvSpPr txBox="1">
            <a:spLocks/>
          </p:cNvSpPr>
          <p:nvPr/>
        </p:nvSpPr>
        <p:spPr>
          <a:xfrm>
            <a:off x="4747980" y="5618203"/>
            <a:ext cx="3994184" cy="273844"/>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750"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835184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71823" y="1110322"/>
            <a:ext cx="6356393" cy="600164"/>
          </a:xfrm>
          <a:prstGeom prst="rect">
            <a:avLst/>
          </a:prstGeom>
        </p:spPr>
        <p:txBody>
          <a:bodyPr wrap="square">
            <a:spAutoFit/>
          </a:bodyPr>
          <a:lstStyle/>
          <a:p>
            <a:pPr marL="0" lvl="1" algn="ctr" defTabSz="685800">
              <a:spcBef>
                <a:spcPct val="20000"/>
              </a:spcBef>
              <a:buClr>
                <a:srgbClr val="AD0101"/>
              </a:buClr>
              <a:defRPr/>
            </a:pPr>
            <a:r>
              <a:rPr lang="tr-TR" sz="1500" b="1" dirty="0">
                <a:solidFill>
                  <a:prstClr val="black"/>
                </a:solidFill>
                <a:latin typeface="Arial"/>
              </a:rPr>
              <a:t>TESİS VE KAYNAK YÖNETİMİNE GİRİŞ</a:t>
            </a:r>
            <a:endParaRPr lang="en-US" sz="1500" b="1" dirty="0">
              <a:solidFill>
                <a:prstClr val="black"/>
              </a:solidFill>
              <a:latin typeface="Arial"/>
            </a:endParaRPr>
          </a:p>
          <a:p>
            <a:pPr marL="0" lvl="1" algn="ctr" defTabSz="685800">
              <a:spcBef>
                <a:spcPct val="20000"/>
              </a:spcBef>
              <a:buClr>
                <a:srgbClr val="AD0101"/>
              </a:buClr>
              <a:defRPr/>
            </a:pPr>
            <a:endParaRPr lang="en-US" sz="1500" b="1" dirty="0">
              <a:solidFill>
                <a:prstClr val="black"/>
              </a:solidFill>
              <a:latin typeface="Arial"/>
            </a:endParaRPr>
          </a:p>
        </p:txBody>
      </p:sp>
      <p:sp>
        <p:nvSpPr>
          <p:cNvPr id="4" name="Dikdörtgen 3"/>
          <p:cNvSpPr/>
          <p:nvPr/>
        </p:nvSpPr>
        <p:spPr>
          <a:xfrm>
            <a:off x="473293" y="1703100"/>
            <a:ext cx="8012450" cy="3041858"/>
          </a:xfrm>
          <a:prstGeom prst="rect">
            <a:avLst/>
          </a:prstGeom>
        </p:spPr>
        <p:txBody>
          <a:bodyPr wrap="square">
            <a:spAutoFit/>
          </a:bodyPr>
          <a:lstStyle/>
          <a:p>
            <a:pPr algn="ctr" defTabSz="685800">
              <a:lnSpc>
                <a:spcPts val="3488"/>
              </a:lnSpc>
              <a:spcBef>
                <a:spcPts val="450"/>
              </a:spcBef>
              <a:spcAft>
                <a:spcPts val="450"/>
              </a:spcAft>
              <a:defRPr/>
            </a:pPr>
            <a:r>
              <a:rPr lang="tr-TR" sz="1500" b="1" dirty="0">
                <a:solidFill>
                  <a:prstClr val="black"/>
                </a:solidFill>
                <a:latin typeface="Arial"/>
              </a:rPr>
              <a:t>Tesis Yönetiminin Tanımı</a:t>
            </a:r>
          </a:p>
          <a:p>
            <a:pPr marL="257175" indent="-257175" algn="just" defTabSz="685800">
              <a:lnSpc>
                <a:spcPct val="150000"/>
              </a:lnSpc>
              <a:buFont typeface="Wingdings" panose="05000000000000000000" pitchFamily="2" charset="2"/>
              <a:buChar char="Ø"/>
              <a:defRPr/>
            </a:pPr>
            <a:r>
              <a:rPr lang="tr-TR" sz="1500" dirty="0">
                <a:solidFill>
                  <a:prstClr val="black"/>
                </a:solidFill>
                <a:latin typeface="Arial"/>
              </a:rPr>
              <a:t>Tesislerin yönetilmeye ihtiyacı vardır. Yönetim, bir şeyi beceriyle bir amaca yöneltmede kullanılan idare sanatı veya işidir. Bu bizi basit bir sözlük tanımına götürür: “</a:t>
            </a:r>
            <a:r>
              <a:rPr lang="tr-TR" sz="1500" dirty="0">
                <a:solidFill>
                  <a:srgbClr val="0070C0"/>
                </a:solidFill>
                <a:latin typeface="Arial"/>
              </a:rPr>
              <a:t>Tesis Yönetimi, özel bir amaca hizmet etmek üzere kurulmuş, tesis edilmiş veya yapılandırılmış bir şeyi beceriyle bir amaca yöneltmede kullanılan idare sanatı veya işidir. Bu, işyerinin faaliyetini, işleyişini veya uygulamalarını kolaylaştırmaya yardımcı olan bir şeydir.”</a:t>
            </a:r>
          </a:p>
          <a:p>
            <a:pPr algn="just" defTabSz="685800">
              <a:lnSpc>
                <a:spcPct val="150000"/>
              </a:lnSpc>
              <a:spcBef>
                <a:spcPts val="450"/>
              </a:spcBef>
              <a:spcAft>
                <a:spcPts val="450"/>
              </a:spcAft>
              <a:defRPr/>
            </a:pPr>
            <a:endParaRPr lang="tr-TR" sz="1500" spc="-38" dirty="0">
              <a:solidFill>
                <a:prstClr val="black"/>
              </a:solidFill>
              <a:latin typeface="Trebuchet MS" panose="020B0603020202020204" pitchFamily="34" charset="0"/>
              <a:ea typeface="Trebuchet MS" panose="020B0603020202020204" pitchFamily="34" charset="0"/>
              <a:cs typeface="Trebuchet MS" panose="020B0603020202020204" pitchFamily="34" charset="0"/>
            </a:endParaRPr>
          </a:p>
          <a:p>
            <a:pPr defTabSz="685800">
              <a:defRPr/>
            </a:pPr>
            <a:endParaRPr lang="tr-TR" sz="1500" dirty="0">
              <a:solidFill>
                <a:prstClr val="black"/>
              </a:solidFill>
              <a:latin typeface="Arial"/>
            </a:endParaRPr>
          </a:p>
        </p:txBody>
      </p:sp>
      <p:sp>
        <p:nvSpPr>
          <p:cNvPr id="22" name="Altbilgi Yer Tutucusu 1">
            <a:extLst>
              <a:ext uri="{FF2B5EF4-FFF2-40B4-BE49-F238E27FC236}">
                <a16:creationId xmlns:a16="http://schemas.microsoft.com/office/drawing/2014/main" xmlns="" id="{7EADE056-801C-49ED-9D8C-9DEC6855FD95}"/>
              </a:ext>
            </a:extLst>
          </p:cNvPr>
          <p:cNvSpPr txBox="1">
            <a:spLocks/>
          </p:cNvSpPr>
          <p:nvPr/>
        </p:nvSpPr>
        <p:spPr>
          <a:xfrm>
            <a:off x="4747980" y="5618203"/>
            <a:ext cx="3994184" cy="273844"/>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750"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156456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71823" y="1110322"/>
            <a:ext cx="6356393" cy="600164"/>
          </a:xfrm>
          <a:prstGeom prst="rect">
            <a:avLst/>
          </a:prstGeom>
        </p:spPr>
        <p:txBody>
          <a:bodyPr wrap="square">
            <a:spAutoFit/>
          </a:bodyPr>
          <a:lstStyle/>
          <a:p>
            <a:pPr marL="0" lvl="1" algn="ctr" defTabSz="685800">
              <a:spcBef>
                <a:spcPct val="20000"/>
              </a:spcBef>
              <a:buClr>
                <a:srgbClr val="AD0101"/>
              </a:buClr>
              <a:defRPr/>
            </a:pPr>
            <a:r>
              <a:rPr lang="tr-TR" sz="1500" b="1" dirty="0">
                <a:solidFill>
                  <a:prstClr val="black"/>
                </a:solidFill>
                <a:latin typeface="Arial"/>
              </a:rPr>
              <a:t>TESİS VE KAYNAK YÖNETİMİNE GİRİŞ</a:t>
            </a:r>
            <a:endParaRPr lang="en-US" sz="1500" b="1" dirty="0">
              <a:solidFill>
                <a:prstClr val="black"/>
              </a:solidFill>
              <a:latin typeface="Arial"/>
            </a:endParaRPr>
          </a:p>
          <a:p>
            <a:pPr marL="0" lvl="1" algn="ctr" defTabSz="685800">
              <a:spcBef>
                <a:spcPct val="20000"/>
              </a:spcBef>
              <a:buClr>
                <a:srgbClr val="AD0101"/>
              </a:buClr>
              <a:defRPr/>
            </a:pPr>
            <a:endParaRPr lang="en-US" sz="1500" b="1" dirty="0">
              <a:solidFill>
                <a:prstClr val="black"/>
              </a:solidFill>
              <a:latin typeface="Arial"/>
            </a:endParaRPr>
          </a:p>
        </p:txBody>
      </p:sp>
      <p:sp>
        <p:nvSpPr>
          <p:cNvPr id="4" name="Dikdörtgen 3"/>
          <p:cNvSpPr/>
          <p:nvPr/>
        </p:nvSpPr>
        <p:spPr>
          <a:xfrm>
            <a:off x="473293" y="1703100"/>
            <a:ext cx="8012450" cy="3606115"/>
          </a:xfrm>
          <a:prstGeom prst="rect">
            <a:avLst/>
          </a:prstGeom>
        </p:spPr>
        <p:txBody>
          <a:bodyPr wrap="square">
            <a:spAutoFit/>
          </a:bodyPr>
          <a:lstStyle/>
          <a:p>
            <a:pPr algn="ctr" defTabSz="685800">
              <a:lnSpc>
                <a:spcPts val="3488"/>
              </a:lnSpc>
              <a:spcBef>
                <a:spcPts val="450"/>
              </a:spcBef>
              <a:spcAft>
                <a:spcPts val="450"/>
              </a:spcAft>
              <a:defRPr/>
            </a:pPr>
            <a:r>
              <a:rPr lang="tr-TR" sz="1500" b="1" dirty="0">
                <a:solidFill>
                  <a:prstClr val="black"/>
                </a:solidFill>
                <a:latin typeface="Arial"/>
              </a:rPr>
              <a:t>Tesis Yönetiminin Tanımı</a:t>
            </a:r>
          </a:p>
          <a:p>
            <a:pPr marL="257175" indent="-257175" algn="just" defTabSz="685800">
              <a:lnSpc>
                <a:spcPct val="150000"/>
              </a:lnSpc>
              <a:buFont typeface="Wingdings" panose="05000000000000000000" pitchFamily="2" charset="2"/>
              <a:buChar char="Ø"/>
              <a:defRPr/>
            </a:pPr>
            <a:r>
              <a:rPr lang="tr-TR" sz="1500" dirty="0">
                <a:solidFill>
                  <a:prstClr val="black"/>
                </a:solidFill>
                <a:latin typeface="Arial"/>
              </a:rPr>
              <a:t>Bu tanımlama ile beraber meslekte kullanılan bazı diğer tanımlamaları da gözden geçirebiliriz. </a:t>
            </a:r>
            <a:r>
              <a:rPr lang="tr-TR" sz="1500" dirty="0" err="1">
                <a:solidFill>
                  <a:prstClr val="black"/>
                </a:solidFill>
                <a:latin typeface="Arial"/>
              </a:rPr>
              <a:t>Cotts</a:t>
            </a:r>
            <a:r>
              <a:rPr lang="tr-TR" sz="1500" dirty="0">
                <a:solidFill>
                  <a:prstClr val="black"/>
                </a:solidFill>
                <a:latin typeface="Arial"/>
              </a:rPr>
              <a:t> ve Lee Tesis Yönetimini şöyle tanımlamıştır: “</a:t>
            </a:r>
            <a:r>
              <a:rPr lang="tr-TR" sz="1500" dirty="0">
                <a:solidFill>
                  <a:srgbClr val="0070C0"/>
                </a:solidFill>
                <a:latin typeface="Arial"/>
              </a:rPr>
              <a:t>Organizasyonun işi, fiziksel iş yeri ve çalışan insanlar arasında koordinasyon sağlama faaliyetidir ve işletme yönetimi, mimari, davranış ve mühendislik bilimleri ilkelerini kapsar</a:t>
            </a:r>
            <a:r>
              <a:rPr lang="tr-TR" sz="1500" dirty="0">
                <a:solidFill>
                  <a:prstClr val="black"/>
                </a:solidFill>
                <a:latin typeface="Arial"/>
              </a:rPr>
              <a:t>.” </a:t>
            </a:r>
            <a:r>
              <a:rPr lang="tr-TR" sz="1500" dirty="0" err="1">
                <a:solidFill>
                  <a:prstClr val="black"/>
                </a:solidFill>
                <a:latin typeface="Arial"/>
              </a:rPr>
              <a:t>Cotts</a:t>
            </a:r>
            <a:r>
              <a:rPr lang="tr-TR" sz="1500" dirty="0">
                <a:solidFill>
                  <a:prstClr val="black"/>
                </a:solidFill>
                <a:latin typeface="Arial"/>
              </a:rPr>
              <a:t> ve Lee, mesleğin teknik ve finansal yanını vurguladıkları tanımlarını genişletirken, tesis yönetimine ait 14 temel faaliyeti sıralamaktadır. Bunlar, bina ve sistemleri, teçhizatlar, bilgi teknolojisi (İT) ve güvenlik gibi faaliyetler başta olmak üzere genel hizmetler, yemek, lojistik ve basım gibi konulan içermektedir.</a:t>
            </a:r>
            <a:endParaRPr lang="tr-TR" sz="1500" spc="-38" dirty="0">
              <a:solidFill>
                <a:prstClr val="black"/>
              </a:solidFill>
              <a:latin typeface="Trebuchet MS" panose="020B0603020202020204" pitchFamily="34" charset="0"/>
              <a:ea typeface="Trebuchet MS" panose="020B0603020202020204" pitchFamily="34" charset="0"/>
              <a:cs typeface="Trebuchet MS" panose="020B0603020202020204" pitchFamily="34" charset="0"/>
            </a:endParaRPr>
          </a:p>
          <a:p>
            <a:pPr defTabSz="685800">
              <a:defRPr/>
            </a:pPr>
            <a:endParaRPr lang="tr-TR" sz="1500" dirty="0">
              <a:solidFill>
                <a:prstClr val="black"/>
              </a:solidFill>
              <a:latin typeface="Arial"/>
            </a:endParaRPr>
          </a:p>
        </p:txBody>
      </p:sp>
      <p:sp>
        <p:nvSpPr>
          <p:cNvPr id="22" name="Altbilgi Yer Tutucusu 1">
            <a:extLst>
              <a:ext uri="{FF2B5EF4-FFF2-40B4-BE49-F238E27FC236}">
                <a16:creationId xmlns:a16="http://schemas.microsoft.com/office/drawing/2014/main" xmlns="" id="{9DCF2F0D-454D-4627-AB9E-F3EBA32B7120}"/>
              </a:ext>
            </a:extLst>
          </p:cNvPr>
          <p:cNvSpPr txBox="1">
            <a:spLocks/>
          </p:cNvSpPr>
          <p:nvPr/>
        </p:nvSpPr>
        <p:spPr>
          <a:xfrm>
            <a:off x="4747980" y="5618203"/>
            <a:ext cx="3994184" cy="273844"/>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750"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978598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71823" y="1110322"/>
            <a:ext cx="6356393" cy="600164"/>
          </a:xfrm>
          <a:prstGeom prst="rect">
            <a:avLst/>
          </a:prstGeom>
        </p:spPr>
        <p:txBody>
          <a:bodyPr wrap="square">
            <a:spAutoFit/>
          </a:bodyPr>
          <a:lstStyle/>
          <a:p>
            <a:pPr marL="0" lvl="1" algn="ctr" defTabSz="685800">
              <a:spcBef>
                <a:spcPct val="20000"/>
              </a:spcBef>
              <a:buClr>
                <a:srgbClr val="AD0101"/>
              </a:buClr>
              <a:defRPr/>
            </a:pPr>
            <a:r>
              <a:rPr lang="tr-TR" sz="1500" b="1" dirty="0">
                <a:solidFill>
                  <a:prstClr val="black"/>
                </a:solidFill>
                <a:latin typeface="Arial"/>
              </a:rPr>
              <a:t>TESİS VE KAYNAK YÖNETİMİNE GİRİŞ</a:t>
            </a:r>
            <a:endParaRPr lang="en-US" sz="1500" b="1" dirty="0">
              <a:solidFill>
                <a:prstClr val="black"/>
              </a:solidFill>
              <a:latin typeface="Arial"/>
            </a:endParaRPr>
          </a:p>
          <a:p>
            <a:pPr marL="0" lvl="1" algn="ctr" defTabSz="685800">
              <a:spcBef>
                <a:spcPct val="20000"/>
              </a:spcBef>
              <a:buClr>
                <a:srgbClr val="AD0101"/>
              </a:buClr>
              <a:defRPr/>
            </a:pPr>
            <a:endParaRPr lang="en-US" sz="1500" b="1" dirty="0">
              <a:solidFill>
                <a:prstClr val="black"/>
              </a:solidFill>
              <a:latin typeface="Arial"/>
            </a:endParaRPr>
          </a:p>
        </p:txBody>
      </p:sp>
      <p:sp>
        <p:nvSpPr>
          <p:cNvPr id="4" name="Dikdörtgen 3"/>
          <p:cNvSpPr/>
          <p:nvPr/>
        </p:nvSpPr>
        <p:spPr>
          <a:xfrm>
            <a:off x="473293" y="1703101"/>
            <a:ext cx="8012450" cy="4067780"/>
          </a:xfrm>
          <a:prstGeom prst="rect">
            <a:avLst/>
          </a:prstGeom>
        </p:spPr>
        <p:txBody>
          <a:bodyPr wrap="square">
            <a:spAutoFit/>
          </a:bodyPr>
          <a:lstStyle/>
          <a:p>
            <a:pPr algn="ctr" defTabSz="685800">
              <a:lnSpc>
                <a:spcPts val="3488"/>
              </a:lnSpc>
              <a:spcBef>
                <a:spcPts val="450"/>
              </a:spcBef>
              <a:spcAft>
                <a:spcPts val="450"/>
              </a:spcAft>
              <a:defRPr/>
            </a:pPr>
            <a:r>
              <a:rPr lang="tr-TR" sz="1500" b="1" dirty="0">
                <a:solidFill>
                  <a:prstClr val="black"/>
                </a:solidFill>
                <a:latin typeface="Arial"/>
              </a:rPr>
              <a:t>Tesis Yönetiminin Tanımı</a:t>
            </a:r>
          </a:p>
          <a:p>
            <a:pPr marL="257175" indent="-257175" algn="just" defTabSz="685800">
              <a:lnSpc>
                <a:spcPct val="150000"/>
              </a:lnSpc>
              <a:buFont typeface="Wingdings" panose="05000000000000000000" pitchFamily="2" charset="2"/>
              <a:buChar char="Ø"/>
              <a:defRPr/>
            </a:pPr>
            <a:r>
              <a:rPr lang="tr-TR" sz="1500" dirty="0" err="1">
                <a:solidFill>
                  <a:prstClr val="black"/>
                </a:solidFill>
                <a:latin typeface="Arial"/>
              </a:rPr>
              <a:t>Becker</a:t>
            </a:r>
            <a:r>
              <a:rPr lang="tr-TR" sz="1500" dirty="0">
                <a:solidFill>
                  <a:prstClr val="black"/>
                </a:solidFill>
                <a:latin typeface="Arial"/>
              </a:rPr>
              <a:t> “Tesis Yönetimi sorumluluğunun, hızla değişen bir dünyada, rekabette başarı sağlayabilmek için organizasyonun yeteneklerini arttıran faaliyetlerden biri olan, bina sistem, ekipman ve mobilyalarının tasarım, planlama ve yönetimi ile ilgili tüm çalışmaları koordine etmek olduğunu” ifade etmektedir.</a:t>
            </a:r>
          </a:p>
          <a:p>
            <a:pPr marL="257175" indent="-257175" algn="just" defTabSz="685800">
              <a:lnSpc>
                <a:spcPct val="150000"/>
              </a:lnSpc>
              <a:buFont typeface="Wingdings" panose="05000000000000000000" pitchFamily="2" charset="2"/>
              <a:buChar char="Ø"/>
              <a:defRPr/>
            </a:pPr>
            <a:r>
              <a:rPr lang="tr-TR" sz="1500" dirty="0" err="1">
                <a:solidFill>
                  <a:prstClr val="black"/>
                </a:solidFill>
                <a:latin typeface="Arial"/>
              </a:rPr>
              <a:t>Becker’e</a:t>
            </a:r>
            <a:r>
              <a:rPr lang="tr-TR" sz="1500" dirty="0">
                <a:solidFill>
                  <a:prstClr val="black"/>
                </a:solidFill>
                <a:latin typeface="Arial"/>
              </a:rPr>
              <a:t> göre; tesis yönetimi genel yönetim düzeyinde yer almalıdır. Birbirinden farklı tüm faaliyetlerin iyi koordine edilmesi gerekliliği bir gerçektir. Tesis Yönetimi, tesisin tasarım süreci öncesinde etkili olmaya başlar ve özellikle tesisin tesliminden sonra çok önemli hale gelir. Tesis Yönetimi, sağlanan hizmetlerin kalitesi ile tesislerin ihtiyaç ve gereklerini bağdaştıran bir sorumluluk taşır</a:t>
            </a:r>
            <a:r>
              <a:rPr lang="tr-TR" sz="1500" b="1" dirty="0">
                <a:solidFill>
                  <a:prstClr val="black"/>
                </a:solidFill>
                <a:latin typeface="Arial"/>
              </a:rPr>
              <a:t>.</a:t>
            </a:r>
            <a:endParaRPr lang="tr-TR" sz="1500" dirty="0">
              <a:solidFill>
                <a:prstClr val="black"/>
              </a:solidFill>
              <a:latin typeface="Arial"/>
            </a:endParaRPr>
          </a:p>
          <a:p>
            <a:pPr marL="257175" indent="-257175" algn="just" defTabSz="685800">
              <a:lnSpc>
                <a:spcPct val="150000"/>
              </a:lnSpc>
              <a:buFont typeface="Wingdings" panose="05000000000000000000" pitchFamily="2" charset="2"/>
              <a:buChar char="Ø"/>
              <a:defRPr/>
            </a:pPr>
            <a:endParaRPr lang="tr-TR" sz="1500" dirty="0">
              <a:solidFill>
                <a:prstClr val="black"/>
              </a:solidFill>
              <a:latin typeface="Arial"/>
            </a:endParaRPr>
          </a:p>
        </p:txBody>
      </p:sp>
      <p:sp>
        <p:nvSpPr>
          <p:cNvPr id="22" name="Altbilgi Yer Tutucusu 1">
            <a:extLst>
              <a:ext uri="{FF2B5EF4-FFF2-40B4-BE49-F238E27FC236}">
                <a16:creationId xmlns:a16="http://schemas.microsoft.com/office/drawing/2014/main" xmlns="" id="{B6477F57-3F59-417D-BE18-5CBA26DCF964}"/>
              </a:ext>
            </a:extLst>
          </p:cNvPr>
          <p:cNvSpPr txBox="1">
            <a:spLocks/>
          </p:cNvSpPr>
          <p:nvPr/>
        </p:nvSpPr>
        <p:spPr>
          <a:xfrm>
            <a:off x="4747980" y="5618203"/>
            <a:ext cx="3994184" cy="273844"/>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750"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6436676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12442</TotalTime>
  <Words>875</Words>
  <Application>Microsoft Office PowerPoint</Application>
  <PresentationFormat>Ekran Gösterisi (4:3)</PresentationFormat>
  <Paragraphs>43</Paragraphs>
  <Slides>10</Slides>
  <Notes>0</Notes>
  <HiddenSlides>0</HiddenSlides>
  <MMClips>0</MMClips>
  <ScaleCrop>false</ScaleCrop>
  <HeadingPairs>
    <vt:vector size="6" baseType="variant">
      <vt:variant>
        <vt:lpstr>Kullanılan Yazı Tipleri</vt:lpstr>
      </vt:variant>
      <vt:variant>
        <vt:i4>7</vt:i4>
      </vt:variant>
      <vt:variant>
        <vt:lpstr>Tema</vt:lpstr>
      </vt:variant>
      <vt:variant>
        <vt:i4>3</vt:i4>
      </vt:variant>
      <vt:variant>
        <vt:lpstr>Slayt Başlıkları</vt:lpstr>
      </vt:variant>
      <vt:variant>
        <vt:i4>10</vt:i4>
      </vt:variant>
    </vt:vector>
  </HeadingPairs>
  <TitlesOfParts>
    <vt:vector size="20" baseType="lpstr">
      <vt:lpstr>ＭＳ Ｐゴシック</vt:lpstr>
      <vt:lpstr>Arial</vt:lpstr>
      <vt:lpstr>Calibri</vt:lpstr>
      <vt:lpstr>Century Gothic</vt:lpstr>
      <vt:lpstr>Times New Roman</vt:lpstr>
      <vt:lpstr>Trebuchet MS</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sinan güneş</cp:lastModifiedBy>
  <cp:revision>809</cp:revision>
  <cp:lastPrinted>2016-10-24T07:53:35Z</cp:lastPrinted>
  <dcterms:created xsi:type="dcterms:W3CDTF">2016-09-18T09:35:24Z</dcterms:created>
  <dcterms:modified xsi:type="dcterms:W3CDTF">2020-02-25T06:13:31Z</dcterms:modified>
</cp:coreProperties>
</file>