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7" r:id="rId13"/>
    <p:sldId id="278" r:id="rId14"/>
    <p:sldId id="27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300" r:id="rId45"/>
    <p:sldId id="305" r:id="rId46"/>
    <p:sldId id="301" r:id="rId47"/>
    <p:sldId id="302" r:id="rId48"/>
    <p:sldId id="303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2" r:id="rId75"/>
    <p:sldId id="331" r:id="rId76"/>
    <p:sldId id="333" r:id="rId77"/>
    <p:sldId id="334" r:id="rId78"/>
    <p:sldId id="335" r:id="rId79"/>
    <p:sldId id="336" r:id="rId80"/>
    <p:sldId id="337" r:id="rId81"/>
    <p:sldId id="338" r:id="rId82"/>
    <p:sldId id="339" r:id="rId83"/>
    <p:sldId id="340" r:id="rId84"/>
    <p:sldId id="341" r:id="rId85"/>
    <p:sldId id="342" r:id="rId86"/>
    <p:sldId id="343" r:id="rId87"/>
    <p:sldId id="344" r:id="rId88"/>
    <p:sldId id="345" r:id="rId8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87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23/09/2019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23/09/2019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23/09/2019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23/09/2019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23/09/2019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23/09/2019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23/09/2019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23/09/2019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23/09/2019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23/09/2019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23/09/2019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23/09/2019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Vitamins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800" dirty="0" smtClean="0"/>
              <a:t>The following is a series of </a:t>
            </a:r>
            <a:r>
              <a:rPr lang="en-GB" sz="2800" dirty="0" err="1" smtClean="0"/>
              <a:t>izomerisation</a:t>
            </a:r>
            <a:r>
              <a:rPr lang="en-GB" sz="2800" dirty="0" smtClean="0"/>
              <a:t>→ initiation of nerve impulse.</a:t>
            </a:r>
          </a:p>
          <a:p>
            <a:pPr>
              <a:lnSpc>
                <a:spcPct val="80000"/>
              </a:lnSpc>
            </a:pPr>
            <a:endParaRPr lang="en-GB" sz="2800" dirty="0" smtClean="0"/>
          </a:p>
          <a:p>
            <a:pPr>
              <a:lnSpc>
                <a:spcPct val="80000"/>
              </a:lnSpc>
            </a:pPr>
            <a:r>
              <a:rPr lang="en-GB" sz="2800" dirty="0" smtClean="0"/>
              <a:t>The final step is hydrolysis to release all-</a:t>
            </a:r>
            <a:r>
              <a:rPr lang="en-GB" sz="2800" i="1" dirty="0" smtClean="0"/>
              <a:t>trans</a:t>
            </a:r>
            <a:r>
              <a:rPr lang="en-GB" sz="2800" dirty="0" smtClean="0"/>
              <a:t>-</a:t>
            </a:r>
            <a:r>
              <a:rPr lang="en-GB" sz="2800" dirty="0" err="1" smtClean="0"/>
              <a:t>retinaldehyde</a:t>
            </a:r>
            <a:r>
              <a:rPr lang="en-GB" sz="2800" dirty="0" smtClean="0"/>
              <a:t> and </a:t>
            </a:r>
            <a:r>
              <a:rPr lang="en-GB" sz="2800" dirty="0" err="1" smtClean="0"/>
              <a:t>opsin</a:t>
            </a:r>
            <a:r>
              <a:rPr lang="en-GB" sz="2800" dirty="0" smtClean="0"/>
              <a:t>.</a:t>
            </a:r>
          </a:p>
          <a:p>
            <a:pPr>
              <a:lnSpc>
                <a:spcPct val="80000"/>
              </a:lnSpc>
            </a:pPr>
            <a:endParaRPr lang="en-GB" sz="2800" dirty="0" smtClean="0"/>
          </a:p>
          <a:p>
            <a:pPr>
              <a:lnSpc>
                <a:spcPct val="80000"/>
              </a:lnSpc>
            </a:pPr>
            <a:r>
              <a:rPr lang="en-GB" sz="2800" dirty="0" smtClean="0"/>
              <a:t>Deficiency of </a:t>
            </a:r>
            <a:r>
              <a:rPr lang="en-GB" sz="2800" dirty="0" err="1" smtClean="0"/>
              <a:t>vit</a:t>
            </a:r>
            <a:r>
              <a:rPr lang="en-GB" sz="2800" dirty="0" smtClean="0"/>
              <a:t>. A leads to night blindness. </a:t>
            </a:r>
          </a:p>
          <a:p>
            <a:pPr>
              <a:lnSpc>
                <a:spcPct val="80000"/>
              </a:lnSpc>
            </a:pPr>
            <a:endParaRPr lang="en-GB" sz="2800" dirty="0" smtClean="0"/>
          </a:p>
          <a:p>
            <a:pPr>
              <a:lnSpc>
                <a:spcPct val="80000"/>
              </a:lnSpc>
            </a:pPr>
            <a:r>
              <a:rPr lang="en-GB" sz="2800" dirty="0" smtClean="0"/>
              <a:t>Vitamin A is an important antioxidant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en-GB" sz="3200" dirty="0" smtClean="0"/>
              <a:t>Transcription and cell differentiation</a:t>
            </a:r>
          </a:p>
          <a:p>
            <a:pPr>
              <a:lnSpc>
                <a:spcPct val="70000"/>
              </a:lnSpc>
            </a:pPr>
            <a:r>
              <a:rPr lang="en-GB" sz="2800" dirty="0" smtClean="0"/>
              <a:t>Retinoic acid regulates the transcription of genes - acts through nuclear receptors (steroid-like receptors).</a:t>
            </a:r>
            <a:r>
              <a:rPr lang="en-GB" sz="4000" dirty="0" smtClean="0"/>
              <a:t> </a:t>
            </a:r>
            <a:endParaRPr lang="en-GB" sz="2800" dirty="0" smtClean="0"/>
          </a:p>
          <a:p>
            <a:pPr>
              <a:lnSpc>
                <a:spcPct val="80000"/>
              </a:lnSpc>
            </a:pPr>
            <a:r>
              <a:rPr lang="en-GB" sz="2800" dirty="0" smtClean="0"/>
              <a:t>By binding to various nuclear receptors, </a:t>
            </a:r>
            <a:r>
              <a:rPr lang="en-GB" sz="2800" dirty="0" err="1" smtClean="0"/>
              <a:t>vit</a:t>
            </a:r>
            <a:r>
              <a:rPr lang="en-GB" sz="2800" dirty="0" smtClean="0"/>
              <a:t>. A stimulates (</a:t>
            </a:r>
            <a:r>
              <a:rPr lang="en-GB" sz="2400" dirty="0" smtClean="0"/>
              <a:t>RAR – retinoid acid receptor) </a:t>
            </a:r>
            <a:r>
              <a:rPr lang="en-GB" sz="2800" dirty="0" smtClean="0"/>
              <a:t>or inhibits </a:t>
            </a:r>
            <a:r>
              <a:rPr lang="en-GB" sz="2400" dirty="0" smtClean="0"/>
              <a:t>(RXR- retinoid „X“ receptor) </a:t>
            </a:r>
            <a:r>
              <a:rPr lang="en-GB" sz="2800" dirty="0" smtClean="0"/>
              <a:t>transcription of genes</a:t>
            </a:r>
            <a:r>
              <a:rPr lang="en-GB" sz="2400" dirty="0" smtClean="0"/>
              <a:t> </a:t>
            </a:r>
            <a:r>
              <a:rPr lang="en-GB" sz="2800" dirty="0" smtClean="0"/>
              <a:t>transcription. All-</a:t>
            </a:r>
            <a:r>
              <a:rPr lang="en-GB" sz="2800" i="1" dirty="0" smtClean="0"/>
              <a:t>trans</a:t>
            </a:r>
            <a:r>
              <a:rPr lang="en-GB" sz="2800" dirty="0" smtClean="0"/>
              <a:t>-retinoic acid binds to RAR and 9-</a:t>
            </a:r>
            <a:r>
              <a:rPr lang="en-GB" sz="2800" i="1" dirty="0" smtClean="0"/>
              <a:t>cis</a:t>
            </a:r>
            <a:r>
              <a:rPr lang="en-GB" sz="2800" dirty="0" smtClean="0"/>
              <a:t>-retinoic acid binds to RXR.</a:t>
            </a:r>
          </a:p>
          <a:p>
            <a:pPr>
              <a:lnSpc>
                <a:spcPct val="80000"/>
              </a:lnSpc>
            </a:pPr>
            <a:r>
              <a:rPr lang="en-GB" sz="2800" dirty="0" smtClean="0"/>
              <a:t>Retinoic acid is necessary for the function and maintenance of epithelial tissues.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user\Desktop\2-Figure1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94996"/>
            <a:ext cx="7655219" cy="4882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user\Desktop\F3.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0"/>
            <a:ext cx="7620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1" descr="C:\Users\user\Desktop\220px-Vitamin-A-Synthes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823732"/>
            <a:ext cx="4896544" cy="5764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 smtClean="0"/>
              <a:t>The early sign </a:t>
            </a:r>
            <a:r>
              <a:rPr lang="en-US" sz="2000" dirty="0" smtClean="0">
                <a:cs typeface="Arial" charset="0"/>
              </a:rPr>
              <a:t>→ </a:t>
            </a:r>
            <a:r>
              <a:rPr lang="en-US" sz="2000" dirty="0" smtClean="0"/>
              <a:t>a loss of sensitivity to green light,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prolonged deficiency </a:t>
            </a:r>
            <a:r>
              <a:rPr lang="en-US" sz="1800" dirty="0" smtClean="0">
                <a:cs typeface="Arial" charset="0"/>
              </a:rPr>
              <a:t>→ impairment to adapt to dim light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>
                <a:cs typeface="Arial" charset="0"/>
              </a:rPr>
              <a:t>more prolonged deficiency leads to night blindness</a:t>
            </a:r>
            <a:endParaRPr lang="cs-CZ" sz="1800" dirty="0" smtClean="0">
              <a:cs typeface="Arial" charset="0"/>
            </a:endParaRPr>
          </a:p>
          <a:p>
            <a:pPr lvl="1">
              <a:lnSpc>
                <a:spcPct val="80000"/>
              </a:lnSpc>
            </a:pPr>
            <a:endParaRPr lang="en-US" sz="1800" dirty="0" smtClean="0"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en-US" sz="2000" dirty="0" smtClean="0"/>
              <a:t>Ever escalated deficiency leads to </a:t>
            </a:r>
            <a:r>
              <a:rPr lang="en-US" sz="2000" b="1" i="1" dirty="0" err="1" smtClean="0"/>
              <a:t>squamous</a:t>
            </a:r>
            <a:r>
              <a:rPr lang="en-US" sz="2000" i="1" dirty="0" smtClean="0"/>
              <a:t> </a:t>
            </a:r>
            <a:r>
              <a:rPr lang="en-US" sz="2000" b="1" i="1" dirty="0" err="1" smtClean="0"/>
              <a:t>metaplasia</a:t>
            </a:r>
            <a:r>
              <a:rPr lang="en-US" sz="2000" dirty="0" smtClean="0"/>
              <a:t>  - columnar epithelia are transformed into  </a:t>
            </a:r>
            <a:r>
              <a:rPr lang="en-US" sz="2000" dirty="0" smtClean="0">
                <a:cs typeface="Arial" charset="0"/>
              </a:rPr>
              <a:t>heavily keratinized </a:t>
            </a:r>
            <a:r>
              <a:rPr lang="en-US" sz="2000" dirty="0" err="1" smtClean="0">
                <a:cs typeface="Arial" charset="0"/>
              </a:rPr>
              <a:t>squamous</a:t>
            </a:r>
            <a:r>
              <a:rPr lang="en-US" sz="2000" dirty="0" smtClean="0">
                <a:cs typeface="Arial" charset="0"/>
              </a:rPr>
              <a:t> epithelia</a:t>
            </a:r>
            <a:r>
              <a:rPr lang="cs-CZ" sz="2000" dirty="0" smtClean="0">
                <a:cs typeface="Arial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n-US" sz="2000" dirty="0" smtClean="0">
                <a:cs typeface="Arial" charset="0"/>
              </a:rPr>
              <a:t>The conjunctiva loses mucus-secreting cells → </a:t>
            </a:r>
            <a:r>
              <a:rPr lang="en-US" sz="2000" dirty="0" err="1" smtClean="0">
                <a:cs typeface="Arial" charset="0"/>
              </a:rPr>
              <a:t>glykoprotein</a:t>
            </a:r>
            <a:r>
              <a:rPr lang="en-US" sz="2000" dirty="0" smtClean="0">
                <a:cs typeface="Arial" charset="0"/>
              </a:rPr>
              <a:t> content of the tears is reduced →  </a:t>
            </a:r>
            <a:r>
              <a:rPr lang="en-US" sz="2000" b="1" i="1" dirty="0" err="1" smtClean="0">
                <a:cs typeface="Arial" charset="0"/>
              </a:rPr>
              <a:t>xeroftalmia</a:t>
            </a:r>
            <a:r>
              <a:rPr lang="en-US" sz="2000" dirty="0" smtClean="0">
                <a:cs typeface="Arial" charset="0"/>
              </a:rPr>
              <a:t> ( „dry eyes“)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>
                <a:cs typeface="Arial" charset="0"/>
              </a:rPr>
              <a:t>Often complication -  bacterial or </a:t>
            </a:r>
            <a:r>
              <a:rPr lang="en-US" sz="1800" dirty="0" err="1" smtClean="0">
                <a:cs typeface="Arial" charset="0"/>
              </a:rPr>
              <a:t>chlamidial</a:t>
            </a:r>
            <a:r>
              <a:rPr lang="en-US" sz="1800" dirty="0" smtClean="0">
                <a:cs typeface="Arial" charset="0"/>
              </a:rPr>
              <a:t> </a:t>
            </a:r>
            <a:r>
              <a:rPr lang="en-US" sz="1800" dirty="0" err="1" smtClean="0">
                <a:cs typeface="Arial" charset="0"/>
              </a:rPr>
              <a:t>infec</a:t>
            </a:r>
            <a:r>
              <a:rPr lang="cs-CZ" sz="1800" dirty="0" smtClean="0">
                <a:cs typeface="Arial" charset="0"/>
              </a:rPr>
              <a:t>t</a:t>
            </a:r>
            <a:r>
              <a:rPr lang="en-US" sz="1800" dirty="0" smtClean="0">
                <a:cs typeface="Arial" charset="0"/>
              </a:rPr>
              <a:t>ion which results in perforation of the cornea and blindness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000" dirty="0" smtClean="0"/>
              <a:t>t</a:t>
            </a:r>
            <a:r>
              <a:rPr lang="en-GB" sz="2000" dirty="0" err="1" smtClean="0"/>
              <a:t>ransformation</a:t>
            </a:r>
            <a:r>
              <a:rPr lang="en-GB" sz="2000" dirty="0" smtClean="0"/>
              <a:t> of respiratory epithelium – </a:t>
            </a:r>
            <a:r>
              <a:rPr lang="en-GB" sz="2000" i="1" dirty="0" smtClean="0"/>
              <a:t>loss of protective airway function</a:t>
            </a:r>
            <a:r>
              <a:rPr lang="en-GB" sz="2000" dirty="0" smtClean="0"/>
              <a:t> (antibacterial properties) </a:t>
            </a:r>
            <a:r>
              <a:rPr lang="en-GB" sz="2000" dirty="0" smtClean="0">
                <a:latin typeface="Arial" charset="0"/>
                <a:cs typeface="Arial" charset="0"/>
              </a:rPr>
              <a:t>→ bronchitis.</a:t>
            </a:r>
          </a:p>
          <a:p>
            <a:pPr>
              <a:lnSpc>
                <a:spcPct val="80000"/>
              </a:lnSpc>
            </a:pPr>
            <a:r>
              <a:rPr lang="en-GB" sz="2000" dirty="0" smtClean="0"/>
              <a:t>Conversion of the urinary tract epithelium </a:t>
            </a:r>
            <a:r>
              <a:rPr lang="en-GB" sz="2000" dirty="0" smtClean="0">
                <a:latin typeface="Arial" charset="0"/>
                <a:cs typeface="Arial" charset="0"/>
              </a:rPr>
              <a:t>→  </a:t>
            </a:r>
            <a:r>
              <a:rPr lang="en-GB" sz="2000" i="1" dirty="0" smtClean="0"/>
              <a:t>higher frequency of urinary stone formation</a:t>
            </a:r>
            <a:r>
              <a:rPr lang="en-GB" sz="2000" dirty="0" smtClean="0"/>
              <a:t> </a:t>
            </a:r>
          </a:p>
          <a:p>
            <a:pPr>
              <a:lnSpc>
                <a:spcPct val="80000"/>
              </a:lnSpc>
            </a:pPr>
            <a:endParaRPr lang="en-GB" sz="2000" i="1" dirty="0" smtClean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en-GB" sz="2000" dirty="0" err="1" smtClean="0"/>
              <a:t>Immunosuppression</a:t>
            </a:r>
            <a:endParaRPr lang="en-GB" sz="2000" dirty="0" smtClean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en-GB" sz="2000" dirty="0" smtClean="0"/>
              <a:t>Impairment of reproductive function (both in men and women).</a:t>
            </a:r>
          </a:p>
          <a:p>
            <a:pPr>
              <a:lnSpc>
                <a:spcPct val="80000"/>
              </a:lnSpc>
            </a:pPr>
            <a:endParaRPr lang="en-GB" sz="2000" dirty="0" smtClean="0"/>
          </a:p>
          <a:p>
            <a:pPr>
              <a:lnSpc>
                <a:spcPct val="80000"/>
              </a:lnSpc>
            </a:pPr>
            <a:r>
              <a:rPr lang="en-GB" sz="2000" dirty="0" smtClean="0"/>
              <a:t>Worldwide </a:t>
            </a:r>
            <a:r>
              <a:rPr lang="en-GB" sz="2000" dirty="0" err="1" smtClean="0"/>
              <a:t>deficienc</a:t>
            </a:r>
            <a:r>
              <a:rPr lang="cs-CZ" sz="2000" dirty="0" smtClean="0"/>
              <a:t>y</a:t>
            </a:r>
            <a:r>
              <a:rPr lang="en-GB" sz="2000" dirty="0" smtClean="0"/>
              <a:t> of </a:t>
            </a:r>
            <a:r>
              <a:rPr lang="en-GB" sz="2000" dirty="0" err="1" smtClean="0"/>
              <a:t>vit</a:t>
            </a:r>
            <a:r>
              <a:rPr lang="en-GB" sz="2000" dirty="0" smtClean="0"/>
              <a:t>. A </a:t>
            </a:r>
          </a:p>
          <a:p>
            <a:pPr>
              <a:lnSpc>
                <a:spcPct val="80000"/>
              </a:lnSpc>
            </a:pPr>
            <a:r>
              <a:rPr lang="en-GB" sz="2000" dirty="0" smtClean="0"/>
              <a:t>3 – 10 mil. chi</a:t>
            </a:r>
            <a:r>
              <a:rPr lang="cs-CZ" sz="2000" dirty="0" smtClean="0"/>
              <a:t>l</a:t>
            </a:r>
            <a:r>
              <a:rPr lang="en-GB" sz="2000" dirty="0" err="1" smtClean="0"/>
              <a:t>dren</a:t>
            </a:r>
            <a:r>
              <a:rPr lang="en-GB" sz="2000" dirty="0" smtClean="0"/>
              <a:t> become </a:t>
            </a:r>
            <a:r>
              <a:rPr lang="en-GB" sz="2000" dirty="0" err="1" smtClean="0"/>
              <a:t>xerophtalmic</a:t>
            </a:r>
            <a:r>
              <a:rPr lang="en-GB" sz="2000" dirty="0" smtClean="0"/>
              <a:t> every year </a:t>
            </a:r>
          </a:p>
          <a:p>
            <a:pPr lvl="1">
              <a:lnSpc>
                <a:spcPct val="80000"/>
              </a:lnSpc>
            </a:pPr>
            <a:r>
              <a:rPr lang="en-GB" sz="1800" dirty="0" smtClean="0"/>
              <a:t>250 000 to 500 000 go to blindness</a:t>
            </a:r>
          </a:p>
          <a:p>
            <a:pPr lvl="1">
              <a:lnSpc>
                <a:spcPct val="80000"/>
              </a:lnSpc>
            </a:pPr>
            <a:r>
              <a:rPr lang="en-GB" sz="1800" dirty="0" smtClean="0"/>
              <a:t>1 million die from infections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000" dirty="0" smtClean="0"/>
              <a:t>Toxic dose: </a:t>
            </a:r>
          </a:p>
          <a:p>
            <a:pPr lvl="1">
              <a:lnSpc>
                <a:spcPct val="80000"/>
              </a:lnSpc>
            </a:pPr>
            <a:r>
              <a:rPr lang="en-GB" sz="1800" dirty="0" smtClean="0"/>
              <a:t>single dose of more than 200 mg </a:t>
            </a:r>
          </a:p>
          <a:p>
            <a:pPr lvl="1">
              <a:lnSpc>
                <a:spcPct val="80000"/>
              </a:lnSpc>
            </a:pPr>
            <a:r>
              <a:rPr lang="en-GB" sz="1800" dirty="0" smtClean="0"/>
              <a:t>more than 40 mg per day</a:t>
            </a:r>
          </a:p>
          <a:p>
            <a:pPr lvl="1">
              <a:lnSpc>
                <a:spcPct val="80000"/>
              </a:lnSpc>
            </a:pPr>
            <a:endParaRPr lang="en-GB" sz="1800" dirty="0" smtClean="0"/>
          </a:p>
          <a:p>
            <a:pPr>
              <a:lnSpc>
                <a:spcPct val="80000"/>
              </a:lnSpc>
            </a:pPr>
            <a:r>
              <a:rPr lang="en-GB" sz="2000" dirty="0" smtClean="0"/>
              <a:t>Acute symptoms - headache, vomiting, impaired consciousness.</a:t>
            </a:r>
          </a:p>
          <a:p>
            <a:pPr>
              <a:lnSpc>
                <a:spcPct val="80000"/>
              </a:lnSpc>
            </a:pPr>
            <a:endParaRPr lang="en-GB" sz="2000" dirty="0" smtClean="0"/>
          </a:p>
          <a:p>
            <a:pPr>
              <a:lnSpc>
                <a:spcPct val="80000"/>
              </a:lnSpc>
            </a:pPr>
            <a:r>
              <a:rPr lang="en-GB" sz="2000" dirty="0" smtClean="0"/>
              <a:t>Chronic intoxication – weight loss, vomiting, pain in joints, muscles, blurred vision, hair loss, excessive bone growth.</a:t>
            </a:r>
          </a:p>
          <a:p>
            <a:pPr>
              <a:lnSpc>
                <a:spcPct val="80000"/>
              </a:lnSpc>
            </a:pPr>
            <a:endParaRPr lang="en-GB" sz="2000" dirty="0" smtClean="0"/>
          </a:p>
          <a:p>
            <a:pPr>
              <a:lnSpc>
                <a:spcPct val="80000"/>
              </a:lnSpc>
            </a:pPr>
            <a:r>
              <a:rPr lang="en-GB" sz="2000" dirty="0" smtClean="0"/>
              <a:t>Both </a:t>
            </a:r>
            <a:r>
              <a:rPr lang="en-GB" sz="2000" dirty="0" err="1" smtClean="0"/>
              <a:t>vit</a:t>
            </a:r>
            <a:r>
              <a:rPr lang="en-GB" sz="2000" dirty="0" smtClean="0"/>
              <a:t>. A excess and deficiency in pregnancy are </a:t>
            </a:r>
            <a:r>
              <a:rPr lang="en-GB" sz="2000" i="1" dirty="0" err="1" smtClean="0"/>
              <a:t>teratogenic</a:t>
            </a:r>
            <a:r>
              <a:rPr lang="en-GB" sz="2000" dirty="0" smtClean="0"/>
              <a:t> – retinoic acid is gene regulator during early </a:t>
            </a:r>
            <a:r>
              <a:rPr lang="en-GB" sz="2000" dirty="0" err="1" smtClean="0"/>
              <a:t>fetal</a:t>
            </a:r>
            <a:r>
              <a:rPr lang="en-GB" sz="2000" dirty="0" smtClean="0"/>
              <a:t> development</a:t>
            </a:r>
          </a:p>
          <a:p>
            <a:pPr>
              <a:lnSpc>
                <a:spcPct val="80000"/>
              </a:lnSpc>
            </a:pPr>
            <a:endParaRPr lang="en-GB" sz="2000" i="1" dirty="0" smtClean="0"/>
          </a:p>
          <a:p>
            <a:pPr>
              <a:lnSpc>
                <a:spcPct val="80000"/>
              </a:lnSpc>
            </a:pPr>
            <a:r>
              <a:rPr lang="en-GB" sz="2000" i="1" dirty="0" err="1" smtClean="0"/>
              <a:t>Carotenoids</a:t>
            </a:r>
            <a:r>
              <a:rPr lang="en-GB" sz="2000" i="1" dirty="0" smtClean="0"/>
              <a:t> </a:t>
            </a:r>
            <a:r>
              <a:rPr lang="en-GB" sz="2000" dirty="0" smtClean="0"/>
              <a:t>are no</a:t>
            </a:r>
            <a:r>
              <a:rPr lang="cs-CZ" sz="2000" dirty="0" smtClean="0"/>
              <a:t>n</a:t>
            </a:r>
            <a:r>
              <a:rPr lang="en-GB" sz="2000" dirty="0" smtClean="0"/>
              <a:t> toxic</a:t>
            </a:r>
            <a:r>
              <a:rPr lang="en-GB" sz="2000" i="1" dirty="0" smtClean="0"/>
              <a:t> - </a:t>
            </a:r>
            <a:r>
              <a:rPr lang="en-GB" sz="2000" dirty="0" smtClean="0"/>
              <a:t> accumulation in tissues rich in lipids (the skin of babies overdosed with carrot juice may be orange).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Vitamin 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/>
              <a:t>Vision </a:t>
            </a:r>
          </a:p>
          <a:p>
            <a:r>
              <a:rPr lang="cs-CZ" sz="2800" dirty="0" smtClean="0"/>
              <a:t>Gene transcription </a:t>
            </a:r>
          </a:p>
          <a:p>
            <a:r>
              <a:rPr lang="cs-CZ" sz="2800" dirty="0" smtClean="0"/>
              <a:t>Immune function </a:t>
            </a:r>
          </a:p>
          <a:p>
            <a:r>
              <a:rPr lang="cs-CZ" sz="2800" dirty="0" smtClean="0"/>
              <a:t>Embryonic development and reproduction </a:t>
            </a:r>
          </a:p>
          <a:p>
            <a:r>
              <a:rPr lang="cs-CZ" sz="2800" dirty="0" smtClean="0"/>
              <a:t>Bone metabolism </a:t>
            </a:r>
          </a:p>
          <a:p>
            <a:r>
              <a:rPr lang="cs-CZ" sz="2800" dirty="0" smtClean="0"/>
              <a:t>Haematopoieis  </a:t>
            </a:r>
          </a:p>
          <a:p>
            <a:r>
              <a:rPr lang="cs-CZ" sz="2800" dirty="0" smtClean="0"/>
              <a:t>Skin health </a:t>
            </a:r>
          </a:p>
          <a:p>
            <a:r>
              <a:rPr lang="cs-CZ" sz="2800" dirty="0" smtClean="0"/>
              <a:t>Antioxidant activity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Sources</a:t>
            </a:r>
            <a:r>
              <a:rPr lang="tr-TR" dirty="0" smtClean="0"/>
              <a:t> of </a:t>
            </a:r>
            <a:r>
              <a:rPr lang="tr-TR" dirty="0" err="1" smtClean="0"/>
              <a:t>vit</a:t>
            </a:r>
            <a:r>
              <a:rPr lang="tr-TR" dirty="0" smtClean="0"/>
              <a:t> 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buClr>
                <a:schemeClr val="folHlink"/>
              </a:buClr>
              <a:buSzPct val="120000"/>
              <a:buFont typeface="Wingdings" pitchFamily="2" charset="2"/>
              <a:buChar char="§"/>
            </a:pPr>
            <a:r>
              <a:rPr lang="cs-CZ" sz="2800" dirty="0" smtClean="0"/>
              <a:t>carrot</a:t>
            </a:r>
          </a:p>
          <a:p>
            <a:pPr>
              <a:lnSpc>
                <a:spcPct val="115000"/>
              </a:lnSpc>
              <a:buClr>
                <a:schemeClr val="folHlink"/>
              </a:buClr>
              <a:buSzPct val="120000"/>
              <a:buFont typeface="Wingdings" pitchFamily="2" charset="2"/>
              <a:buChar char="§"/>
            </a:pPr>
            <a:r>
              <a:rPr lang="cs-CZ" sz="2800" dirty="0" smtClean="0"/>
              <a:t> broccoli</a:t>
            </a:r>
          </a:p>
          <a:p>
            <a:pPr>
              <a:lnSpc>
                <a:spcPct val="115000"/>
              </a:lnSpc>
              <a:buClr>
                <a:schemeClr val="folHlink"/>
              </a:buClr>
              <a:buSzPct val="120000"/>
              <a:buFont typeface="Wingdings" pitchFamily="2" charset="2"/>
              <a:buChar char="§"/>
            </a:pPr>
            <a:r>
              <a:rPr lang="cs-CZ" sz="2800" dirty="0" smtClean="0"/>
              <a:t> spinach</a:t>
            </a:r>
          </a:p>
          <a:p>
            <a:pPr>
              <a:lnSpc>
                <a:spcPct val="115000"/>
              </a:lnSpc>
              <a:buClr>
                <a:schemeClr val="folHlink"/>
              </a:buClr>
              <a:buSzPct val="120000"/>
              <a:buFont typeface="Wingdings" pitchFamily="2" charset="2"/>
              <a:buChar char="§"/>
            </a:pPr>
            <a:r>
              <a:rPr lang="cs-CZ" sz="2800" dirty="0" smtClean="0"/>
              <a:t> papaya</a:t>
            </a:r>
          </a:p>
          <a:p>
            <a:pPr>
              <a:lnSpc>
                <a:spcPct val="115000"/>
              </a:lnSpc>
              <a:buClr>
                <a:schemeClr val="folHlink"/>
              </a:buClr>
              <a:buSzPct val="120000"/>
              <a:buFont typeface="Wingdings" pitchFamily="2" charset="2"/>
              <a:buChar char="§"/>
            </a:pPr>
            <a:r>
              <a:rPr lang="cs-CZ" sz="2800" dirty="0" smtClean="0"/>
              <a:t> apricots </a:t>
            </a:r>
          </a:p>
          <a:p>
            <a:r>
              <a:rPr lang="cs-CZ" sz="2800" dirty="0" smtClean="0"/>
              <a:t>cod liver oil</a:t>
            </a:r>
          </a:p>
          <a:p>
            <a:r>
              <a:rPr lang="cs-CZ" sz="2800" dirty="0" smtClean="0"/>
              <a:t>meat</a:t>
            </a:r>
          </a:p>
          <a:p>
            <a:r>
              <a:rPr lang="cs-CZ" sz="2800" dirty="0" smtClean="0"/>
              <a:t>egg</a:t>
            </a:r>
          </a:p>
          <a:p>
            <a:r>
              <a:rPr lang="cs-CZ" sz="2800" dirty="0" smtClean="0"/>
              <a:t>milk</a:t>
            </a:r>
          </a:p>
          <a:p>
            <a:r>
              <a:rPr lang="cs-CZ" sz="2800" dirty="0" smtClean="0"/>
              <a:t>dairy products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smtClean="0"/>
              <a:t>named "Vitamin" (vital amines)</a:t>
            </a:r>
            <a:r>
              <a:rPr lang="cs-CZ" sz="2800" dirty="0" smtClean="0"/>
              <a:t>.</a:t>
            </a:r>
          </a:p>
          <a:p>
            <a:pPr>
              <a:lnSpc>
                <a:spcPct val="90000"/>
              </a:lnSpc>
            </a:pPr>
            <a:endParaRPr lang="en-US" sz="2800" dirty="0" smtClean="0"/>
          </a:p>
          <a:p>
            <a:pPr>
              <a:lnSpc>
                <a:spcPct val="90000"/>
              </a:lnSpc>
            </a:pPr>
            <a:r>
              <a:rPr lang="en-US" sz="2800" dirty="0" smtClean="0"/>
              <a:t>By the time it was shown that not all vitamins were </a:t>
            </a:r>
            <a:r>
              <a:rPr lang="en-US" sz="2800" i="1" dirty="0" smtClean="0"/>
              <a:t>amines</a:t>
            </a:r>
            <a:r>
              <a:rPr lang="en-US" sz="2800" dirty="0" smtClean="0"/>
              <a:t>, the word was already ubiquitous.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Vitamin D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 smtClean="0"/>
              <a:t>Calciol</a:t>
            </a:r>
            <a:r>
              <a:rPr lang="en-US" sz="2800" dirty="0" smtClean="0"/>
              <a:t>, vitamin D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(</a:t>
            </a:r>
            <a:r>
              <a:rPr lang="en-US" sz="2800" dirty="0" err="1" smtClean="0"/>
              <a:t>cholecalciferol</a:t>
            </a:r>
            <a:r>
              <a:rPr lang="en-US" sz="2800" dirty="0" smtClean="0"/>
              <a:t>) </a:t>
            </a:r>
            <a:r>
              <a:rPr lang="en-US" sz="2800" dirty="0" smtClean="0">
                <a:latin typeface="Arial" charset="0"/>
                <a:cs typeface="Arial" charset="0"/>
              </a:rPr>
              <a:t>→ </a:t>
            </a:r>
            <a:r>
              <a:rPr lang="en-US" sz="2800" dirty="0" smtClean="0"/>
              <a:t>precursor </a:t>
            </a:r>
            <a:r>
              <a:rPr lang="cs-CZ" sz="2800" dirty="0" smtClean="0"/>
              <a:t>of </a:t>
            </a:r>
            <a:r>
              <a:rPr lang="en-US" sz="2800" dirty="0" err="1" smtClean="0"/>
              <a:t>calcitriol</a:t>
            </a:r>
            <a:r>
              <a:rPr lang="en-US" sz="2800" dirty="0" smtClean="0"/>
              <a:t>, D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 (1,25-dihydroxycalciferol)</a:t>
            </a:r>
            <a:r>
              <a:rPr lang="cs-CZ" sz="2800" dirty="0" smtClean="0"/>
              <a:t>.</a:t>
            </a:r>
          </a:p>
          <a:p>
            <a:endParaRPr lang="en-US" sz="2800" dirty="0" smtClean="0"/>
          </a:p>
          <a:p>
            <a:r>
              <a:rPr lang="en-US" sz="2800" dirty="0" smtClean="0"/>
              <a:t>Regulates with PTH calcium and phosphate level (absorption, </a:t>
            </a:r>
            <a:r>
              <a:rPr lang="en-US" sz="2800" dirty="0" err="1" smtClean="0"/>
              <a:t>reabsorption</a:t>
            </a:r>
            <a:r>
              <a:rPr lang="en-US" sz="2800" dirty="0" smtClean="0"/>
              <a:t>, excretion)</a:t>
            </a:r>
            <a:r>
              <a:rPr lang="cs-CZ" sz="2800" dirty="0" smtClean="0"/>
              <a:t>.</a:t>
            </a:r>
          </a:p>
          <a:p>
            <a:endParaRPr lang="en-US" sz="2800" dirty="0" smtClean="0"/>
          </a:p>
          <a:p>
            <a:r>
              <a:rPr lang="en-US" sz="2800" dirty="0" smtClean="0"/>
              <a:t>Synthesis in the skin (7-dehydrocholesterol) UV → further transformation in the liver and kidneys </a:t>
            </a:r>
            <a:r>
              <a:rPr lang="en-US" sz="2800" dirty="0" smtClean="0">
                <a:cs typeface="Arial" charset="0"/>
              </a:rPr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user\Desktop\fphys-05-00166-g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7755259" cy="56319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user\Desktop\shutterstock_74389870-1-1024x7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162" y="983283"/>
            <a:ext cx="6932206" cy="53413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c6pp00034g-f1_hi-re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-136525"/>
            <a:ext cx="10658475" cy="7324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981075"/>
            <a:ext cx="8999537" cy="494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 smtClean="0"/>
              <a:t>Transported in the blood on a carrier</a:t>
            </a:r>
            <a:r>
              <a:rPr lang="en-US" dirty="0" smtClean="0"/>
              <a:t> </a:t>
            </a:r>
            <a:r>
              <a:rPr lang="en-US" sz="2000" dirty="0" smtClean="0"/>
              <a:t>(vitamin-D binding protein, VDBP).</a:t>
            </a:r>
          </a:p>
          <a:p>
            <a:pPr>
              <a:lnSpc>
                <a:spcPct val="80000"/>
              </a:lnSpc>
            </a:pP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n-US" sz="2000" dirty="0" smtClean="0"/>
              <a:t>1,25(OH)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D binds to intracellular receptors (intestine, bone, kidney). </a:t>
            </a:r>
          </a:p>
          <a:p>
            <a:pPr>
              <a:lnSpc>
                <a:spcPct val="80000"/>
              </a:lnSpc>
            </a:pP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n-US" sz="2000" dirty="0" smtClean="0"/>
              <a:t>The main function is to maintain plasma levels of calcium (essential for neuromuscular activity) and phosphate levels: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increase Ca absorption in the intestine, 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reduce the excretion of calcium (stimulates parathyroid hormone-dependent Ca </a:t>
            </a:r>
            <a:r>
              <a:rPr lang="en-US" sz="1800" dirty="0" err="1" smtClean="0"/>
              <a:t>reabsorption</a:t>
            </a:r>
            <a:r>
              <a:rPr lang="en-US" sz="1800" dirty="0" smtClean="0"/>
              <a:t> in the distal tubule),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mobilizing bone mineral, together with parathyroid hormone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800" dirty="0" smtClean="0"/>
              <a:t>Failure of absorption in the intestine</a:t>
            </a:r>
            <a:r>
              <a:rPr lang="en-US" sz="1800" dirty="0" smtClean="0"/>
              <a:t>.</a:t>
            </a:r>
            <a:endParaRPr lang="en-US" sz="2000" dirty="0" smtClean="0"/>
          </a:p>
          <a:p>
            <a:pPr>
              <a:lnSpc>
                <a:spcPct val="70000"/>
              </a:lnSpc>
            </a:pPr>
            <a:r>
              <a:rPr lang="en-US" sz="2800" dirty="0" smtClean="0"/>
              <a:t>The lack of the liver and the renal hydroxylation of </a:t>
            </a:r>
            <a:r>
              <a:rPr lang="en-US" sz="2800" dirty="0" err="1" smtClean="0"/>
              <a:t>vit</a:t>
            </a:r>
            <a:r>
              <a:rPr lang="en-US" sz="2800" dirty="0" smtClean="0"/>
              <a:t>. D (congenital deficiency of 1-hydroxylase).</a:t>
            </a:r>
            <a:r>
              <a:rPr lang="en-US" sz="4000" dirty="0" smtClean="0"/>
              <a:t> </a:t>
            </a:r>
          </a:p>
          <a:p>
            <a:pPr>
              <a:lnSpc>
                <a:spcPct val="7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The lack of UV irradiation.</a:t>
            </a:r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The main manifestation - impaired ossification of the newly created </a:t>
            </a:r>
            <a:r>
              <a:rPr lang="en-US" sz="2800" dirty="0" err="1" smtClean="0"/>
              <a:t>osteiod</a:t>
            </a:r>
            <a:r>
              <a:rPr lang="en-US" sz="2800" dirty="0" smtClean="0"/>
              <a:t>, abundance of non mineralized matrix.</a:t>
            </a:r>
          </a:p>
          <a:p>
            <a:pPr>
              <a:lnSpc>
                <a:spcPct val="80000"/>
              </a:lnSpc>
            </a:pPr>
            <a:r>
              <a:rPr lang="en-US" sz="2800" dirty="0" err="1" smtClean="0"/>
              <a:t>Vit</a:t>
            </a:r>
            <a:r>
              <a:rPr lang="en-US" sz="2800" dirty="0" smtClean="0"/>
              <a:t>. D is necessary for the prevention of skeletal changes (rickets in growing individuals, </a:t>
            </a:r>
            <a:r>
              <a:rPr lang="en-US" sz="2800" dirty="0" err="1" smtClean="0"/>
              <a:t>osteomalacia</a:t>
            </a:r>
            <a:r>
              <a:rPr lang="en-US" sz="2800" dirty="0" smtClean="0"/>
              <a:t> in adults).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sz="2800" dirty="0" smtClean="0"/>
              <a:t>It increases the activity of natural killer cells (</a:t>
            </a:r>
            <a:r>
              <a:rPr lang="en-US" sz="2800" dirty="0" err="1" smtClean="0"/>
              <a:t>cytotoxic</a:t>
            </a:r>
            <a:r>
              <a:rPr lang="en-US" sz="2800" dirty="0" smtClean="0"/>
              <a:t> lymphocytes).</a:t>
            </a:r>
          </a:p>
          <a:p>
            <a:pPr>
              <a:lnSpc>
                <a:spcPct val="80000"/>
              </a:lnSpc>
            </a:pPr>
            <a:endParaRPr lang="en-US" sz="1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Increases the </a:t>
            </a:r>
            <a:r>
              <a:rPr lang="en-US" sz="2800" dirty="0" err="1" smtClean="0"/>
              <a:t>phagocytic</a:t>
            </a:r>
            <a:r>
              <a:rPr lang="en-US" sz="2800" dirty="0" smtClean="0"/>
              <a:t> ability of macrophages .</a:t>
            </a:r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Reduces the risk of virus diseases (colds, flu). </a:t>
            </a:r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Reduces the risk of many cancers (colon, breast and ovarian cancer).</a:t>
            </a:r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Reduces the risk of cardiovascular disease </a:t>
            </a:r>
            <a:r>
              <a:rPr lang="en-US" sz="2800" dirty="0" smtClean="0">
                <a:latin typeface="Arial" charset="0"/>
                <a:cs typeface="Arial" charset="0"/>
              </a:rPr>
              <a:t>→ </a:t>
            </a:r>
            <a:r>
              <a:rPr lang="en-US" sz="2800" dirty="0" smtClean="0"/>
              <a:t>have a positive impact on the composition of plasma lipids</a:t>
            </a:r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Sources</a:t>
            </a:r>
            <a:r>
              <a:rPr lang="tr-TR" dirty="0" smtClean="0"/>
              <a:t> of vitamin D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/>
              <a:t>In addition to sunbathing:</a:t>
            </a:r>
          </a:p>
          <a:p>
            <a:r>
              <a:rPr lang="cs-CZ" sz="2800" dirty="0" smtClean="0"/>
              <a:t>various fish species (salmon, sardines and mackerel, tuna, catfish, eel), fish oil, cod liver </a:t>
            </a: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r>
              <a:rPr lang="cs-CZ" sz="2800" dirty="0" smtClean="0"/>
              <a:t>eggs, beef liver, mushrooms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Vitamin 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Vitamin E is a </a:t>
            </a:r>
            <a:r>
              <a:rPr lang="en-US" sz="2800" dirty="0" err="1" smtClean="0"/>
              <a:t>famil</a:t>
            </a:r>
            <a:r>
              <a:rPr lang="en-US" sz="2800" dirty="0" smtClean="0"/>
              <a:t> of </a:t>
            </a:r>
            <a:r>
              <a:rPr lang="en-US" sz="2800" dirty="0" smtClean="0">
                <a:latin typeface="Symbol" pitchFamily="18" charset="2"/>
              </a:rPr>
              <a:t>a-, b-, g-, d-</a:t>
            </a:r>
            <a:r>
              <a:rPr lang="en-US" sz="2800" dirty="0" smtClean="0"/>
              <a:t> </a:t>
            </a:r>
            <a:r>
              <a:rPr lang="en-US" sz="2800" dirty="0" err="1" smtClean="0"/>
              <a:t>toco</a:t>
            </a:r>
            <a:r>
              <a:rPr lang="cs-CZ" sz="2800" dirty="0" smtClean="0"/>
              <a:t>ph</a:t>
            </a:r>
            <a:r>
              <a:rPr lang="en-US" sz="2800" dirty="0" err="1" smtClean="0"/>
              <a:t>erols</a:t>
            </a:r>
            <a:r>
              <a:rPr lang="en-US" sz="2800" dirty="0" smtClean="0"/>
              <a:t> and corresponding </a:t>
            </a:r>
            <a:r>
              <a:rPr lang="en-US" sz="2800" dirty="0" err="1" smtClean="0"/>
              <a:t>tocotrienols</a:t>
            </a:r>
            <a:r>
              <a:rPr lang="en-US" sz="2800" dirty="0" smtClean="0"/>
              <a:t> </a:t>
            </a:r>
            <a:r>
              <a:rPr lang="en-US" sz="2800" dirty="0" err="1" smtClean="0"/>
              <a:t>izomers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They are formed from </a:t>
            </a:r>
            <a:r>
              <a:rPr lang="en-US" sz="2800" dirty="0" err="1" smtClean="0"/>
              <a:t>chroman</a:t>
            </a:r>
            <a:r>
              <a:rPr lang="en-US" sz="2800" dirty="0" smtClean="0"/>
              <a:t> ring and </a:t>
            </a:r>
            <a:r>
              <a:rPr lang="en-US" sz="2800" dirty="0" err="1" smtClean="0"/>
              <a:t>hydrofobic</a:t>
            </a:r>
            <a:r>
              <a:rPr lang="en-US" sz="2800" dirty="0" smtClean="0"/>
              <a:t> </a:t>
            </a:r>
            <a:r>
              <a:rPr lang="en-US" sz="2800" dirty="0" err="1" smtClean="0"/>
              <a:t>fytyl</a:t>
            </a:r>
            <a:r>
              <a:rPr lang="en-US" sz="2800" dirty="0" smtClean="0"/>
              <a:t> side chain. </a:t>
            </a:r>
          </a:p>
          <a:p>
            <a:r>
              <a:rPr lang="cs-CZ" sz="2800" dirty="0" smtClean="0"/>
              <a:t>The highest biological activity has </a:t>
            </a:r>
            <a:r>
              <a:rPr lang="en-US" sz="2800" dirty="0" smtClean="0">
                <a:latin typeface="Symbol" pitchFamily="18" charset="2"/>
              </a:rPr>
              <a:t>a</a:t>
            </a:r>
            <a:r>
              <a:rPr lang="en-US" sz="2800" dirty="0" smtClean="0"/>
              <a:t>-</a:t>
            </a:r>
            <a:r>
              <a:rPr lang="en-US" sz="2800" dirty="0" err="1" smtClean="0"/>
              <a:t>tokoferol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An organic compound required as a nutrient in tiny amounts by an organisms</a:t>
            </a:r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Adsorb</a:t>
            </a:r>
            <a:r>
              <a:rPr lang="cs-CZ" sz="2800" dirty="0" smtClean="0"/>
              <a:t>tion</a:t>
            </a:r>
            <a:r>
              <a:rPr lang="en-US" sz="2800" dirty="0" smtClean="0"/>
              <a:t> from the small </a:t>
            </a:r>
            <a:r>
              <a:rPr lang="en-US" sz="2800" dirty="0" err="1" smtClean="0"/>
              <a:t>intestin</a:t>
            </a:r>
            <a:r>
              <a:rPr lang="cs-CZ" sz="2800" dirty="0" smtClean="0"/>
              <a:t>e</a:t>
            </a:r>
            <a:r>
              <a:rPr lang="en-US" sz="2800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Its absorption is dependent on the presence of lipids in the diet.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Associated with plasma lipoproteins </a:t>
            </a:r>
            <a:r>
              <a:rPr lang="en-US" sz="2800" dirty="0" smtClean="0">
                <a:latin typeface="Arial" charset="0"/>
                <a:cs typeface="Arial" charset="0"/>
              </a:rPr>
              <a:t>→</a:t>
            </a:r>
            <a:r>
              <a:rPr lang="en-US" sz="2800" dirty="0" smtClean="0"/>
              <a:t> liver uptake through receptors for </a:t>
            </a:r>
            <a:r>
              <a:rPr lang="en-US" sz="2800" dirty="0" err="1" smtClean="0"/>
              <a:t>apolipoprotein</a:t>
            </a:r>
            <a:r>
              <a:rPr lang="en-US" sz="2800" dirty="0" smtClean="0"/>
              <a:t> E. 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Symbol" pitchFamily="18" charset="2"/>
              </a:rPr>
              <a:t>a-</a:t>
            </a:r>
            <a:r>
              <a:rPr lang="en-US" sz="2800" dirty="0" err="1" smtClean="0"/>
              <a:t>toco</a:t>
            </a:r>
            <a:r>
              <a:rPr lang="cs-CZ" sz="2800" dirty="0" smtClean="0"/>
              <a:t>ph</a:t>
            </a:r>
            <a:r>
              <a:rPr lang="en-US" sz="2800" dirty="0" err="1" smtClean="0"/>
              <a:t>erol</a:t>
            </a:r>
            <a:r>
              <a:rPr lang="en-US" sz="2800" dirty="0" smtClean="0"/>
              <a:t> is bind to </a:t>
            </a:r>
            <a:r>
              <a:rPr lang="en-US" sz="2800" i="1" dirty="0" smtClean="0">
                <a:latin typeface="Symbol" pitchFamily="18" charset="2"/>
              </a:rPr>
              <a:t>a</a:t>
            </a:r>
            <a:r>
              <a:rPr lang="en-US" sz="2800" i="1" dirty="0" smtClean="0"/>
              <a:t>-to</a:t>
            </a:r>
            <a:r>
              <a:rPr lang="cs-CZ" sz="2800" i="1" dirty="0" smtClean="0"/>
              <a:t>c</a:t>
            </a:r>
            <a:r>
              <a:rPr lang="en-US" sz="2800" i="1" dirty="0" smtClean="0"/>
              <a:t>o</a:t>
            </a:r>
            <a:r>
              <a:rPr lang="cs-CZ" sz="2800" i="1" dirty="0" smtClean="0"/>
              <a:t>ph</a:t>
            </a:r>
            <a:r>
              <a:rPr lang="en-US" sz="2800" i="1" dirty="0" err="1" smtClean="0"/>
              <a:t>erol</a:t>
            </a:r>
            <a:r>
              <a:rPr lang="en-US" sz="2800" i="1" dirty="0" smtClean="0"/>
              <a:t> transport protein</a:t>
            </a:r>
            <a:r>
              <a:rPr lang="en-US" sz="2800" dirty="0" smtClean="0"/>
              <a:t> (</a:t>
            </a:r>
            <a:r>
              <a:rPr lang="en-US" sz="2800" dirty="0" smtClean="0">
                <a:latin typeface="Symbol" pitchFamily="18" charset="2"/>
              </a:rPr>
              <a:t>a</a:t>
            </a:r>
            <a:r>
              <a:rPr lang="en-US" sz="2800" dirty="0" smtClean="0"/>
              <a:t>-TTP) </a:t>
            </a:r>
            <a:r>
              <a:rPr lang="en-US" sz="2800" dirty="0" smtClean="0">
                <a:latin typeface="Arial" charset="0"/>
                <a:cs typeface="Arial" charset="0"/>
              </a:rPr>
              <a:t>→</a:t>
            </a:r>
            <a:r>
              <a:rPr lang="en-US" sz="2800" dirty="0" smtClean="0"/>
              <a:t> transported to the target organs (the excess is stored in </a:t>
            </a:r>
            <a:r>
              <a:rPr lang="en-US" sz="2800" dirty="0" err="1" smtClean="0"/>
              <a:t>adipocytes</a:t>
            </a:r>
            <a:r>
              <a:rPr lang="en-US" sz="2800" dirty="0" smtClean="0"/>
              <a:t>, in muscle, liver).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Symbol" pitchFamily="18" charset="2"/>
              </a:rPr>
              <a:t>b-, g-</a:t>
            </a:r>
            <a:r>
              <a:rPr lang="en-US" sz="2800" dirty="0" smtClean="0"/>
              <a:t> a </a:t>
            </a:r>
            <a:r>
              <a:rPr lang="en-US" sz="2800" dirty="0" smtClean="0">
                <a:latin typeface="Symbol" pitchFamily="18" charset="2"/>
              </a:rPr>
              <a:t>d-</a:t>
            </a:r>
            <a:r>
              <a:rPr lang="en-US" sz="2800" dirty="0" err="1" smtClean="0"/>
              <a:t>toco</a:t>
            </a:r>
            <a:r>
              <a:rPr lang="cs-CZ" sz="2800" dirty="0" smtClean="0"/>
              <a:t>ph</a:t>
            </a:r>
            <a:r>
              <a:rPr lang="en-US" sz="2800" dirty="0" err="1" smtClean="0"/>
              <a:t>erols</a:t>
            </a:r>
            <a:r>
              <a:rPr lang="en-US" sz="2800" dirty="0" smtClean="0"/>
              <a:t> are transferred into the bile and degraded.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/>
              <a:t>Stops free radical reactions (peroxyl radicals ROO</a:t>
            </a:r>
            <a:r>
              <a:rPr lang="cs-CZ" sz="2800" baseline="30000" dirty="0" smtClean="0">
                <a:latin typeface="Times New Roman" pitchFamily="18" charset="0"/>
                <a:sym typeface="Symbol" pitchFamily="18" charset="2"/>
              </a:rPr>
              <a:t></a:t>
            </a:r>
            <a:r>
              <a:rPr lang="cs-CZ" sz="2800" dirty="0" smtClean="0"/>
              <a:t> , oxygen radicals HO</a:t>
            </a:r>
            <a:r>
              <a:rPr lang="cs-CZ" sz="2800" baseline="30000" dirty="0" smtClean="0">
                <a:latin typeface="Times New Roman" pitchFamily="18" charset="0"/>
                <a:sym typeface="Symbol" pitchFamily="18" charset="2"/>
              </a:rPr>
              <a:t></a:t>
            </a:r>
            <a:r>
              <a:rPr lang="cs-CZ" sz="2800" dirty="0" smtClean="0"/>
              <a:t>, lipoperoxid radicals LOO</a:t>
            </a:r>
            <a:r>
              <a:rPr lang="cs-CZ" sz="2800" baseline="30000" dirty="0" smtClean="0">
                <a:latin typeface="Times New Roman" pitchFamily="18" charset="0"/>
                <a:sym typeface="Symbol" pitchFamily="18" charset="2"/>
              </a:rPr>
              <a:t></a:t>
            </a:r>
            <a:r>
              <a:rPr lang="cs-CZ" sz="2800" b="1" dirty="0" smtClean="0">
                <a:latin typeface="Times New Roman" pitchFamily="18" charset="0"/>
                <a:sym typeface="Symbol" pitchFamily="18" charset="2"/>
              </a:rPr>
              <a:t>)</a:t>
            </a:r>
            <a:r>
              <a:rPr lang="cs-CZ" sz="2800" dirty="0" smtClean="0">
                <a:latin typeface="Times New Roman" pitchFamily="18" charset="0"/>
                <a:sym typeface="Symbol" pitchFamily="18" charset="2"/>
              </a:rPr>
              <a:t>.</a:t>
            </a:r>
            <a:r>
              <a:rPr lang="cs-CZ" sz="2800" dirty="0" smtClean="0"/>
              <a:t> Chroman ring with OH group </a:t>
            </a:r>
            <a:r>
              <a:rPr lang="cs-CZ" sz="2800" dirty="0" smtClean="0">
                <a:latin typeface="Arial" charset="0"/>
                <a:cs typeface="Arial" charset="0"/>
              </a:rPr>
              <a:t>→ </a:t>
            </a:r>
            <a:r>
              <a:rPr lang="cs-CZ" sz="2800" dirty="0" smtClean="0"/>
              <a:t>uptake </a:t>
            </a:r>
            <a:r>
              <a:rPr lang="cs-CZ" sz="2800" dirty="0" smtClean="0">
                <a:latin typeface="Arial" charset="0"/>
                <a:cs typeface="Arial" charset="0"/>
              </a:rPr>
              <a:t>radicals.</a:t>
            </a:r>
          </a:p>
          <a:p>
            <a:endParaRPr lang="tr-TR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3275013"/>
            <a:ext cx="453390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35842" name="Object 14"/>
          <p:cNvGraphicFramePr>
            <a:graphicFrameLocks noChangeAspect="1"/>
          </p:cNvGraphicFramePr>
          <p:nvPr>
            <p:ph idx="1"/>
          </p:nvPr>
        </p:nvGraphicFramePr>
        <p:xfrm>
          <a:off x="1475656" y="2348880"/>
          <a:ext cx="5588496" cy="4166170"/>
        </p:xfrm>
        <a:graphic>
          <a:graphicData uri="http://schemas.openxmlformats.org/presentationml/2006/ole">
            <p:oleObj spid="_x0000_s35842" name="PhotoImpact" r:id="rId3" imgW="4840234" imgH="3608534" progId="">
              <p:embed/>
            </p:oleObj>
          </a:graphicData>
        </a:graphic>
      </p:graphicFrame>
      <p:sp>
        <p:nvSpPr>
          <p:cNvPr id="5" name="4 Dikdörtgen"/>
          <p:cNvSpPr/>
          <p:nvPr/>
        </p:nvSpPr>
        <p:spPr>
          <a:xfrm>
            <a:off x="3923928" y="548680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smtClean="0"/>
              <a:t>PUFA-H = polyunsaturated fatty acid </a:t>
            </a:r>
          </a:p>
          <a:p>
            <a:r>
              <a:rPr lang="cs-CZ" dirty="0" smtClean="0"/>
              <a:t>PUFA-OO</a:t>
            </a:r>
            <a:r>
              <a:rPr lang="cs-CZ" dirty="0" smtClean="0">
                <a:sym typeface="Symbol" pitchFamily="18" charset="2"/>
              </a:rPr>
              <a:t> = peroxyl radical of polyunsaturated fatty acid </a:t>
            </a:r>
            <a:r>
              <a:rPr lang="cs-CZ" dirty="0" smtClean="0"/>
              <a:t> </a:t>
            </a:r>
          </a:p>
          <a:p>
            <a:r>
              <a:rPr lang="cs-CZ" dirty="0" smtClean="0"/>
              <a:t>PUFA-OOH = hydroxyperoxy polyunsaturated fatty acid </a:t>
            </a:r>
          </a:p>
          <a:p>
            <a:r>
              <a:rPr lang="cs-CZ" dirty="0" smtClean="0"/>
              <a:t>PUFA-OH = hydroxy polyunsaturated fatty acid 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Vitamin E as enzyme cofactor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i="1" dirty="0" smtClean="0">
                <a:latin typeface="Symbol" pitchFamily="18" charset="2"/>
              </a:rPr>
              <a:t>a</a:t>
            </a:r>
            <a:r>
              <a:rPr lang="en-US" sz="2800" i="1" dirty="0" smtClean="0"/>
              <a:t>-</a:t>
            </a:r>
            <a:r>
              <a:rPr lang="en-US" sz="2800" i="1" dirty="0" err="1" smtClean="0"/>
              <a:t>toco</a:t>
            </a:r>
            <a:r>
              <a:rPr lang="cs-CZ" sz="2800" i="1" dirty="0" smtClean="0"/>
              <a:t>ph</a:t>
            </a:r>
            <a:r>
              <a:rPr lang="en-US" sz="2800" i="1" dirty="0" err="1" smtClean="0"/>
              <a:t>erol</a:t>
            </a:r>
            <a:r>
              <a:rPr lang="cs-CZ" sz="2800" i="1" dirty="0" smtClean="0"/>
              <a:t> qui</a:t>
            </a:r>
            <a:r>
              <a:rPr lang="en-US" sz="2800" i="1" dirty="0" smtClean="0"/>
              <a:t>non</a:t>
            </a:r>
            <a:r>
              <a:rPr lang="en-US" sz="2800" dirty="0" smtClean="0"/>
              <a:t> generated by oxidation of </a:t>
            </a:r>
            <a:r>
              <a:rPr lang="en-US" sz="2800" i="1" dirty="0" smtClean="0">
                <a:latin typeface="Symbol" pitchFamily="18" charset="2"/>
              </a:rPr>
              <a:t>a</a:t>
            </a:r>
            <a:r>
              <a:rPr lang="en-US" sz="2800" i="1" dirty="0" smtClean="0"/>
              <a:t>-</a:t>
            </a:r>
            <a:r>
              <a:rPr lang="en-US" sz="2800" i="1" dirty="0" err="1" smtClean="0"/>
              <a:t>tocopherol</a:t>
            </a:r>
            <a:r>
              <a:rPr lang="en-US" sz="2800" dirty="0" smtClean="0"/>
              <a:t> can act</a:t>
            </a:r>
            <a:r>
              <a:rPr lang="cs-CZ" sz="2800" dirty="0" smtClean="0"/>
              <a:t>s</a:t>
            </a:r>
            <a:r>
              <a:rPr lang="en-US" sz="2800" dirty="0" smtClean="0"/>
              <a:t> as a cofactor of mitochondrial unsaturated fatty acids .</a:t>
            </a:r>
          </a:p>
          <a:p>
            <a:r>
              <a:rPr lang="en-US" sz="2800" dirty="0" smtClean="0">
                <a:latin typeface="Symbol" pitchFamily="18" charset="2"/>
              </a:rPr>
              <a:t>a</a:t>
            </a:r>
            <a:r>
              <a:rPr lang="en-US" sz="2800" dirty="0" smtClean="0"/>
              <a:t>-</a:t>
            </a:r>
            <a:r>
              <a:rPr lang="en-US" sz="2800" dirty="0" err="1" smtClean="0"/>
              <a:t>toco</a:t>
            </a:r>
            <a:r>
              <a:rPr lang="cs-CZ" sz="2800" dirty="0" smtClean="0"/>
              <a:t>ph</a:t>
            </a:r>
            <a:r>
              <a:rPr lang="en-US" sz="2800" dirty="0" err="1" smtClean="0"/>
              <a:t>erol</a:t>
            </a:r>
            <a:r>
              <a:rPr lang="cs-CZ" sz="2800" dirty="0" smtClean="0"/>
              <a:t> qui</a:t>
            </a:r>
            <a:r>
              <a:rPr lang="en-US" sz="2800" dirty="0" smtClean="0"/>
              <a:t>non + </a:t>
            </a:r>
            <a:r>
              <a:rPr lang="en-US" sz="2800" dirty="0" err="1" smtClean="0"/>
              <a:t>cytochrom</a:t>
            </a:r>
            <a:r>
              <a:rPr lang="en-US" sz="2800" dirty="0" smtClean="0"/>
              <a:t> B</a:t>
            </a:r>
            <a:r>
              <a:rPr lang="en-US" sz="2800" baseline="-25000" dirty="0" smtClean="0"/>
              <a:t>5</a:t>
            </a:r>
            <a:r>
              <a:rPr lang="en-US" sz="2800" dirty="0" smtClean="0"/>
              <a:t> + NADH+H</a:t>
            </a:r>
            <a:r>
              <a:rPr lang="en-US" sz="2800" baseline="30000" dirty="0" smtClean="0"/>
              <a:t>+</a:t>
            </a:r>
            <a:r>
              <a:rPr lang="en-US" sz="2800" dirty="0" smtClean="0"/>
              <a:t> initiate formation of double bonds in FA – temporarily changes to </a:t>
            </a:r>
            <a:r>
              <a:rPr lang="en-US" sz="2800" dirty="0" smtClean="0">
                <a:latin typeface="Symbol" pitchFamily="18" charset="2"/>
              </a:rPr>
              <a:t>a</a:t>
            </a:r>
            <a:r>
              <a:rPr lang="en-US" sz="2800" dirty="0" smtClean="0"/>
              <a:t>-</a:t>
            </a:r>
            <a:r>
              <a:rPr lang="en-US" sz="2800" dirty="0" err="1" smtClean="0"/>
              <a:t>toco</a:t>
            </a:r>
            <a:r>
              <a:rPr lang="cs-CZ" sz="2800" dirty="0" smtClean="0"/>
              <a:t>ph</a:t>
            </a:r>
            <a:r>
              <a:rPr lang="en-US" sz="2800" dirty="0" err="1" smtClean="0"/>
              <a:t>erol</a:t>
            </a:r>
            <a:r>
              <a:rPr lang="en-US" sz="2800" dirty="0" smtClean="0"/>
              <a:t>-hydro</a:t>
            </a:r>
            <a:r>
              <a:rPr lang="cs-CZ" sz="2800" dirty="0" smtClean="0"/>
              <a:t>qu</a:t>
            </a:r>
            <a:r>
              <a:rPr lang="en-US" sz="2800" dirty="0" err="1" smtClean="0"/>
              <a:t>inon</a:t>
            </a:r>
            <a:r>
              <a:rPr lang="en-US" sz="2800" dirty="0" smtClean="0"/>
              <a:t> (in the presence of O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changes back to </a:t>
            </a:r>
            <a:r>
              <a:rPr lang="en-US" sz="2800" dirty="0" smtClean="0">
                <a:latin typeface="Symbol" pitchFamily="18" charset="2"/>
              </a:rPr>
              <a:t>a</a:t>
            </a:r>
            <a:r>
              <a:rPr lang="en-US" sz="2800" dirty="0" smtClean="0"/>
              <a:t>-</a:t>
            </a:r>
            <a:r>
              <a:rPr lang="en-US" sz="2800" dirty="0" err="1" smtClean="0"/>
              <a:t>toco</a:t>
            </a:r>
            <a:r>
              <a:rPr lang="cs-CZ" sz="2800" dirty="0" smtClean="0"/>
              <a:t>ph</a:t>
            </a:r>
            <a:r>
              <a:rPr lang="en-US" sz="2800" dirty="0" err="1" smtClean="0"/>
              <a:t>erol</a:t>
            </a:r>
            <a:r>
              <a:rPr lang="cs-CZ" sz="2800" dirty="0" smtClean="0"/>
              <a:t> qu</a:t>
            </a:r>
            <a:r>
              <a:rPr lang="en-US" sz="2800" dirty="0" err="1" smtClean="0"/>
              <a:t>inon</a:t>
            </a:r>
            <a:r>
              <a:rPr lang="en-US" sz="2800" dirty="0" smtClean="0"/>
              <a:t>).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 smtClean="0"/>
              <a:t>The lack of </a:t>
            </a:r>
            <a:r>
              <a:rPr lang="en-US" sz="2800" dirty="0" smtClean="0">
                <a:latin typeface="Symbol" pitchFamily="18" charset="2"/>
              </a:rPr>
              <a:t>a</a:t>
            </a:r>
            <a:r>
              <a:rPr lang="en-US" sz="2800" dirty="0" smtClean="0"/>
              <a:t>-</a:t>
            </a:r>
            <a:r>
              <a:rPr lang="en-US" sz="2800" dirty="0" err="1" smtClean="0"/>
              <a:t>tocopherol</a:t>
            </a:r>
            <a:r>
              <a:rPr lang="en-US" sz="2800" dirty="0" smtClean="0"/>
              <a:t> in plasma is often associated with impaired fat absorption or distribution (in patients with cystic fibrosis, in patients with intestine resection)</a:t>
            </a:r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 deficit of </a:t>
            </a:r>
            <a:r>
              <a:rPr lang="en-US" sz="2800" dirty="0" err="1" smtClean="0"/>
              <a:t>vit</a:t>
            </a:r>
            <a:r>
              <a:rPr lang="en-US" sz="2800" dirty="0" smtClean="0"/>
              <a:t>. </a:t>
            </a:r>
            <a:r>
              <a:rPr lang="tr-TR" sz="2800" dirty="0" smtClean="0"/>
              <a:t>E</a:t>
            </a:r>
            <a:r>
              <a:rPr lang="en-US" sz="2800" dirty="0" smtClean="0"/>
              <a:t> exhibit -</a:t>
            </a: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lang="en-US" sz="2800" dirty="0" smtClean="0"/>
              <a:t>neurological problems, impaired vision, eye muscle paralysis, platelet aggregation, impairment of fertility in men, impaired immunity.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Sources</a:t>
            </a:r>
            <a:r>
              <a:rPr lang="tr-TR" dirty="0" smtClean="0"/>
              <a:t> of vitamin 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fortified cereals </a:t>
            </a:r>
          </a:p>
          <a:p>
            <a:r>
              <a:rPr lang="en-US" sz="2800" dirty="0" smtClean="0"/>
              <a:t>seeds and seed oils, like sunflower </a:t>
            </a:r>
          </a:p>
          <a:p>
            <a:r>
              <a:rPr lang="en-US" sz="2800" dirty="0" smtClean="0"/>
              <a:t>nuts and nut oils, like almonds and hazelnuts </a:t>
            </a:r>
          </a:p>
          <a:p>
            <a:r>
              <a:rPr lang="en-US" sz="2800" dirty="0" smtClean="0"/>
              <a:t>green leafy vegetables, </a:t>
            </a:r>
          </a:p>
          <a:p>
            <a:r>
              <a:rPr lang="en-US" sz="2800" dirty="0" smtClean="0"/>
              <a:t>broccoli</a:t>
            </a:r>
          </a:p>
          <a:p>
            <a:r>
              <a:rPr lang="en-US" sz="2800" dirty="0" smtClean="0"/>
              <a:t>cabbage </a:t>
            </a:r>
          </a:p>
          <a:p>
            <a:r>
              <a:rPr lang="en-US" sz="2800" dirty="0" smtClean="0"/>
              <a:t>celery</a:t>
            </a:r>
            <a:endParaRPr lang="tr-T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dirty="0" smtClean="0"/>
              <a:t>Vitamin K</a:t>
            </a:r>
            <a:r>
              <a:rPr lang="en-US" sz="2800" dirty="0" smtClean="0"/>
              <a:t> is a group of </a:t>
            </a:r>
            <a:r>
              <a:rPr lang="en-US" sz="2800" dirty="0" err="1" smtClean="0"/>
              <a:t>lipophilic</a:t>
            </a:r>
            <a:r>
              <a:rPr lang="en-US" sz="2800" dirty="0" smtClean="0"/>
              <a:t>, hydrophobic vitamins.</a:t>
            </a:r>
          </a:p>
          <a:p>
            <a:endParaRPr lang="en-US" sz="2800" dirty="0" smtClean="0"/>
          </a:p>
          <a:p>
            <a:r>
              <a:rPr lang="en-US" sz="2800" dirty="0" smtClean="0"/>
              <a:t>They are needed for the </a:t>
            </a:r>
            <a:r>
              <a:rPr lang="en-US" sz="2800" dirty="0" err="1" smtClean="0"/>
              <a:t>postranslation</a:t>
            </a:r>
            <a:r>
              <a:rPr lang="en-US" sz="2800" dirty="0" smtClean="0"/>
              <a:t> modification of proteins required for blood coagulation,</a:t>
            </a:r>
          </a:p>
          <a:p>
            <a:endParaRPr lang="en-US" sz="2800" dirty="0" smtClean="0"/>
          </a:p>
          <a:p>
            <a:r>
              <a:rPr lang="en-US" sz="2800" dirty="0" smtClean="0"/>
              <a:t>They are involved in metabolism pathways, in bone </a:t>
            </a:r>
            <a:r>
              <a:rPr lang="en-US" sz="2800" dirty="0" err="1" smtClean="0"/>
              <a:t>mineralisation</a:t>
            </a:r>
            <a:r>
              <a:rPr lang="en-US" sz="2800" dirty="0" smtClean="0"/>
              <a:t>, cell growth, metabolism of blood vessel wall</a:t>
            </a:r>
            <a:endParaRPr lang="tr-T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Vitamin 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 smtClean="0"/>
              <a:t>Vitamin K</a:t>
            </a:r>
            <a:r>
              <a:rPr lang="en-US" sz="2000" baseline="-25000" dirty="0" smtClean="0"/>
              <a:t>1 </a:t>
            </a:r>
            <a:r>
              <a:rPr lang="en-US" sz="2000" dirty="0" smtClean="0"/>
              <a:t>(</a:t>
            </a:r>
            <a:r>
              <a:rPr lang="cs-CZ" sz="2000" dirty="0" smtClean="0"/>
              <a:t>phyl</a:t>
            </a:r>
            <a:r>
              <a:rPr lang="en-US" sz="2000" dirty="0" smtClean="0"/>
              <a:t>lo</a:t>
            </a:r>
            <a:r>
              <a:rPr lang="cs-CZ" sz="2000" dirty="0" smtClean="0"/>
              <a:t>quinon</a:t>
            </a:r>
            <a:r>
              <a:rPr lang="en-US" sz="2000" dirty="0" smtClean="0"/>
              <a:t>) – plant origin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Vitamin K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 (</a:t>
            </a:r>
            <a:r>
              <a:rPr lang="en-US" sz="2000" dirty="0" err="1" smtClean="0"/>
              <a:t>mena</a:t>
            </a:r>
            <a:r>
              <a:rPr lang="cs-CZ" sz="2000" dirty="0" smtClean="0"/>
              <a:t>qu</a:t>
            </a:r>
            <a:r>
              <a:rPr lang="en-US" sz="2000" dirty="0" err="1" smtClean="0"/>
              <a:t>inon</a:t>
            </a:r>
            <a:r>
              <a:rPr lang="en-US" sz="2000" dirty="0" smtClean="0"/>
              <a:t>) – normally produced by bacteria in the large </a:t>
            </a:r>
            <a:r>
              <a:rPr lang="en-US" sz="2000" dirty="0" err="1" smtClean="0"/>
              <a:t>intestin</a:t>
            </a:r>
            <a:r>
              <a:rPr lang="cs-CZ" sz="2000" dirty="0" smtClean="0"/>
              <a:t>e</a:t>
            </a:r>
            <a:endParaRPr lang="en-US" sz="1400" dirty="0" smtClean="0"/>
          </a:p>
          <a:p>
            <a:pPr>
              <a:lnSpc>
                <a:spcPct val="80000"/>
              </a:lnSpc>
            </a:pPr>
            <a:r>
              <a:rPr lang="en-US" sz="2000" dirty="0" smtClean="0"/>
              <a:t>K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 a K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 are used differently in the body 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K</a:t>
            </a:r>
            <a:r>
              <a:rPr lang="en-US" sz="1800" baseline="-25000" dirty="0" smtClean="0"/>
              <a:t>1</a:t>
            </a:r>
            <a:r>
              <a:rPr lang="en-US" sz="1800" dirty="0" smtClean="0"/>
              <a:t> – used mainly for blood clothing 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K</a:t>
            </a:r>
            <a:r>
              <a:rPr lang="en-US" sz="1800" baseline="-25000" dirty="0" smtClean="0"/>
              <a:t>2</a:t>
            </a:r>
            <a:r>
              <a:rPr lang="en-US" sz="1600" dirty="0" smtClean="0"/>
              <a:t> – </a:t>
            </a:r>
            <a:r>
              <a:rPr lang="en-US" sz="1800" dirty="0" smtClean="0"/>
              <a:t>important in non-coagulation actions  - as in metabolism and bone mineralization, in cell growth, metabolism of blood vessel walls cells.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935163"/>
            <a:ext cx="3997911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err="1" smtClean="0"/>
              <a:t>Cofa</a:t>
            </a:r>
            <a:r>
              <a:rPr lang="cs-CZ" sz="2800" dirty="0" smtClean="0"/>
              <a:t>c</a:t>
            </a:r>
            <a:r>
              <a:rPr lang="en-US" sz="2800" dirty="0" smtClean="0"/>
              <a:t>tor of liver </a:t>
            </a:r>
            <a:r>
              <a:rPr lang="en-US" sz="2800" dirty="0" err="1" smtClean="0"/>
              <a:t>microsomal</a:t>
            </a:r>
            <a:r>
              <a:rPr lang="en-US" sz="2800" dirty="0" smtClean="0"/>
              <a:t> </a:t>
            </a:r>
            <a:r>
              <a:rPr lang="en-US" sz="2800" i="1" dirty="0" err="1" smtClean="0"/>
              <a:t>carboxylase</a:t>
            </a:r>
            <a:r>
              <a:rPr lang="en-US" sz="2800" i="1" dirty="0" smtClean="0"/>
              <a:t> </a:t>
            </a:r>
            <a:r>
              <a:rPr lang="en-US" sz="2800" dirty="0" smtClean="0">
                <a:cs typeface="Arial" charset="0"/>
              </a:rPr>
              <a:t>which </a:t>
            </a:r>
            <a:r>
              <a:rPr lang="en-US" sz="2800" dirty="0" err="1" smtClean="0">
                <a:cs typeface="Arial" charset="0"/>
              </a:rPr>
              <a:t>carboxylates</a:t>
            </a:r>
            <a:r>
              <a:rPr lang="en-US" sz="2800" i="1" dirty="0" smtClean="0">
                <a:latin typeface="Arial" charset="0"/>
                <a:cs typeface="Arial" charset="0"/>
              </a:rPr>
              <a:t> </a:t>
            </a:r>
            <a:r>
              <a:rPr lang="en-US" sz="2800" dirty="0" smtClean="0">
                <a:cs typeface="Arial" charset="0"/>
              </a:rPr>
              <a:t>glutamate residues to</a:t>
            </a: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lang="en-US" sz="2800" dirty="0" smtClean="0">
                <a:latin typeface="Symbol" pitchFamily="18" charset="2"/>
                <a:cs typeface="Arial" charset="0"/>
              </a:rPr>
              <a:t>g</a:t>
            </a:r>
            <a:r>
              <a:rPr lang="en-US" sz="2800" dirty="0" smtClean="0">
                <a:cs typeface="Arial" charset="0"/>
              </a:rPr>
              <a:t>-</a:t>
            </a:r>
            <a:r>
              <a:rPr lang="en-US" sz="2800" dirty="0" err="1" smtClean="0">
                <a:cs typeface="Arial" charset="0"/>
              </a:rPr>
              <a:t>carboxyglutamate</a:t>
            </a:r>
            <a:r>
              <a:rPr lang="en-US" sz="2800" dirty="0" smtClean="0">
                <a:cs typeface="Arial" charset="0"/>
              </a:rPr>
              <a:t> during synthesis of </a:t>
            </a:r>
            <a:r>
              <a:rPr lang="en-US" sz="2800" dirty="0" err="1" smtClean="0">
                <a:cs typeface="Arial" charset="0"/>
              </a:rPr>
              <a:t>prothrombin</a:t>
            </a:r>
            <a:r>
              <a:rPr lang="en-US" sz="2800" dirty="0" smtClean="0">
                <a:cs typeface="Arial" charset="0"/>
              </a:rPr>
              <a:t> and coagulation factors VII, IX a X</a:t>
            </a:r>
            <a:r>
              <a:rPr lang="cs-CZ" sz="2800" dirty="0" smtClean="0">
                <a:cs typeface="Arial" charset="0"/>
              </a:rPr>
              <a:t> (posttranslation reaction).</a:t>
            </a:r>
            <a:endParaRPr lang="en-US" sz="2800" dirty="0" smtClean="0">
              <a:cs typeface="Arial" charset="0"/>
            </a:endParaRPr>
          </a:p>
          <a:p>
            <a:r>
              <a:rPr lang="en-US" sz="2800" dirty="0" err="1" smtClean="0">
                <a:cs typeface="Arial" charset="0"/>
              </a:rPr>
              <a:t>Carboxylated</a:t>
            </a:r>
            <a:r>
              <a:rPr lang="en-US" sz="2800" dirty="0" smtClean="0">
                <a:cs typeface="Arial" charset="0"/>
              </a:rPr>
              <a:t> glutamate </a:t>
            </a:r>
            <a:r>
              <a:rPr lang="en-US" sz="2800" dirty="0" err="1" smtClean="0">
                <a:cs typeface="Arial" charset="0"/>
              </a:rPr>
              <a:t>chelates</a:t>
            </a:r>
            <a:r>
              <a:rPr lang="en-US" sz="2800" dirty="0" smtClean="0">
                <a:cs typeface="Arial" charset="0"/>
              </a:rPr>
              <a:t>  Ca</a:t>
            </a:r>
            <a:r>
              <a:rPr lang="en-US" sz="2800" baseline="30000" dirty="0" smtClean="0">
                <a:cs typeface="Arial" charset="0"/>
              </a:rPr>
              <a:t>2+</a:t>
            </a:r>
            <a:r>
              <a:rPr lang="en-US" sz="2800" dirty="0" smtClean="0">
                <a:cs typeface="Arial" charset="0"/>
              </a:rPr>
              <a:t> ions, permitting the binding of blood clotting proteins to membranes.</a:t>
            </a:r>
          </a:p>
          <a:p>
            <a:r>
              <a:rPr lang="en-US" sz="2800" dirty="0" smtClean="0"/>
              <a:t>Forms the binding site for </a:t>
            </a:r>
            <a:r>
              <a:rPr lang="en-US" sz="2800" dirty="0" smtClean="0">
                <a:cs typeface="Arial" charset="0"/>
              </a:rPr>
              <a:t>Ca</a:t>
            </a:r>
            <a:r>
              <a:rPr lang="en-US" sz="2800" baseline="30000" dirty="0" smtClean="0">
                <a:cs typeface="Arial" charset="0"/>
              </a:rPr>
              <a:t>2+</a:t>
            </a:r>
            <a:r>
              <a:rPr lang="en-US" sz="2800" dirty="0" smtClean="0">
                <a:cs typeface="Arial" charset="0"/>
              </a:rPr>
              <a:t> also in other proteins – </a:t>
            </a:r>
            <a:r>
              <a:rPr lang="en-US" sz="2800" dirty="0" err="1" smtClean="0">
                <a:cs typeface="Arial" charset="0"/>
              </a:rPr>
              <a:t>osteocalcin</a:t>
            </a:r>
            <a:r>
              <a:rPr lang="en-US" sz="2800" dirty="0" smtClean="0">
                <a:cs typeface="Arial" charset="0"/>
              </a:rPr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/>
              <a:t>It cannot be synthesized in sufficient quantities by an organism, and must be obtained from the diet. 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Vitamins have diverse biological function: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hormone-like functions as regulators of mineral metabolism (</a:t>
            </a:r>
            <a:r>
              <a:rPr lang="en-US" sz="2000" dirty="0" err="1" smtClean="0"/>
              <a:t>vit</a:t>
            </a:r>
            <a:r>
              <a:rPr lang="en-US" sz="2000" dirty="0" smtClean="0"/>
              <a:t>. D), 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regulators of cell and tissue growth and differentiation (some forms of </a:t>
            </a:r>
            <a:r>
              <a:rPr lang="en-US" sz="2000" dirty="0" err="1" smtClean="0"/>
              <a:t>vit</a:t>
            </a:r>
            <a:r>
              <a:rPr lang="en-US" sz="2000" dirty="0" smtClean="0"/>
              <a:t>. A)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antioxidants (</a:t>
            </a:r>
            <a:r>
              <a:rPr lang="en-US" sz="2000" dirty="0" err="1" smtClean="0"/>
              <a:t>vit</a:t>
            </a:r>
            <a:r>
              <a:rPr lang="en-US" sz="2000" dirty="0" smtClean="0"/>
              <a:t>. E, C)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enzyme cofactors (tightly bound to enzyme as a part of prosthetic group, coenzymes</a:t>
            </a:r>
            <a:endParaRPr lang="tr-T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70000"/>
              </a:lnSpc>
            </a:pPr>
            <a:r>
              <a:rPr lang="en-US" sz="2800" dirty="0" smtClean="0"/>
              <a:t>Deficiency is caused by fat </a:t>
            </a:r>
            <a:r>
              <a:rPr lang="en-US" sz="2800" dirty="0" err="1" smtClean="0"/>
              <a:t>malabsorption</a:t>
            </a:r>
            <a:r>
              <a:rPr lang="en-US" sz="2800" dirty="0" smtClean="0"/>
              <a:t> or by the liver failure.</a:t>
            </a:r>
            <a:r>
              <a:rPr lang="en-US" sz="4000" dirty="0" smtClean="0"/>
              <a:t> </a:t>
            </a:r>
            <a:endParaRPr lang="en-US" sz="2800" dirty="0" smtClean="0"/>
          </a:p>
          <a:p>
            <a:pPr>
              <a:lnSpc>
                <a:spcPct val="90000"/>
              </a:lnSpc>
            </a:pPr>
            <a:r>
              <a:rPr lang="en-US" sz="2800" dirty="0" smtClean="0"/>
              <a:t>Blood clotting disorders – dangerous in newborns, life-threatening bleeding (</a:t>
            </a:r>
            <a:r>
              <a:rPr lang="en-US" sz="2800" i="1" dirty="0" smtClean="0"/>
              <a:t>hemorrhagic disease of the newborn).</a:t>
            </a:r>
          </a:p>
          <a:p>
            <a:pPr>
              <a:lnSpc>
                <a:spcPct val="90000"/>
              </a:lnSpc>
            </a:pPr>
            <a:endParaRPr lang="en-US" sz="2800" i="1" dirty="0" smtClean="0"/>
          </a:p>
          <a:p>
            <a:pPr>
              <a:lnSpc>
                <a:spcPct val="90000"/>
              </a:lnSpc>
            </a:pPr>
            <a:r>
              <a:rPr lang="en-US" sz="2800" dirty="0" smtClean="0"/>
              <a:t>Osteoporosis due to failed </a:t>
            </a:r>
            <a:r>
              <a:rPr lang="en-US" sz="2800" dirty="0" err="1" smtClean="0"/>
              <a:t>carboxylation</a:t>
            </a:r>
            <a:r>
              <a:rPr lang="en-US" sz="2800" dirty="0" smtClean="0"/>
              <a:t> of  </a:t>
            </a:r>
            <a:r>
              <a:rPr lang="en-US" sz="2800" dirty="0" err="1" smtClean="0"/>
              <a:t>osteokalcin</a:t>
            </a:r>
            <a:r>
              <a:rPr lang="en-US" sz="2800" dirty="0" smtClean="0"/>
              <a:t> and decreased activity of </a:t>
            </a:r>
            <a:r>
              <a:rPr lang="en-US" sz="2800" dirty="0" err="1" smtClean="0"/>
              <a:t>osteoblasts</a:t>
            </a:r>
            <a:r>
              <a:rPr lang="en-US" sz="2800" dirty="0" smtClean="0"/>
              <a:t>.</a:t>
            </a:r>
          </a:p>
          <a:p>
            <a:pPr>
              <a:lnSpc>
                <a:spcPct val="90000"/>
              </a:lnSpc>
            </a:pPr>
            <a:endParaRPr lang="en-US" sz="2800" dirty="0" smtClean="0"/>
          </a:p>
          <a:p>
            <a:pPr>
              <a:lnSpc>
                <a:spcPct val="90000"/>
              </a:lnSpc>
            </a:pPr>
            <a:r>
              <a:rPr lang="en-US" sz="2800" dirty="0" smtClean="0"/>
              <a:t>Under normal circumstances there is not a shortage, </a:t>
            </a:r>
            <a:r>
              <a:rPr lang="en-US" sz="2800" dirty="0" err="1" smtClean="0"/>
              <a:t>vit</a:t>
            </a:r>
            <a:r>
              <a:rPr lang="en-US" sz="2800" dirty="0" smtClean="0"/>
              <a:t>. K is abundant in the diet.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Sources of vitamin K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Green leafy vegetables </a:t>
            </a:r>
          </a:p>
          <a:p>
            <a:r>
              <a:rPr lang="en-US" sz="2800" dirty="0" smtClean="0"/>
              <a:t>vegetable oil </a:t>
            </a:r>
          </a:p>
          <a:p>
            <a:r>
              <a:rPr lang="en-US" sz="2800" dirty="0" smtClean="0"/>
              <a:t>broccoli</a:t>
            </a:r>
          </a:p>
          <a:p>
            <a:r>
              <a:rPr lang="en-US" sz="2800" dirty="0" smtClean="0"/>
              <a:t>cereals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Water soluble vitamins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dirty="0" smtClean="0"/>
              <a:t>Vitamin B</a:t>
            </a:r>
            <a:r>
              <a:rPr lang="en-US" baseline="-25000" dirty="0" smtClean="0"/>
              <a:t>1</a:t>
            </a:r>
            <a:r>
              <a:rPr lang="en-US" dirty="0" smtClean="0"/>
              <a:t> (</a:t>
            </a:r>
            <a:r>
              <a:rPr lang="cs-CZ" dirty="0" smtClean="0">
                <a:solidFill>
                  <a:schemeClr val="hlink"/>
                </a:solidFill>
              </a:rPr>
              <a:t>thiamine</a:t>
            </a:r>
            <a:r>
              <a:rPr lang="en-US" dirty="0" smtClean="0"/>
              <a:t>) </a:t>
            </a:r>
          </a:p>
          <a:p>
            <a:pPr marL="342900" indent="-342900"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dirty="0" smtClean="0"/>
              <a:t>Vitamin B</a:t>
            </a:r>
            <a:r>
              <a:rPr lang="en-US" baseline="-25000" dirty="0" smtClean="0"/>
              <a:t>2</a:t>
            </a:r>
            <a:r>
              <a:rPr lang="en-US" dirty="0" smtClean="0"/>
              <a:t> (</a:t>
            </a:r>
            <a:r>
              <a:rPr lang="cs-CZ" dirty="0" smtClean="0">
                <a:solidFill>
                  <a:schemeClr val="hlink"/>
                </a:solidFill>
              </a:rPr>
              <a:t>riboflavin</a:t>
            </a:r>
            <a:r>
              <a:rPr lang="en-US" dirty="0" smtClean="0"/>
              <a:t>) </a:t>
            </a:r>
          </a:p>
          <a:p>
            <a:pPr marL="342900" indent="-342900"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dirty="0" smtClean="0"/>
              <a:t>Vitamin B</a:t>
            </a:r>
            <a:r>
              <a:rPr lang="en-US" baseline="-25000" dirty="0" smtClean="0"/>
              <a:t>3</a:t>
            </a:r>
            <a:r>
              <a:rPr lang="en-US" dirty="0" smtClean="0"/>
              <a:t> or Vitamin P or Vitamin PP (</a:t>
            </a:r>
            <a:r>
              <a:rPr lang="cs-CZ" dirty="0" smtClean="0">
                <a:solidFill>
                  <a:schemeClr val="hlink"/>
                </a:solidFill>
              </a:rPr>
              <a:t>niacin</a:t>
            </a:r>
            <a:r>
              <a:rPr lang="en-US" dirty="0" smtClean="0"/>
              <a:t>) </a:t>
            </a:r>
          </a:p>
          <a:p>
            <a:pPr marL="342900" indent="-342900"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dirty="0" smtClean="0"/>
              <a:t>Vitamin B</a:t>
            </a:r>
            <a:r>
              <a:rPr lang="en-US" baseline="-25000" dirty="0" smtClean="0"/>
              <a:t>5</a:t>
            </a:r>
            <a:r>
              <a:rPr lang="en-US" dirty="0" smtClean="0"/>
              <a:t> (</a:t>
            </a:r>
            <a:r>
              <a:rPr lang="cs-CZ" dirty="0" smtClean="0">
                <a:solidFill>
                  <a:schemeClr val="hlink"/>
                </a:solidFill>
              </a:rPr>
              <a:t>panthotenic acid</a:t>
            </a:r>
            <a:r>
              <a:rPr lang="en-US" dirty="0" smtClean="0"/>
              <a:t>) </a:t>
            </a:r>
          </a:p>
          <a:p>
            <a:pPr marL="342900" indent="-342900"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cs-CZ" dirty="0" smtClean="0"/>
              <a:t>Vitamin B</a:t>
            </a:r>
            <a:r>
              <a:rPr lang="cs-CZ" baseline="-25000" dirty="0" smtClean="0"/>
              <a:t>6</a:t>
            </a:r>
            <a:r>
              <a:rPr lang="en-US" dirty="0" smtClean="0"/>
              <a:t> (</a:t>
            </a:r>
            <a:r>
              <a:rPr lang="cs-CZ" dirty="0" smtClean="0">
                <a:solidFill>
                  <a:schemeClr val="hlink"/>
                </a:solidFill>
              </a:rPr>
              <a:t>pyridoxine</a:t>
            </a:r>
            <a:r>
              <a:rPr lang="en-US" dirty="0" smtClean="0"/>
              <a:t> and </a:t>
            </a:r>
            <a:r>
              <a:rPr lang="cs-CZ" dirty="0" smtClean="0">
                <a:solidFill>
                  <a:schemeClr val="hlink"/>
                </a:solidFill>
              </a:rPr>
              <a:t>pyridoxamine</a:t>
            </a:r>
            <a:r>
              <a:rPr lang="en-US" dirty="0" smtClean="0"/>
              <a:t>) </a:t>
            </a:r>
          </a:p>
          <a:p>
            <a:pPr marL="342900" indent="-342900"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dirty="0" smtClean="0"/>
              <a:t>Vitamin B</a:t>
            </a:r>
            <a:r>
              <a:rPr lang="en-US" baseline="-25000" dirty="0" smtClean="0"/>
              <a:t>7</a:t>
            </a:r>
            <a:r>
              <a:rPr lang="en-US" dirty="0" smtClean="0"/>
              <a:t> or Vitamin H (</a:t>
            </a:r>
            <a:r>
              <a:rPr lang="cs-CZ" dirty="0" smtClean="0">
                <a:solidFill>
                  <a:schemeClr val="hlink"/>
                </a:solidFill>
              </a:rPr>
              <a:t>biotin</a:t>
            </a:r>
            <a:r>
              <a:rPr lang="en-US" dirty="0" smtClean="0"/>
              <a:t>) </a:t>
            </a:r>
          </a:p>
          <a:p>
            <a:pPr marL="342900" indent="-342900"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dirty="0" smtClean="0"/>
              <a:t>Vitamin B</a:t>
            </a:r>
            <a:r>
              <a:rPr lang="en-US" baseline="-25000" dirty="0" smtClean="0"/>
              <a:t>9</a:t>
            </a:r>
            <a:r>
              <a:rPr lang="en-US" dirty="0" smtClean="0"/>
              <a:t> or Vitamin M and Vitamin B-c (</a:t>
            </a:r>
            <a:r>
              <a:rPr lang="cs-CZ" dirty="0" smtClean="0">
                <a:solidFill>
                  <a:schemeClr val="hlink"/>
                </a:solidFill>
              </a:rPr>
              <a:t>folic acid</a:t>
            </a:r>
            <a:r>
              <a:rPr lang="en-US" dirty="0" smtClean="0"/>
              <a:t>)</a:t>
            </a:r>
          </a:p>
          <a:p>
            <a:pPr marL="342900" indent="-342900"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dirty="0" smtClean="0"/>
              <a:t>Vitamin B</a:t>
            </a:r>
            <a:r>
              <a:rPr lang="en-US" baseline="-25000" dirty="0" smtClean="0"/>
              <a:t>12</a:t>
            </a:r>
            <a:r>
              <a:rPr lang="en-US" dirty="0" smtClean="0"/>
              <a:t> </a:t>
            </a:r>
            <a:r>
              <a:rPr lang="cs-CZ" dirty="0" smtClean="0"/>
              <a:t>(</a:t>
            </a:r>
            <a:r>
              <a:rPr lang="cs-CZ" dirty="0" smtClean="0">
                <a:solidFill>
                  <a:schemeClr val="hlink"/>
                </a:solidFill>
              </a:rPr>
              <a:t>cobalamin</a:t>
            </a:r>
            <a:r>
              <a:rPr lang="en-US" dirty="0" smtClean="0"/>
              <a:t>)</a:t>
            </a:r>
            <a:r>
              <a:rPr lang="en-US" sz="2800" dirty="0" smtClean="0"/>
              <a:t>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smtClean="0"/>
              <a:t>Thiamin</a:t>
            </a:r>
            <a:r>
              <a:rPr lang="tr-TR" sz="5400" dirty="0" smtClean="0"/>
              <a:t>- B1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 smtClean="0"/>
              <a:t>Thiamin has a central role in energy-yielding metabolism.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Composed of a substituted pyridine and </a:t>
            </a:r>
            <a:r>
              <a:rPr lang="en-US" sz="2400" dirty="0" err="1" smtClean="0"/>
              <a:t>thiazole</a:t>
            </a:r>
            <a:r>
              <a:rPr lang="en-US" sz="2400" dirty="0" smtClean="0"/>
              <a:t> ring</a:t>
            </a:r>
            <a:r>
              <a:rPr lang="cs-CZ" sz="2400" dirty="0" smtClean="0"/>
              <a:t>. 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Active form is thiamine </a:t>
            </a:r>
            <a:r>
              <a:rPr lang="en-US" sz="2400" dirty="0" err="1" smtClean="0"/>
              <a:t>diphosphate</a:t>
            </a:r>
            <a:r>
              <a:rPr lang="en-US" sz="2400" dirty="0" smtClean="0"/>
              <a:t> (</a:t>
            </a:r>
            <a:r>
              <a:rPr lang="cs-CZ" sz="2400" dirty="0" smtClean="0"/>
              <a:t>thiamin </a:t>
            </a:r>
            <a:r>
              <a:rPr lang="en-US" sz="2400" dirty="0" smtClean="0"/>
              <a:t>pyrophosphate</a:t>
            </a:r>
            <a:r>
              <a:rPr lang="cs-CZ" sz="2400" dirty="0" smtClean="0"/>
              <a:t>, </a:t>
            </a:r>
            <a:r>
              <a:rPr lang="en-US" sz="2400" dirty="0" smtClean="0"/>
              <a:t>TPP), a coenzyme for three multi-enzyme complex </a:t>
            </a:r>
            <a:r>
              <a:rPr lang="en-US" sz="2400" dirty="0" smtClean="0">
                <a:latin typeface="Arial" charset="0"/>
                <a:cs typeface="Arial" charset="0"/>
              </a:rPr>
              <a:t>→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This complex catalyses oxidative </a:t>
            </a:r>
            <a:r>
              <a:rPr lang="en-US" sz="2400" dirty="0" err="1" smtClean="0"/>
              <a:t>decarboxylation</a:t>
            </a:r>
            <a:r>
              <a:rPr lang="en-US" sz="2400" dirty="0" smtClean="0"/>
              <a:t> of </a:t>
            </a:r>
            <a:r>
              <a:rPr lang="en-US" sz="2400" dirty="0" smtClean="0">
                <a:latin typeface="Symbol" pitchFamily="18" charset="2"/>
              </a:rPr>
              <a:t>a</a:t>
            </a:r>
            <a:r>
              <a:rPr lang="en-US" sz="2400" dirty="0" smtClean="0"/>
              <a:t>-</a:t>
            </a:r>
            <a:r>
              <a:rPr lang="en-US" sz="2400" dirty="0" err="1" smtClean="0"/>
              <a:t>ketoacids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Arial" charset="0"/>
                <a:cs typeface="Arial" charset="0"/>
              </a:rPr>
              <a:t>→</a:t>
            </a:r>
            <a:r>
              <a:rPr lang="en-US" sz="2400" dirty="0" smtClean="0"/>
              <a:t> </a:t>
            </a:r>
          </a:p>
          <a:p>
            <a:pPr lvl="1">
              <a:lnSpc>
                <a:spcPct val="80000"/>
              </a:lnSpc>
            </a:pPr>
            <a:r>
              <a:rPr lang="en-US" sz="2000" i="1" dirty="0" err="1" smtClean="0"/>
              <a:t>pyruvate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dehydrogenase</a:t>
            </a:r>
            <a:r>
              <a:rPr lang="en-US" sz="2000" dirty="0" smtClean="0"/>
              <a:t> in carbohydrate </a:t>
            </a:r>
            <a:r>
              <a:rPr lang="en-US" sz="2000" dirty="0" err="1" smtClean="0"/>
              <a:t>metab</a:t>
            </a:r>
            <a:r>
              <a:rPr lang="cs-CZ" sz="2000" dirty="0" smtClean="0"/>
              <a:t>o</a:t>
            </a:r>
            <a:r>
              <a:rPr lang="en-US" sz="2000" dirty="0" err="1" smtClean="0"/>
              <a:t>lism</a:t>
            </a:r>
            <a:r>
              <a:rPr lang="en-US" sz="2000" dirty="0" smtClean="0"/>
              <a:t>, </a:t>
            </a:r>
          </a:p>
          <a:p>
            <a:pPr lvl="1">
              <a:lnSpc>
                <a:spcPct val="80000"/>
              </a:lnSpc>
            </a:pPr>
            <a:r>
              <a:rPr lang="en-US" sz="2000" i="1" dirty="0" smtClean="0">
                <a:latin typeface="Symbol" pitchFamily="18" charset="2"/>
              </a:rPr>
              <a:t>a</a:t>
            </a:r>
            <a:r>
              <a:rPr lang="en-US" sz="2000" i="1" dirty="0" smtClean="0"/>
              <a:t>-</a:t>
            </a:r>
            <a:r>
              <a:rPr lang="en-US" sz="2000" i="1" dirty="0" err="1" smtClean="0"/>
              <a:t>ketoglutarate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dehydrogenase</a:t>
            </a:r>
            <a:r>
              <a:rPr lang="en-US" sz="2000" dirty="0" smtClean="0"/>
              <a:t> </a:t>
            </a:r>
            <a:r>
              <a:rPr lang="en-US" sz="2000" dirty="0" smtClean="0">
                <a:latin typeface="Arial" charset="0"/>
                <a:cs typeface="Arial" charset="0"/>
              </a:rPr>
              <a:t>→ </a:t>
            </a:r>
            <a:r>
              <a:rPr lang="en-US" sz="2000" dirty="0" err="1" smtClean="0">
                <a:latin typeface="Arial" charset="0"/>
                <a:cs typeface="Arial" charset="0"/>
              </a:rPr>
              <a:t>cytric</a:t>
            </a:r>
            <a:r>
              <a:rPr lang="en-US" sz="2000" dirty="0" smtClean="0">
                <a:latin typeface="Arial" charset="0"/>
                <a:cs typeface="Arial" charset="0"/>
              </a:rPr>
              <a:t> acid cycle,</a:t>
            </a:r>
          </a:p>
          <a:p>
            <a:pPr lvl="1">
              <a:lnSpc>
                <a:spcPct val="80000"/>
              </a:lnSpc>
            </a:pPr>
            <a:r>
              <a:rPr lang="en-US" sz="2000" i="1" dirty="0" smtClean="0">
                <a:latin typeface="Arial" charset="0"/>
                <a:cs typeface="Arial" charset="0"/>
              </a:rPr>
              <a:t>Branched-chain </a:t>
            </a:r>
            <a:r>
              <a:rPr lang="en-US" sz="2000" i="1" dirty="0" err="1" smtClean="0">
                <a:latin typeface="Arial" charset="0"/>
                <a:cs typeface="Arial" charset="0"/>
              </a:rPr>
              <a:t>keto</a:t>
            </a:r>
            <a:r>
              <a:rPr lang="en-US" sz="2000" i="1" dirty="0" smtClean="0">
                <a:latin typeface="Arial" charset="0"/>
                <a:cs typeface="Arial" charset="0"/>
              </a:rPr>
              <a:t>-acid </a:t>
            </a:r>
            <a:r>
              <a:rPr lang="en-US" sz="2000" i="1" dirty="0" err="1" smtClean="0">
                <a:latin typeface="Arial" charset="0"/>
                <a:cs typeface="Arial" charset="0"/>
              </a:rPr>
              <a:t>dehydrogenase</a:t>
            </a:r>
            <a:r>
              <a:rPr lang="en-US" sz="2000" dirty="0" smtClean="0">
                <a:latin typeface="Arial" charset="0"/>
                <a:cs typeface="Arial" charset="0"/>
              </a:rPr>
              <a:t> </a:t>
            </a:r>
            <a:r>
              <a:rPr lang="en-US" sz="2000" i="1" dirty="0" smtClean="0">
                <a:latin typeface="Arial" charset="0"/>
                <a:cs typeface="Arial" charset="0"/>
              </a:rPr>
              <a:t>.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>
                <a:latin typeface="Arial" charset="0"/>
                <a:cs typeface="Arial" charset="0"/>
              </a:rPr>
              <a:t>TPP is coenzyme for </a:t>
            </a:r>
            <a:r>
              <a:rPr lang="en-US" sz="2000" i="1" dirty="0" err="1" smtClean="0">
                <a:latin typeface="Arial" charset="0"/>
                <a:cs typeface="Arial" charset="0"/>
              </a:rPr>
              <a:t>transketolase</a:t>
            </a:r>
            <a:r>
              <a:rPr lang="en-US" sz="2000" i="1" dirty="0" smtClean="0">
                <a:latin typeface="Arial" charset="0"/>
                <a:cs typeface="Arial" charset="0"/>
              </a:rPr>
              <a:t> </a:t>
            </a:r>
            <a:r>
              <a:rPr lang="en-US" sz="2000" dirty="0" smtClean="0">
                <a:latin typeface="Arial" charset="0"/>
                <a:cs typeface="Arial" charset="0"/>
              </a:rPr>
              <a:t>–</a:t>
            </a:r>
            <a:r>
              <a:rPr lang="cs-CZ" sz="2000" dirty="0" smtClean="0">
                <a:latin typeface="Arial" charset="0"/>
                <a:cs typeface="Arial" charset="0"/>
              </a:rPr>
              <a:t> </a:t>
            </a:r>
            <a:r>
              <a:rPr lang="en-US" sz="2000" dirty="0" smtClean="0">
                <a:latin typeface="Arial" charset="0"/>
                <a:cs typeface="Arial" charset="0"/>
              </a:rPr>
              <a:t>pentose phosphate pathway</a:t>
            </a:r>
            <a:endParaRPr lang="tr-TR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Sources</a:t>
            </a:r>
            <a:r>
              <a:rPr lang="tr-TR" dirty="0" smtClean="0"/>
              <a:t> of B1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/>
              <a:t>paddy grains, cereals</a:t>
            </a:r>
            <a:br>
              <a:rPr lang="cs-CZ" sz="2800" dirty="0" smtClean="0"/>
            </a:br>
            <a:r>
              <a:rPr lang="cs-CZ" sz="2800" dirty="0" smtClean="0"/>
              <a:t>meat</a:t>
            </a:r>
            <a:br>
              <a:rPr lang="cs-CZ" sz="2800" dirty="0" smtClean="0"/>
            </a:br>
            <a:r>
              <a:rPr lang="cs-CZ" sz="2800" dirty="0" smtClean="0"/>
              <a:t>yeast</a:t>
            </a:r>
            <a:br>
              <a:rPr lang="cs-CZ" sz="2800" dirty="0" smtClean="0"/>
            </a:br>
            <a:r>
              <a:rPr lang="cs-CZ" sz="2800" dirty="0" smtClean="0"/>
              <a:t>honey</a:t>
            </a:r>
            <a:br>
              <a:rPr lang="cs-CZ" sz="2800" dirty="0" smtClean="0"/>
            </a:br>
            <a:r>
              <a:rPr lang="cs-CZ" sz="2800" dirty="0" smtClean="0"/>
              <a:t>nuts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81000" indent="-3810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Mild deficiency – leads to gastrointestinal </a:t>
            </a:r>
            <a:r>
              <a:rPr lang="en-US" sz="2800" dirty="0" err="1" smtClean="0"/>
              <a:t>complients</a:t>
            </a:r>
            <a:r>
              <a:rPr lang="en-US" sz="2800" dirty="0" smtClean="0"/>
              <a:t>, weakness</a:t>
            </a:r>
          </a:p>
          <a:p>
            <a:pPr marL="381000" indent="-3810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Moderate deficiency - peripheral neuropathy, mental abnormalities, ataxia</a:t>
            </a:r>
          </a:p>
          <a:p>
            <a:pPr marL="381000" indent="-3810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Full-blown deficiency - </a:t>
            </a:r>
            <a:r>
              <a:rPr lang="en-US" sz="2800" i="1" dirty="0" err="1" smtClean="0"/>
              <a:t>beri-beri</a:t>
            </a:r>
            <a:r>
              <a:rPr lang="en-US" sz="2800" i="1" dirty="0" smtClean="0"/>
              <a:t> </a:t>
            </a:r>
            <a:r>
              <a:rPr lang="en-US" sz="2800" dirty="0" smtClean="0"/>
              <a:t>– characterized with severe muscle weakness, muscle wasting and delirium, paresis of the eye muscles, memory loss.</a:t>
            </a:r>
          </a:p>
          <a:p>
            <a:pPr marL="381000" indent="-381000">
              <a:lnSpc>
                <a:spcPct val="80000"/>
              </a:lnSpc>
            </a:pPr>
            <a:r>
              <a:rPr lang="en-US" sz="2800" dirty="0" smtClean="0"/>
              <a:t>Degeneration of the cardiovascular system. .</a:t>
            </a:r>
          </a:p>
          <a:p>
            <a:pPr marL="381000" indent="-381000">
              <a:lnSpc>
                <a:spcPct val="80000"/>
              </a:lnSpc>
            </a:pPr>
            <a:endParaRPr lang="en-US" sz="2800" dirty="0" smtClean="0"/>
          </a:p>
          <a:p>
            <a:pPr marL="381000" indent="-381000">
              <a:lnSpc>
                <a:spcPct val="80000"/>
              </a:lnSpc>
            </a:pPr>
            <a:r>
              <a:rPr lang="en-US" sz="2800" dirty="0" err="1" smtClean="0"/>
              <a:t>Beri-beri</a:t>
            </a:r>
            <a:r>
              <a:rPr lang="en-US" sz="2800" dirty="0" smtClean="0"/>
              <a:t> causes long-term consumption of foods rich in carbohydrates but poor in thiamine - husked rice, white flour and refined sugar.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Vitamin B2- </a:t>
            </a:r>
            <a:r>
              <a:rPr lang="tr-TR" dirty="0" err="1" smtClean="0"/>
              <a:t>Riboflavin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/>
              <a:t>Has a central role in energy-yielding metabolism.</a:t>
            </a:r>
          </a:p>
          <a:p>
            <a:r>
              <a:rPr lang="cs-CZ" sz="2800" dirty="0" smtClean="0"/>
              <a:t>Provides the reactive moieties of the coenzymes</a:t>
            </a:r>
            <a:r>
              <a:rPr lang="cs-CZ" sz="2800" dirty="0" smtClean="0">
                <a:solidFill>
                  <a:srgbClr val="0033CC"/>
                </a:solidFill>
              </a:rPr>
              <a:t> </a:t>
            </a:r>
            <a:r>
              <a:rPr lang="cs-CZ" sz="2800" i="1" dirty="0" smtClean="0"/>
              <a:t>flavin mononucleotide (FMN)</a:t>
            </a:r>
            <a:r>
              <a:rPr lang="cs-CZ" sz="2800" b="1" i="1" dirty="0" smtClean="0"/>
              <a:t> </a:t>
            </a:r>
            <a:r>
              <a:rPr lang="cs-CZ" sz="2800" dirty="0" smtClean="0"/>
              <a:t>and</a:t>
            </a:r>
            <a:r>
              <a:rPr lang="cs-CZ" sz="2800" b="1" i="1" dirty="0" smtClean="0"/>
              <a:t> </a:t>
            </a:r>
            <a:r>
              <a:rPr lang="cs-CZ" sz="2800" i="1" dirty="0" smtClean="0"/>
              <a:t>flavin adenine dinucleotid (FAD).</a:t>
            </a:r>
          </a:p>
          <a:p>
            <a:r>
              <a:rPr lang="cs-CZ" sz="2800" dirty="0" smtClean="0"/>
              <a:t>Flavin coenzymes are electron carries in oxidoreduction reaction.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/>
              <a:t>FMN </a:t>
            </a:r>
            <a:r>
              <a:rPr lang="cs-CZ" sz="2800" dirty="0" smtClean="0">
                <a:latin typeface="Arial" charset="0"/>
                <a:cs typeface="Arial" charset="0"/>
              </a:rPr>
              <a:t>→</a:t>
            </a:r>
            <a:r>
              <a:rPr lang="cs-CZ" sz="2800" dirty="0" smtClean="0"/>
              <a:t> ATP-dependent phosphorylation of riboflavin</a:t>
            </a:r>
          </a:p>
          <a:p>
            <a:r>
              <a:rPr lang="cs-CZ" sz="2800" dirty="0" smtClean="0"/>
              <a:t>FAD </a:t>
            </a:r>
            <a:r>
              <a:rPr lang="cs-CZ" sz="2800" dirty="0" smtClean="0">
                <a:latin typeface="Arial" charset="0"/>
                <a:cs typeface="Arial" charset="0"/>
              </a:rPr>
              <a:t>→</a:t>
            </a:r>
            <a:r>
              <a:rPr lang="cs-CZ" sz="2800" dirty="0" smtClean="0"/>
              <a:t> further reaction with ATP in which its AMP moiety is transferred to FMN.</a:t>
            </a:r>
          </a:p>
          <a:p>
            <a:endParaRPr lang="tr-TR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971925"/>
            <a:ext cx="7115175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None/>
            </a:pPr>
            <a:r>
              <a:rPr lang="en-US" sz="2800" dirty="0" smtClean="0"/>
              <a:t>FMN and FAD act as prosthetic groups of many </a:t>
            </a:r>
            <a:r>
              <a:rPr lang="en-US" sz="2800" dirty="0" err="1" smtClean="0"/>
              <a:t>oxidoreduction</a:t>
            </a:r>
            <a:r>
              <a:rPr lang="en-US" sz="2800" dirty="0" smtClean="0"/>
              <a:t> enzymes, </a:t>
            </a:r>
            <a:r>
              <a:rPr lang="en-US" sz="2800" dirty="0" err="1" smtClean="0"/>
              <a:t>flavoprotein</a:t>
            </a:r>
            <a:r>
              <a:rPr lang="en-US" sz="2800" dirty="0" smtClean="0"/>
              <a:t>:</a:t>
            </a:r>
          </a:p>
          <a:p>
            <a:pPr>
              <a:lnSpc>
                <a:spcPct val="80000"/>
              </a:lnSpc>
            </a:pPr>
            <a:r>
              <a:rPr lang="en-US" sz="2800" i="1" dirty="0" err="1" smtClean="0"/>
              <a:t>oxydase</a:t>
            </a:r>
            <a:r>
              <a:rPr lang="en-US" sz="2800" i="1" dirty="0" smtClean="0"/>
              <a:t> </a:t>
            </a:r>
            <a:r>
              <a:rPr lang="en-US" sz="2800" dirty="0" smtClean="0"/>
              <a:t>of </a:t>
            </a:r>
            <a:r>
              <a:rPr lang="en-US" sz="2800" i="1" dirty="0" smtClean="0">
                <a:latin typeface="Symbol" pitchFamily="18" charset="2"/>
              </a:rPr>
              <a:t>a</a:t>
            </a:r>
            <a:r>
              <a:rPr lang="en-US" sz="2800" i="1" dirty="0" smtClean="0"/>
              <a:t>-amino acids</a:t>
            </a:r>
            <a:r>
              <a:rPr lang="en-US" sz="2800" dirty="0" smtClean="0"/>
              <a:t> – degradation of amino acids</a:t>
            </a:r>
          </a:p>
          <a:p>
            <a:pPr>
              <a:lnSpc>
                <a:spcPct val="80000"/>
              </a:lnSpc>
            </a:pPr>
            <a:r>
              <a:rPr lang="en-US" sz="2800" i="1" dirty="0" err="1" smtClean="0"/>
              <a:t>xantinoxidase</a:t>
            </a:r>
            <a:r>
              <a:rPr lang="en-US" sz="2800" dirty="0" smtClean="0"/>
              <a:t> – degradation of </a:t>
            </a:r>
            <a:r>
              <a:rPr lang="en-US" sz="2800" dirty="0" err="1" smtClean="0"/>
              <a:t>purines</a:t>
            </a: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800" i="1" dirty="0" err="1" smtClean="0"/>
              <a:t>aldehyde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dehydrogenas</a:t>
            </a:r>
            <a:endParaRPr lang="en-US" sz="2800" i="1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mitochondrial</a:t>
            </a:r>
            <a:r>
              <a:rPr lang="en-US" sz="2800" i="1" dirty="0" smtClean="0"/>
              <a:t> glycerol-3-phosphate </a:t>
            </a:r>
            <a:r>
              <a:rPr lang="en-US" sz="2800" i="1" dirty="0" err="1" smtClean="0"/>
              <a:t>dehydrogenase</a:t>
            </a:r>
            <a:r>
              <a:rPr lang="en-US" sz="2800" dirty="0" smtClean="0"/>
              <a:t> – transport of reducing unit (H</a:t>
            </a:r>
            <a:r>
              <a:rPr lang="en-US" sz="2800" baseline="30000" dirty="0" smtClean="0"/>
              <a:t>+</a:t>
            </a:r>
            <a:r>
              <a:rPr lang="en-US" sz="2800" dirty="0" smtClean="0"/>
              <a:t>) from </a:t>
            </a:r>
            <a:r>
              <a:rPr lang="en-US" sz="2800" dirty="0" err="1" smtClean="0"/>
              <a:t>mitochondra</a:t>
            </a:r>
            <a:r>
              <a:rPr lang="en-US" sz="2800" dirty="0" smtClean="0"/>
              <a:t> to </a:t>
            </a:r>
            <a:r>
              <a:rPr lang="en-US" sz="2800" dirty="0" err="1" smtClean="0"/>
              <a:t>cytosol</a:t>
            </a: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800" i="1" dirty="0" err="1" smtClean="0"/>
              <a:t>succinate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dehydrogenas</a:t>
            </a:r>
            <a:r>
              <a:rPr lang="en-US" sz="2800" dirty="0" smtClean="0"/>
              <a:t> – citric acid cycle</a:t>
            </a:r>
          </a:p>
          <a:p>
            <a:pPr>
              <a:lnSpc>
                <a:spcPct val="80000"/>
              </a:lnSpc>
            </a:pPr>
            <a:r>
              <a:rPr lang="en-US" sz="2800" i="1" dirty="0" err="1" smtClean="0"/>
              <a:t>succinyl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CoA-dehydrogenase</a:t>
            </a:r>
            <a:r>
              <a:rPr lang="en-US" sz="2800" dirty="0" smtClean="0"/>
              <a:t> – </a:t>
            </a:r>
            <a:r>
              <a:rPr lang="en-US" sz="2800" dirty="0" smtClean="0">
                <a:latin typeface="Symbol" pitchFamily="18" charset="2"/>
              </a:rPr>
              <a:t>b</a:t>
            </a:r>
            <a:r>
              <a:rPr lang="en-US" sz="2800" dirty="0" smtClean="0"/>
              <a:t>-oxidation of FA</a:t>
            </a:r>
          </a:p>
          <a:p>
            <a:pPr>
              <a:lnSpc>
                <a:spcPct val="80000"/>
              </a:lnSpc>
            </a:pPr>
            <a:r>
              <a:rPr lang="en-US" sz="2800" i="1" dirty="0" smtClean="0"/>
              <a:t>NADH-</a:t>
            </a:r>
            <a:r>
              <a:rPr lang="en-US" sz="2800" i="1" dirty="0" err="1" smtClean="0"/>
              <a:t>dehydrogenase</a:t>
            </a:r>
            <a:r>
              <a:rPr lang="en-US" sz="2800" dirty="0" smtClean="0"/>
              <a:t> – part of respiratory chain in  mitochondria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coenzymes in hydrogen transfer – formation of reducing forms - FMNH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a FADH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</a:t>
            </a:r>
            <a:endParaRPr lang="en-US" sz="20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Riboflavin is absorbed in the proximal intestine.</a:t>
            </a:r>
          </a:p>
          <a:p>
            <a:endParaRPr lang="en-US" sz="2800" dirty="0" smtClean="0"/>
          </a:p>
          <a:p>
            <a:r>
              <a:rPr lang="en-US" sz="2800" dirty="0" smtClean="0"/>
              <a:t>Riboflavin is stored mainly in the liver, kidney and heart in the form of FAD (70- 90%) or FMN</a:t>
            </a:r>
            <a:r>
              <a:rPr lang="cs-CZ" sz="2800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b="1" dirty="0" smtClean="0"/>
              <a:t>Lipid-soluble vitamins</a:t>
            </a:r>
            <a:r>
              <a:rPr lang="en-US" sz="2800" dirty="0" smtClean="0"/>
              <a:t> (A, D, E and K) </a:t>
            </a:r>
            <a:endParaRPr lang="cs-CZ" sz="2800" dirty="0" smtClean="0"/>
          </a:p>
          <a:p>
            <a:pPr>
              <a:buNone/>
            </a:pPr>
            <a:endParaRPr lang="en-US" sz="2800" dirty="0" smtClean="0"/>
          </a:p>
          <a:p>
            <a:r>
              <a:rPr lang="en-US" sz="2800" dirty="0" smtClean="0"/>
              <a:t>hydrophobic compounds, absorbed efficiently with lipids,</a:t>
            </a:r>
          </a:p>
          <a:p>
            <a:r>
              <a:rPr lang="en-US" sz="2800" dirty="0" smtClean="0"/>
              <a:t>transport in the blood in lipoproteins or attached to </a:t>
            </a:r>
            <a:r>
              <a:rPr lang="en-US" sz="2800" i="1" dirty="0" smtClean="0"/>
              <a:t>specific binding proteins</a:t>
            </a:r>
            <a:r>
              <a:rPr lang="cs-CZ" sz="2800" i="1" dirty="0" smtClean="0"/>
              <a:t>,</a:t>
            </a:r>
            <a:endParaRPr lang="en-US" sz="2800" i="1" dirty="0" smtClean="0"/>
          </a:p>
          <a:p>
            <a:r>
              <a:rPr lang="en-US" sz="2800" dirty="0" smtClean="0"/>
              <a:t>more likely to accumulate in the body,</a:t>
            </a:r>
          </a:p>
          <a:p>
            <a:r>
              <a:rPr lang="en-US" sz="2800" dirty="0" smtClean="0"/>
              <a:t>more likely to lead to </a:t>
            </a:r>
            <a:r>
              <a:rPr lang="en-US" sz="2800" i="1" dirty="0" err="1" smtClean="0"/>
              <a:t>hypervitaminosis</a:t>
            </a:r>
            <a:endParaRPr lang="en-US" sz="2800" i="1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dirty="0" smtClean="0"/>
              <a:t>Causes of </a:t>
            </a:r>
            <a:r>
              <a:rPr lang="cs-CZ" sz="5400" dirty="0" smtClean="0"/>
              <a:t>vitamin B</a:t>
            </a:r>
            <a:r>
              <a:rPr lang="cs-CZ" sz="5400" baseline="-25000" dirty="0" smtClean="0"/>
              <a:t>2</a:t>
            </a:r>
            <a:r>
              <a:rPr lang="cs-CZ" sz="5400" dirty="0" smtClean="0"/>
              <a:t> d</a:t>
            </a:r>
            <a:r>
              <a:rPr lang="en-US" sz="5400" dirty="0" err="1" smtClean="0"/>
              <a:t>eficiency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sz="2800" dirty="0" smtClean="0"/>
              <a:t>Lack of dietary vitamin B.</a:t>
            </a:r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A result of conditions that affect absorption in the intestine. </a:t>
            </a:r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The body not being able to use the vitamin. </a:t>
            </a:r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An increase in the excretion of the vitamin from the body.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Vitamin B</a:t>
            </a:r>
            <a:r>
              <a:rPr lang="cs-CZ" baseline="-25000" dirty="0" smtClean="0"/>
              <a:t>2 </a:t>
            </a:r>
            <a:r>
              <a:rPr lang="cs-CZ" dirty="0" smtClean="0"/>
              <a:t>– </a:t>
            </a:r>
            <a:r>
              <a:rPr lang="cs-CZ" sz="5400" dirty="0" smtClean="0"/>
              <a:t>symptoms of deficiency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/>
              <a:t>C</a:t>
            </a:r>
            <a:r>
              <a:rPr lang="en-US" sz="2800" dirty="0" smtClean="0"/>
              <a:t>racked and red lips.</a:t>
            </a:r>
            <a:r>
              <a:rPr lang="cs-CZ" dirty="0" smtClean="0"/>
              <a:t> </a:t>
            </a:r>
          </a:p>
          <a:p>
            <a:r>
              <a:rPr lang="en-US" sz="2800" dirty="0" smtClean="0"/>
              <a:t>Inflammation of the lining of mouth and tongue.</a:t>
            </a:r>
          </a:p>
          <a:p>
            <a:r>
              <a:rPr lang="en-US" sz="2800" dirty="0" smtClean="0"/>
              <a:t>Dry and scaling skin</a:t>
            </a:r>
            <a:r>
              <a:rPr lang="cs-CZ" sz="2800" dirty="0" smtClean="0"/>
              <a:t>- keratitis, dermatitis</a:t>
            </a:r>
            <a:r>
              <a:rPr lang="en-US" sz="2800" dirty="0" smtClean="0"/>
              <a:t> and iron-deficiency anemia</a:t>
            </a:r>
            <a:endParaRPr lang="cs-CZ" sz="28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Sources of vitamin B</a:t>
            </a:r>
            <a:r>
              <a:rPr lang="cs-CZ" baseline="-25000" dirty="0" smtClean="0"/>
              <a:t>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sz="2800" dirty="0" smtClean="0"/>
              <a:t>foods of animal origin (liver, pork and beef, milk, dairy products, fish eggs)</a:t>
            </a:r>
          </a:p>
          <a:p>
            <a:pPr>
              <a:lnSpc>
                <a:spcPct val="80000"/>
              </a:lnSpc>
            </a:pPr>
            <a:r>
              <a:rPr lang="cs-CZ" sz="2800" dirty="0" smtClean="0"/>
              <a:t>cocoa, </a:t>
            </a:r>
          </a:p>
          <a:p>
            <a:pPr>
              <a:lnSpc>
                <a:spcPct val="80000"/>
              </a:lnSpc>
            </a:pPr>
            <a:r>
              <a:rPr lang="cs-CZ" sz="2800" dirty="0" smtClean="0"/>
              <a:t>nuts, </a:t>
            </a:r>
          </a:p>
          <a:p>
            <a:pPr>
              <a:lnSpc>
                <a:spcPct val="80000"/>
              </a:lnSpc>
            </a:pPr>
            <a:r>
              <a:rPr lang="cs-CZ" sz="2800" dirty="0" smtClean="0"/>
              <a:t>yeast,</a:t>
            </a:r>
          </a:p>
          <a:p>
            <a:pPr>
              <a:lnSpc>
                <a:spcPct val="80000"/>
              </a:lnSpc>
            </a:pPr>
            <a:r>
              <a:rPr lang="cs-CZ" sz="2800" dirty="0" smtClean="0"/>
              <a:t>of smaller quantities in cereals.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Vitamin B</a:t>
            </a:r>
            <a:r>
              <a:rPr lang="cs-CZ" baseline="-25000" dirty="0" smtClean="0"/>
              <a:t>3 </a:t>
            </a:r>
            <a:r>
              <a:rPr lang="cs-CZ" dirty="0" smtClean="0"/>
              <a:t>- niacin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smtClean="0"/>
              <a:t>Active form – </a:t>
            </a:r>
            <a:r>
              <a:rPr lang="en-US" sz="2800" dirty="0" err="1" smtClean="0"/>
              <a:t>nikotinic</a:t>
            </a:r>
            <a:r>
              <a:rPr lang="en-US" sz="2800" dirty="0" smtClean="0"/>
              <a:t> acid and </a:t>
            </a:r>
            <a:r>
              <a:rPr lang="en-US" sz="2800" dirty="0" err="1" smtClean="0"/>
              <a:t>nikotinamid</a:t>
            </a:r>
            <a:r>
              <a:rPr lang="en-US" sz="2800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NAD a NADP </a:t>
            </a:r>
            <a:r>
              <a:rPr lang="en-US" sz="2800" dirty="0" smtClean="0">
                <a:latin typeface="Arial" charset="0"/>
                <a:cs typeface="Arial" charset="0"/>
              </a:rPr>
              <a:t>→ </a:t>
            </a:r>
            <a:r>
              <a:rPr lang="en-US" sz="2800" dirty="0" smtClean="0"/>
              <a:t>key components of the metabolic pathways of carbohydrates, lipids, amino acids.</a:t>
            </a:r>
            <a:endParaRPr lang="en-US" sz="2800" dirty="0" smtClean="0">
              <a:latin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en-US" sz="2800" dirty="0" smtClean="0"/>
              <a:t>Nicotinic acid prevents the release of fatty acids from adipose tissue</a:t>
            </a:r>
            <a:r>
              <a:rPr lang="en-US" sz="2800" dirty="0" smtClean="0">
                <a:latin typeface="Arial" charset="0"/>
                <a:cs typeface="Arial" charset="0"/>
              </a:rPr>
              <a:t>, </a:t>
            </a:r>
            <a:r>
              <a:rPr lang="en-US" sz="2800" dirty="0" smtClean="0">
                <a:cs typeface="Arial" charset="0"/>
              </a:rPr>
              <a:t>decreases lipoproteins VLDL, IDL a LDL.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High dose of niacin dilates blood vessels </a:t>
            </a:r>
            <a:r>
              <a:rPr lang="en-US" sz="2800" dirty="0" smtClean="0">
                <a:latin typeface="Arial" charset="0"/>
                <a:cs typeface="Arial" charset="0"/>
              </a:rPr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492896"/>
            <a:ext cx="4086796" cy="269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4991100"/>
            <a:ext cx="2881313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/>
              <a:t>Absorption:</a:t>
            </a:r>
          </a:p>
          <a:p>
            <a:pPr lvl="1" algn="just">
              <a:lnSpc>
                <a:spcPct val="90000"/>
              </a:lnSpc>
            </a:pPr>
            <a:r>
              <a:rPr lang="en-US" sz="2000" dirty="0" smtClean="0"/>
              <a:t>At low concentration by active transport.</a:t>
            </a:r>
          </a:p>
          <a:p>
            <a:pPr lvl="1" algn="just">
              <a:lnSpc>
                <a:spcPct val="90000"/>
              </a:lnSpc>
            </a:pPr>
            <a:r>
              <a:rPr lang="en-US" sz="2000" dirty="0" smtClean="0"/>
              <a:t>At high concentration by passive diffusion.</a:t>
            </a:r>
          </a:p>
          <a:p>
            <a:pPr algn="just">
              <a:lnSpc>
                <a:spcPct val="90000"/>
              </a:lnSpc>
            </a:pPr>
            <a:r>
              <a:rPr lang="en-US" sz="2400" dirty="0" smtClean="0"/>
              <a:t>Transportation:</a:t>
            </a:r>
          </a:p>
          <a:p>
            <a:pPr lvl="1" algn="just">
              <a:lnSpc>
                <a:spcPct val="90000"/>
              </a:lnSpc>
            </a:pPr>
            <a:r>
              <a:rPr lang="en-US" sz="2000" dirty="0" smtClean="0"/>
              <a:t>Both nicotinic acid (NA) and </a:t>
            </a:r>
            <a:r>
              <a:rPr lang="en-US" sz="2000" dirty="0" err="1" smtClean="0"/>
              <a:t>nicotinamide</a:t>
            </a:r>
            <a:r>
              <a:rPr lang="en-US" sz="2000" dirty="0" smtClean="0"/>
              <a:t> (</a:t>
            </a:r>
            <a:r>
              <a:rPr lang="en-US" sz="2000" dirty="0" err="1" smtClean="0"/>
              <a:t>NAm</a:t>
            </a:r>
            <a:r>
              <a:rPr lang="en-US" sz="2000" dirty="0" smtClean="0"/>
              <a:t>) bind to plasma proteins for transportation.</a:t>
            </a:r>
          </a:p>
          <a:p>
            <a:pPr algn="just">
              <a:lnSpc>
                <a:spcPct val="90000"/>
              </a:lnSpc>
            </a:pPr>
            <a:r>
              <a:rPr lang="en-US" sz="2400" dirty="0" smtClean="0"/>
              <a:t>Biosynthesis: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The liver can synthesize </a:t>
            </a:r>
            <a:r>
              <a:rPr lang="en-US" sz="2000" i="1" dirty="0" smtClean="0"/>
              <a:t>Niacin</a:t>
            </a:r>
            <a:r>
              <a:rPr lang="en-US" sz="2000" dirty="0" smtClean="0"/>
              <a:t> from the essential amino acid </a:t>
            </a:r>
            <a:r>
              <a:rPr lang="en-US" sz="2000" b="1" dirty="0" smtClean="0"/>
              <a:t>tryptophan</a:t>
            </a:r>
            <a:r>
              <a:rPr lang="en-US" sz="2000" dirty="0" smtClean="0"/>
              <a:t>, but the synthesis is extremely slow and requires vitamin B</a:t>
            </a:r>
            <a:r>
              <a:rPr lang="en-US" sz="2000" baseline="-25000" dirty="0" smtClean="0"/>
              <a:t>6</a:t>
            </a:r>
            <a:r>
              <a:rPr lang="en-US" sz="2000" dirty="0" smtClean="0"/>
              <a:t> (60 mg of Tryptophan= 1mg of niacin). Bacteria in the gut may also perform the conversion but are inefficient.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Deficiency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 u="sng" dirty="0" smtClean="0"/>
              <a:t>Pellagra:</a:t>
            </a:r>
            <a:r>
              <a:rPr lang="en-US" sz="2800" dirty="0" smtClean="0"/>
              <a:t> A serious deficiency of niacin. </a:t>
            </a:r>
            <a:endParaRPr lang="cs-CZ" sz="2800" dirty="0" smtClean="0"/>
          </a:p>
          <a:p>
            <a:pPr>
              <a:lnSpc>
                <a:spcPct val="90000"/>
              </a:lnSpc>
            </a:pPr>
            <a:r>
              <a:rPr lang="en-US" sz="2800" dirty="0" smtClean="0"/>
              <a:t>The</a:t>
            </a:r>
            <a:r>
              <a:rPr lang="cs-CZ" sz="2800" dirty="0" smtClean="0"/>
              <a:t> </a:t>
            </a:r>
            <a:r>
              <a:rPr lang="en-US" sz="2800" dirty="0" smtClean="0"/>
              <a:t>main results of pellagra can easily be remembered as "the four D's": diarrhea, dermatitis, dementia, and death. </a:t>
            </a:r>
            <a:endParaRPr lang="cs-CZ" sz="2800" dirty="0" smtClean="0"/>
          </a:p>
          <a:p>
            <a:pPr>
              <a:lnSpc>
                <a:spcPct val="90000"/>
              </a:lnSpc>
            </a:pPr>
            <a:r>
              <a:rPr lang="cs-CZ" sz="2800" dirty="0" smtClean="0"/>
              <a:t>Pelagra is </a:t>
            </a:r>
            <a:r>
              <a:rPr lang="en-US" sz="2800" dirty="0" smtClean="0"/>
              <a:t>very rare now, except in alcoholics, strict vegetarians, and people in areas of the world with very poor </a:t>
            </a:r>
            <a:r>
              <a:rPr lang="cs-CZ" sz="2800" dirty="0" smtClean="0"/>
              <a:t>nutrition</a:t>
            </a:r>
            <a:r>
              <a:rPr lang="en-US" sz="2800" dirty="0" smtClean="0"/>
              <a:t>. </a:t>
            </a:r>
          </a:p>
          <a:p>
            <a:pPr>
              <a:lnSpc>
                <a:spcPct val="90000"/>
              </a:lnSpc>
              <a:buNone/>
            </a:pPr>
            <a:endParaRPr lang="en-US" sz="2800" dirty="0" smtClean="0"/>
          </a:p>
          <a:p>
            <a:pPr>
              <a:lnSpc>
                <a:spcPct val="90000"/>
              </a:lnSpc>
            </a:pPr>
            <a:r>
              <a:rPr lang="en-US" sz="2800" dirty="0" smtClean="0"/>
              <a:t>Milder deficiencies of niacin can cause dermatitis around the mouth and </a:t>
            </a:r>
            <a:r>
              <a:rPr lang="cs-CZ" sz="2800" dirty="0" smtClean="0"/>
              <a:t>rashes</a:t>
            </a:r>
            <a:r>
              <a:rPr lang="en-US" sz="2800" dirty="0" smtClean="0"/>
              <a:t>, </a:t>
            </a:r>
            <a:r>
              <a:rPr lang="cs-CZ" sz="2800" dirty="0" smtClean="0"/>
              <a:t>fatigue</a:t>
            </a:r>
            <a:r>
              <a:rPr lang="en-US" sz="2800" dirty="0" smtClean="0"/>
              <a:t>, irritability, poor appetite, </a:t>
            </a:r>
            <a:r>
              <a:rPr lang="cs-CZ" sz="2800" dirty="0" smtClean="0"/>
              <a:t>indigestion</a:t>
            </a:r>
            <a:r>
              <a:rPr lang="en-US" sz="2800" dirty="0" smtClean="0"/>
              <a:t>, diarrhea, </a:t>
            </a:r>
            <a:r>
              <a:rPr lang="cs-CZ" sz="2800" dirty="0" smtClean="0"/>
              <a:t>headache</a:t>
            </a:r>
            <a:r>
              <a:rPr lang="en-US" sz="2800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Sources</a:t>
            </a:r>
            <a:r>
              <a:rPr lang="tr-TR" dirty="0" smtClean="0"/>
              <a:t> of </a:t>
            </a:r>
            <a:r>
              <a:rPr lang="tr-TR" dirty="0" err="1" smtClean="0"/>
              <a:t>Vit</a:t>
            </a:r>
            <a:r>
              <a:rPr lang="tr-TR" dirty="0" smtClean="0"/>
              <a:t> B3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/>
              <a:t>foods of animal origin</a:t>
            </a:r>
          </a:p>
          <a:p>
            <a:r>
              <a:rPr lang="cs-CZ" sz="2800" dirty="0" smtClean="0"/>
              <a:t>yeast</a:t>
            </a:r>
          </a:p>
          <a:p>
            <a:r>
              <a:rPr lang="cs-CZ" sz="2800" dirty="0" smtClean="0"/>
              <a:t>sunflower seeds, beans, peas</a:t>
            </a:r>
          </a:p>
          <a:p>
            <a:r>
              <a:rPr lang="cs-CZ" sz="2800" dirty="0" smtClean="0"/>
              <a:t>green leafy vegetable</a:t>
            </a:r>
          </a:p>
          <a:p>
            <a:r>
              <a:rPr lang="cs-CZ" sz="2800" dirty="0" smtClean="0"/>
              <a:t>broccoli, carrots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Vitamin B</a:t>
            </a:r>
            <a:r>
              <a:rPr lang="cs-CZ" baseline="-25000" dirty="0" smtClean="0"/>
              <a:t>5</a:t>
            </a:r>
            <a:r>
              <a:rPr lang="cs-CZ" dirty="0" smtClean="0"/>
              <a:t> – </a:t>
            </a:r>
            <a:r>
              <a:rPr lang="cs-CZ" sz="5400" dirty="0" smtClean="0"/>
              <a:t>panthotenic acid</a:t>
            </a:r>
            <a:endParaRPr lang="tr-TR" dirty="0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844824"/>
            <a:ext cx="3333334" cy="1495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050" y="3775075"/>
            <a:ext cx="532765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/>
              <a:t>Co-enzyme A assists the following reactions:</a:t>
            </a:r>
          </a:p>
          <a:p>
            <a:pPr lvl="1">
              <a:lnSpc>
                <a:spcPct val="90000"/>
              </a:lnSpc>
            </a:pPr>
            <a:r>
              <a:rPr lang="cs-CZ" dirty="0" smtClean="0"/>
              <a:t>f</a:t>
            </a:r>
            <a:r>
              <a:rPr lang="en-US" dirty="0" err="1" smtClean="0"/>
              <a:t>ormation</a:t>
            </a:r>
            <a:r>
              <a:rPr lang="en-US" dirty="0" smtClean="0"/>
              <a:t> of </a:t>
            </a:r>
            <a:r>
              <a:rPr lang="cs-CZ" dirty="0" smtClean="0"/>
              <a:t>s</a:t>
            </a:r>
            <a:r>
              <a:rPr lang="en-US" dirty="0" err="1" smtClean="0"/>
              <a:t>terols</a:t>
            </a:r>
            <a:r>
              <a:rPr lang="en-US" dirty="0" smtClean="0"/>
              <a:t> (</a:t>
            </a:r>
            <a:r>
              <a:rPr lang="cs-CZ" dirty="0" smtClean="0"/>
              <a:t>c</a:t>
            </a:r>
            <a:r>
              <a:rPr lang="en-US" dirty="0" err="1" smtClean="0"/>
              <a:t>holesterol</a:t>
            </a:r>
            <a:r>
              <a:rPr lang="en-US" dirty="0" smtClean="0"/>
              <a:t> and 7-</a:t>
            </a:r>
            <a:r>
              <a:rPr lang="cs-CZ" dirty="0" smtClean="0"/>
              <a:t>d</a:t>
            </a:r>
            <a:r>
              <a:rPr lang="en-US" dirty="0" err="1" smtClean="0"/>
              <a:t>ehydrocholesterol</a:t>
            </a:r>
            <a:r>
              <a:rPr lang="en-US" dirty="0" smtClean="0"/>
              <a:t>).</a:t>
            </a:r>
          </a:p>
          <a:p>
            <a:pPr lvl="1">
              <a:lnSpc>
                <a:spcPct val="90000"/>
              </a:lnSpc>
            </a:pPr>
            <a:r>
              <a:rPr lang="cs-CZ" dirty="0" smtClean="0"/>
              <a:t>f</a:t>
            </a:r>
            <a:r>
              <a:rPr lang="en-US" dirty="0" err="1" smtClean="0"/>
              <a:t>ormation</a:t>
            </a:r>
            <a:r>
              <a:rPr lang="en-US" dirty="0" smtClean="0"/>
              <a:t> of </a:t>
            </a:r>
            <a:r>
              <a:rPr lang="cs-CZ" dirty="0" smtClean="0"/>
              <a:t>f</a:t>
            </a:r>
            <a:r>
              <a:rPr lang="en-US" dirty="0" err="1" smtClean="0"/>
              <a:t>atty</a:t>
            </a:r>
            <a:r>
              <a:rPr lang="en-US" dirty="0" smtClean="0"/>
              <a:t> acids.</a:t>
            </a:r>
          </a:p>
          <a:p>
            <a:pPr lvl="1">
              <a:lnSpc>
                <a:spcPct val="90000"/>
              </a:lnSpc>
            </a:pPr>
            <a:r>
              <a:rPr lang="cs-CZ" dirty="0" smtClean="0"/>
              <a:t>f</a:t>
            </a:r>
            <a:r>
              <a:rPr lang="en-US" dirty="0" err="1" smtClean="0"/>
              <a:t>ormation</a:t>
            </a:r>
            <a:r>
              <a:rPr lang="en-US" dirty="0" smtClean="0"/>
              <a:t> of </a:t>
            </a:r>
            <a:r>
              <a:rPr lang="cs-CZ" dirty="0" smtClean="0"/>
              <a:t>k</a:t>
            </a:r>
            <a:r>
              <a:rPr lang="en-US" dirty="0" err="1" smtClean="0"/>
              <a:t>eto</a:t>
            </a:r>
            <a:r>
              <a:rPr lang="en-US" dirty="0" smtClean="0"/>
              <a:t> acids such as </a:t>
            </a:r>
            <a:r>
              <a:rPr lang="cs-CZ" dirty="0" smtClean="0"/>
              <a:t>p</a:t>
            </a:r>
            <a:r>
              <a:rPr lang="en-US" dirty="0" err="1" smtClean="0"/>
              <a:t>yruvic</a:t>
            </a:r>
            <a:r>
              <a:rPr lang="en-US" dirty="0" smtClean="0"/>
              <a:t> acid.</a:t>
            </a:r>
            <a:endParaRPr lang="cs-CZ" dirty="0" smtClean="0"/>
          </a:p>
          <a:p>
            <a:pPr lvl="1">
              <a:lnSpc>
                <a:spcPct val="90000"/>
              </a:lnSpc>
              <a:buNone/>
            </a:pPr>
            <a:r>
              <a:rPr lang="cs-CZ" dirty="0" smtClean="0"/>
              <a:t>Other reactions are acylation, acetylation, signal transduction deamination</a:t>
            </a:r>
            <a:endParaRPr lang="en-US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sz="2800" b="1" dirty="0" smtClean="0"/>
              <a:t>Water-soluble vitamins</a:t>
            </a:r>
            <a:r>
              <a:rPr lang="en-US" sz="2800" dirty="0" smtClean="0"/>
              <a:t> - 8 B vitamins and vitamin C</a:t>
            </a:r>
            <a:endParaRPr lang="cs-CZ" sz="2800" dirty="0" smtClean="0"/>
          </a:p>
          <a:p>
            <a:pPr>
              <a:buNone/>
            </a:pPr>
            <a:endParaRPr lang="en-US" sz="2800" dirty="0" smtClean="0"/>
          </a:p>
          <a:p>
            <a:r>
              <a:rPr lang="en-US" sz="2800" dirty="0" smtClean="0"/>
              <a:t>Function</a:t>
            </a:r>
            <a:r>
              <a:rPr lang="cs-CZ" sz="2800" dirty="0" smtClean="0"/>
              <a:t>:</a:t>
            </a:r>
            <a:r>
              <a:rPr lang="en-US" sz="2800" dirty="0" smtClean="0"/>
              <a:t> mainly as enzyme cofactors,</a:t>
            </a:r>
          </a:p>
          <a:p>
            <a:r>
              <a:rPr lang="en-US" sz="2800" dirty="0" smtClean="0"/>
              <a:t>hydrophilic compounds dissolve easily in water, </a:t>
            </a:r>
          </a:p>
          <a:p>
            <a:r>
              <a:rPr lang="en-US" sz="2800" dirty="0" smtClean="0"/>
              <a:t>not readily stored, excreted from the body,</a:t>
            </a:r>
          </a:p>
          <a:p>
            <a:r>
              <a:rPr lang="en-US" sz="2800" dirty="0" smtClean="0"/>
              <a:t>their consistent daily intake is important.</a:t>
            </a:r>
            <a:endParaRPr lang="cs-CZ" sz="2800" dirty="0" smtClean="0"/>
          </a:p>
          <a:p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 Many types of water-soluble vitamins are synthesized by bacteria</a:t>
            </a:r>
            <a:endParaRPr lang="tr-TR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/>
              <a:t>meat, foods of animal origin,</a:t>
            </a:r>
          </a:p>
          <a:p>
            <a:r>
              <a:rPr lang="cs-CZ" sz="2800" dirty="0" smtClean="0"/>
              <a:t>yeast,</a:t>
            </a:r>
          </a:p>
          <a:p>
            <a:r>
              <a:rPr lang="cs-CZ" sz="2800" dirty="0" smtClean="0"/>
              <a:t>wholemeal bread, </a:t>
            </a:r>
          </a:p>
          <a:p>
            <a:r>
              <a:rPr lang="cs-CZ" sz="2800" dirty="0" smtClean="0"/>
              <a:t>broccoli, avocado</a:t>
            </a:r>
          </a:p>
          <a:p>
            <a:r>
              <a:rPr lang="cs-CZ" sz="2800" dirty="0" smtClean="0"/>
              <a:t>royal gelly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Vitamin 6  -  </a:t>
            </a:r>
            <a:r>
              <a:rPr lang="tr-TR" dirty="0" err="1" smtClean="0"/>
              <a:t>Pyridoxine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Pre</a:t>
            </a:r>
            <a:r>
              <a:rPr lang="tr-TR" sz="2400" dirty="0" smtClean="0"/>
              <a:t>c</a:t>
            </a:r>
            <a:r>
              <a:rPr lang="cs-CZ" sz="2400" dirty="0" smtClean="0"/>
              <a:t>ursor of active coenzyme pyridoxalphosphate – PPL.</a:t>
            </a:r>
          </a:p>
          <a:p>
            <a:endParaRPr lang="tr-TR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708920"/>
            <a:ext cx="7697788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Vitamin B</a:t>
            </a:r>
            <a:r>
              <a:rPr lang="en-US" sz="2800" baseline="-25000" dirty="0" smtClean="0"/>
              <a:t>6</a:t>
            </a:r>
            <a:r>
              <a:rPr lang="en-US" sz="2800" dirty="0" smtClean="0"/>
              <a:t> is needed for more than 100 enzymes involved in protein metabolism. 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It is also essential for red blood cell metabolism and hemoglobin formation. 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The nervous and immune systems need vitamin B</a:t>
            </a:r>
            <a:r>
              <a:rPr lang="en-US" sz="2800" baseline="-25000" dirty="0" smtClean="0"/>
              <a:t>6</a:t>
            </a:r>
            <a:r>
              <a:rPr lang="en-US" sz="2800" dirty="0" smtClean="0"/>
              <a:t> to function efficiently.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It is also needed for the conversion of </a:t>
            </a:r>
            <a:r>
              <a:rPr lang="cs-CZ" sz="2800" dirty="0" smtClean="0"/>
              <a:t>t</a:t>
            </a:r>
            <a:r>
              <a:rPr lang="en-US" sz="2800" dirty="0" err="1" smtClean="0"/>
              <a:t>ryptophan</a:t>
            </a:r>
            <a:r>
              <a:rPr lang="en-US" sz="2800" dirty="0" smtClean="0"/>
              <a:t> to </a:t>
            </a:r>
            <a:r>
              <a:rPr lang="cs-CZ" sz="2800" dirty="0" smtClean="0"/>
              <a:t>n</a:t>
            </a:r>
            <a:r>
              <a:rPr lang="en-US" sz="2800" dirty="0" err="1" smtClean="0"/>
              <a:t>iacin</a:t>
            </a:r>
            <a:r>
              <a:rPr lang="en-US" sz="2800" dirty="0" smtClean="0"/>
              <a:t> (</a:t>
            </a:r>
            <a:r>
              <a:rPr lang="cs-CZ" sz="2800" dirty="0" smtClean="0"/>
              <a:t>v</a:t>
            </a:r>
            <a:r>
              <a:rPr lang="en-US" sz="2800" dirty="0" err="1" smtClean="0"/>
              <a:t>itamin</a:t>
            </a:r>
            <a:r>
              <a:rPr lang="en-US" sz="2800" dirty="0" smtClean="0"/>
              <a:t> B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).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Vitamin B</a:t>
            </a:r>
            <a:r>
              <a:rPr lang="en-US" sz="2800" baseline="-25000" dirty="0" smtClean="0"/>
              <a:t>6</a:t>
            </a:r>
            <a:r>
              <a:rPr lang="en-US" sz="2800" dirty="0" smtClean="0"/>
              <a:t> also helps maintain blood glucose within a normal range. When caloric intake is low</a:t>
            </a:r>
            <a:r>
              <a:rPr lang="cs-CZ" sz="2800" dirty="0" smtClean="0"/>
              <a:t>,</a:t>
            </a:r>
            <a:r>
              <a:rPr lang="en-US" sz="2800" dirty="0" smtClean="0"/>
              <a:t> vitamin B</a:t>
            </a:r>
            <a:r>
              <a:rPr lang="en-US" sz="2800" baseline="-25000" dirty="0" smtClean="0"/>
              <a:t>6</a:t>
            </a:r>
            <a:r>
              <a:rPr lang="en-US" sz="2800" dirty="0" smtClean="0"/>
              <a:t> help</a:t>
            </a:r>
            <a:r>
              <a:rPr lang="cs-CZ" sz="2800" dirty="0" smtClean="0"/>
              <a:t>s</a:t>
            </a:r>
            <a:r>
              <a:rPr lang="en-US" sz="2800" dirty="0" smtClean="0"/>
              <a:t> to convert stored carbohydrate or other nutrients to glucose to maintain normal blood sugar levels.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>
            <p:ph idx="1"/>
          </p:nvPr>
        </p:nvGraphicFramePr>
        <p:xfrm>
          <a:off x="1229416" y="1935163"/>
          <a:ext cx="6685168" cy="4389437"/>
        </p:xfrm>
        <a:graphic>
          <a:graphicData uri="http://schemas.openxmlformats.org/presentationml/2006/ole">
            <p:oleObj spid="_x0000_s36866" name="PhotoImpact" r:id="rId3" imgW="9244444" imgH="6069841" progId="">
              <p:embed/>
            </p:oleObj>
          </a:graphicData>
        </a:graphic>
      </p:graphicFrame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dirty="0" smtClean="0"/>
              <a:t>Signs of vitamin B</a:t>
            </a:r>
            <a:r>
              <a:rPr lang="en-US" sz="2800" baseline="-25000" dirty="0" smtClean="0"/>
              <a:t>6</a:t>
            </a:r>
            <a:r>
              <a:rPr lang="en-US" sz="2800" dirty="0" smtClean="0"/>
              <a:t> deficiency include:</a:t>
            </a:r>
          </a:p>
          <a:p>
            <a:r>
              <a:rPr lang="en-US" sz="2800" u="sng" dirty="0" smtClean="0"/>
              <a:t>Skin:</a:t>
            </a:r>
            <a:r>
              <a:rPr lang="en-US" sz="2800" dirty="0" smtClean="0"/>
              <a:t> </a:t>
            </a:r>
            <a:r>
              <a:rPr lang="cs-CZ" sz="2800" i="1" dirty="0" smtClean="0"/>
              <a:t>d</a:t>
            </a:r>
            <a:r>
              <a:rPr lang="en-US" sz="2800" i="1" dirty="0" err="1" smtClean="0"/>
              <a:t>ermatitis</a:t>
            </a:r>
            <a:r>
              <a:rPr lang="en-US" sz="2800" dirty="0" smtClean="0"/>
              <a:t> (skin inflammation), </a:t>
            </a:r>
            <a:r>
              <a:rPr lang="cs-CZ" sz="2800" i="1" dirty="0" smtClean="0"/>
              <a:t>s</a:t>
            </a:r>
            <a:r>
              <a:rPr lang="en-US" sz="2800" i="1" dirty="0" err="1" smtClean="0"/>
              <a:t>tomatitis</a:t>
            </a:r>
            <a:r>
              <a:rPr lang="en-US" sz="2800" dirty="0" smtClean="0"/>
              <a:t> (</a:t>
            </a:r>
            <a:r>
              <a:rPr lang="cs-CZ" sz="2800" dirty="0" smtClean="0"/>
              <a:t>inflammation</a:t>
            </a:r>
            <a:r>
              <a:rPr lang="en-US" sz="2800" dirty="0" smtClean="0"/>
              <a:t> of the </a:t>
            </a:r>
            <a:r>
              <a:rPr lang="cs-CZ" sz="2800" dirty="0" smtClean="0"/>
              <a:t>mucous lining</a:t>
            </a:r>
            <a:r>
              <a:rPr lang="en-US" sz="2800" dirty="0" smtClean="0"/>
              <a:t> of any of the structures in the </a:t>
            </a:r>
            <a:r>
              <a:rPr lang="cs-CZ" sz="2800" dirty="0" smtClean="0"/>
              <a:t>mouth</a:t>
            </a:r>
            <a:r>
              <a:rPr lang="en-US" sz="2800" dirty="0" smtClean="0"/>
              <a:t>), </a:t>
            </a:r>
            <a:r>
              <a:rPr lang="cs-CZ" sz="2800" i="1" dirty="0" smtClean="0"/>
              <a:t>g</a:t>
            </a:r>
            <a:r>
              <a:rPr lang="en-US" sz="2800" i="1" dirty="0" err="1" smtClean="0"/>
              <a:t>lossitis</a:t>
            </a:r>
            <a:r>
              <a:rPr lang="en-US" sz="2800" dirty="0" smtClean="0"/>
              <a:t> (</a:t>
            </a:r>
            <a:r>
              <a:rPr lang="cs-CZ" sz="2800" dirty="0" smtClean="0"/>
              <a:t>inflammation</a:t>
            </a:r>
            <a:r>
              <a:rPr lang="en-US" sz="2800" dirty="0" smtClean="0"/>
              <a:t> or </a:t>
            </a:r>
            <a:r>
              <a:rPr lang="cs-CZ" sz="2800" dirty="0" smtClean="0"/>
              <a:t>infection</a:t>
            </a:r>
            <a:r>
              <a:rPr lang="en-US" sz="2800" dirty="0" smtClean="0"/>
              <a:t> of the </a:t>
            </a:r>
            <a:r>
              <a:rPr lang="cs-CZ" sz="2800" dirty="0" smtClean="0"/>
              <a:t>tongue</a:t>
            </a:r>
            <a:r>
              <a:rPr lang="en-US" sz="2800" dirty="0" smtClean="0"/>
              <a:t> ).</a:t>
            </a:r>
          </a:p>
          <a:p>
            <a:r>
              <a:rPr lang="en-US" sz="2800" u="sng" dirty="0" smtClean="0"/>
              <a:t>Neurological abnormalities:</a:t>
            </a:r>
            <a:r>
              <a:rPr lang="en-US" sz="2800" dirty="0" smtClean="0"/>
              <a:t> Depression, confusion, and convulsions. </a:t>
            </a:r>
          </a:p>
          <a:p>
            <a:r>
              <a:rPr lang="en-US" sz="2800" dirty="0" smtClean="0"/>
              <a:t>Vitamin B</a:t>
            </a:r>
            <a:r>
              <a:rPr lang="en-US" sz="2800" baseline="-25000" dirty="0" smtClean="0"/>
              <a:t>6</a:t>
            </a:r>
            <a:r>
              <a:rPr lang="en-US" sz="2800" dirty="0" smtClean="0"/>
              <a:t> deficiency also can cause anemia.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Sources</a:t>
            </a:r>
            <a:r>
              <a:rPr lang="tr-TR" dirty="0" smtClean="0"/>
              <a:t> of </a:t>
            </a:r>
            <a:r>
              <a:rPr lang="tr-TR" dirty="0" err="1" smtClean="0"/>
              <a:t>Vit</a:t>
            </a:r>
            <a:r>
              <a:rPr lang="tr-TR" dirty="0" smtClean="0"/>
              <a:t> B6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sz="2800" dirty="0" smtClean="0"/>
              <a:t>c</a:t>
            </a:r>
            <a:r>
              <a:rPr lang="en-US" sz="2800" dirty="0" err="1" smtClean="0"/>
              <a:t>ereals</a:t>
            </a:r>
            <a:r>
              <a:rPr lang="en-US" sz="2800" dirty="0" smtClean="0"/>
              <a:t>, </a:t>
            </a:r>
            <a:endParaRPr lang="cs-CZ" sz="2800" dirty="0" smtClean="0"/>
          </a:p>
          <a:p>
            <a:pPr>
              <a:lnSpc>
                <a:spcPct val="90000"/>
              </a:lnSpc>
            </a:pPr>
            <a:r>
              <a:rPr lang="cs-CZ" sz="2800" dirty="0" smtClean="0"/>
              <a:t>b</a:t>
            </a:r>
            <a:r>
              <a:rPr lang="en-US" sz="2800" dirty="0" err="1" smtClean="0"/>
              <a:t>eans</a:t>
            </a:r>
            <a:r>
              <a:rPr lang="en-US" sz="2800" dirty="0" smtClean="0"/>
              <a:t>, </a:t>
            </a:r>
            <a:endParaRPr lang="cs-CZ" sz="2800" dirty="0" smtClean="0"/>
          </a:p>
          <a:p>
            <a:pPr>
              <a:lnSpc>
                <a:spcPct val="90000"/>
              </a:lnSpc>
            </a:pPr>
            <a:r>
              <a:rPr lang="cs-CZ" sz="2800" dirty="0" smtClean="0"/>
              <a:t>m</a:t>
            </a:r>
            <a:r>
              <a:rPr lang="en-US" sz="2800" dirty="0" smtClean="0"/>
              <a:t>eat, </a:t>
            </a:r>
            <a:endParaRPr lang="cs-CZ" sz="2800" dirty="0" smtClean="0"/>
          </a:p>
          <a:p>
            <a:pPr>
              <a:lnSpc>
                <a:spcPct val="90000"/>
              </a:lnSpc>
            </a:pPr>
            <a:r>
              <a:rPr lang="cs-CZ" sz="2800" dirty="0" smtClean="0"/>
              <a:t>l</a:t>
            </a:r>
            <a:r>
              <a:rPr lang="en-US" sz="2800" dirty="0" err="1" smtClean="0"/>
              <a:t>iver</a:t>
            </a:r>
            <a:r>
              <a:rPr lang="en-US" sz="2800" dirty="0" smtClean="0"/>
              <a:t>, </a:t>
            </a:r>
            <a:endParaRPr lang="cs-CZ" sz="2800" dirty="0" smtClean="0"/>
          </a:p>
          <a:p>
            <a:pPr>
              <a:lnSpc>
                <a:spcPct val="90000"/>
              </a:lnSpc>
            </a:pPr>
            <a:r>
              <a:rPr lang="cs-CZ" sz="2800" dirty="0" smtClean="0"/>
              <a:t>f</a:t>
            </a:r>
            <a:r>
              <a:rPr lang="en-US" sz="2800" dirty="0" err="1" smtClean="0"/>
              <a:t>ish</a:t>
            </a:r>
            <a:r>
              <a:rPr lang="en-US" sz="2800" dirty="0" smtClean="0"/>
              <a:t>, </a:t>
            </a:r>
            <a:endParaRPr lang="cs-CZ" sz="2800" dirty="0" smtClean="0"/>
          </a:p>
          <a:p>
            <a:pPr>
              <a:lnSpc>
                <a:spcPct val="90000"/>
              </a:lnSpc>
            </a:pPr>
            <a:r>
              <a:rPr lang="cs-CZ" sz="2800" dirty="0" smtClean="0"/>
              <a:t>y</a:t>
            </a:r>
            <a:r>
              <a:rPr lang="en-US" sz="2800" dirty="0" smtClean="0"/>
              <a:t>east, </a:t>
            </a:r>
            <a:endParaRPr lang="cs-CZ" sz="2800" dirty="0" smtClean="0"/>
          </a:p>
          <a:p>
            <a:pPr>
              <a:lnSpc>
                <a:spcPct val="90000"/>
              </a:lnSpc>
            </a:pPr>
            <a:r>
              <a:rPr lang="cs-CZ" sz="2800" dirty="0" smtClean="0"/>
              <a:t>n</a:t>
            </a:r>
            <a:r>
              <a:rPr lang="en-US" sz="2800" dirty="0" err="1" smtClean="0"/>
              <a:t>uts</a:t>
            </a:r>
            <a:r>
              <a:rPr lang="en-US" sz="2800" dirty="0" smtClean="0"/>
              <a:t> and some fruits as </a:t>
            </a:r>
            <a:r>
              <a:rPr lang="cs-CZ" sz="2800" dirty="0" smtClean="0"/>
              <a:t>b</a:t>
            </a:r>
            <a:r>
              <a:rPr lang="en-US" sz="2800" dirty="0" err="1" smtClean="0"/>
              <a:t>anana</a:t>
            </a:r>
            <a:r>
              <a:rPr lang="en-US" sz="2800" dirty="0" smtClean="0"/>
              <a:t> </a:t>
            </a:r>
            <a:endParaRPr lang="cs-CZ" sz="2800" dirty="0" smtClean="0"/>
          </a:p>
          <a:p>
            <a:pPr>
              <a:lnSpc>
                <a:spcPct val="90000"/>
              </a:lnSpc>
            </a:pPr>
            <a:r>
              <a:rPr lang="cs-CZ" sz="2800" dirty="0" smtClean="0"/>
              <a:t>p</a:t>
            </a:r>
            <a:r>
              <a:rPr lang="en-US" sz="2800" dirty="0" err="1" smtClean="0"/>
              <a:t>otatoes</a:t>
            </a:r>
            <a:r>
              <a:rPr lang="en-US" sz="2800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It is also produced by bacterial flora in the colon.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Vitamin B</a:t>
            </a:r>
            <a:r>
              <a:rPr lang="cs-CZ" baseline="-25000" dirty="0" smtClean="0"/>
              <a:t>7</a:t>
            </a:r>
            <a:r>
              <a:rPr lang="cs-CZ" dirty="0" smtClean="0"/>
              <a:t> - biotin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Prosthetic group of </a:t>
            </a:r>
            <a:r>
              <a:rPr lang="cs-CZ" sz="2400" i="1" dirty="0" smtClean="0"/>
              <a:t>pyruvate carboxylase, acetyl-CoA carboxylase</a:t>
            </a:r>
            <a:r>
              <a:rPr lang="cs-CZ" sz="2400" dirty="0" smtClean="0"/>
              <a:t> and other </a:t>
            </a:r>
            <a:r>
              <a:rPr lang="cs-CZ" sz="2400" i="1" dirty="0" smtClean="0"/>
              <a:t>ATP-dependent carboxylases</a:t>
            </a:r>
            <a:r>
              <a:rPr lang="cs-CZ" sz="2400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Sources</a:t>
            </a:r>
            <a:r>
              <a:rPr lang="tr-TR" dirty="0" smtClean="0"/>
              <a:t> of </a:t>
            </a:r>
            <a:r>
              <a:rPr lang="tr-TR" dirty="0" err="1" smtClean="0"/>
              <a:t>vit</a:t>
            </a:r>
            <a:r>
              <a:rPr lang="tr-TR" dirty="0" smtClean="0"/>
              <a:t> B7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liver</a:t>
            </a:r>
          </a:p>
          <a:p>
            <a:r>
              <a:rPr lang="en-US" sz="2800" dirty="0" smtClean="0"/>
              <a:t>meat</a:t>
            </a:r>
          </a:p>
          <a:p>
            <a:r>
              <a:rPr lang="en-US" sz="2800" dirty="0" smtClean="0"/>
              <a:t>kidney</a:t>
            </a:r>
          </a:p>
          <a:p>
            <a:r>
              <a:rPr lang="en-US" sz="2800" dirty="0" smtClean="0"/>
              <a:t>yeast</a:t>
            </a:r>
          </a:p>
          <a:p>
            <a:r>
              <a:rPr lang="en-US" sz="2800" dirty="0" smtClean="0"/>
              <a:t>egg yolk</a:t>
            </a:r>
          </a:p>
          <a:p>
            <a:r>
              <a:rPr lang="en-US" sz="2800" dirty="0" smtClean="0"/>
              <a:t>mushrooms</a:t>
            </a:r>
          </a:p>
          <a:p>
            <a:r>
              <a:rPr lang="en-US" sz="2800" dirty="0" smtClean="0"/>
              <a:t>milk and d</a:t>
            </a:r>
            <a:r>
              <a:rPr lang="tr-TR" sz="2800" dirty="0" err="1" smtClean="0"/>
              <a:t>ai</a:t>
            </a:r>
            <a:r>
              <a:rPr lang="en-US" sz="2800" dirty="0" err="1" smtClean="0"/>
              <a:t>ry</a:t>
            </a:r>
            <a:r>
              <a:rPr lang="en-US" sz="2800" dirty="0" smtClean="0"/>
              <a:t> products.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Vitamin B</a:t>
            </a:r>
            <a:r>
              <a:rPr lang="cs-CZ" baseline="-25000" dirty="0" smtClean="0"/>
              <a:t>9</a:t>
            </a:r>
            <a:r>
              <a:rPr lang="cs-CZ" dirty="0" smtClean="0"/>
              <a:t> – folic acid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/>
              <a:t>Consist of pteroic acid - pteridine + paraaminobenzoic acid (PABA) + glutamic acid</a:t>
            </a:r>
          </a:p>
          <a:p>
            <a:endParaRPr lang="tr-TR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38" y="3357563"/>
            <a:ext cx="4103687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 smtClean="0"/>
              <a:t>A</a:t>
            </a:r>
            <a:r>
              <a:rPr lang="cs-CZ" sz="2800" dirty="0" smtClean="0"/>
              <a:t>c</a:t>
            </a:r>
            <a:r>
              <a:rPr lang="en-US" sz="2800" dirty="0" err="1" smtClean="0"/>
              <a:t>tive</a:t>
            </a:r>
            <a:r>
              <a:rPr lang="en-US" sz="2800" dirty="0" smtClean="0"/>
              <a:t> </a:t>
            </a:r>
            <a:r>
              <a:rPr lang="en-US" sz="2800" dirty="0" err="1" smtClean="0"/>
              <a:t>metabolit</a:t>
            </a:r>
            <a:r>
              <a:rPr lang="en-US" sz="2800" dirty="0" smtClean="0"/>
              <a:t> of f</a:t>
            </a:r>
            <a:r>
              <a:rPr lang="cs-CZ" sz="2800" dirty="0" smtClean="0"/>
              <a:t>o</a:t>
            </a:r>
            <a:r>
              <a:rPr lang="en-US" sz="2800" dirty="0" err="1" smtClean="0"/>
              <a:t>lic</a:t>
            </a:r>
            <a:r>
              <a:rPr lang="en-US" sz="2800" dirty="0" smtClean="0"/>
              <a:t> acid is </a:t>
            </a:r>
            <a:r>
              <a:rPr lang="en-US" sz="2800" dirty="0" err="1" smtClean="0"/>
              <a:t>tetrahydrofolate</a:t>
            </a:r>
            <a:r>
              <a:rPr lang="en-US" sz="2800" dirty="0" smtClean="0"/>
              <a:t> (TH</a:t>
            </a:r>
            <a:r>
              <a:rPr lang="cs-CZ" sz="2800" dirty="0" smtClean="0"/>
              <a:t>F</a:t>
            </a:r>
            <a:r>
              <a:rPr lang="en-US" sz="2800" dirty="0" smtClean="0"/>
              <a:t>) .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TH</a:t>
            </a:r>
            <a:r>
              <a:rPr lang="cs-CZ" sz="2800" dirty="0" smtClean="0"/>
              <a:t>F</a:t>
            </a:r>
            <a:r>
              <a:rPr lang="en-US" sz="2800" dirty="0" smtClean="0"/>
              <a:t> is </a:t>
            </a:r>
            <a:r>
              <a:rPr lang="en-US" sz="2800" dirty="0" err="1" smtClean="0"/>
              <a:t>coenzym</a:t>
            </a:r>
            <a:r>
              <a:rPr lang="en-US" sz="2800" dirty="0" smtClean="0"/>
              <a:t> of </a:t>
            </a:r>
            <a:r>
              <a:rPr lang="en-US" sz="2800" dirty="0" err="1" smtClean="0"/>
              <a:t>transferases</a:t>
            </a:r>
            <a:r>
              <a:rPr lang="en-US" sz="2800" dirty="0" smtClean="0"/>
              <a:t> carrying one carbon units.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This reaction participate in nucleotide and nucleic acid synthesis 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N</a:t>
            </a:r>
            <a:r>
              <a:rPr lang="en-US" sz="2800" baseline="30000" dirty="0" smtClean="0"/>
              <a:t>5</a:t>
            </a:r>
            <a:r>
              <a:rPr lang="en-US" sz="2800" dirty="0" smtClean="0"/>
              <a:t>,N</a:t>
            </a:r>
            <a:r>
              <a:rPr lang="en-US" sz="2800" baseline="30000" dirty="0" smtClean="0"/>
              <a:t>10</a:t>
            </a:r>
            <a:r>
              <a:rPr lang="en-US" sz="2800" dirty="0" smtClean="0"/>
              <a:t>-TH</a:t>
            </a:r>
            <a:r>
              <a:rPr lang="cs-CZ" sz="2800" dirty="0" smtClean="0"/>
              <a:t>F</a:t>
            </a:r>
            <a:r>
              <a:rPr lang="en-US" sz="2800" dirty="0" smtClean="0"/>
              <a:t> carries one carbon units (</a:t>
            </a:r>
            <a:r>
              <a:rPr lang="en-US" sz="2800" dirty="0" err="1" smtClean="0"/>
              <a:t>methylen</a:t>
            </a:r>
            <a:r>
              <a:rPr lang="en-US" sz="2800" dirty="0" smtClean="0"/>
              <a:t> or </a:t>
            </a:r>
            <a:r>
              <a:rPr lang="en-US" sz="2800" dirty="0" err="1" smtClean="0"/>
              <a:t>methenyl</a:t>
            </a:r>
            <a:r>
              <a:rPr lang="en-US" sz="2800" dirty="0" smtClean="0"/>
              <a:t>).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en-US" sz="3600" dirty="0" smtClean="0"/>
              <a:t>Retinol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Biologically active forms - </a:t>
            </a:r>
            <a:r>
              <a:rPr lang="en-US" sz="2800" i="1" dirty="0" err="1" smtClean="0"/>
              <a:t>retinoids</a:t>
            </a:r>
            <a:r>
              <a:rPr lang="en-US" sz="2800" dirty="0" smtClean="0"/>
              <a:t>: retinol, retinal, retinoid acid.</a:t>
            </a:r>
            <a:endParaRPr lang="cs-CZ" sz="2800" dirty="0" smtClean="0"/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Major </a:t>
            </a:r>
            <a:r>
              <a:rPr lang="en-US" sz="2800" dirty="0" err="1" smtClean="0"/>
              <a:t>vit</a:t>
            </a:r>
            <a:r>
              <a:rPr lang="en-US" sz="2800" dirty="0" smtClean="0"/>
              <a:t>. A precursors (</a:t>
            </a:r>
            <a:r>
              <a:rPr lang="en-US" sz="2800" dirty="0" err="1" smtClean="0"/>
              <a:t>provitamins</a:t>
            </a:r>
            <a:r>
              <a:rPr lang="en-US" sz="2800" dirty="0" smtClean="0"/>
              <a:t>) </a:t>
            </a:r>
            <a:r>
              <a:rPr lang="en-US" sz="2800" dirty="0" smtClean="0">
                <a:latin typeface="Arial" charset="0"/>
                <a:cs typeface="Arial" charset="0"/>
              </a:rPr>
              <a:t>→</a:t>
            </a:r>
            <a:r>
              <a:rPr lang="en-US" sz="2800" dirty="0" smtClean="0"/>
              <a:t> plants </a:t>
            </a:r>
            <a:r>
              <a:rPr lang="en-US" sz="2800" i="1" dirty="0" err="1" smtClean="0"/>
              <a:t>carotenoids</a:t>
            </a:r>
            <a:r>
              <a:rPr lang="en-US" sz="2800" dirty="0" smtClean="0"/>
              <a:t>.</a:t>
            </a:r>
            <a:endParaRPr lang="cs-CZ" sz="2800" dirty="0" smtClean="0"/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Food</a:t>
            </a:r>
            <a:r>
              <a:rPr lang="tr-TR" sz="2800" dirty="0" smtClean="0"/>
              <a:t> </a:t>
            </a:r>
            <a:r>
              <a:rPr lang="en-US" sz="2800" dirty="0" err="1" smtClean="0"/>
              <a:t>staf</a:t>
            </a:r>
            <a:r>
              <a:rPr lang="en-US" sz="2800" dirty="0" smtClean="0"/>
              <a:t> of animals origin contain most of </a:t>
            </a:r>
            <a:r>
              <a:rPr lang="en-US" sz="2800" dirty="0" err="1" smtClean="0"/>
              <a:t>vit</a:t>
            </a:r>
            <a:r>
              <a:rPr lang="en-US" sz="2800" dirty="0" smtClean="0"/>
              <a:t>. A in the form of esters (</a:t>
            </a:r>
            <a:r>
              <a:rPr lang="en-US" sz="2800" dirty="0" err="1" smtClean="0"/>
              <a:t>retinylpalmitates</a:t>
            </a:r>
            <a:r>
              <a:rPr lang="en-US" sz="2800" dirty="0" smtClean="0"/>
              <a:t>) – </a:t>
            </a:r>
            <a:r>
              <a:rPr lang="en-US" sz="2800" i="1" dirty="0" smtClean="0"/>
              <a:t>retinol </a:t>
            </a:r>
            <a:r>
              <a:rPr lang="en-US" sz="2800" dirty="0" smtClean="0"/>
              <a:t>and</a:t>
            </a:r>
            <a:r>
              <a:rPr lang="en-US" sz="2800" i="1" dirty="0" smtClean="0"/>
              <a:t> long fatty acid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428" y="2463214"/>
            <a:ext cx="6857143" cy="3333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buClrTx/>
              <a:buSzTx/>
              <a:buNone/>
            </a:pPr>
            <a:r>
              <a:rPr lang="cs-CZ" sz="2800" dirty="0" smtClean="0"/>
              <a:t>D</a:t>
            </a:r>
            <a:r>
              <a:rPr lang="en-US" sz="2800" dirty="0" err="1" smtClean="0"/>
              <a:t>eficiency</a:t>
            </a:r>
            <a:r>
              <a:rPr lang="en-US" sz="2800" dirty="0" smtClean="0"/>
              <a:t> results in elevated levels of </a:t>
            </a:r>
            <a:r>
              <a:rPr lang="cs-CZ" sz="2800" dirty="0" smtClean="0"/>
              <a:t>homocystein</a:t>
            </a:r>
            <a:r>
              <a:rPr lang="en-US" sz="2800" dirty="0" smtClean="0"/>
              <a:t>. </a:t>
            </a:r>
            <a:endParaRPr lang="cs-CZ" sz="2800" dirty="0" smtClean="0"/>
          </a:p>
          <a:p>
            <a:pPr>
              <a:spcBef>
                <a:spcPct val="0"/>
              </a:spcBef>
              <a:buClrTx/>
              <a:buSzTx/>
              <a:buNone/>
            </a:pPr>
            <a:endParaRPr lang="cs-CZ" sz="2800" dirty="0" smtClean="0"/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n-US" sz="2800" dirty="0" smtClean="0"/>
              <a:t>Deficiency in pregnant women can lead to birth defects</a:t>
            </a:r>
            <a:endParaRPr lang="tr-TR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/>
              <a:t>sources of animal origin</a:t>
            </a:r>
          </a:p>
          <a:p>
            <a:r>
              <a:rPr lang="cs-CZ" sz="2800" dirty="0" smtClean="0"/>
              <a:t>milk and milk products</a:t>
            </a:r>
          </a:p>
          <a:p>
            <a:r>
              <a:rPr lang="cs-CZ" sz="2800" dirty="0" smtClean="0"/>
              <a:t>yeast</a:t>
            </a:r>
          </a:p>
          <a:p>
            <a:r>
              <a:rPr lang="cs-CZ" sz="2800" dirty="0" smtClean="0"/>
              <a:t>greens</a:t>
            </a:r>
            <a:endParaRPr lang="tr-TR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smtClean="0"/>
              <a:t>Chemically most complex vitamin 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Complex of organic </a:t>
            </a:r>
            <a:r>
              <a:rPr lang="en-US" sz="2800" dirty="0" err="1" smtClean="0"/>
              <a:t>compoun</a:t>
            </a:r>
            <a:r>
              <a:rPr lang="cs-CZ" sz="2800" dirty="0" smtClean="0"/>
              <a:t>d</a:t>
            </a:r>
            <a:r>
              <a:rPr lang="en-US" sz="2800" dirty="0" smtClean="0"/>
              <a:t>s atom within the molecule is Co, similar to the </a:t>
            </a:r>
            <a:r>
              <a:rPr lang="en-US" sz="2800" dirty="0" err="1" smtClean="0"/>
              <a:t>heme</a:t>
            </a:r>
            <a:r>
              <a:rPr lang="en-US" sz="2800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In man there are two metabolic</a:t>
            </a:r>
            <a:r>
              <a:rPr lang="cs-CZ" sz="2800" dirty="0" smtClean="0"/>
              <a:t>a</a:t>
            </a:r>
            <a:r>
              <a:rPr lang="en-US" sz="2800" dirty="0" err="1" smtClean="0"/>
              <a:t>lly</a:t>
            </a:r>
            <a:r>
              <a:rPr lang="en-US" sz="2800" dirty="0" smtClean="0"/>
              <a:t> active forms: methyl</a:t>
            </a:r>
            <a:r>
              <a:rPr lang="tr-TR" sz="2800" dirty="0" smtClean="0"/>
              <a:t>c</a:t>
            </a:r>
            <a:r>
              <a:rPr lang="en-US" sz="2800" dirty="0" err="1" smtClean="0"/>
              <a:t>obalamin</a:t>
            </a:r>
            <a:r>
              <a:rPr lang="en-US" sz="2800" dirty="0" smtClean="0"/>
              <a:t> a</a:t>
            </a:r>
            <a:r>
              <a:rPr lang="tr-TR" sz="2800" dirty="0" err="1" smtClean="0"/>
              <a:t>nd</a:t>
            </a:r>
            <a:r>
              <a:rPr lang="en-US" sz="2800" dirty="0" smtClean="0"/>
              <a:t> </a:t>
            </a:r>
            <a:r>
              <a:rPr lang="en-US" sz="2800" dirty="0" err="1" smtClean="0"/>
              <a:t>adenosyl</a:t>
            </a:r>
            <a:r>
              <a:rPr lang="tr-TR" sz="2800" dirty="0" smtClean="0"/>
              <a:t>c</a:t>
            </a:r>
            <a:r>
              <a:rPr lang="en-US" sz="2800" dirty="0" err="1" smtClean="0"/>
              <a:t>obalamin</a:t>
            </a:r>
            <a:r>
              <a:rPr lang="en-US" sz="2800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 smtClean="0"/>
              <a:t>Cobalamin</a:t>
            </a:r>
            <a:r>
              <a:rPr lang="en-US" sz="2800" dirty="0" smtClean="0"/>
              <a:t> catalyses two reactions</a:t>
            </a:r>
          </a:p>
          <a:p>
            <a:pPr lvl="1"/>
            <a:r>
              <a:rPr lang="en-US" dirty="0" err="1" smtClean="0"/>
              <a:t>Cytoplasmic</a:t>
            </a:r>
            <a:r>
              <a:rPr lang="en-US" i="1" dirty="0" smtClean="0"/>
              <a:t> </a:t>
            </a:r>
            <a:r>
              <a:rPr lang="en-US" i="1" dirty="0" err="1" smtClean="0"/>
              <a:t>methylation</a:t>
            </a:r>
            <a:r>
              <a:rPr lang="en-US" i="1" dirty="0" smtClean="0"/>
              <a:t> of  </a:t>
            </a:r>
            <a:r>
              <a:rPr lang="en-US" i="1" dirty="0" err="1" smtClean="0"/>
              <a:t>homocystein</a:t>
            </a:r>
            <a:r>
              <a:rPr lang="en-US" i="1" dirty="0" smtClean="0"/>
              <a:t> </a:t>
            </a:r>
            <a:r>
              <a:rPr lang="en-US" dirty="0" smtClean="0"/>
              <a:t>to</a:t>
            </a:r>
            <a:r>
              <a:rPr lang="en-US" i="1" dirty="0" smtClean="0"/>
              <a:t> meth</a:t>
            </a:r>
            <a:r>
              <a:rPr lang="cs-CZ" i="1" dirty="0" smtClean="0"/>
              <a:t>i</a:t>
            </a:r>
            <a:r>
              <a:rPr lang="en-US" i="1" dirty="0" err="1" smtClean="0"/>
              <a:t>onin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Mitochondrial </a:t>
            </a:r>
            <a:r>
              <a:rPr lang="en-US" i="1" dirty="0" err="1" smtClean="0"/>
              <a:t>methylmalonyl-CoA</a:t>
            </a:r>
            <a:r>
              <a:rPr lang="en-US" i="1" dirty="0" smtClean="0"/>
              <a:t> </a:t>
            </a:r>
            <a:r>
              <a:rPr lang="en-US" i="1" dirty="0" err="1" smtClean="0"/>
              <a:t>mutase</a:t>
            </a:r>
            <a:r>
              <a:rPr lang="en-US" dirty="0" smtClean="0"/>
              <a:t> (</a:t>
            </a:r>
            <a:r>
              <a:rPr lang="en-US" dirty="0" err="1" smtClean="0"/>
              <a:t>methylmalonyl-CoA</a:t>
            </a:r>
            <a:r>
              <a:rPr lang="en-US" dirty="0" smtClean="0"/>
              <a:t> </a:t>
            </a:r>
            <a:r>
              <a:rPr lang="en-US" dirty="0" smtClean="0">
                <a:latin typeface="Arial" charset="0"/>
                <a:cs typeface="Arial" charset="0"/>
              </a:rPr>
              <a:t>→ </a:t>
            </a:r>
            <a:r>
              <a:rPr lang="en-US" dirty="0" err="1" smtClean="0">
                <a:cs typeface="Arial" charset="0"/>
              </a:rPr>
              <a:t>sukcynyl-CoA</a:t>
            </a:r>
            <a:r>
              <a:rPr lang="en-US" dirty="0" smtClean="0">
                <a:latin typeface="Arial" charset="0"/>
                <a:cs typeface="Arial" charset="0"/>
              </a:rPr>
              <a:t>) </a:t>
            </a:r>
            <a:r>
              <a:rPr lang="en-US" dirty="0" smtClean="0"/>
              <a:t>needs </a:t>
            </a:r>
            <a:r>
              <a:rPr lang="en-US" i="1" dirty="0" err="1" smtClean="0"/>
              <a:t>deoxy</a:t>
            </a:r>
            <a:r>
              <a:rPr lang="en-US" i="1" dirty="0" smtClean="0"/>
              <a:t> </a:t>
            </a:r>
            <a:r>
              <a:rPr lang="en-US" i="1" dirty="0" err="1" smtClean="0"/>
              <a:t>adenosylkobalamin</a:t>
            </a:r>
            <a:r>
              <a:rPr lang="en-US" i="1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2952" y="1948929"/>
            <a:ext cx="3638095" cy="4361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Essential for the maturation of </a:t>
            </a:r>
            <a:r>
              <a:rPr lang="cs-CZ" sz="2800" dirty="0" smtClean="0"/>
              <a:t>e</a:t>
            </a:r>
            <a:r>
              <a:rPr lang="en-US" sz="2800" dirty="0" err="1" smtClean="0"/>
              <a:t>rythrocytes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Protects against </a:t>
            </a:r>
            <a:r>
              <a:rPr lang="cs-CZ" sz="2800" dirty="0" smtClean="0"/>
              <a:t>p</a:t>
            </a:r>
            <a:r>
              <a:rPr lang="en-US" sz="2800" dirty="0" err="1" smtClean="0"/>
              <a:t>ernicious</a:t>
            </a:r>
            <a:r>
              <a:rPr lang="en-US" sz="2800" dirty="0" smtClean="0"/>
              <a:t> anemia.</a:t>
            </a:r>
          </a:p>
          <a:p>
            <a:r>
              <a:rPr lang="en-US" sz="2800" dirty="0" smtClean="0"/>
              <a:t>Essential for cell growth and reproduction.</a:t>
            </a:r>
          </a:p>
          <a:p>
            <a:r>
              <a:rPr lang="en-US" sz="2800" dirty="0" smtClean="0"/>
              <a:t>Essential for the formation of myelin and nucleoproteins.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smtClean="0"/>
              <a:t>Vitamin B</a:t>
            </a:r>
            <a:r>
              <a:rPr lang="en-US" sz="2800" baseline="-25000" dirty="0" smtClean="0"/>
              <a:t>12</a:t>
            </a:r>
            <a:r>
              <a:rPr lang="en-US" sz="2800" dirty="0" smtClean="0"/>
              <a:t> in food is bound to the protein.</a:t>
            </a:r>
          </a:p>
          <a:p>
            <a:pPr>
              <a:lnSpc>
                <a:spcPct val="90000"/>
              </a:lnSpc>
            </a:pPr>
            <a:endParaRPr lang="en-US" sz="2800" dirty="0" smtClean="0"/>
          </a:p>
          <a:p>
            <a:pPr>
              <a:lnSpc>
                <a:spcPct val="90000"/>
              </a:lnSpc>
            </a:pPr>
            <a:r>
              <a:rPr lang="en-US" sz="2800" dirty="0" smtClean="0"/>
              <a:t>Hydrochloric acid in the stomach releases free vitamin B</a:t>
            </a:r>
            <a:r>
              <a:rPr lang="en-US" sz="2800" baseline="-25000" dirty="0" smtClean="0"/>
              <a:t>12</a:t>
            </a:r>
            <a:r>
              <a:rPr lang="en-US" sz="2800" dirty="0" smtClean="0"/>
              <a:t>. </a:t>
            </a:r>
          </a:p>
          <a:p>
            <a:pPr>
              <a:lnSpc>
                <a:spcPct val="90000"/>
              </a:lnSpc>
            </a:pPr>
            <a:endParaRPr lang="en-US" sz="2800" dirty="0" smtClean="0"/>
          </a:p>
          <a:p>
            <a:pPr>
              <a:lnSpc>
                <a:spcPct val="90000"/>
              </a:lnSpc>
            </a:pPr>
            <a:r>
              <a:rPr lang="en-US" sz="2800" dirty="0" smtClean="0"/>
              <a:t>Once released vitamin B</a:t>
            </a:r>
            <a:r>
              <a:rPr lang="en-US" sz="2800" baseline="-25000" dirty="0" smtClean="0"/>
              <a:t>12</a:t>
            </a:r>
            <a:r>
              <a:rPr lang="en-US" sz="2800" dirty="0" smtClean="0"/>
              <a:t> combines with a substance called intrinsic factor (IF). This complex can then be absorbed by the intestinal tract.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7890" name="Picture 2" descr="C:\Users\user\Desktop\maxresdefault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8914" name="Picture 2" descr="C:\Users\user\Desktop\nrdp201740-f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764704"/>
            <a:ext cx="6426622" cy="5357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Clr>
                <a:schemeClr val="tx2"/>
              </a:buClr>
              <a:buSzPct val="120000"/>
              <a:buFont typeface="Wingdings" pitchFamily="2" charset="2"/>
              <a:buChar char="§"/>
            </a:pPr>
            <a:r>
              <a:rPr lang="en-US" sz="2800" dirty="0" smtClean="0"/>
              <a:t> Ret</a:t>
            </a:r>
            <a:r>
              <a:rPr lang="tr-TR" sz="2800" dirty="0" smtClean="0"/>
              <a:t>i</a:t>
            </a:r>
            <a:r>
              <a:rPr lang="en-US" sz="2800" dirty="0" err="1" smtClean="0"/>
              <a:t>nol</a:t>
            </a:r>
            <a:r>
              <a:rPr lang="en-US" sz="2800" dirty="0" smtClean="0"/>
              <a:t> esters </a:t>
            </a:r>
            <a:r>
              <a:rPr lang="en-US" sz="2800" dirty="0" smtClean="0">
                <a:latin typeface="Arial" charset="0"/>
                <a:cs typeface="Arial" charset="0"/>
              </a:rPr>
              <a:t>→ hydrolysis by  pancreatic enzymes to retinol.</a:t>
            </a:r>
          </a:p>
          <a:p>
            <a:pPr>
              <a:buClr>
                <a:schemeClr val="tx2"/>
              </a:buClr>
              <a:buSzPct val="120000"/>
              <a:buFont typeface="Wingdings" pitchFamily="2" charset="2"/>
              <a:buChar char="§"/>
            </a:pPr>
            <a:endParaRPr lang="en-US" sz="2800" dirty="0" smtClean="0"/>
          </a:p>
          <a:p>
            <a:pPr>
              <a:buClr>
                <a:schemeClr val="tx2"/>
              </a:buClr>
              <a:buSzPct val="120000"/>
              <a:buFont typeface="Wingdings" pitchFamily="2" charset="2"/>
              <a:buChar char="§"/>
            </a:pPr>
            <a:r>
              <a:rPr lang="en-US" sz="2800" dirty="0" smtClean="0">
                <a:latin typeface="Symbol" pitchFamily="18" charset="2"/>
                <a:cs typeface="Arial" charset="0"/>
              </a:rPr>
              <a:t> b</a:t>
            </a:r>
            <a:r>
              <a:rPr lang="en-US" sz="2800" dirty="0" smtClean="0">
                <a:latin typeface="Arial" charset="0"/>
                <a:cs typeface="Arial" charset="0"/>
              </a:rPr>
              <a:t>-</a:t>
            </a:r>
            <a:r>
              <a:rPr lang="cs-CZ" sz="2800" dirty="0" smtClean="0">
                <a:latin typeface="Arial" charset="0"/>
                <a:cs typeface="Arial" charset="0"/>
              </a:rPr>
              <a:t>c</a:t>
            </a:r>
            <a:r>
              <a:rPr lang="en-US" sz="2800" dirty="0" err="1" smtClean="0">
                <a:latin typeface="Arial" charset="0"/>
                <a:cs typeface="Arial" charset="0"/>
              </a:rPr>
              <a:t>aroten</a:t>
            </a:r>
            <a:r>
              <a:rPr lang="en-US" sz="2800" dirty="0" smtClean="0">
                <a:latin typeface="Arial" charset="0"/>
                <a:cs typeface="Arial" charset="0"/>
              </a:rPr>
              <a:t> is cleaved to retinal by </a:t>
            </a:r>
            <a:r>
              <a:rPr lang="en-US" sz="2800" i="1" dirty="0" smtClean="0">
                <a:latin typeface="Symbol" pitchFamily="18" charset="2"/>
                <a:cs typeface="Arial" charset="0"/>
              </a:rPr>
              <a:t>b</a:t>
            </a:r>
            <a:r>
              <a:rPr lang="en-US" sz="2800" i="1" dirty="0" smtClean="0">
                <a:latin typeface="Arial" charset="0"/>
                <a:cs typeface="Arial" charset="0"/>
              </a:rPr>
              <a:t>-</a:t>
            </a:r>
            <a:r>
              <a:rPr lang="cs-CZ" sz="2800" i="1" dirty="0" smtClean="0">
                <a:latin typeface="Arial" charset="0"/>
                <a:cs typeface="Arial" charset="0"/>
              </a:rPr>
              <a:t>c</a:t>
            </a:r>
            <a:r>
              <a:rPr lang="en-US" sz="2800" i="1" dirty="0" err="1" smtClean="0">
                <a:latin typeface="Arial" charset="0"/>
                <a:cs typeface="Arial" charset="0"/>
              </a:rPr>
              <a:t>aroten</a:t>
            </a:r>
            <a:r>
              <a:rPr lang="cs-CZ" sz="2800" i="1" dirty="0" smtClean="0">
                <a:latin typeface="Arial" charset="0"/>
                <a:cs typeface="Arial" charset="0"/>
              </a:rPr>
              <a:t>e 15,15´</a:t>
            </a:r>
            <a:r>
              <a:rPr lang="en-US" sz="2800" i="1" dirty="0" smtClean="0">
                <a:latin typeface="Arial" charset="0"/>
                <a:cs typeface="Arial" charset="0"/>
              </a:rPr>
              <a:t> </a:t>
            </a:r>
            <a:r>
              <a:rPr lang="en-US" sz="2800" i="1" dirty="0" err="1" smtClean="0">
                <a:latin typeface="Arial" charset="0"/>
                <a:cs typeface="Arial" charset="0"/>
              </a:rPr>
              <a:t>dioxygen</a:t>
            </a:r>
            <a:r>
              <a:rPr lang="cs-CZ" sz="2800" i="1" dirty="0" smtClean="0">
                <a:latin typeface="Arial" charset="0"/>
                <a:cs typeface="Arial" charset="0"/>
              </a:rPr>
              <a:t>ase </a:t>
            </a:r>
            <a:r>
              <a:rPr lang="cs-CZ" sz="2800" dirty="0" smtClean="0">
                <a:latin typeface="Arial" charset="0"/>
                <a:cs typeface="Arial" charset="0"/>
              </a:rPr>
              <a:t>(cofactors iron and bile salts)</a:t>
            </a:r>
            <a:r>
              <a:rPr lang="en-US" sz="2800" i="1" dirty="0" smtClean="0">
                <a:latin typeface="Arial" charset="0"/>
                <a:cs typeface="Arial" charset="0"/>
              </a:rPr>
              <a:t>.</a:t>
            </a:r>
            <a:endParaRPr lang="en-US" sz="2800" i="1" dirty="0" smtClean="0">
              <a:latin typeface="Symbol" pitchFamily="18" charset="2"/>
              <a:cs typeface="Arial" charset="0"/>
            </a:endParaRPr>
          </a:p>
          <a:p>
            <a:pPr>
              <a:buClr>
                <a:schemeClr val="tx2"/>
              </a:buClr>
              <a:buSzPct val="120000"/>
              <a:buFont typeface="Wingdings" pitchFamily="2" charset="2"/>
              <a:buChar char="§"/>
            </a:pPr>
            <a:endParaRPr lang="en-US" sz="2800" i="1" dirty="0" smtClean="0">
              <a:latin typeface="Arial" charset="0"/>
              <a:cs typeface="Arial" charset="0"/>
            </a:endParaRPr>
          </a:p>
          <a:p>
            <a:pPr>
              <a:buClr>
                <a:schemeClr val="tx2"/>
              </a:buClr>
              <a:buSzPct val="120000"/>
              <a:buFont typeface="Wingdings" pitchFamily="2" charset="2"/>
              <a:buChar char="§"/>
            </a:pPr>
            <a:r>
              <a:rPr lang="en-US" sz="2800" dirty="0" smtClean="0">
                <a:latin typeface="Arial" charset="0"/>
                <a:cs typeface="Arial" charset="0"/>
              </a:rPr>
              <a:t> Intestinal cells → </a:t>
            </a:r>
            <a:r>
              <a:rPr lang="en-US" sz="2800" dirty="0" err="1" smtClean="0">
                <a:latin typeface="Arial" charset="0"/>
                <a:cs typeface="Arial" charset="0"/>
              </a:rPr>
              <a:t>esterification</a:t>
            </a:r>
            <a:r>
              <a:rPr lang="en-US" sz="2800" dirty="0" smtClean="0">
                <a:latin typeface="Arial" charset="0"/>
                <a:cs typeface="Arial" charset="0"/>
              </a:rPr>
              <a:t> of retinol → transported in </a:t>
            </a:r>
            <a:r>
              <a:rPr lang="en-US" sz="2800" dirty="0" err="1" smtClean="0">
                <a:latin typeface="Arial" charset="0"/>
                <a:cs typeface="Arial" charset="0"/>
              </a:rPr>
              <a:t>chylomicrons</a:t>
            </a:r>
            <a:r>
              <a:rPr lang="en-US" sz="2800" dirty="0" smtClean="0">
                <a:latin typeface="Arial" charset="0"/>
                <a:cs typeface="Arial" charset="0"/>
              </a:rPr>
              <a:t>. </a:t>
            </a:r>
          </a:p>
          <a:p>
            <a:pPr>
              <a:buClr>
                <a:schemeClr val="tx2"/>
              </a:buClr>
              <a:buSzPct val="120000"/>
              <a:buFont typeface="Wingdings" pitchFamily="2" charset="2"/>
              <a:buChar char="§"/>
            </a:pPr>
            <a:endParaRPr lang="en-US" sz="2800" dirty="0" smtClean="0">
              <a:latin typeface="Arial" charset="0"/>
              <a:cs typeface="Arial" charset="0"/>
            </a:endParaRPr>
          </a:p>
          <a:p>
            <a:pPr>
              <a:buClr>
                <a:schemeClr val="tx2"/>
              </a:buClr>
              <a:buSzPct val="120000"/>
              <a:buFont typeface="Wingdings" pitchFamily="2" charset="2"/>
              <a:buChar char="§"/>
            </a:pPr>
            <a:r>
              <a:rPr lang="en-US" sz="2800" dirty="0" smtClean="0">
                <a:latin typeface="Arial" charset="0"/>
                <a:cs typeface="Arial" charset="0"/>
              </a:rPr>
              <a:t> Remnants of </a:t>
            </a:r>
            <a:r>
              <a:rPr lang="en-US" sz="2800" dirty="0" err="1" smtClean="0">
                <a:latin typeface="Arial" charset="0"/>
                <a:cs typeface="Arial" charset="0"/>
              </a:rPr>
              <a:t>chylomicrons</a:t>
            </a:r>
            <a:r>
              <a:rPr lang="en-US" sz="2800" dirty="0" smtClean="0">
                <a:latin typeface="Arial" charset="0"/>
                <a:cs typeface="Arial" charset="0"/>
              </a:rPr>
              <a:t> → liver→ </a:t>
            </a:r>
            <a:r>
              <a:rPr lang="en-US" sz="2800" dirty="0" err="1" smtClean="0">
                <a:latin typeface="Arial" charset="0"/>
                <a:cs typeface="Arial" charset="0"/>
              </a:rPr>
              <a:t>esterification</a:t>
            </a:r>
            <a:r>
              <a:rPr lang="en-US" sz="2800" dirty="0" smtClean="0">
                <a:latin typeface="Arial" charset="0"/>
                <a:cs typeface="Arial" charset="0"/>
              </a:rPr>
              <a:t> (</a:t>
            </a:r>
            <a:r>
              <a:rPr lang="en-US" sz="2800" dirty="0" smtClean="0"/>
              <a:t>if the concentration exceeds 100 mg</a:t>
            </a:r>
            <a:r>
              <a:rPr lang="cs-CZ" sz="2800" dirty="0" smtClean="0"/>
              <a:t>,</a:t>
            </a:r>
            <a:r>
              <a:rPr lang="en-US" sz="2800" dirty="0" smtClean="0"/>
              <a:t> esters are stored</a:t>
            </a:r>
            <a:r>
              <a:rPr lang="en-US" dirty="0" smtClean="0"/>
              <a:t> </a:t>
            </a:r>
            <a:r>
              <a:rPr lang="en-US" sz="2800" dirty="0" smtClean="0">
                <a:latin typeface="Arial" charset="0"/>
                <a:cs typeface="Arial" charset="0"/>
              </a:rPr>
              <a:t>).</a:t>
            </a:r>
          </a:p>
          <a:p>
            <a:pPr>
              <a:buClr>
                <a:schemeClr val="tx2"/>
              </a:buClr>
              <a:buSzPct val="120000"/>
              <a:buFont typeface="Wingdings" pitchFamily="2" charset="2"/>
              <a:buChar char="§"/>
            </a:pPr>
            <a:endParaRPr lang="en-US" sz="2800" dirty="0" smtClean="0">
              <a:latin typeface="Arial" charset="0"/>
              <a:cs typeface="Arial" charset="0"/>
            </a:endParaRPr>
          </a:p>
          <a:p>
            <a:pPr>
              <a:buClr>
                <a:schemeClr val="tx2"/>
              </a:buClr>
              <a:buSzPct val="120000"/>
              <a:buFont typeface="Wingdings" pitchFamily="2" charset="2"/>
              <a:buChar char="§"/>
            </a:pPr>
            <a:r>
              <a:rPr lang="cs-CZ" sz="2800" dirty="0" smtClean="0">
                <a:latin typeface="Arial" charset="0"/>
                <a:cs typeface="Arial" charset="0"/>
              </a:rPr>
              <a:t> </a:t>
            </a:r>
            <a:r>
              <a:rPr lang="en-US" sz="2800" dirty="0" smtClean="0">
                <a:latin typeface="Arial" charset="0"/>
                <a:cs typeface="Arial" charset="0"/>
              </a:rPr>
              <a:t>Transport of retinol to </a:t>
            </a:r>
            <a:r>
              <a:rPr lang="en-US" sz="2800" dirty="0" err="1" smtClean="0">
                <a:latin typeface="Arial" charset="0"/>
                <a:cs typeface="Arial" charset="0"/>
              </a:rPr>
              <a:t>targe</a:t>
            </a:r>
            <a:r>
              <a:rPr lang="cs-CZ" sz="2800" dirty="0" smtClean="0">
                <a:latin typeface="Arial" charset="0"/>
                <a:cs typeface="Arial" charset="0"/>
              </a:rPr>
              <a:t>t</a:t>
            </a:r>
            <a:r>
              <a:rPr lang="en-US" sz="2800" dirty="0" smtClean="0">
                <a:latin typeface="Arial" charset="0"/>
                <a:cs typeface="Arial" charset="0"/>
              </a:rPr>
              <a:t> organs tightly bound to retinol-binding protein, RBP.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9938" name="Picture 2" descr="C:\Users\user\Desktop\hqdefaul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2656"/>
            <a:ext cx="8280920" cy="62106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sz="2800" dirty="0" smtClean="0"/>
              <a:t>fish and shellfish,</a:t>
            </a:r>
          </a:p>
          <a:p>
            <a:pPr>
              <a:lnSpc>
                <a:spcPct val="80000"/>
              </a:lnSpc>
            </a:pPr>
            <a:r>
              <a:rPr lang="cs-CZ" sz="2800" dirty="0" smtClean="0"/>
              <a:t>meat (especially liver), </a:t>
            </a:r>
          </a:p>
          <a:p>
            <a:pPr>
              <a:lnSpc>
                <a:spcPct val="80000"/>
              </a:lnSpc>
            </a:pPr>
            <a:r>
              <a:rPr lang="cs-CZ" sz="2800" dirty="0" smtClean="0"/>
              <a:t>poultry, </a:t>
            </a:r>
          </a:p>
          <a:p>
            <a:pPr>
              <a:lnSpc>
                <a:spcPct val="80000"/>
              </a:lnSpc>
            </a:pPr>
            <a:r>
              <a:rPr lang="cs-CZ" sz="2800" dirty="0" smtClean="0"/>
              <a:t>eggs, </a:t>
            </a:r>
          </a:p>
          <a:p>
            <a:pPr>
              <a:lnSpc>
                <a:spcPct val="80000"/>
              </a:lnSpc>
            </a:pPr>
            <a:r>
              <a:rPr lang="cs-CZ" sz="2800" dirty="0" smtClean="0"/>
              <a:t>milk, and </a:t>
            </a:r>
          </a:p>
          <a:p>
            <a:pPr>
              <a:lnSpc>
                <a:spcPct val="80000"/>
              </a:lnSpc>
            </a:pPr>
            <a:r>
              <a:rPr lang="cs-CZ" sz="2800" dirty="0" smtClean="0"/>
              <a:t>milk products </a:t>
            </a:r>
          </a:p>
          <a:p>
            <a:r>
              <a:rPr lang="cs-CZ" sz="2800" dirty="0" smtClean="0"/>
              <a:t>while lacto-ovo vegetarians usually get enough B</a:t>
            </a:r>
            <a:r>
              <a:rPr lang="cs-CZ" sz="2800" baseline="-25000" dirty="0" smtClean="0"/>
              <a:t>12</a:t>
            </a:r>
            <a:r>
              <a:rPr lang="cs-CZ" sz="2800" dirty="0" smtClean="0"/>
              <a:t> through consuming d</a:t>
            </a:r>
            <a:r>
              <a:rPr lang="tr-TR" sz="2800" dirty="0" err="1" smtClean="0"/>
              <a:t>ai</a:t>
            </a:r>
            <a:r>
              <a:rPr lang="cs-CZ" sz="2800" dirty="0" smtClean="0"/>
              <a:t>ry products, </a:t>
            </a:r>
            <a:r>
              <a:rPr lang="tr-TR" sz="2800" dirty="0" err="1" smtClean="0"/>
              <a:t>although</a:t>
            </a:r>
            <a:r>
              <a:rPr lang="tr-TR" sz="2800" dirty="0" smtClean="0"/>
              <a:t> </a:t>
            </a:r>
            <a:r>
              <a:rPr lang="cs-CZ" sz="2800" dirty="0" smtClean="0"/>
              <a:t>vegan will lack B</a:t>
            </a:r>
            <a:r>
              <a:rPr lang="cs-CZ" sz="2800" baseline="-25000" dirty="0" smtClean="0"/>
              <a:t>12</a:t>
            </a:r>
            <a:r>
              <a:rPr lang="cs-CZ" sz="2800" dirty="0" smtClean="0"/>
              <a:t>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Vitamin C is a water-soluble vitamin.</a:t>
            </a:r>
            <a:endParaRPr lang="cs-CZ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Almost all animals and plants synthesize their own vitamin C</a:t>
            </a:r>
            <a:r>
              <a:rPr lang="cs-CZ" sz="2800" dirty="0" smtClean="0"/>
              <a:t>, not man.</a:t>
            </a:r>
            <a:r>
              <a:rPr lang="en-US" sz="2800" dirty="0" smtClean="0"/>
              <a:t> </a:t>
            </a:r>
            <a:endParaRPr lang="cs-CZ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Vitamin C was first isolated in 1928 and in 1932 it was proved to be the agent which prevents scurvy.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smtClean="0"/>
              <a:t>Vitamin C is a weak acid, called </a:t>
            </a:r>
            <a:r>
              <a:rPr lang="cs-CZ" sz="2800" dirty="0" smtClean="0"/>
              <a:t>a</a:t>
            </a:r>
            <a:r>
              <a:rPr lang="en-US" sz="2800" dirty="0" err="1" smtClean="0"/>
              <a:t>scorbic</a:t>
            </a:r>
            <a:r>
              <a:rPr lang="en-US" sz="2800" dirty="0" smtClean="0"/>
              <a:t> acid or its salts “</a:t>
            </a:r>
            <a:r>
              <a:rPr lang="cs-CZ" sz="2800" dirty="0" smtClean="0"/>
              <a:t>a</a:t>
            </a:r>
            <a:r>
              <a:rPr lang="en-US" sz="2800" dirty="0" err="1" smtClean="0"/>
              <a:t>scorbate</a:t>
            </a:r>
            <a:r>
              <a:rPr lang="cs-CZ" sz="2800" dirty="0" smtClean="0"/>
              <a:t>s</a:t>
            </a:r>
            <a:r>
              <a:rPr lang="en-US" sz="2800" dirty="0" smtClean="0"/>
              <a:t>”. </a:t>
            </a:r>
            <a:endParaRPr lang="cs-CZ" sz="2800" dirty="0" smtClean="0"/>
          </a:p>
          <a:p>
            <a:pPr>
              <a:lnSpc>
                <a:spcPct val="90000"/>
              </a:lnSpc>
            </a:pPr>
            <a:endParaRPr lang="en-US" sz="2800" dirty="0" smtClean="0"/>
          </a:p>
          <a:p>
            <a:pPr>
              <a:lnSpc>
                <a:spcPct val="90000"/>
              </a:lnSpc>
            </a:pPr>
            <a:r>
              <a:rPr lang="en-US" sz="2800" dirty="0" smtClean="0"/>
              <a:t>It is the L-</a:t>
            </a:r>
            <a:r>
              <a:rPr lang="en-US" sz="2800" dirty="0" err="1" smtClean="0"/>
              <a:t>enantiomer</a:t>
            </a:r>
            <a:r>
              <a:rPr lang="en-US" sz="2800" dirty="0" smtClean="0"/>
              <a:t> of </a:t>
            </a:r>
            <a:r>
              <a:rPr lang="cs-CZ" sz="2800" dirty="0" smtClean="0"/>
              <a:t>a</a:t>
            </a:r>
            <a:r>
              <a:rPr lang="en-US" sz="2800" dirty="0" err="1" smtClean="0"/>
              <a:t>scorbic</a:t>
            </a:r>
            <a:r>
              <a:rPr lang="en-US" sz="2800" dirty="0" smtClean="0"/>
              <a:t> acid. </a:t>
            </a:r>
            <a:endParaRPr lang="cs-CZ" sz="2800" dirty="0" smtClean="0"/>
          </a:p>
          <a:p>
            <a:pPr>
              <a:lnSpc>
                <a:spcPct val="90000"/>
              </a:lnSpc>
            </a:pPr>
            <a:endParaRPr lang="en-US" sz="2800" dirty="0" smtClean="0"/>
          </a:p>
          <a:p>
            <a:pPr>
              <a:lnSpc>
                <a:spcPct val="90000"/>
              </a:lnSpc>
            </a:pPr>
            <a:r>
              <a:rPr lang="en-US" sz="2800" dirty="0" smtClean="0"/>
              <a:t>The D-</a:t>
            </a:r>
            <a:r>
              <a:rPr lang="en-US" sz="2800" dirty="0" err="1" smtClean="0"/>
              <a:t>enantiomer</a:t>
            </a:r>
            <a:r>
              <a:rPr lang="en-US" sz="2800" dirty="0" smtClean="0"/>
              <a:t> shows no biological activity.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sz="2800" dirty="0" smtClean="0"/>
              <a:t>C</a:t>
            </a:r>
            <a:r>
              <a:rPr lang="en-US" sz="2800" dirty="0" err="1" smtClean="0"/>
              <a:t>ofactor</a:t>
            </a:r>
            <a:r>
              <a:rPr lang="en-US" sz="2800" dirty="0" smtClean="0"/>
              <a:t> in the synthesis of </a:t>
            </a:r>
            <a:r>
              <a:rPr lang="en-US" sz="2800" dirty="0" err="1" smtClean="0"/>
              <a:t>norepinephrine</a:t>
            </a:r>
            <a:r>
              <a:rPr lang="en-US" sz="2800" dirty="0" smtClean="0"/>
              <a:t> from dopamine.</a:t>
            </a:r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cs-CZ" sz="2800" dirty="0" smtClean="0"/>
              <a:t>I</a:t>
            </a:r>
            <a:r>
              <a:rPr lang="en-US" sz="2800" dirty="0" err="1" smtClean="0"/>
              <a:t>nvolved</a:t>
            </a:r>
            <a:r>
              <a:rPr lang="en-US" sz="2800" dirty="0" smtClean="0"/>
              <a:t> in a variety of metabolic processes </a:t>
            </a:r>
            <a:r>
              <a:rPr lang="cs-CZ" sz="2800" dirty="0" smtClean="0"/>
              <a:t>(</a:t>
            </a:r>
            <a:r>
              <a:rPr lang="en-US" sz="2800" dirty="0" smtClean="0"/>
              <a:t>oxidation-reduction reactions and cellular respiration, carbohydrate metabolism, synthesis of lipids and proteins</a:t>
            </a:r>
            <a:r>
              <a:rPr lang="cs-CZ" sz="2800" dirty="0" smtClean="0"/>
              <a:t>)</a:t>
            </a:r>
            <a:r>
              <a:rPr lang="en-US" sz="2800" dirty="0" smtClean="0"/>
              <a:t>.</a:t>
            </a:r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antioxidant and free radical </a:t>
            </a:r>
            <a:r>
              <a:rPr lang="en-US" sz="2800" dirty="0" err="1" smtClean="0"/>
              <a:t>scaveng</a:t>
            </a:r>
            <a:r>
              <a:rPr lang="cs-CZ" sz="2800" dirty="0" smtClean="0"/>
              <a:t>er </a:t>
            </a:r>
            <a:r>
              <a:rPr lang="cs-CZ" sz="2800" dirty="0" smtClean="0">
                <a:latin typeface="Arial" charset="0"/>
                <a:cs typeface="Arial" charset="0"/>
              </a:rPr>
              <a:t>→ </a:t>
            </a:r>
            <a:r>
              <a:rPr lang="en-US" sz="2800" dirty="0" smtClean="0"/>
              <a:t>maintain proper immune system.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 smtClean="0"/>
              <a:t>T-lymphocyte activity, phagocyte function, leukocyte mobility, and possibly antibody and interferon production seem to be increased by vitamin C. </a:t>
            </a:r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GB" sz="2800" dirty="0" smtClean="0"/>
              <a:t>Involved in the synthesis of </a:t>
            </a:r>
            <a:r>
              <a:rPr lang="cs-CZ" sz="2800" dirty="0" smtClean="0"/>
              <a:t>c</a:t>
            </a:r>
            <a:r>
              <a:rPr lang="en-GB" sz="2800" dirty="0" err="1" smtClean="0"/>
              <a:t>ollagen</a:t>
            </a:r>
            <a:r>
              <a:rPr lang="cs-CZ" sz="2800" dirty="0" smtClean="0"/>
              <a:t>,</a:t>
            </a:r>
            <a:r>
              <a:rPr lang="en-GB" sz="2800" dirty="0" smtClean="0"/>
              <a:t> the major component of ligaments, tendons, cartilages and skin.</a:t>
            </a:r>
          </a:p>
          <a:p>
            <a:pPr>
              <a:lnSpc>
                <a:spcPct val="80000"/>
              </a:lnSpc>
            </a:pPr>
            <a:endParaRPr lang="en-GB" sz="2800" dirty="0" smtClean="0"/>
          </a:p>
          <a:p>
            <a:pPr>
              <a:lnSpc>
                <a:spcPct val="80000"/>
              </a:lnSpc>
            </a:pPr>
            <a:r>
              <a:rPr lang="en-GB" sz="2800" dirty="0" smtClean="0"/>
              <a:t>Involved in tyrosine metabolism</a:t>
            </a:r>
            <a:endParaRPr lang="tr-TR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Deficiency</a:t>
            </a:r>
            <a:r>
              <a:rPr lang="tr-TR" dirty="0" smtClean="0"/>
              <a:t> </a:t>
            </a:r>
            <a:r>
              <a:rPr lang="tr-TR" dirty="0" err="1" smtClean="0"/>
              <a:t>symptoms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sz="2800" dirty="0" smtClean="0"/>
              <a:t>Fatigue, personality changes, decline in psychomotor performance and motivation. </a:t>
            </a:r>
          </a:p>
          <a:p>
            <a:pPr>
              <a:lnSpc>
                <a:spcPct val="80000"/>
              </a:lnSpc>
              <a:buNone/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Vitamin C deficiency over 3-5 months results in </a:t>
            </a:r>
            <a:r>
              <a:rPr lang="cs-CZ" sz="2800" i="1" dirty="0" smtClean="0"/>
              <a:t>s</a:t>
            </a:r>
            <a:r>
              <a:rPr lang="en-US" sz="2800" i="1" dirty="0" err="1" smtClean="0"/>
              <a:t>ymptomatic</a:t>
            </a:r>
            <a:r>
              <a:rPr lang="en-US" sz="2800" i="1" dirty="0" smtClean="0"/>
              <a:t> </a:t>
            </a:r>
            <a:r>
              <a:rPr lang="cs-CZ" sz="2800" i="1" dirty="0" smtClean="0"/>
              <a:t>s</a:t>
            </a:r>
            <a:r>
              <a:rPr lang="en-US" sz="2800" i="1" dirty="0" smtClean="0"/>
              <a:t>curvy</a:t>
            </a:r>
            <a:r>
              <a:rPr lang="cs-CZ" sz="2800" i="1" dirty="0" smtClean="0"/>
              <a:t>.</a:t>
            </a:r>
          </a:p>
          <a:p>
            <a:pPr>
              <a:lnSpc>
                <a:spcPct val="80000"/>
              </a:lnSpc>
            </a:pPr>
            <a:endParaRPr lang="en-US" sz="2800" i="1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Scurvy leads to the formation of liver spots on the skin, spongy gums, and bleeding from all mucous membranes. </a:t>
            </a:r>
            <a:endParaRPr lang="cs-CZ" sz="2800" dirty="0" smtClean="0"/>
          </a:p>
          <a:p>
            <a:pPr>
              <a:lnSpc>
                <a:spcPct val="80000"/>
              </a:lnSpc>
            </a:pPr>
            <a:endParaRPr lang="cs-CZ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In advanced scurvy there are open, suppurating wounds and loss of teeth. Severe scurvy may progress to neuritis, jaundice, fever, </a:t>
            </a:r>
            <a:r>
              <a:rPr lang="en-US" sz="2800" dirty="0" err="1" smtClean="0"/>
              <a:t>dyspnea</a:t>
            </a:r>
            <a:r>
              <a:rPr lang="en-US" sz="2800" dirty="0" smtClean="0"/>
              <a:t>, and death.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5333" y="2396089"/>
            <a:ext cx="4533334" cy="3467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Vitamin C as pro-oxidant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800" dirty="0" smtClean="0"/>
              <a:t>Ascorbic acid reduces transition metals - Cu</a:t>
            </a:r>
            <a:r>
              <a:rPr lang="cs-CZ" sz="2800" baseline="30000" dirty="0" smtClean="0"/>
              <a:t>2+</a:t>
            </a:r>
            <a:r>
              <a:rPr lang="cs-CZ" sz="2800" dirty="0" smtClean="0"/>
              <a:t>, to Cu</a:t>
            </a:r>
            <a:r>
              <a:rPr lang="cs-CZ" sz="2800" baseline="30000" dirty="0" smtClean="0"/>
              <a:t>+</a:t>
            </a:r>
            <a:r>
              <a:rPr lang="cs-CZ" sz="2800" dirty="0" smtClean="0"/>
              <a:t>, and Fe</a:t>
            </a:r>
            <a:r>
              <a:rPr lang="cs-CZ" sz="2800" baseline="30000" dirty="0" smtClean="0"/>
              <a:t>3+</a:t>
            </a:r>
            <a:r>
              <a:rPr lang="cs-CZ" sz="2800" dirty="0" smtClean="0"/>
              <a:t> to Fe</a:t>
            </a:r>
            <a:r>
              <a:rPr lang="cs-CZ" sz="2800" baseline="30000" dirty="0" smtClean="0"/>
              <a:t>2+</a:t>
            </a:r>
            <a:r>
              <a:rPr lang="cs-CZ" sz="2800" dirty="0" smtClean="0"/>
              <a:t> during conversion from ascorbate to dehydroascorbate. This reaction can generate superoxide and other ROS</a:t>
            </a:r>
            <a:r>
              <a:rPr lang="cs-CZ" dirty="0" smtClean="0"/>
              <a:t>:</a:t>
            </a:r>
          </a:p>
          <a:p>
            <a:r>
              <a:rPr lang="cs-CZ" sz="2800" dirty="0" smtClean="0"/>
              <a:t>Fenton´s reaction:</a:t>
            </a:r>
          </a:p>
          <a:p>
            <a:r>
              <a:rPr lang="cs-CZ" sz="2800" dirty="0" smtClean="0"/>
              <a:t>(1) Fe</a:t>
            </a:r>
            <a:r>
              <a:rPr lang="cs-CZ" sz="2800" baseline="30000" dirty="0" smtClean="0"/>
              <a:t>2+</a:t>
            </a:r>
            <a:r>
              <a:rPr lang="cs-CZ" sz="2800" dirty="0" smtClean="0"/>
              <a:t> + H</a:t>
            </a:r>
            <a:r>
              <a:rPr lang="cs-CZ" sz="2800" baseline="-25000" dirty="0" smtClean="0"/>
              <a:t>2</a:t>
            </a:r>
            <a:r>
              <a:rPr lang="cs-CZ" sz="2800" dirty="0" smtClean="0"/>
              <a:t>O</a:t>
            </a:r>
            <a:r>
              <a:rPr lang="cs-CZ" sz="2800" baseline="-25000" dirty="0" smtClean="0"/>
              <a:t>2</a:t>
            </a:r>
            <a:r>
              <a:rPr lang="cs-CZ" sz="2800" dirty="0" smtClean="0"/>
              <a:t> → Fe</a:t>
            </a:r>
            <a:r>
              <a:rPr lang="cs-CZ" sz="2800" baseline="30000" dirty="0" smtClean="0"/>
              <a:t>3+</a:t>
            </a:r>
            <a:r>
              <a:rPr lang="cs-CZ" sz="2800" dirty="0" smtClean="0"/>
              <a:t> + OH</a:t>
            </a:r>
            <a:r>
              <a:rPr lang="cs-CZ" sz="2800" b="1" dirty="0" smtClean="0"/>
              <a:t>·</a:t>
            </a:r>
            <a:r>
              <a:rPr lang="cs-CZ" sz="2800" dirty="0" smtClean="0"/>
              <a:t> + OH</a:t>
            </a:r>
            <a:r>
              <a:rPr lang="cs-CZ" sz="2800" baseline="30000" dirty="0" smtClean="0"/>
              <a:t>−</a:t>
            </a:r>
          </a:p>
          <a:p>
            <a:r>
              <a:rPr lang="cs-CZ" sz="2800" dirty="0" smtClean="0"/>
              <a:t>(2) Fe</a:t>
            </a:r>
            <a:r>
              <a:rPr lang="cs-CZ" sz="2800" baseline="30000" dirty="0" smtClean="0"/>
              <a:t>3+</a:t>
            </a:r>
            <a:r>
              <a:rPr lang="cs-CZ" sz="2800" dirty="0" smtClean="0"/>
              <a:t> + H</a:t>
            </a:r>
            <a:r>
              <a:rPr lang="cs-CZ" sz="2800" baseline="-25000" dirty="0" smtClean="0"/>
              <a:t>2</a:t>
            </a:r>
            <a:r>
              <a:rPr lang="cs-CZ" sz="2800" dirty="0" smtClean="0"/>
              <a:t>O</a:t>
            </a:r>
            <a:r>
              <a:rPr lang="cs-CZ" sz="2800" baseline="-25000" dirty="0" smtClean="0"/>
              <a:t>2</a:t>
            </a:r>
            <a:r>
              <a:rPr lang="cs-CZ" sz="2800" dirty="0" smtClean="0"/>
              <a:t> → Fe</a:t>
            </a:r>
            <a:r>
              <a:rPr lang="cs-CZ" sz="2800" baseline="30000" dirty="0" smtClean="0"/>
              <a:t>2+</a:t>
            </a:r>
            <a:r>
              <a:rPr lang="cs-CZ" sz="2800" dirty="0" smtClean="0"/>
              <a:t> + OOH</a:t>
            </a:r>
            <a:r>
              <a:rPr lang="cs-CZ" sz="2800" b="1" dirty="0" smtClean="0"/>
              <a:t>·</a:t>
            </a:r>
            <a:r>
              <a:rPr lang="cs-CZ" sz="2800" dirty="0" smtClean="0"/>
              <a:t> + H</a:t>
            </a:r>
            <a:r>
              <a:rPr lang="cs-CZ" sz="2800" baseline="30000" dirty="0" smtClean="0"/>
              <a:t>+</a:t>
            </a:r>
          </a:p>
          <a:p>
            <a:endParaRPr lang="cs-CZ" sz="2400" baseline="30000" dirty="0" smtClean="0"/>
          </a:p>
          <a:p>
            <a:pPr>
              <a:buNone/>
            </a:pPr>
            <a:r>
              <a:rPr lang="cs-CZ" sz="2800" dirty="0" smtClean="0"/>
              <a:t>2 Fe</a:t>
            </a:r>
            <a:r>
              <a:rPr lang="cs-CZ" sz="2800" baseline="30000" dirty="0" smtClean="0"/>
              <a:t>2+</a:t>
            </a:r>
            <a:r>
              <a:rPr lang="cs-CZ" sz="2800" dirty="0" smtClean="0"/>
              <a:t> + 2 H</a:t>
            </a:r>
            <a:r>
              <a:rPr lang="cs-CZ" sz="2800" baseline="-25000" dirty="0" smtClean="0"/>
              <a:t>2</a:t>
            </a:r>
            <a:r>
              <a:rPr lang="cs-CZ" sz="2800" dirty="0" smtClean="0"/>
              <a:t>O</a:t>
            </a:r>
            <a:r>
              <a:rPr lang="cs-CZ" sz="2800" baseline="-25000" dirty="0" smtClean="0"/>
              <a:t>2</a:t>
            </a:r>
            <a:r>
              <a:rPr lang="cs-CZ" sz="2800" dirty="0" smtClean="0"/>
              <a:t> → 2 Fe</a:t>
            </a:r>
            <a:r>
              <a:rPr lang="cs-CZ" sz="2800" baseline="30000" dirty="0" smtClean="0"/>
              <a:t>3+</a:t>
            </a:r>
            <a:r>
              <a:rPr lang="cs-CZ" sz="2800" dirty="0" smtClean="0"/>
              <a:t> + 2 OH</a:t>
            </a:r>
            <a:r>
              <a:rPr lang="cs-CZ" sz="2800" b="1" dirty="0" smtClean="0"/>
              <a:t>·</a:t>
            </a:r>
            <a:r>
              <a:rPr lang="cs-CZ" sz="2800" dirty="0" smtClean="0"/>
              <a:t> + 2 OH</a:t>
            </a:r>
            <a:r>
              <a:rPr lang="cs-CZ" sz="2800" baseline="30000" dirty="0" smtClean="0"/>
              <a:t>−</a:t>
            </a:r>
          </a:p>
          <a:p>
            <a:pPr>
              <a:buNone/>
            </a:pPr>
            <a:r>
              <a:rPr lang="cs-CZ" sz="2800" dirty="0" smtClean="0"/>
              <a:t>2 Fe</a:t>
            </a:r>
            <a:r>
              <a:rPr lang="cs-CZ" sz="2800" baseline="30000" dirty="0" smtClean="0"/>
              <a:t>3+</a:t>
            </a:r>
            <a:r>
              <a:rPr lang="cs-CZ" sz="2800" dirty="0" smtClean="0"/>
              <a:t> + ascorbate → 2 Fe</a:t>
            </a:r>
            <a:r>
              <a:rPr lang="cs-CZ" sz="2800" baseline="30000" dirty="0" smtClean="0"/>
              <a:t>2+</a:t>
            </a:r>
            <a:r>
              <a:rPr lang="cs-CZ" sz="2800" dirty="0" smtClean="0"/>
              <a:t> + dehydroascorbate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 dirty="0" err="1" smtClean="0"/>
              <a:t>Vit</a:t>
            </a:r>
            <a:r>
              <a:rPr lang="en-US" sz="2800" dirty="0" smtClean="0"/>
              <a:t>. A is necessary to form </a:t>
            </a:r>
            <a:r>
              <a:rPr lang="en-US" sz="2800" b="1" dirty="0" err="1" smtClean="0">
                <a:solidFill>
                  <a:schemeClr val="tx2"/>
                </a:solidFill>
              </a:rPr>
              <a:t>rhodopsin</a:t>
            </a:r>
            <a:r>
              <a:rPr lang="en-US" sz="2800" b="1" dirty="0" smtClean="0">
                <a:solidFill>
                  <a:schemeClr val="tx2"/>
                </a:solidFill>
              </a:rPr>
              <a:t> </a:t>
            </a:r>
            <a:r>
              <a:rPr lang="en-US" sz="2800" dirty="0" smtClean="0"/>
              <a:t>(</a:t>
            </a:r>
            <a:r>
              <a:rPr lang="en-US" sz="2800" i="1" dirty="0" smtClean="0"/>
              <a:t>in </a:t>
            </a:r>
            <a:r>
              <a:rPr lang="en-US" sz="2800" i="1" dirty="0" err="1" smtClean="0"/>
              <a:t>rodes</a:t>
            </a:r>
            <a:r>
              <a:rPr lang="cs-CZ" sz="2800" i="1" dirty="0" smtClean="0"/>
              <a:t>, night vision</a:t>
            </a:r>
            <a:r>
              <a:rPr lang="cs-CZ" sz="2800" dirty="0" smtClean="0"/>
              <a:t>)</a:t>
            </a:r>
            <a:r>
              <a:rPr lang="en-US" sz="2800" dirty="0" smtClean="0"/>
              <a:t> and </a:t>
            </a:r>
            <a:r>
              <a:rPr lang="en-US" sz="2800" b="1" dirty="0" err="1" smtClean="0">
                <a:solidFill>
                  <a:schemeClr val="tx2"/>
                </a:solidFill>
              </a:rPr>
              <a:t>iodopsin</a:t>
            </a:r>
            <a:r>
              <a:rPr lang="cs-CZ" sz="2800" b="1" dirty="0" smtClean="0">
                <a:solidFill>
                  <a:schemeClr val="tx2"/>
                </a:solidFill>
              </a:rPr>
              <a:t>s </a:t>
            </a:r>
            <a:r>
              <a:rPr lang="cs-CZ" sz="2800" dirty="0" smtClean="0"/>
              <a:t>(</a:t>
            </a:r>
            <a:r>
              <a:rPr lang="cs-CZ" sz="2800" b="1" dirty="0" smtClean="0"/>
              <a:t>photopsins</a:t>
            </a:r>
            <a:r>
              <a:rPr lang="cs-CZ" sz="2800" dirty="0" smtClean="0"/>
              <a:t>, </a:t>
            </a:r>
            <a:r>
              <a:rPr lang="en-US" sz="2800" i="1" dirty="0" smtClean="0"/>
              <a:t>in cones</a:t>
            </a:r>
            <a:r>
              <a:rPr lang="cs-CZ" sz="2800" i="1" dirty="0" smtClean="0"/>
              <a:t> – color vision</a:t>
            </a:r>
            <a:r>
              <a:rPr lang="en-US" sz="2800" dirty="0" smtClean="0"/>
              <a:t>) - visual pigment. </a:t>
            </a:r>
          </a:p>
          <a:p>
            <a:pPr>
              <a:lnSpc>
                <a:spcPct val="90000"/>
              </a:lnSpc>
            </a:pPr>
            <a:r>
              <a:rPr lang="en-US" sz="2800" dirty="0" err="1" smtClean="0"/>
              <a:t>Retinaldehyd</a:t>
            </a:r>
            <a:r>
              <a:rPr lang="en-US" sz="2800" dirty="0" smtClean="0"/>
              <a:t> is a prosthetic group of light-sensitive </a:t>
            </a:r>
            <a:r>
              <a:rPr lang="en-US" sz="2800" dirty="0" err="1" smtClean="0"/>
              <a:t>opsin</a:t>
            </a:r>
            <a:r>
              <a:rPr lang="en-US" sz="2800" dirty="0" smtClean="0"/>
              <a:t> protein. 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In the retina, all-</a:t>
            </a:r>
            <a:r>
              <a:rPr lang="en-US" sz="2800" i="1" dirty="0" smtClean="0"/>
              <a:t>trans</a:t>
            </a:r>
            <a:r>
              <a:rPr lang="en-US" sz="2800" dirty="0" smtClean="0"/>
              <a:t>-retinol is </a:t>
            </a:r>
            <a:r>
              <a:rPr lang="en-US" sz="2800" dirty="0" err="1" smtClean="0"/>
              <a:t>isomerized</a:t>
            </a:r>
            <a:r>
              <a:rPr lang="en-US" sz="2800" dirty="0" smtClean="0"/>
              <a:t> to 11-</a:t>
            </a:r>
            <a:r>
              <a:rPr lang="en-US" sz="2800" i="1" dirty="0" smtClean="0"/>
              <a:t>cis</a:t>
            </a:r>
            <a:r>
              <a:rPr lang="en-US" sz="2800" dirty="0" smtClean="0"/>
              <a:t>-retinol </a:t>
            </a:r>
            <a:r>
              <a:rPr lang="en-US" sz="2800" dirty="0" smtClean="0">
                <a:latin typeface="Arial" charset="0"/>
                <a:cs typeface="Arial" charset="0"/>
              </a:rPr>
              <a:t>→ </a:t>
            </a:r>
            <a:r>
              <a:rPr lang="en-US" sz="2800" dirty="0" smtClean="0"/>
              <a:t>oxidized to 11-</a:t>
            </a:r>
            <a:r>
              <a:rPr lang="en-US" sz="2800" i="1" dirty="0" smtClean="0"/>
              <a:t>cis</a:t>
            </a:r>
            <a:r>
              <a:rPr lang="en-US" sz="2800" dirty="0" smtClean="0"/>
              <a:t>-retinaldehyd</a:t>
            </a:r>
            <a:r>
              <a:rPr lang="tr-TR" sz="2800" dirty="0" smtClean="0"/>
              <a:t>e</a:t>
            </a:r>
            <a:r>
              <a:rPr lang="en-US" sz="2800" dirty="0" smtClean="0"/>
              <a:t>, this </a:t>
            </a:r>
            <a:r>
              <a:rPr lang="en-US" sz="2800" dirty="0" err="1" smtClean="0"/>
              <a:t>rea</a:t>
            </a:r>
            <a:r>
              <a:rPr lang="cs-CZ" sz="2800" dirty="0" smtClean="0"/>
              <a:t>ct</a:t>
            </a:r>
            <a:r>
              <a:rPr lang="en-US" sz="2800" dirty="0" smtClean="0"/>
              <a:t>s with </a:t>
            </a:r>
            <a:r>
              <a:rPr lang="en-US" sz="2800" dirty="0" err="1" smtClean="0"/>
              <a:t>opsin</a:t>
            </a:r>
            <a:r>
              <a:rPr lang="en-US" sz="2800" dirty="0" smtClean="0"/>
              <a:t> (Lys) </a:t>
            </a:r>
            <a:r>
              <a:rPr lang="en-US" sz="2800" dirty="0" smtClean="0">
                <a:latin typeface="Arial" charset="0"/>
                <a:cs typeface="Arial" charset="0"/>
              </a:rPr>
              <a:t>→</a:t>
            </a:r>
            <a:r>
              <a:rPr lang="en-US" sz="2800" dirty="0" smtClean="0"/>
              <a:t> to form the </a:t>
            </a:r>
            <a:r>
              <a:rPr lang="en-US" sz="2800" dirty="0" err="1" smtClean="0"/>
              <a:t>holoprotein</a:t>
            </a:r>
            <a:r>
              <a:rPr lang="en-US" sz="2800" dirty="0" smtClean="0"/>
              <a:t> </a:t>
            </a:r>
            <a:r>
              <a:rPr lang="en-US" sz="2800" i="1" dirty="0" err="1" smtClean="0"/>
              <a:t>rhodopsin</a:t>
            </a:r>
            <a:r>
              <a:rPr lang="en-US" sz="2800" dirty="0" smtClean="0"/>
              <a:t>. 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Absorption of light </a:t>
            </a:r>
            <a:r>
              <a:rPr lang="en-US" sz="2800" dirty="0" smtClean="0">
                <a:latin typeface="Arial" charset="0"/>
                <a:cs typeface="Arial" charset="0"/>
              </a:rPr>
              <a:t>→</a:t>
            </a:r>
            <a:r>
              <a:rPr lang="en-US" sz="2800" dirty="0" smtClean="0"/>
              <a:t> conformation changes of </a:t>
            </a:r>
            <a:r>
              <a:rPr lang="en-US" sz="2800" dirty="0" err="1" smtClean="0"/>
              <a:t>opsin</a:t>
            </a:r>
            <a:r>
              <a:rPr lang="en-US" sz="2800" dirty="0" smtClean="0"/>
              <a:t> </a:t>
            </a:r>
            <a:r>
              <a:rPr lang="en-US" sz="2800" dirty="0" smtClean="0">
                <a:latin typeface="Arial" charset="0"/>
                <a:cs typeface="Arial" charset="0"/>
              </a:rPr>
              <a:t>→ </a:t>
            </a:r>
            <a:r>
              <a:rPr lang="en-US" sz="2800" dirty="0" err="1" smtClean="0">
                <a:cs typeface="Arial" charset="0"/>
              </a:rPr>
              <a:t>photorhodopsin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95</TotalTime>
  <Words>3411</Words>
  <Application>Microsoft Office PowerPoint</Application>
  <PresentationFormat>Ekran Gösterisi (4:3)</PresentationFormat>
  <Paragraphs>391</Paragraphs>
  <Slides>88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88</vt:i4>
      </vt:variant>
    </vt:vector>
  </HeadingPairs>
  <TitlesOfParts>
    <vt:vector size="90" baseType="lpstr">
      <vt:lpstr>Akış</vt:lpstr>
      <vt:lpstr>PhotoImpact</vt:lpstr>
      <vt:lpstr>Vitamins 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Vitamin A</vt:lpstr>
      <vt:lpstr>Sources of vit A</vt:lpstr>
      <vt:lpstr>Vitamin D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Sources of vitamin D</vt:lpstr>
      <vt:lpstr>Vitamin E</vt:lpstr>
      <vt:lpstr>Slayt 30</vt:lpstr>
      <vt:lpstr>Slayt 31</vt:lpstr>
      <vt:lpstr>Slayt 32</vt:lpstr>
      <vt:lpstr>Vitamin E as enzyme cofactor</vt:lpstr>
      <vt:lpstr>Slayt 34</vt:lpstr>
      <vt:lpstr>Sources of vitamin E</vt:lpstr>
      <vt:lpstr>Slayt 36</vt:lpstr>
      <vt:lpstr>Vitamin K</vt:lpstr>
      <vt:lpstr>Slayt 38</vt:lpstr>
      <vt:lpstr>Slayt 39</vt:lpstr>
      <vt:lpstr>Slayt 40</vt:lpstr>
      <vt:lpstr>Sources of vitamin K </vt:lpstr>
      <vt:lpstr>Water soluble vitamins</vt:lpstr>
      <vt:lpstr>Thiamin- B1</vt:lpstr>
      <vt:lpstr>Sources of B1</vt:lpstr>
      <vt:lpstr>Slayt 45</vt:lpstr>
      <vt:lpstr>Vitamin B2- Riboflavin</vt:lpstr>
      <vt:lpstr>Slayt 47</vt:lpstr>
      <vt:lpstr>Slayt 48</vt:lpstr>
      <vt:lpstr>Slayt 49</vt:lpstr>
      <vt:lpstr>Causes of vitamin B2 deficiency</vt:lpstr>
      <vt:lpstr>Vitamin B2 – symptoms of deficiency</vt:lpstr>
      <vt:lpstr>Sources of vitamin B2</vt:lpstr>
      <vt:lpstr>Vitamin B3 - niacin</vt:lpstr>
      <vt:lpstr>Slayt 54</vt:lpstr>
      <vt:lpstr>Slayt 55</vt:lpstr>
      <vt:lpstr>Deficiency </vt:lpstr>
      <vt:lpstr>Sources of Vit B3</vt:lpstr>
      <vt:lpstr>Vitamin B5 – panthotenic acid</vt:lpstr>
      <vt:lpstr>Slayt 59</vt:lpstr>
      <vt:lpstr>Slayt 60</vt:lpstr>
      <vt:lpstr>Vitamin 6  -  Pyridoxine</vt:lpstr>
      <vt:lpstr>Slayt 62</vt:lpstr>
      <vt:lpstr>Slayt 63</vt:lpstr>
      <vt:lpstr>Slayt 64</vt:lpstr>
      <vt:lpstr>Sources of Vit B6</vt:lpstr>
      <vt:lpstr>Vitamin B7 - biotin</vt:lpstr>
      <vt:lpstr>Sources of vit B7</vt:lpstr>
      <vt:lpstr>Vitamin B9 – folic acid</vt:lpstr>
      <vt:lpstr>Slayt 69</vt:lpstr>
      <vt:lpstr>Slayt 70</vt:lpstr>
      <vt:lpstr>Slayt 71</vt:lpstr>
      <vt:lpstr>Slayt 72</vt:lpstr>
      <vt:lpstr>Slayt 73</vt:lpstr>
      <vt:lpstr>Slayt 74</vt:lpstr>
      <vt:lpstr>Slayt 75</vt:lpstr>
      <vt:lpstr>Slayt 76</vt:lpstr>
      <vt:lpstr>Slayt 77</vt:lpstr>
      <vt:lpstr>Slayt 78</vt:lpstr>
      <vt:lpstr>Slayt 79</vt:lpstr>
      <vt:lpstr>Slayt 80</vt:lpstr>
      <vt:lpstr>Slayt 81</vt:lpstr>
      <vt:lpstr>Slayt 82</vt:lpstr>
      <vt:lpstr>Slayt 83</vt:lpstr>
      <vt:lpstr>Slayt 84</vt:lpstr>
      <vt:lpstr>Slayt 85</vt:lpstr>
      <vt:lpstr>Deficiency symptoms</vt:lpstr>
      <vt:lpstr>Slayt 87</vt:lpstr>
      <vt:lpstr>Vitamin C as pro-oxidant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Vitamins </dc:title>
  <dc:creator>user</dc:creator>
  <cp:lastModifiedBy>user</cp:lastModifiedBy>
  <cp:revision>61</cp:revision>
  <dcterms:created xsi:type="dcterms:W3CDTF">2019-08-28T08:49:30Z</dcterms:created>
  <dcterms:modified xsi:type="dcterms:W3CDTF">2019-09-23T08:10:17Z</dcterms:modified>
</cp:coreProperties>
</file>