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62099-E0D9-4007-805C-B14254F5D05F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2048-2281-4503-9EE7-173801792E9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smtClean="0">
                <a:solidFill>
                  <a:srgbClr val="CC3300"/>
                </a:solidFill>
              </a:rPr>
              <a:t>TROMBOZİS</a:t>
            </a:r>
            <a:endParaRPr lang="tr-TR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endParaRPr lang="tr-TR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r>
              <a:rPr lang="tr-TR" sz="2800" smtClean="0"/>
              <a:t>Canlıda kan damarları ve vücut boşlukları içinde kanın pıhtılaşmasıdır.</a:t>
            </a:r>
          </a:p>
          <a:p>
            <a:pPr eaLnBrk="1" hangingPunct="1">
              <a:buFontTx/>
              <a:buNone/>
            </a:pPr>
            <a:endParaRPr lang="tr-TR" sz="1000" smtClean="0"/>
          </a:p>
          <a:p>
            <a:pPr eaLnBrk="1" hangingPunct="1">
              <a:buFontTx/>
              <a:buNone/>
            </a:pPr>
            <a:r>
              <a:rPr lang="tr-TR" sz="2800" smtClean="0"/>
              <a:t>Oluşan pıhtı kitlesine “</a:t>
            </a:r>
            <a:r>
              <a:rPr lang="tr-TR" sz="2800" b="1" smtClean="0">
                <a:solidFill>
                  <a:srgbClr val="CC3300"/>
                </a:solidFill>
              </a:rPr>
              <a:t>trombüs</a:t>
            </a:r>
            <a:r>
              <a:rPr lang="tr-TR" sz="2800" smtClean="0"/>
              <a:t>” adı verilir.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u="sng" smtClean="0">
                <a:solidFill>
                  <a:srgbClr val="C00000"/>
                </a:solidFill>
              </a:rPr>
              <a:t>Trombüs oluşumunu kolaylaştıran etkenler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1000" smtClean="0"/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Uzun yatak istirahati ve hareketsizlik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Yaşlılık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Cerrahi girişimler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Kalp ve damar hastalıkları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Diabetes mellitus (şeker hastalığı)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Şok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İlaç ve hormonlar (doğum kontrol hapları, steroid vs)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Sigara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b="1" smtClean="0">
                <a:solidFill>
                  <a:srgbClr val="CC3300"/>
                </a:solidFill>
              </a:rPr>
              <a:t>EMBOLİ</a:t>
            </a:r>
          </a:p>
          <a:p>
            <a:pPr eaLnBrk="1" hangingPunct="1">
              <a:buFontTx/>
              <a:buNone/>
            </a:pPr>
            <a:endParaRPr lang="tr-TR" b="1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r>
              <a:rPr lang="tr-TR" sz="2800" smtClean="0"/>
              <a:t>Kan akımına karışarak, akım ile sürüklenen bir kitlenin (</a:t>
            </a:r>
            <a:r>
              <a:rPr lang="tr-TR" sz="2800" b="1" smtClean="0">
                <a:solidFill>
                  <a:srgbClr val="CC3300"/>
                </a:solidFill>
              </a:rPr>
              <a:t>embolus</a:t>
            </a:r>
            <a:r>
              <a:rPr lang="tr-TR" sz="2800" smtClean="0"/>
              <a:t>), gittiği doku veya organda bir damarı kısmen veya tamamen tıkaması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tr-TR" sz="2800" b="1" smtClean="0">
                <a:solidFill>
                  <a:srgbClr val="C00000"/>
                </a:solidFill>
              </a:rPr>
              <a:t>Emboli çeşitleri-I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800" smtClean="0"/>
              <a:t>	</a:t>
            </a:r>
            <a:r>
              <a:rPr lang="tr-TR" sz="2400" smtClean="0"/>
              <a:t>1. </a:t>
            </a:r>
            <a:r>
              <a:rPr lang="tr-TR" sz="2400" u="sng" smtClean="0"/>
              <a:t>Katı emboli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- trombüs parçaları (tromboemboli, embolilerin yaklaşık %90’ını oluşturur)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- tümör hücreleri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- doku parçaları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- yabancı cisimler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2. </a:t>
            </a:r>
            <a:r>
              <a:rPr lang="tr-TR" sz="2400" u="sng" smtClean="0"/>
              <a:t>Sıvı embolisi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- amniyon sıvısı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3. </a:t>
            </a:r>
            <a:r>
              <a:rPr lang="tr-TR" sz="2400" u="sng" smtClean="0"/>
              <a:t>Gaz embolisi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- hava embolisi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- azot gazı embolisi (vurgun)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tr-TR" b="1" u="sng" smtClean="0">
                <a:solidFill>
                  <a:srgbClr val="C00000"/>
                </a:solidFill>
              </a:rPr>
              <a:t>Emboli çeşitleri-II</a:t>
            </a:r>
          </a:p>
          <a:p>
            <a:pPr eaLnBrk="1" hangingPunct="1">
              <a:buFontTx/>
              <a:buNone/>
            </a:pPr>
            <a:endParaRPr lang="tr-TR" sz="1000" smtClean="0"/>
          </a:p>
          <a:p>
            <a:pPr eaLnBrk="1" hangingPunct="1">
              <a:buFontTx/>
              <a:buNone/>
            </a:pPr>
            <a:r>
              <a:rPr lang="tr-TR" smtClean="0"/>
              <a:t>	</a:t>
            </a:r>
            <a:r>
              <a:rPr lang="tr-TR" sz="2800" smtClean="0"/>
              <a:t>- </a:t>
            </a:r>
            <a:r>
              <a:rPr lang="tr-TR" sz="2800" u="sng" smtClean="0"/>
              <a:t>septik emboli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	canlı hastalık etkenleri ile oluşur. Enfeksiyon hastalıklarının vücutta yayılmasını kolaylaştırır.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</a:t>
            </a:r>
            <a:r>
              <a:rPr lang="tr-TR" sz="2800" u="sng" smtClean="0"/>
              <a:t>aseptik emboli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	canlı olmayan hastalık etkenleri sonucunda oluşur.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mb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39481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latin typeface="Times New Roman" pitchFamily="18" charset="0"/>
              </a:rPr>
              <a:t>Tromboemboli </a:t>
            </a:r>
          </a:p>
        </p:txBody>
      </p:sp>
      <p:sp>
        <p:nvSpPr>
          <p:cNvPr id="41988" name="5 Metin kutusu"/>
          <p:cNvSpPr txBox="1">
            <a:spLocks noChangeArrowheads="1"/>
          </p:cNvSpPr>
          <p:nvPr/>
        </p:nvSpPr>
        <p:spPr bwMode="auto">
          <a:xfrm>
            <a:off x="3635375" y="6381750"/>
            <a:ext cx="4321175" cy="287338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mbolikemikiliğ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718300" cy="48021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09600" y="487363"/>
            <a:ext cx="518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latin typeface="Times New Roman" pitchFamily="18" charset="0"/>
              </a:rPr>
              <a:t>Kemik iliği embolisi</a:t>
            </a:r>
          </a:p>
        </p:txBody>
      </p:sp>
      <p:sp>
        <p:nvSpPr>
          <p:cNvPr id="43012" name="5 Metin kutusu"/>
          <p:cNvSpPr txBox="1">
            <a:spLocks noChangeArrowheads="1"/>
          </p:cNvSpPr>
          <p:nvPr/>
        </p:nvSpPr>
        <p:spPr bwMode="auto">
          <a:xfrm>
            <a:off x="2627313" y="6381750"/>
            <a:ext cx="4321175" cy="287338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u="sng" smtClean="0">
                <a:solidFill>
                  <a:srgbClr val="C00000"/>
                </a:solidFill>
              </a:rPr>
              <a:t>Embolinin sonuçları</a:t>
            </a:r>
            <a:r>
              <a:rPr lang="tr-TR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tr-TR" sz="1000" smtClean="0"/>
          </a:p>
          <a:p>
            <a:pPr eaLnBrk="1" hangingPunct="1"/>
            <a:r>
              <a:rPr lang="tr-TR" sz="2800" smtClean="0"/>
              <a:t>Vücudun bir bölgesi veya organında kan akımının engellenmesi</a:t>
            </a:r>
          </a:p>
          <a:p>
            <a:pPr eaLnBrk="1" hangingPunct="1"/>
            <a:r>
              <a:rPr lang="tr-TR" sz="2800" smtClean="0"/>
              <a:t>Enfeksiyonların septik emboliler aracılığı ile vücutta yayılması</a:t>
            </a:r>
          </a:p>
          <a:p>
            <a:pPr eaLnBrk="1" hangingPunct="1"/>
            <a:r>
              <a:rPr lang="tr-TR" sz="2800" smtClean="0"/>
              <a:t>Tümör embolileri ile tümörlerin vücutta yayılması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49275"/>
            <a:ext cx="8915400" cy="6119813"/>
          </a:xfrm>
        </p:spPr>
        <p:txBody>
          <a:bodyPr/>
          <a:lstStyle/>
          <a:p>
            <a:pPr eaLnBrk="1" hangingPunct="1"/>
            <a:r>
              <a:rPr lang="tr-TR" b="1" smtClean="0">
                <a:solidFill>
                  <a:srgbClr val="C00000"/>
                </a:solidFill>
              </a:rPr>
              <a:t>Trombo</a:t>
            </a:r>
            <a:r>
              <a:rPr lang="en-US" b="1" smtClean="0">
                <a:solidFill>
                  <a:srgbClr val="C00000"/>
                </a:solidFill>
              </a:rPr>
              <a:t>z</a:t>
            </a:r>
            <a:r>
              <a:rPr lang="tr-TR" b="1" smtClean="0">
                <a:solidFill>
                  <a:srgbClr val="C00000"/>
                </a:solidFill>
              </a:rPr>
              <a:t>is- etyoloji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1. </a:t>
            </a:r>
            <a:r>
              <a:rPr lang="tr-TR" sz="2800" u="sng" smtClean="0"/>
              <a:t>Endotel yaralanması</a:t>
            </a:r>
            <a:r>
              <a:rPr lang="tr-TR" sz="2800" smtClean="0"/>
              <a:t>: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	</a:t>
            </a:r>
            <a:r>
              <a:rPr lang="tr-TR" sz="2400" smtClean="0"/>
              <a:t>ateroskleroz, hipertansiyon, travma, kimyasal etkenler (sigara vs), iltihap, bakteri toksinleri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2. </a:t>
            </a:r>
            <a:r>
              <a:rPr lang="tr-TR" sz="2800" u="sng" smtClean="0"/>
              <a:t>Kan akımını yavaşlaması (staz):</a:t>
            </a:r>
            <a:r>
              <a:rPr lang="tr-TR" sz="2800" smtClean="0"/>
              <a:t> Zonal akım bozulur. 	Venlerde kan akımı daha yavaş trombüs daha sıklıkla gelişir.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	</a:t>
            </a:r>
            <a:r>
              <a:rPr lang="tr-TR" sz="2400" smtClean="0"/>
              <a:t>yatalak hastalar, ameliyat sonrası, aort ve arter anevrizmaları vs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3. </a:t>
            </a:r>
            <a:r>
              <a:rPr lang="tr-TR" sz="2800" u="sng" smtClean="0"/>
              <a:t>Kanın pıhtılaşma yeteneğinin artması: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	</a:t>
            </a:r>
            <a:r>
              <a:rPr lang="tr-TR" sz="2400" smtClean="0"/>
              <a:t>pıhtılaşma faktörlerinde artış</a:t>
            </a:r>
          </a:p>
          <a:p>
            <a:pPr eaLnBrk="1" hangingPunct="1">
              <a:buFontTx/>
              <a:buNone/>
            </a:pPr>
            <a:r>
              <a:rPr lang="tr-TR" sz="2400" smtClean="0"/>
              <a:t>		trombosit sayısında artış</a:t>
            </a:r>
          </a:p>
          <a:p>
            <a:pPr eaLnBrk="1" hangingPunct="1">
              <a:buFontTx/>
              <a:buNone/>
            </a:pPr>
            <a:r>
              <a:rPr lang="tr-TR" sz="2400" smtClean="0"/>
              <a:t>		fibrinolitik aktivitede azalma</a:t>
            </a:r>
            <a:r>
              <a:rPr lang="tr-TR" sz="2800" smtClean="0"/>
              <a:t>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ortanevrizmas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3813"/>
            <a:ext cx="7162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188913"/>
            <a:ext cx="556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latin typeface="Times New Roman" pitchFamily="18" charset="0"/>
              </a:rPr>
              <a:t>Aort anevrizmasında trombüs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5257800" y="722313"/>
            <a:ext cx="76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25" name="5 Metin kutusu"/>
          <p:cNvSpPr txBox="1">
            <a:spLocks noChangeArrowheads="1"/>
          </p:cNvSpPr>
          <p:nvPr/>
        </p:nvSpPr>
        <p:spPr bwMode="auto">
          <a:xfrm>
            <a:off x="2195513" y="5949950"/>
            <a:ext cx="4321175" cy="287338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ural trombü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25538"/>
            <a:ext cx="7543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14400" y="3810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latin typeface="Times New Roman" pitchFamily="18" charset="0"/>
              </a:rPr>
              <a:t>Trombüs </a:t>
            </a:r>
          </a:p>
        </p:txBody>
      </p:sp>
      <p:sp>
        <p:nvSpPr>
          <p:cNvPr id="31748" name="5 Metin kutusu"/>
          <p:cNvSpPr txBox="1">
            <a:spLocks noChangeArrowheads="1"/>
          </p:cNvSpPr>
          <p:nvPr/>
        </p:nvSpPr>
        <p:spPr bwMode="auto">
          <a:xfrm>
            <a:off x="2700338" y="6021388"/>
            <a:ext cx="4319587" cy="287337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u="sng" smtClean="0">
                <a:solidFill>
                  <a:srgbClr val="C00000"/>
                </a:solidFill>
              </a:rPr>
              <a:t>Trombozis- patogenez</a:t>
            </a:r>
          </a:p>
          <a:p>
            <a:pPr eaLnBrk="1" hangingPunct="1">
              <a:buFontTx/>
              <a:buNone/>
            </a:pPr>
            <a:endParaRPr lang="tr-TR" sz="1000" smtClean="0"/>
          </a:p>
          <a:p>
            <a:pPr eaLnBrk="1" hangingPunct="1"/>
            <a:r>
              <a:rPr lang="tr-TR" sz="2800" smtClean="0"/>
              <a:t>Trombositler yaralanan endotel altında açığa çıkan bağ dokusuna yapışarak kümeler oluşturur.</a:t>
            </a:r>
          </a:p>
          <a:p>
            <a:pPr eaLnBrk="1" hangingPunct="1"/>
            <a:r>
              <a:rPr lang="tr-TR" sz="2800" smtClean="0"/>
              <a:t>Lökositler trombositlere tutunur</a:t>
            </a:r>
          </a:p>
          <a:p>
            <a:pPr eaLnBrk="1" hangingPunct="1"/>
            <a:r>
              <a:rPr lang="tr-TR" sz="2800" smtClean="0"/>
              <a:t>Pıhtılaşma faktörleri ve diğer yardımcı maddeler salınır</a:t>
            </a:r>
          </a:p>
          <a:p>
            <a:pPr eaLnBrk="1" hangingPunct="1"/>
            <a:r>
              <a:rPr lang="tr-TR" sz="2800" smtClean="0"/>
              <a:t>Fibrin oluşur.</a:t>
            </a:r>
          </a:p>
          <a:p>
            <a:pPr eaLnBrk="1" hangingPunct="1"/>
            <a:endParaRPr lang="tr-TR" sz="2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emostaztrombü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87463"/>
            <a:ext cx="71628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5 Metin kutusu"/>
          <p:cNvSpPr txBox="1">
            <a:spLocks noChangeArrowheads="1"/>
          </p:cNvSpPr>
          <p:nvPr/>
        </p:nvSpPr>
        <p:spPr bwMode="auto">
          <a:xfrm>
            <a:off x="2555875" y="5229225"/>
            <a:ext cx="4319588" cy="287338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u="sng" smtClean="0">
                <a:solidFill>
                  <a:srgbClr val="C00000"/>
                </a:solidFill>
              </a:rPr>
              <a:t>Trombüs- gelişimi ve sonuçları</a:t>
            </a:r>
          </a:p>
          <a:p>
            <a:pPr eaLnBrk="1" hangingPunct="1">
              <a:buFontTx/>
              <a:buNone/>
            </a:pPr>
            <a:endParaRPr lang="tr-TR" sz="1000" smtClean="0"/>
          </a:p>
          <a:p>
            <a:pPr eaLnBrk="1" hangingPunct="1"/>
            <a:r>
              <a:rPr lang="tr-TR" sz="2800" u="sng" smtClean="0"/>
              <a:t>Rezolüsyon</a:t>
            </a:r>
            <a:r>
              <a:rPr lang="tr-TR" sz="2800" smtClean="0"/>
              <a:t> (eriyerek yok olabilir)</a:t>
            </a:r>
          </a:p>
          <a:p>
            <a:pPr eaLnBrk="1" hangingPunct="1"/>
            <a:r>
              <a:rPr lang="tr-TR" sz="2800" u="sng" smtClean="0"/>
              <a:t>Organizasyon</a:t>
            </a:r>
            <a:r>
              <a:rPr lang="tr-TR" sz="2800" smtClean="0"/>
              <a:t> (organize olarak plak şeklinde damar duvarında kalıcı olması)</a:t>
            </a:r>
          </a:p>
          <a:p>
            <a:pPr eaLnBrk="1" hangingPunct="1"/>
            <a:r>
              <a:rPr lang="tr-TR" sz="2800" u="sng" smtClean="0"/>
              <a:t>Rekanalizasyon</a:t>
            </a:r>
            <a:r>
              <a:rPr lang="tr-TR" sz="2800" smtClean="0"/>
              <a:t> (trombüs içinde endotelle döşeli küçük kanalların oluşması)</a:t>
            </a:r>
          </a:p>
          <a:p>
            <a:pPr eaLnBrk="1" hangingPunct="1"/>
            <a:r>
              <a:rPr lang="tr-TR" sz="2800" u="sng" smtClean="0"/>
              <a:t>Embolizasyon</a:t>
            </a:r>
            <a:r>
              <a:rPr lang="tr-TR" sz="2800" smtClean="0"/>
              <a:t> (trombüsden kopan küçük parçacıkların, özellikle beyin ve akciğerler başta olmak üzere vücuttaki diğer damarları tıkaması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rombüsakibe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08025"/>
            <a:ext cx="74676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5 Metin kutusu"/>
          <p:cNvSpPr txBox="1">
            <a:spLocks noChangeArrowheads="1"/>
          </p:cNvSpPr>
          <p:nvPr/>
        </p:nvSpPr>
        <p:spPr bwMode="auto">
          <a:xfrm>
            <a:off x="2268538" y="6308725"/>
            <a:ext cx="4319587" cy="2889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rombüsrekanalizas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49500"/>
            <a:ext cx="76962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14400" y="1325563"/>
            <a:ext cx="510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latin typeface="Times New Roman" pitchFamily="18" charset="0"/>
              </a:rPr>
              <a:t>Trombüs </a:t>
            </a:r>
          </a:p>
        </p:txBody>
      </p:sp>
      <p:sp>
        <p:nvSpPr>
          <p:cNvPr id="36868" name="5 Metin kutusu"/>
          <p:cNvSpPr txBox="1">
            <a:spLocks noChangeArrowheads="1"/>
          </p:cNvSpPr>
          <p:nvPr/>
        </p:nvSpPr>
        <p:spPr bwMode="auto">
          <a:xfrm>
            <a:off x="2411413" y="4941888"/>
            <a:ext cx="4321175" cy="287337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Ekran Gösterisi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</cp:revision>
  <dcterms:created xsi:type="dcterms:W3CDTF">2018-03-09T08:03:59Z</dcterms:created>
  <dcterms:modified xsi:type="dcterms:W3CDTF">2018-03-09T08:04:27Z</dcterms:modified>
</cp:coreProperties>
</file>