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  <p:sldMasterId id="2147484107" r:id="rId2"/>
  </p:sldMasterIdLst>
  <p:notesMasterIdLst>
    <p:notesMasterId r:id="rId47"/>
  </p:notesMasterIdLst>
  <p:sldIdLst>
    <p:sldId id="292" r:id="rId3"/>
    <p:sldId id="293" r:id="rId4"/>
    <p:sldId id="294" r:id="rId5"/>
    <p:sldId id="295" r:id="rId6"/>
    <p:sldId id="297" r:id="rId7"/>
    <p:sldId id="298" r:id="rId8"/>
    <p:sldId id="299" r:id="rId9"/>
    <p:sldId id="300" r:id="rId10"/>
    <p:sldId id="302" r:id="rId11"/>
    <p:sldId id="303" r:id="rId12"/>
    <p:sldId id="331" r:id="rId13"/>
    <p:sldId id="332" r:id="rId14"/>
    <p:sldId id="333" r:id="rId15"/>
    <p:sldId id="304" r:id="rId16"/>
    <p:sldId id="334" r:id="rId17"/>
    <p:sldId id="335" r:id="rId18"/>
    <p:sldId id="338" r:id="rId19"/>
    <p:sldId id="339" r:id="rId20"/>
    <p:sldId id="340" r:id="rId21"/>
    <p:sldId id="341" r:id="rId22"/>
    <p:sldId id="342" r:id="rId23"/>
    <p:sldId id="305" r:id="rId24"/>
    <p:sldId id="306" r:id="rId25"/>
    <p:sldId id="307" r:id="rId26"/>
    <p:sldId id="308" r:id="rId27"/>
    <p:sldId id="309" r:id="rId28"/>
    <p:sldId id="310" r:id="rId29"/>
    <p:sldId id="312" r:id="rId30"/>
    <p:sldId id="313" r:id="rId31"/>
    <p:sldId id="314" r:id="rId32"/>
    <p:sldId id="315" r:id="rId33"/>
    <p:sldId id="316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7" r:id="rId43"/>
    <p:sldId id="328" r:id="rId44"/>
    <p:sldId id="329" r:id="rId45"/>
    <p:sldId id="330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A37ED-95A7-4F5F-A437-A45422DB1E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93AE11-34FF-4EB2-87AB-94175477397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tr-TR" sz="1800" b="1" baseline="0" dirty="0" smtClean="0">
              <a:latin typeface="Calibri" pitchFamily="34" charset="0"/>
              <a:cs typeface="Calibri" pitchFamily="34" charset="0"/>
            </a:rPr>
            <a:t>Alevi- Bektaşi Geleneği İle İlgili Temel Kavramlar</a:t>
          </a:r>
          <a:endParaRPr lang="en-GB" sz="1800" b="1" baseline="0" dirty="0">
            <a:latin typeface="Calibri" pitchFamily="34" charset="0"/>
            <a:cs typeface="Calibri" pitchFamily="34" charset="0"/>
          </a:endParaRPr>
        </a:p>
      </dgm:t>
    </dgm:pt>
    <dgm:pt modelId="{B15DD3DD-3787-432B-9E84-3BEC7E385ECF}" type="parTrans" cxnId="{F135AB24-721D-4569-9C06-0E305EC777B7}">
      <dgm:prSet/>
      <dgm:spPr/>
      <dgm:t>
        <a:bodyPr/>
        <a:lstStyle/>
        <a:p>
          <a:endParaRPr lang="en-GB"/>
        </a:p>
      </dgm:t>
    </dgm:pt>
    <dgm:pt modelId="{2B7C1506-1E23-4C08-954E-A6A3E2EA0498}" type="sibTrans" cxnId="{F135AB24-721D-4569-9C06-0E305EC777B7}">
      <dgm:prSet/>
      <dgm:spPr/>
      <dgm:t>
        <a:bodyPr/>
        <a:lstStyle/>
        <a:p>
          <a:endParaRPr lang="en-GB"/>
        </a:p>
      </dgm:t>
    </dgm:pt>
    <dgm:pt modelId="{04E97286-9AA7-478F-821C-EF0F47A23BCC}" type="pres">
      <dgm:prSet presAssocID="{8A3A37ED-95A7-4F5F-A437-A45422DB1E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103A4E-4B18-44D9-8A49-BEC4A6F4AA3C}" type="pres">
      <dgm:prSet presAssocID="{3293AE11-34FF-4EB2-87AB-94175477397F}" presName="parentText" presStyleLbl="node1" presStyleIdx="0" presStyleCnt="1" custScaleY="52832" custLinFactNeighborX="-21455" custLinFactNeighborY="-2150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135AB24-721D-4569-9C06-0E305EC777B7}" srcId="{8A3A37ED-95A7-4F5F-A437-A45422DB1E0D}" destId="{3293AE11-34FF-4EB2-87AB-94175477397F}" srcOrd="0" destOrd="0" parTransId="{B15DD3DD-3787-432B-9E84-3BEC7E385ECF}" sibTransId="{2B7C1506-1E23-4C08-954E-A6A3E2EA0498}"/>
    <dgm:cxn modelId="{7C92B488-CDD9-4D46-AC26-4F2072F7F004}" type="presOf" srcId="{8A3A37ED-95A7-4F5F-A437-A45422DB1E0D}" destId="{04E97286-9AA7-478F-821C-EF0F47A23BCC}" srcOrd="0" destOrd="0" presId="urn:microsoft.com/office/officeart/2005/8/layout/vList2"/>
    <dgm:cxn modelId="{FF5FC996-D195-4B99-B6E1-CB84DFF43FBB}" type="presOf" srcId="{3293AE11-34FF-4EB2-87AB-94175477397F}" destId="{57103A4E-4B18-44D9-8A49-BEC4A6F4AA3C}" srcOrd="0" destOrd="0" presId="urn:microsoft.com/office/officeart/2005/8/layout/vList2"/>
    <dgm:cxn modelId="{339C0154-00FE-4EB9-8D48-5284DF2D2C33}" type="presParOf" srcId="{04E97286-9AA7-478F-821C-EF0F47A23BCC}" destId="{57103A4E-4B18-44D9-8A49-BEC4A6F4AA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4EA1EA-7D85-4C41-9B1B-580ACB58909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D0E9FE-8AB7-4C22-B105-1C48BB907F51}">
      <dgm:prSet phldrT="[Metin]" custT="1"/>
      <dgm:spPr>
        <a:solidFill>
          <a:schemeClr val="accent3"/>
        </a:solidFill>
        <a:ln>
          <a:solidFill>
            <a:schemeClr val="accent5"/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İman</a:t>
          </a:r>
          <a:r>
            <a:rPr lang="tr-TR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endParaRPr lang="en-GB" sz="18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E9F9A35-66A7-4B50-99BC-A501FE0129EA}" type="parTrans" cxnId="{E28B96E6-17E8-47EA-BC9A-5EB14A637BC0}">
      <dgm:prSet/>
      <dgm:spPr/>
      <dgm:t>
        <a:bodyPr/>
        <a:lstStyle/>
        <a:p>
          <a:endParaRPr lang="en-GB"/>
        </a:p>
      </dgm:t>
    </dgm:pt>
    <dgm:pt modelId="{31579708-3105-4F8D-B1C9-56515F4E2E52}" type="sibTrans" cxnId="{E28B96E6-17E8-47EA-BC9A-5EB14A637BC0}">
      <dgm:prSet/>
      <dgm:spPr/>
      <dgm:t>
        <a:bodyPr/>
        <a:lstStyle/>
        <a:p>
          <a:endParaRPr lang="en-GB"/>
        </a:p>
      </dgm:t>
    </dgm:pt>
    <dgm:pt modelId="{5CF897D1-2543-4884-AE93-1AE1F78F5D7E}">
      <dgm:prSet phldrT="[Metin]" custT="1"/>
      <dgm:spPr>
        <a:solidFill>
          <a:srgbClr val="DCB6BF"/>
        </a:solidFill>
        <a:ln>
          <a:solidFill>
            <a:schemeClr val="accent5"/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Hak- Muhammed- Ali inancı gereği Peygamberlere inanırlar.</a:t>
          </a:r>
          <a:endParaRPr lang="en-GB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2D89B92-C35E-40AC-BF4B-06529C0A88AD}" type="parTrans" cxnId="{29563B57-8789-4808-B2F7-FE4463CC2EA4}">
      <dgm:prSet/>
      <dgm:spPr/>
      <dgm:t>
        <a:bodyPr/>
        <a:lstStyle/>
        <a:p>
          <a:endParaRPr lang="en-GB"/>
        </a:p>
      </dgm:t>
    </dgm:pt>
    <dgm:pt modelId="{17EEF6EC-977A-43BC-90F0-2131841B4B53}" type="sibTrans" cxnId="{29563B57-8789-4808-B2F7-FE4463CC2EA4}">
      <dgm:prSet/>
      <dgm:spPr>
        <a:solidFill>
          <a:srgbClr val="C88E9C"/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2ED2D714-2159-4C9E-92DC-D33DD2721AB9}">
      <dgm:prSet phldrT="[Metin]" custT="1"/>
      <dgm:spPr>
        <a:solidFill>
          <a:srgbClr val="92D050"/>
        </a:solidFill>
        <a:ln>
          <a:solidFill>
            <a:schemeClr val="accent5"/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Meleklere vahiyde bildirildiği şekilde inanırlar.</a:t>
          </a:r>
          <a:endParaRPr lang="en-GB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3DFAD81-E86A-4673-9AA6-15DA71826768}" type="parTrans" cxnId="{1DAD86A7-5929-452F-A32D-09F74BCE7F96}">
      <dgm:prSet/>
      <dgm:spPr/>
      <dgm:t>
        <a:bodyPr/>
        <a:lstStyle/>
        <a:p>
          <a:endParaRPr lang="en-GB"/>
        </a:p>
      </dgm:t>
    </dgm:pt>
    <dgm:pt modelId="{91628D6B-4BD6-41D4-8D01-993BA608C848}" type="sibTrans" cxnId="{1DAD86A7-5929-452F-A32D-09F74BCE7F96}">
      <dgm:prSet/>
      <dgm:spPr>
        <a:solidFill>
          <a:srgbClr val="C88E9C"/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66CB58E8-D89E-49B3-BF93-E66113CC91F1}">
      <dgm:prSet phldrT="[Metin]" custT="1"/>
      <dgm:spPr>
        <a:solidFill>
          <a:srgbClr val="C88E9C"/>
        </a:solidFill>
        <a:ln>
          <a:solidFill>
            <a:schemeClr val="accent5"/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GB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72DE3B5-145C-48D5-BA31-E202D319F5C3}" type="parTrans" cxnId="{8B16565B-C72A-4A30-BBF1-47223C84D9D7}">
      <dgm:prSet/>
      <dgm:spPr/>
      <dgm:t>
        <a:bodyPr/>
        <a:lstStyle/>
        <a:p>
          <a:endParaRPr lang="en-GB"/>
        </a:p>
      </dgm:t>
    </dgm:pt>
    <dgm:pt modelId="{E1134BD9-C862-4D57-BFD4-37F54DA3C1DE}" type="sibTrans" cxnId="{8B16565B-C72A-4A30-BBF1-47223C84D9D7}">
      <dgm:prSet/>
      <dgm:spPr>
        <a:solidFill>
          <a:srgbClr val="C88E9C"/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8AF16659-3780-4CF1-9E63-1AE0C111809F}">
      <dgm:prSet phldrT="[Metin]" custT="1"/>
      <dgm:spPr>
        <a:solidFill>
          <a:srgbClr val="92D050"/>
        </a:solidFill>
        <a:ln>
          <a:solidFill>
            <a:schemeClr val="accent5"/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Kur’ an ve diğer semavi kitaplara kendilerine has yorumu ile inanırlar.</a:t>
          </a:r>
          <a:endParaRPr lang="en-GB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89BDF1F-6A78-4521-ACA9-EAA69B4042D6}" type="parTrans" cxnId="{AD38AF8D-873F-4715-8B87-36621626F1BC}">
      <dgm:prSet/>
      <dgm:spPr/>
      <dgm:t>
        <a:bodyPr/>
        <a:lstStyle/>
        <a:p>
          <a:endParaRPr lang="en-GB"/>
        </a:p>
      </dgm:t>
    </dgm:pt>
    <dgm:pt modelId="{26FD4A51-E093-4A7A-8C98-07CAF1603417}" type="sibTrans" cxnId="{AD38AF8D-873F-4715-8B87-36621626F1BC}">
      <dgm:prSet/>
      <dgm:spPr>
        <a:solidFill>
          <a:srgbClr val="C88E9C"/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DC2BC628-795E-4FA7-BEE3-B770C2AC8C35}" type="pres">
      <dgm:prSet presAssocID="{214EA1EA-7D85-4C41-9B1B-580ACB58909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DEAC2B5-29FB-46B1-BE18-0321B374BF22}" type="pres">
      <dgm:prSet presAssocID="{7DD0E9FE-8AB7-4C22-B105-1C48BB907F51}" presName="centerShape" presStyleLbl="node0" presStyleIdx="0" presStyleCnt="1" custScaleX="63886" custScaleY="66967"/>
      <dgm:spPr/>
      <dgm:t>
        <a:bodyPr/>
        <a:lstStyle/>
        <a:p>
          <a:endParaRPr lang="en-GB"/>
        </a:p>
      </dgm:t>
    </dgm:pt>
    <dgm:pt modelId="{FB7EFBCF-0570-4013-BC24-C09452AFEF8A}" type="pres">
      <dgm:prSet presAssocID="{5CF897D1-2543-4884-AE93-1AE1F78F5D7E}" presName="node" presStyleLbl="node1" presStyleIdx="0" presStyleCnt="4" custScaleX="138408" custScaleY="130624" custRadScaleRad="100851" custRadScaleInc="-104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53E445-77B5-4CBF-B0A3-9AD83FA95101}" type="pres">
      <dgm:prSet presAssocID="{5CF897D1-2543-4884-AE93-1AE1F78F5D7E}" presName="dummy" presStyleCnt="0"/>
      <dgm:spPr/>
    </dgm:pt>
    <dgm:pt modelId="{AC38A105-F47D-4542-B8C9-33D0CB9333D0}" type="pres">
      <dgm:prSet presAssocID="{17EEF6EC-977A-43BC-90F0-2131841B4B53}" presName="sibTrans" presStyleLbl="sibTrans2D1" presStyleIdx="0" presStyleCnt="4" custLinFactNeighborX="8550" custLinFactNeighborY="-1026"/>
      <dgm:spPr/>
      <dgm:t>
        <a:bodyPr/>
        <a:lstStyle/>
        <a:p>
          <a:endParaRPr lang="en-GB"/>
        </a:p>
      </dgm:t>
    </dgm:pt>
    <dgm:pt modelId="{0ADACBB6-1D20-4B20-B922-AFAF868F4FCE}" type="pres">
      <dgm:prSet presAssocID="{2ED2D714-2159-4C9E-92DC-D33DD2721AB9}" presName="node" presStyleLbl="node1" presStyleIdx="1" presStyleCnt="4" custScaleX="140507" custScaleY="132368" custRadScaleRad="102110" custRadScaleInc="-26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61ADB2-BBE2-459D-9BED-072A494B851A}" type="pres">
      <dgm:prSet presAssocID="{2ED2D714-2159-4C9E-92DC-D33DD2721AB9}" presName="dummy" presStyleCnt="0"/>
      <dgm:spPr/>
    </dgm:pt>
    <dgm:pt modelId="{442AB409-6E41-40F4-911F-55F4CB3AF8CB}" type="pres">
      <dgm:prSet presAssocID="{91628D6B-4BD6-41D4-8D01-993BA608C848}" presName="sibTrans" presStyleLbl="sibTrans2D1" presStyleIdx="1" presStyleCnt="4" custLinFactNeighborX="4788" custLinFactNeighborY="4446"/>
      <dgm:spPr/>
      <dgm:t>
        <a:bodyPr/>
        <a:lstStyle/>
        <a:p>
          <a:endParaRPr lang="en-GB"/>
        </a:p>
      </dgm:t>
    </dgm:pt>
    <dgm:pt modelId="{0D568964-B564-4C9A-8B73-310BE44D55B4}" type="pres">
      <dgm:prSet presAssocID="{66CB58E8-D89E-49B3-BF93-E66113CC91F1}" presName="node" presStyleLbl="node1" presStyleIdx="2" presStyleCnt="4" custScaleX="151181" custScaleY="135617" custRadScaleRad="96501" custRadScaleInc="-15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81379E-3928-4643-95BF-05889570B5B9}" type="pres">
      <dgm:prSet presAssocID="{66CB58E8-D89E-49B3-BF93-E66113CC91F1}" presName="dummy" presStyleCnt="0"/>
      <dgm:spPr/>
    </dgm:pt>
    <dgm:pt modelId="{D531378C-652A-4D0A-B195-4922432E520F}" type="pres">
      <dgm:prSet presAssocID="{E1134BD9-C862-4D57-BFD4-37F54DA3C1DE}" presName="sibTrans" presStyleLbl="sibTrans2D1" presStyleIdx="2" presStyleCnt="4"/>
      <dgm:spPr/>
      <dgm:t>
        <a:bodyPr/>
        <a:lstStyle/>
        <a:p>
          <a:endParaRPr lang="en-GB"/>
        </a:p>
      </dgm:t>
    </dgm:pt>
    <dgm:pt modelId="{EF9A9AAF-6140-4BB6-9B29-525D74E2CCC0}" type="pres">
      <dgm:prSet presAssocID="{8AF16659-3780-4CF1-9E63-1AE0C111809F}" presName="node" presStyleLbl="node1" presStyleIdx="3" presStyleCnt="4" custScaleX="156044" custScaleY="129961" custRadScaleRad="129851" custRadScaleInc="10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A685FF-97BD-46F1-936D-63605D0CA511}" type="pres">
      <dgm:prSet presAssocID="{8AF16659-3780-4CF1-9E63-1AE0C111809F}" presName="dummy" presStyleCnt="0"/>
      <dgm:spPr/>
    </dgm:pt>
    <dgm:pt modelId="{25111120-95E8-45B4-9BAC-43B5DA300823}" type="pres">
      <dgm:prSet presAssocID="{26FD4A51-E093-4A7A-8C98-07CAF1603417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9914310D-0641-4E8B-94DD-274D0CB5F03F}" type="presOf" srcId="{26FD4A51-E093-4A7A-8C98-07CAF1603417}" destId="{25111120-95E8-45B4-9BAC-43B5DA300823}" srcOrd="0" destOrd="0" presId="urn:microsoft.com/office/officeart/2005/8/layout/radial6"/>
    <dgm:cxn modelId="{A8FFF9B6-90DD-4A63-A19C-AC456F07E77D}" type="presOf" srcId="{91628D6B-4BD6-41D4-8D01-993BA608C848}" destId="{442AB409-6E41-40F4-911F-55F4CB3AF8CB}" srcOrd="0" destOrd="0" presId="urn:microsoft.com/office/officeart/2005/8/layout/radial6"/>
    <dgm:cxn modelId="{29563B57-8789-4808-B2F7-FE4463CC2EA4}" srcId="{7DD0E9FE-8AB7-4C22-B105-1C48BB907F51}" destId="{5CF897D1-2543-4884-AE93-1AE1F78F5D7E}" srcOrd="0" destOrd="0" parTransId="{F2D89B92-C35E-40AC-BF4B-06529C0A88AD}" sibTransId="{17EEF6EC-977A-43BC-90F0-2131841B4B53}"/>
    <dgm:cxn modelId="{A598BC44-1D64-4D91-BF7A-D16464F6915C}" type="presOf" srcId="{17EEF6EC-977A-43BC-90F0-2131841B4B53}" destId="{AC38A105-F47D-4542-B8C9-33D0CB9333D0}" srcOrd="0" destOrd="0" presId="urn:microsoft.com/office/officeart/2005/8/layout/radial6"/>
    <dgm:cxn modelId="{85DAA44B-C84E-4343-84DC-67A0C1042209}" type="presOf" srcId="{2ED2D714-2159-4C9E-92DC-D33DD2721AB9}" destId="{0ADACBB6-1D20-4B20-B922-AFAF868F4FCE}" srcOrd="0" destOrd="0" presId="urn:microsoft.com/office/officeart/2005/8/layout/radial6"/>
    <dgm:cxn modelId="{4DDC148F-4324-4B0B-BAAD-AC1F1B1CC641}" type="presOf" srcId="{214EA1EA-7D85-4C41-9B1B-580ACB58909C}" destId="{DC2BC628-795E-4FA7-BEE3-B770C2AC8C35}" srcOrd="0" destOrd="0" presId="urn:microsoft.com/office/officeart/2005/8/layout/radial6"/>
    <dgm:cxn modelId="{74894E01-5790-44F8-89EA-0DA57C9C6685}" type="presOf" srcId="{5CF897D1-2543-4884-AE93-1AE1F78F5D7E}" destId="{FB7EFBCF-0570-4013-BC24-C09452AFEF8A}" srcOrd="0" destOrd="0" presId="urn:microsoft.com/office/officeart/2005/8/layout/radial6"/>
    <dgm:cxn modelId="{9D972B5C-C3B2-4165-A27E-0CC5F5B9965A}" type="presOf" srcId="{66CB58E8-D89E-49B3-BF93-E66113CC91F1}" destId="{0D568964-B564-4C9A-8B73-310BE44D55B4}" srcOrd="0" destOrd="0" presId="urn:microsoft.com/office/officeart/2005/8/layout/radial6"/>
    <dgm:cxn modelId="{E28B96E6-17E8-47EA-BC9A-5EB14A637BC0}" srcId="{214EA1EA-7D85-4C41-9B1B-580ACB58909C}" destId="{7DD0E9FE-8AB7-4C22-B105-1C48BB907F51}" srcOrd="0" destOrd="0" parTransId="{9E9F9A35-66A7-4B50-99BC-A501FE0129EA}" sibTransId="{31579708-3105-4F8D-B1C9-56515F4E2E52}"/>
    <dgm:cxn modelId="{8B16565B-C72A-4A30-BBF1-47223C84D9D7}" srcId="{7DD0E9FE-8AB7-4C22-B105-1C48BB907F51}" destId="{66CB58E8-D89E-49B3-BF93-E66113CC91F1}" srcOrd="2" destOrd="0" parTransId="{272DE3B5-145C-48D5-BA31-E202D319F5C3}" sibTransId="{E1134BD9-C862-4D57-BFD4-37F54DA3C1DE}"/>
    <dgm:cxn modelId="{AD5DB323-5192-48A5-86A1-C821CA2702C7}" type="presOf" srcId="{8AF16659-3780-4CF1-9E63-1AE0C111809F}" destId="{EF9A9AAF-6140-4BB6-9B29-525D74E2CCC0}" srcOrd="0" destOrd="0" presId="urn:microsoft.com/office/officeart/2005/8/layout/radial6"/>
    <dgm:cxn modelId="{69351E75-7093-41F1-938C-8FA2658D3F9B}" type="presOf" srcId="{7DD0E9FE-8AB7-4C22-B105-1C48BB907F51}" destId="{ADEAC2B5-29FB-46B1-BE18-0321B374BF22}" srcOrd="0" destOrd="0" presId="urn:microsoft.com/office/officeart/2005/8/layout/radial6"/>
    <dgm:cxn modelId="{1DAD86A7-5929-452F-A32D-09F74BCE7F96}" srcId="{7DD0E9FE-8AB7-4C22-B105-1C48BB907F51}" destId="{2ED2D714-2159-4C9E-92DC-D33DD2721AB9}" srcOrd="1" destOrd="0" parTransId="{F3DFAD81-E86A-4673-9AA6-15DA71826768}" sibTransId="{91628D6B-4BD6-41D4-8D01-993BA608C848}"/>
    <dgm:cxn modelId="{AD38AF8D-873F-4715-8B87-36621626F1BC}" srcId="{7DD0E9FE-8AB7-4C22-B105-1C48BB907F51}" destId="{8AF16659-3780-4CF1-9E63-1AE0C111809F}" srcOrd="3" destOrd="0" parTransId="{389BDF1F-6A78-4521-ACA9-EAA69B4042D6}" sibTransId="{26FD4A51-E093-4A7A-8C98-07CAF1603417}"/>
    <dgm:cxn modelId="{91E9B00B-C6EF-49AA-8A16-40AF36E5F33A}" type="presOf" srcId="{E1134BD9-C862-4D57-BFD4-37F54DA3C1DE}" destId="{D531378C-652A-4D0A-B195-4922432E520F}" srcOrd="0" destOrd="0" presId="urn:microsoft.com/office/officeart/2005/8/layout/radial6"/>
    <dgm:cxn modelId="{5987E6B2-4EF3-4F08-9D1D-4B9A2DEAEE9D}" type="presParOf" srcId="{DC2BC628-795E-4FA7-BEE3-B770C2AC8C35}" destId="{ADEAC2B5-29FB-46B1-BE18-0321B374BF22}" srcOrd="0" destOrd="0" presId="urn:microsoft.com/office/officeart/2005/8/layout/radial6"/>
    <dgm:cxn modelId="{57B9AD5D-97BE-455D-B247-4246B7F9B6A5}" type="presParOf" srcId="{DC2BC628-795E-4FA7-BEE3-B770C2AC8C35}" destId="{FB7EFBCF-0570-4013-BC24-C09452AFEF8A}" srcOrd="1" destOrd="0" presId="urn:microsoft.com/office/officeart/2005/8/layout/radial6"/>
    <dgm:cxn modelId="{95C715F0-7E38-43F2-9E44-C565A37324BE}" type="presParOf" srcId="{DC2BC628-795E-4FA7-BEE3-B770C2AC8C35}" destId="{A653E445-77B5-4CBF-B0A3-9AD83FA95101}" srcOrd="2" destOrd="0" presId="urn:microsoft.com/office/officeart/2005/8/layout/radial6"/>
    <dgm:cxn modelId="{9AAD334F-B163-441F-A4B7-7141E2DD51B8}" type="presParOf" srcId="{DC2BC628-795E-4FA7-BEE3-B770C2AC8C35}" destId="{AC38A105-F47D-4542-B8C9-33D0CB9333D0}" srcOrd="3" destOrd="0" presId="urn:microsoft.com/office/officeart/2005/8/layout/radial6"/>
    <dgm:cxn modelId="{442C2187-6880-4263-9667-46A2295C9A98}" type="presParOf" srcId="{DC2BC628-795E-4FA7-BEE3-B770C2AC8C35}" destId="{0ADACBB6-1D20-4B20-B922-AFAF868F4FCE}" srcOrd="4" destOrd="0" presId="urn:microsoft.com/office/officeart/2005/8/layout/radial6"/>
    <dgm:cxn modelId="{FA4ECA6E-8A3B-4049-8505-8ABC2F0376BC}" type="presParOf" srcId="{DC2BC628-795E-4FA7-BEE3-B770C2AC8C35}" destId="{2A61ADB2-BBE2-459D-9BED-072A494B851A}" srcOrd="5" destOrd="0" presId="urn:microsoft.com/office/officeart/2005/8/layout/radial6"/>
    <dgm:cxn modelId="{3BE044FE-7B9A-435C-A910-F31B2DA04757}" type="presParOf" srcId="{DC2BC628-795E-4FA7-BEE3-B770C2AC8C35}" destId="{442AB409-6E41-40F4-911F-55F4CB3AF8CB}" srcOrd="6" destOrd="0" presId="urn:microsoft.com/office/officeart/2005/8/layout/radial6"/>
    <dgm:cxn modelId="{0AD2FC07-41BE-477F-8D5C-AC1B0469AA47}" type="presParOf" srcId="{DC2BC628-795E-4FA7-BEE3-B770C2AC8C35}" destId="{0D568964-B564-4C9A-8B73-310BE44D55B4}" srcOrd="7" destOrd="0" presId="urn:microsoft.com/office/officeart/2005/8/layout/radial6"/>
    <dgm:cxn modelId="{F436BD2D-90C9-45EF-9990-ADF295E5AC38}" type="presParOf" srcId="{DC2BC628-795E-4FA7-BEE3-B770C2AC8C35}" destId="{E281379E-3928-4643-95BF-05889570B5B9}" srcOrd="8" destOrd="0" presId="urn:microsoft.com/office/officeart/2005/8/layout/radial6"/>
    <dgm:cxn modelId="{29177E25-8FBD-49B1-AC7C-31624D025878}" type="presParOf" srcId="{DC2BC628-795E-4FA7-BEE3-B770C2AC8C35}" destId="{D531378C-652A-4D0A-B195-4922432E520F}" srcOrd="9" destOrd="0" presId="urn:microsoft.com/office/officeart/2005/8/layout/radial6"/>
    <dgm:cxn modelId="{B667BF3B-00A7-4DC3-8198-F1E609AD2273}" type="presParOf" srcId="{DC2BC628-795E-4FA7-BEE3-B770C2AC8C35}" destId="{EF9A9AAF-6140-4BB6-9B29-525D74E2CCC0}" srcOrd="10" destOrd="0" presId="urn:microsoft.com/office/officeart/2005/8/layout/radial6"/>
    <dgm:cxn modelId="{3A28359E-74BB-426C-A7FA-586B95B5FF2C}" type="presParOf" srcId="{DC2BC628-795E-4FA7-BEE3-B770C2AC8C35}" destId="{1AA685FF-97BD-46F1-936D-63605D0CA511}" srcOrd="11" destOrd="0" presId="urn:microsoft.com/office/officeart/2005/8/layout/radial6"/>
    <dgm:cxn modelId="{443C6A30-8E17-44A8-8EAD-CD4E59FF6156}" type="presParOf" srcId="{DC2BC628-795E-4FA7-BEE3-B770C2AC8C35}" destId="{25111120-95E8-45B4-9BAC-43B5DA30082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03A4E-4B18-44D9-8A49-BEC4A6F4AA3C}">
      <dsp:nvSpPr>
        <dsp:cNvPr id="0" name=""/>
        <dsp:cNvSpPr/>
      </dsp:nvSpPr>
      <dsp:spPr>
        <a:xfrm>
          <a:off x="0" y="484629"/>
          <a:ext cx="3885067" cy="632969"/>
        </a:xfrm>
        <a:prstGeom prst="roundRect">
          <a:avLst/>
        </a:prstGeom>
        <a:gradFill rotWithShape="1">
          <a:gsLst>
            <a:gs pos="0">
              <a:schemeClr val="dk1">
                <a:tint val="67000"/>
                <a:satMod val="105000"/>
                <a:lumMod val="110000"/>
              </a:schemeClr>
            </a:gs>
            <a:gs pos="50000">
              <a:schemeClr val="dk1">
                <a:tint val="73000"/>
                <a:satMod val="103000"/>
                <a:lumMod val="105000"/>
              </a:schemeClr>
            </a:gs>
            <a:gs pos="100000">
              <a:schemeClr val="dk1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tx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baseline="0" dirty="0" smtClean="0">
              <a:latin typeface="Calibri" pitchFamily="34" charset="0"/>
              <a:cs typeface="Calibri" pitchFamily="34" charset="0"/>
            </a:rPr>
            <a:t>Alevi- Bektaşi Geleneği İle İlgili Temel Kavramlar</a:t>
          </a:r>
          <a:endParaRPr lang="en-GB" sz="1800" b="1" kern="1200" baseline="0" dirty="0">
            <a:latin typeface="Calibri" pitchFamily="34" charset="0"/>
            <a:cs typeface="Calibri" pitchFamily="34" charset="0"/>
          </a:endParaRPr>
        </a:p>
      </dsp:txBody>
      <dsp:txXfrm>
        <a:off x="30899" y="515528"/>
        <a:ext cx="3823269" cy="571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11120-95E8-45B4-9BAC-43B5DA300823}">
      <dsp:nvSpPr>
        <dsp:cNvPr id="0" name=""/>
        <dsp:cNvSpPr/>
      </dsp:nvSpPr>
      <dsp:spPr>
        <a:xfrm>
          <a:off x="1869528" y="555712"/>
          <a:ext cx="4243742" cy="4243742"/>
        </a:xfrm>
        <a:prstGeom prst="blockArc">
          <a:avLst>
            <a:gd name="adj1" fmla="val 10720924"/>
            <a:gd name="adj2" fmla="val 17046062"/>
            <a:gd name="adj3" fmla="val 4641"/>
          </a:avLst>
        </a:prstGeom>
        <a:solidFill>
          <a:srgbClr val="C88E9C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1378C-652A-4D0A-B195-4922432E520F}">
      <dsp:nvSpPr>
        <dsp:cNvPr id="0" name=""/>
        <dsp:cNvSpPr/>
      </dsp:nvSpPr>
      <dsp:spPr>
        <a:xfrm>
          <a:off x="1869652" y="645314"/>
          <a:ext cx="4243742" cy="4243742"/>
        </a:xfrm>
        <a:prstGeom prst="blockArc">
          <a:avLst>
            <a:gd name="adj1" fmla="val 4329198"/>
            <a:gd name="adj2" fmla="val 10869553"/>
            <a:gd name="adj3" fmla="val 4641"/>
          </a:avLst>
        </a:prstGeom>
        <a:solidFill>
          <a:srgbClr val="C88E9C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AB409-6E41-40F4-911F-55F4CB3AF8CB}">
      <dsp:nvSpPr>
        <dsp:cNvPr id="0" name=""/>
        <dsp:cNvSpPr/>
      </dsp:nvSpPr>
      <dsp:spPr>
        <a:xfrm>
          <a:off x="2735916" y="734443"/>
          <a:ext cx="4243742" cy="4243742"/>
        </a:xfrm>
        <a:prstGeom prst="blockArc">
          <a:avLst>
            <a:gd name="adj1" fmla="val 71935"/>
            <a:gd name="adj2" fmla="val 5446228"/>
            <a:gd name="adj3" fmla="val 4641"/>
          </a:avLst>
        </a:prstGeom>
        <a:solidFill>
          <a:srgbClr val="C88E9C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8A105-F47D-4542-B8C9-33D0CB9333D0}">
      <dsp:nvSpPr>
        <dsp:cNvPr id="0" name=""/>
        <dsp:cNvSpPr/>
      </dsp:nvSpPr>
      <dsp:spPr>
        <a:xfrm>
          <a:off x="2895239" y="568600"/>
          <a:ext cx="4243742" cy="4243742"/>
        </a:xfrm>
        <a:prstGeom prst="blockArc">
          <a:avLst>
            <a:gd name="adj1" fmla="val 15937831"/>
            <a:gd name="adj2" fmla="val 21561838"/>
            <a:gd name="adj3" fmla="val 4641"/>
          </a:avLst>
        </a:prstGeom>
        <a:solidFill>
          <a:srgbClr val="C88E9C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AC2B5-29FB-46B1-BE18-0321B374BF22}">
      <dsp:nvSpPr>
        <dsp:cNvPr id="0" name=""/>
        <dsp:cNvSpPr/>
      </dsp:nvSpPr>
      <dsp:spPr>
        <a:xfrm>
          <a:off x="3986493" y="2085821"/>
          <a:ext cx="1248232" cy="1308430"/>
        </a:xfrm>
        <a:prstGeom prst="ellipse">
          <a:avLst/>
        </a:prstGeom>
        <a:solidFill>
          <a:schemeClr val="accent3"/>
        </a:solidFill>
        <a:ln w="34925" cap="flat" cmpd="sng" algn="in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İman</a:t>
          </a:r>
          <a:r>
            <a:rPr lang="tr-TR" sz="18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endParaRPr lang="en-GB" sz="18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169292" y="2277436"/>
        <a:ext cx="882634" cy="925200"/>
      </dsp:txXfrm>
    </dsp:sp>
    <dsp:sp modelId="{FB7EFBCF-0570-4013-BC24-C09452AFEF8A}">
      <dsp:nvSpPr>
        <dsp:cNvPr id="0" name=""/>
        <dsp:cNvSpPr/>
      </dsp:nvSpPr>
      <dsp:spPr>
        <a:xfrm>
          <a:off x="3549864" y="-225863"/>
          <a:ext cx="1892993" cy="1786532"/>
        </a:xfrm>
        <a:prstGeom prst="ellipse">
          <a:avLst/>
        </a:prstGeom>
        <a:solidFill>
          <a:srgbClr val="DCB6BF"/>
        </a:solidFill>
        <a:ln w="34925" cap="flat" cmpd="sng" algn="in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Hak- Muhammed- Ali inancı gereği Peygamberlere inanırlar.</a:t>
          </a:r>
          <a:endParaRPr lang="en-GB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3827086" y="35769"/>
        <a:ext cx="1338549" cy="1263268"/>
      </dsp:txXfrm>
    </dsp:sp>
    <dsp:sp modelId="{0ADACBB6-1D20-4B20-B922-AFAF868F4FCE}">
      <dsp:nvSpPr>
        <dsp:cNvPr id="0" name=""/>
        <dsp:cNvSpPr/>
      </dsp:nvSpPr>
      <dsp:spPr>
        <a:xfrm>
          <a:off x="5765927" y="1805812"/>
          <a:ext cx="1921701" cy="1810384"/>
        </a:xfrm>
        <a:prstGeom prst="ellipse">
          <a:avLst/>
        </a:prstGeom>
        <a:solidFill>
          <a:srgbClr val="92D050"/>
        </a:solidFill>
        <a:ln w="34925" cap="flat" cmpd="sng" algn="in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Meleklere vahiyde bildirildiği şekilde inanırlar.</a:t>
          </a:r>
          <a:endParaRPr lang="en-GB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6047354" y="2070937"/>
        <a:ext cx="1358847" cy="1280134"/>
      </dsp:txXfrm>
    </dsp:sp>
    <dsp:sp modelId="{0D568964-B564-4C9A-8B73-310BE44D55B4}">
      <dsp:nvSpPr>
        <dsp:cNvPr id="0" name=""/>
        <dsp:cNvSpPr/>
      </dsp:nvSpPr>
      <dsp:spPr>
        <a:xfrm>
          <a:off x="3592882" y="3812674"/>
          <a:ext cx="2067688" cy="1854821"/>
        </a:xfrm>
        <a:prstGeom prst="ellipse">
          <a:avLst/>
        </a:prstGeom>
        <a:solidFill>
          <a:srgbClr val="C88E9C"/>
        </a:solidFill>
        <a:ln w="34925" cap="flat" cmpd="sng" algn="in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.</a:t>
          </a:r>
          <a:endParaRPr lang="en-GB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3895688" y="4084306"/>
        <a:ext cx="1462076" cy="1311557"/>
      </dsp:txXfrm>
    </dsp:sp>
    <dsp:sp modelId="{EF9A9AAF-6140-4BB6-9B29-525D74E2CCC0}">
      <dsp:nvSpPr>
        <dsp:cNvPr id="0" name=""/>
        <dsp:cNvSpPr/>
      </dsp:nvSpPr>
      <dsp:spPr>
        <a:xfrm>
          <a:off x="852214" y="1836522"/>
          <a:ext cx="2134199" cy="1777464"/>
        </a:xfrm>
        <a:prstGeom prst="ellipse">
          <a:avLst/>
        </a:prstGeom>
        <a:solidFill>
          <a:srgbClr val="92D050"/>
        </a:solidFill>
        <a:ln w="34925" cap="flat" cmpd="sng" algn="in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Kur’ an ve diğer semavi kitaplara kendilerine has yorumu ile inanırlar.</a:t>
          </a:r>
          <a:endParaRPr lang="en-GB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164760" y="2096826"/>
        <a:ext cx="1509107" cy="1256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3971F-E5BA-4B4B-BA79-CAA7C2419731}" type="datetimeFigureOut">
              <a:rPr lang="tr-TR" smtClean="0"/>
              <a:t>14.2.2018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7B0CB-C75F-451B-8A05-6711AB5FAF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548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Yıldıza</a:t>
            </a:r>
            <a:r>
              <a:rPr lang="en-US" dirty="0"/>
              <a:t> </a:t>
            </a:r>
            <a:r>
              <a:rPr lang="en-US" dirty="0" err="1"/>
              <a:t>benzeyen</a:t>
            </a:r>
            <a:r>
              <a:rPr lang="en-US" dirty="0"/>
              <a:t> </a:t>
            </a:r>
            <a:r>
              <a:rPr lang="en-US" dirty="0" err="1"/>
              <a:t>taş</a:t>
            </a:r>
            <a:r>
              <a:rPr lang="en-US" dirty="0"/>
              <a:t> </a:t>
            </a:r>
            <a:r>
              <a:rPr lang="en-US" dirty="0" err="1"/>
              <a:t>Bektaşileri</a:t>
            </a:r>
            <a:r>
              <a:rPr lang="en-US" dirty="0"/>
              <a:t> </a:t>
            </a:r>
            <a:r>
              <a:rPr lang="en-US" dirty="0" err="1"/>
              <a:t>sembolize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taşı</a:t>
            </a:r>
            <a:r>
              <a:rPr lang="en-US" dirty="0"/>
              <a:t>, Aslan </a:t>
            </a:r>
            <a:r>
              <a:rPr lang="en-US" dirty="0" err="1"/>
              <a:t>figürü</a:t>
            </a:r>
            <a:r>
              <a:rPr lang="en-US" dirty="0"/>
              <a:t> </a:t>
            </a:r>
            <a:r>
              <a:rPr lang="en-US" dirty="0" err="1"/>
              <a:t>ise</a:t>
            </a:r>
            <a:r>
              <a:rPr lang="en-US" dirty="0"/>
              <a:t> </a:t>
            </a:r>
            <a:r>
              <a:rPr lang="en-US" dirty="0" err="1"/>
              <a:t>Alevilik'in</a:t>
            </a:r>
            <a:r>
              <a:rPr lang="en-US" dirty="0"/>
              <a:t> </a:t>
            </a:r>
            <a:r>
              <a:rPr lang="en-US" dirty="0" err="1"/>
              <a:t>sembolü</a:t>
            </a:r>
            <a:r>
              <a:rPr lang="en-US" dirty="0"/>
              <a:t> </a:t>
            </a:r>
            <a:r>
              <a:rPr lang="en-US" dirty="0" err="1"/>
              <a:t>Allah'ın</a:t>
            </a:r>
            <a:r>
              <a:rPr lang="en-US" dirty="0"/>
              <a:t> </a:t>
            </a:r>
            <a:r>
              <a:rPr lang="en-US" dirty="0" err="1"/>
              <a:t>aslanı</a:t>
            </a:r>
            <a:r>
              <a:rPr lang="en-US" dirty="0"/>
              <a:t> Hz </a:t>
            </a:r>
            <a:r>
              <a:rPr lang="en-US" dirty="0" err="1"/>
              <a:t>Ali'yi</a:t>
            </a:r>
            <a:r>
              <a:rPr lang="en-US" dirty="0"/>
              <a:t> </a:t>
            </a:r>
            <a:r>
              <a:rPr lang="en-US" dirty="0" err="1"/>
              <a:t>temsil</a:t>
            </a:r>
            <a:r>
              <a:rPr lang="en-US" dirty="0"/>
              <a:t> </a:t>
            </a:r>
            <a:r>
              <a:rPr lang="en-US" dirty="0" err="1"/>
              <a:t>etmektedir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A98CB-ED64-49F4-A34F-366DD352C25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06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A98CB-ED64-49F4-A34F-366DD352C25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5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726-2AE0-4D09-BD2B-737A54E575BD}" type="datetimeFigureOut">
              <a:rPr lang="tr-TR" smtClean="0"/>
              <a:t>14.2.2018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481F-79FC-4EEE-BCE8-E9AC97CA48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06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726-2AE0-4D09-BD2B-737A54E575BD}" type="datetimeFigureOut">
              <a:rPr lang="tr-TR" smtClean="0"/>
              <a:t>14.2.2018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481F-79FC-4EEE-BCE8-E9AC97CA48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181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726-2AE0-4D09-BD2B-737A54E575BD}" type="datetimeFigureOut">
              <a:rPr lang="tr-TR" smtClean="0"/>
              <a:t>14.2.2018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481F-79FC-4EEE-BCE8-E9AC97CA48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219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726-2AE0-4D09-BD2B-737A54E575BD}" type="datetimeFigureOut">
              <a:rPr lang="tr-TR" smtClean="0"/>
              <a:t>14.2.2018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481F-79FC-4EEE-BCE8-E9AC97CA482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668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726-2AE0-4D09-BD2B-737A54E575BD}" type="datetimeFigureOut">
              <a:rPr lang="tr-TR" smtClean="0"/>
              <a:t>14.2.2018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481F-79FC-4EEE-BCE8-E9AC97CA48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266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726-2AE0-4D09-BD2B-737A54E575BD}" type="datetimeFigureOut">
              <a:rPr lang="tr-TR" smtClean="0"/>
              <a:t>14.2.2018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481F-79FC-4EEE-BCE8-E9AC97CA48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221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726-2AE0-4D09-BD2B-737A54E575BD}" type="datetimeFigureOut">
              <a:rPr lang="tr-TR" smtClean="0"/>
              <a:t>14.2.2018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481F-79FC-4EEE-BCE8-E9AC97CA48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584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726-2AE0-4D09-BD2B-737A54E575BD}" type="datetimeFigureOut">
              <a:rPr lang="tr-TR" smtClean="0"/>
              <a:t>14.2.2018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481F-79FC-4EEE-BCE8-E9AC97CA48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094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726-2AE0-4D09-BD2B-737A54E575BD}" type="datetimeFigureOut">
              <a:rPr lang="tr-TR" smtClean="0"/>
              <a:t>14.2.2018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481F-79FC-4EEE-BCE8-E9AC97CA48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522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01772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726-2AE0-4D09-BD2B-737A54E575BD}" type="datetimeFigureOut">
              <a:rPr lang="tr-TR" smtClean="0"/>
              <a:t>14.2.2018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481F-79FC-4EEE-BCE8-E9AC97CA48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62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79299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18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19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41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98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0871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9571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49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4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726-2AE0-4D09-BD2B-737A54E575BD}" type="datetimeFigureOut">
              <a:rPr lang="tr-TR" smtClean="0"/>
              <a:t>14.2.2018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481F-79FC-4EEE-BCE8-E9AC97CA48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02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726-2AE0-4D09-BD2B-737A54E575BD}" type="datetimeFigureOut">
              <a:rPr lang="tr-TR" smtClean="0"/>
              <a:t>14.2.2018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481F-79FC-4EEE-BCE8-E9AC97CA48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04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726-2AE0-4D09-BD2B-737A54E575BD}" type="datetimeFigureOut">
              <a:rPr lang="tr-TR" smtClean="0"/>
              <a:t>14.2.2018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481F-79FC-4EEE-BCE8-E9AC97CA48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239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726-2AE0-4D09-BD2B-737A54E575BD}" type="datetimeFigureOut">
              <a:rPr lang="tr-TR" smtClean="0"/>
              <a:t>14.2.2018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481F-79FC-4EEE-BCE8-E9AC97CA48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12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726-2AE0-4D09-BD2B-737A54E575BD}" type="datetimeFigureOut">
              <a:rPr lang="tr-TR" smtClean="0"/>
              <a:t>14.2.2018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481F-79FC-4EEE-BCE8-E9AC97CA48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647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726-2AE0-4D09-BD2B-737A54E575BD}" type="datetimeFigureOut">
              <a:rPr lang="tr-TR" smtClean="0"/>
              <a:t>14.2.2018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481F-79FC-4EEE-BCE8-E9AC97CA48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096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726-2AE0-4D09-BD2B-737A54E575BD}" type="datetimeFigureOut">
              <a:rPr lang="tr-TR" smtClean="0"/>
              <a:t>14.2.2018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2481F-79FC-4EEE-BCE8-E9AC97CA48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20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7EB4726-2AE0-4D09-BD2B-737A54E575BD}" type="datetimeFigureOut">
              <a:rPr lang="tr-TR" smtClean="0"/>
              <a:t>14.2.2018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2481F-79FC-4EEE-BCE8-E9AC97CA48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403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  <p:sldLayoutId id="2147484105" r:id="rId16"/>
    <p:sldLayoutId id="21474841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461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51012" y="520701"/>
            <a:ext cx="8689976" cy="2042617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smtClean="0"/>
              <a:t>TASAVVUF II </a:t>
            </a:r>
            <a:r>
              <a:rPr lang="tr-TR" sz="4400" b="1"/>
              <a:t/>
            </a:r>
            <a:br>
              <a:rPr lang="tr-TR" sz="4400" b="1"/>
            </a:br>
            <a:r>
              <a:rPr lang="tr-TR" sz="4400" b="1" smtClean="0"/>
              <a:t>VII</a:t>
            </a:r>
            <a:r>
              <a:rPr lang="tr-TR" sz="4400" b="1" dirty="0" smtClean="0"/>
              <a:t>. YARIYIL GÜZ DÖNEMİ</a:t>
            </a:r>
            <a:endParaRPr lang="tr-TR" sz="40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51012" y="2563317"/>
            <a:ext cx="8689976" cy="3927423"/>
          </a:xfrm>
        </p:spPr>
        <p:txBody>
          <a:bodyPr>
            <a:noAutofit/>
          </a:bodyPr>
          <a:lstStyle/>
          <a:p>
            <a:pPr algn="just"/>
            <a:endParaRPr lang="tr-TR" altLang="tr-TR" sz="2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altLang="tr-TR" sz="2900" b="1" cap="none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tr-TR" altLang="tr-TR" sz="2900" b="1" cap="none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AHMET CAHİD HAKSEVER</a:t>
            </a:r>
            <a:endParaRPr lang="tr-TR" altLang="tr-TR" sz="2500" b="1" cap="none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1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56304-323D-49E2-BADD-C9F6EA47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429" y="1103085"/>
            <a:ext cx="9543143" cy="617227"/>
          </a:xfr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1800" b="1" dirty="0">
                <a:latin typeface="Calibri" pitchFamily="34" charset="0"/>
                <a:cs typeface="Calibri" pitchFamily="34" charset="0"/>
              </a:rPr>
              <a:t>BEKTAŞİLİK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58CDAFD-5B6C-4F42-8CE6-D068D9260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21789"/>
            <a:ext cx="9601200" cy="2154265"/>
          </a:xfrm>
          <a:solidFill>
            <a:srgbClr val="CCFF99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Font typeface="Wingdings" pitchFamily="2" charset="2"/>
              <a:buChar char="Ø"/>
            </a:pPr>
            <a:endParaRPr lang="tr-TR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XIV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ile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XV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yüzyıllarda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Azerb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ycan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ve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Anadolu'da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yaygınlaşan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Hurufilik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etkisinde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kalmıştır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Bu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nedenle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İbahilik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teslis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üçleme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ve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hülul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anlayışları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tarikata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girmiştir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XVI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Yüzyılın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başlarında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Balım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Sultan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tarafından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tarikat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sistemleştirilmiştir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en-US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Tarikat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iki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İmam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esasına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dayanır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CEDA3535-D2FB-4DE8-B16A-F796125C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616" y="4615543"/>
            <a:ext cx="5272769" cy="20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56304-323D-49E2-BADD-C9F6EA47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429" y="1103085"/>
            <a:ext cx="9543143" cy="617227"/>
          </a:xfr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sz="1800" b="1" smtClean="0">
                <a:latin typeface="Calibri" pitchFamily="34" charset="0"/>
                <a:cs typeface="Calibri" pitchFamily="34" charset="0"/>
              </a:rPr>
              <a:t>HACI </a:t>
            </a:r>
            <a:r>
              <a:rPr lang="en-US" sz="1800" b="1" smtClean="0">
                <a:latin typeface="Calibri" pitchFamily="34" charset="0"/>
                <a:cs typeface="Calibri" pitchFamily="34" charset="0"/>
              </a:rPr>
              <a:t>BEKTAŞİ</a:t>
            </a:r>
            <a:r>
              <a:rPr lang="tr-TR" sz="1800" b="1" smtClean="0">
                <a:latin typeface="Calibri" pitchFamily="34" charset="0"/>
                <a:cs typeface="Calibri" pitchFamily="34" charset="0"/>
              </a:rPr>
              <a:t> VELİ (1248-1337/1209-1271)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58CDAFD-5B6C-4F42-8CE6-D068D9260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21788"/>
            <a:ext cx="9601200" cy="4382029"/>
          </a:xfrm>
          <a:solidFill>
            <a:srgbClr val="CCFF99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Hacı Bektaşi Veli , Yedinci imam olarak bilinen Musa Kazım’ın soyundandır. 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Musa Kazım, Hz. Cafer-i Sadık’ın oğludur. 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XIII. Yüzyılda Horasan’dan Anadolu’ya  gelir.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Anadolu’ya geldiğinde kardeşiyle birlikte Baba İlyas-i Horasani’ye intisap ederek halifelik makamına gelmiştir.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Suluca Höyük’te zaviyesini kurarak halkı irşat eder.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Vefatına kadar (1271- 1337) irşat faaliyetlerine devam etmiştir.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Hakkındaki tarihi ve menkıbevi bilgilere, ölümünden sonra yazılan </a:t>
            </a:r>
            <a:r>
              <a:rPr lang="tr-T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VİLAYETNAME’den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ulaşılır.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Hacı Bektaşi Veli Eserleri</a:t>
            </a:r>
            <a:endParaRPr lang="en-GB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71600" y="2286000"/>
            <a:ext cx="4821382" cy="3581400"/>
          </a:xfrm>
          <a:solidFill>
            <a:srgbClr val="DCB6BF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Makâlat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Şerh-i Besmele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Makâlat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-ı </a:t>
            </a: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Gaybiyye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ve </a:t>
            </a: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Kemâlat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-ı </a:t>
            </a: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Ayniyye</a:t>
            </a:r>
            <a:endParaRPr lang="tr-TR" sz="18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Fatiha Tefsiri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Kitâbü’l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Fevaid</a:t>
            </a:r>
            <a:endParaRPr lang="tr-TR" sz="18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Şathiyye</a:t>
            </a:r>
            <a:endParaRPr lang="tr-TR" sz="18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Üssü’l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Hakika</a:t>
            </a:r>
            <a:endParaRPr lang="tr-TR" sz="18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Hadis-i Erbain (40 hadis)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Tuhfetü’s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- Salikin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8309"/>
          </a:xfr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r-TR" dirty="0" smtClean="0"/>
              <a:t>Bektaşilik</a:t>
            </a:r>
            <a:endParaRPr lang="en-GB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2618509"/>
          </a:xfrm>
          <a:solidFill>
            <a:srgbClr val="99FF9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1450 yıllarından itibaren HURUFİLİK tesiri görülür.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XV. yüzyılda 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Şii 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tesiri görülür.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Hurufi, Şii tesirlerin olduğu dönemde BALIM SULTAN tarikatın başına geçer.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Hak- Muhammed-Ali inancını ve on iki imam kültünü Bektaşiliğin esasına koyar.</a:t>
            </a:r>
          </a:p>
          <a:p>
            <a:pPr>
              <a:buNone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(Bektaşiler “teslim taşı” denilen boyna taktıkları on iki köşeli yıldız on iki imamı temsil eder.)</a:t>
            </a:r>
          </a:p>
          <a:p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Tevella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ve </a:t>
            </a: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teberrayı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sistemleştirir.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Image result for teslim taş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3618" y="4973782"/>
            <a:ext cx="2937164" cy="1704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5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685800"/>
            <a:ext cx="5188857" cy="983343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Bektaşiliğin Doğuşu ve Yayılmasında Önemli İsimler</a:t>
            </a:r>
            <a:br>
              <a:rPr lang="tr-TR" sz="1800" b="1" dirty="0" smtClean="0">
                <a:latin typeface="Calibri" pitchFamily="34" charset="0"/>
                <a:cs typeface="Calibri" pitchFamily="34" charset="0"/>
              </a:rPr>
            </a:b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solidFill>
            <a:srgbClr val="DCB6B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Balım Sultan (922/1516)</a:t>
            </a:r>
          </a:p>
          <a:p>
            <a:pPr>
              <a:buFont typeface="Wingdings" pitchFamily="2" charset="2"/>
              <a:buChar char="§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Tarikatın ikinci Pir’idir.</a:t>
            </a:r>
          </a:p>
          <a:p>
            <a:pPr>
              <a:buFont typeface="Wingdings" pitchFamily="2" charset="2"/>
              <a:buChar char="§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II. Beyazıt Balım Sultanı tarikatın başına getirir.</a:t>
            </a:r>
          </a:p>
          <a:p>
            <a:pPr>
              <a:buFont typeface="Wingdings" pitchFamily="2" charset="2"/>
              <a:buChar char="§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Hacıbektaş Zaviyesi merkezli güçlü bir teşkilat oluşturur ve zaviyeleri kontrol altına alır.</a:t>
            </a:r>
          </a:p>
          <a:p>
            <a:pPr>
              <a:buFont typeface="Wingdings" pitchFamily="2" charset="2"/>
              <a:buChar char="§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Hak- Muhammed-Ali inancı</a:t>
            </a:r>
          </a:p>
          <a:p>
            <a:pPr>
              <a:buFont typeface="Wingdings" pitchFamily="2" charset="2"/>
              <a:buChar char="§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On iki imam kültürünü Bektaşiliğin esasları arasına yerleştiren kişidir.</a:t>
            </a:r>
            <a:endParaRPr lang="en-GB" sz="18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sz="half" idx="2"/>
          </p:nvPr>
        </p:nvSpPr>
        <p:spPr>
          <a:xfrm>
            <a:off x="6525403" y="3265714"/>
            <a:ext cx="5419854" cy="711201"/>
          </a:xfrm>
          <a:ln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buFont typeface="Wingdings" pitchFamily="2" charset="2"/>
              <a:buChar char="Ø"/>
            </a:pPr>
            <a:endParaRPr lang="tr-TR" sz="18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Abdal Musa: Rum Abdalları arasında  Bektaşi kültürünü yayar.</a:t>
            </a:r>
          </a:p>
          <a:p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0" name="Picture 4" descr="Image result for abdal mu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0973" y="4267200"/>
            <a:ext cx="5393267" cy="2311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6275" y="261257"/>
            <a:ext cx="4019096" cy="27540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37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Bektaşiliğin iki kolu vardır.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solidFill>
            <a:srgbClr val="DCB6B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ÇELEBİLER (Bel oğulları)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Hacı Bektaşi Veli’nin soyundan gelenler.</a:t>
            </a:r>
          </a:p>
          <a:p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solidFill>
            <a:srgbClr val="99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BABALAR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Hacı Bektaşi Veli’nin soyundan gelmeyi kabul etmeyenlerdir.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Kendilerinin yol evladı olduklarını iddia ederler.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26127"/>
          </a:xfr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Bektaşiliğin Tarihsel Süreci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1371600" y="2036619"/>
            <a:ext cx="9601200" cy="4087090"/>
          </a:xfrm>
          <a:solidFill>
            <a:srgbClr val="CCFF99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XV. Asırdan itibaren Osmanlı’da siyasi, dini, kültürel alanlarda etkili olmuş bir tarikattır.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Osmanlı merkezi yönetimi ile olumlu ve yakın ilişkileri olmuştur.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Yeniçerililer Hacı Bektaşi Veli’yi Pir olarak kabul ederlerdi.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1826- 1839 yılları arasında II. Mahmut’a karşı ayaklanmalar yapan  Yeniçeri Ocağı kapatılır. Bu olayla Bektaşiler ile merkezi yönetim ilişkileri bozulur.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Abdülaziz döneminde 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resmiyette 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yasaklı da olsa Bektaşi tekkeleri açılmaya başlanmış, hatta bir açılışa </a:t>
            </a: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Bezm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-i Alem Valide Sultan da katılmıştır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tr-TR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1925 Tekke ve Zaviyelerin Kapatılması Kanunu ile faaliyetlerine son verilir</a:t>
            </a:r>
            <a:r>
              <a:rPr lang="tr-TR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8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Dört kapı Kırk Makam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1371600" y="2286000"/>
            <a:ext cx="4821382" cy="4364182"/>
          </a:xfrm>
          <a:solidFill>
            <a:srgbClr val="EBF660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tr-TR" b="1" dirty="0" smtClean="0">
                <a:latin typeface="Calibri" pitchFamily="34" charset="0"/>
                <a:cs typeface="Calibri" pitchFamily="34" charset="0"/>
              </a:rPr>
              <a:t>Bektaşi inancında DÖRT KAPI- KIRK MAKAM tarikat mensubunun geçeceği manevi aşamalardır.</a:t>
            </a:r>
            <a:br>
              <a:rPr lang="tr-TR" b="1" dirty="0" smtClean="0">
                <a:latin typeface="Calibri" pitchFamily="34" charset="0"/>
                <a:cs typeface="Calibri" pitchFamily="34" charset="0"/>
              </a:rPr>
            </a:br>
            <a:r>
              <a:rPr lang="tr-TR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b="1" dirty="0" smtClean="0">
                <a:latin typeface="Calibri" pitchFamily="34" charset="0"/>
                <a:cs typeface="Calibri" pitchFamily="34" charset="0"/>
              </a:rPr>
            </a:br>
            <a:r>
              <a:rPr lang="tr-TR" b="1" dirty="0" smtClean="0">
                <a:latin typeface="Calibri" pitchFamily="34" charset="0"/>
                <a:cs typeface="Calibri" pitchFamily="34" charset="0"/>
              </a:rPr>
              <a:t>Hacı Bektaşi Veli, </a:t>
            </a:r>
            <a:r>
              <a:rPr lang="tr-TR" b="1" dirty="0" err="1" smtClean="0">
                <a:latin typeface="Calibri" pitchFamily="34" charset="0"/>
                <a:cs typeface="Calibri" pitchFamily="34" charset="0"/>
              </a:rPr>
              <a:t>Makâlat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 adlı eserinde tarikatın öğretisini bu şekilde  düzenlemiştir. </a:t>
            </a:r>
            <a:br>
              <a:rPr lang="tr-TR" b="1" dirty="0" smtClean="0">
                <a:latin typeface="Calibri" pitchFamily="34" charset="0"/>
                <a:cs typeface="Calibri" pitchFamily="34" charset="0"/>
              </a:rPr>
            </a:br>
            <a:r>
              <a:rPr lang="tr-TR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b="1" dirty="0" smtClean="0">
                <a:latin typeface="Calibri" pitchFamily="34" charset="0"/>
                <a:cs typeface="Calibri" pitchFamily="34" charset="0"/>
              </a:rPr>
            </a:br>
            <a:r>
              <a:rPr lang="tr-TR" b="1" dirty="0" smtClean="0">
                <a:latin typeface="Calibri" pitchFamily="34" charset="0"/>
                <a:cs typeface="Calibri" pitchFamily="34" charset="0"/>
              </a:rPr>
              <a:t>Pirlerin bu kapı ve makamları bilmesi ve yola giren herkese öğretmesi şarttır.</a:t>
            </a:r>
            <a:br>
              <a:rPr lang="tr-TR" b="1" dirty="0" smtClean="0">
                <a:latin typeface="Calibri" pitchFamily="34" charset="0"/>
                <a:cs typeface="Calibri" pitchFamily="34" charset="0"/>
              </a:rPr>
            </a:br>
            <a:endParaRPr lang="en-GB" dirty="0"/>
          </a:p>
        </p:txBody>
      </p:sp>
      <p:pic>
        <p:nvPicPr>
          <p:cNvPr id="1030" name="Picture 6" descr="Image result for dört kapı kırk mak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0072" y="2438399"/>
            <a:ext cx="5306291" cy="4165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83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371600" y="443345"/>
            <a:ext cx="9601200" cy="1728355"/>
          </a:xfrm>
          <a:solidFill>
            <a:srgbClr val="DCB6BF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ŞERİAT KAPISI VE MAKAMINDA YAPILMASI GEREKENLER</a:t>
            </a:r>
            <a:br>
              <a:rPr lang="tr-TR" sz="1800" b="1" dirty="0" smtClean="0">
                <a:latin typeface="Calibri" pitchFamily="34" charset="0"/>
                <a:cs typeface="Calibri" pitchFamily="34" charset="0"/>
              </a:rPr>
            </a:b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1371599" y="2355273"/>
            <a:ext cx="9615055" cy="4087091"/>
          </a:xfrm>
          <a:solidFill>
            <a:srgbClr val="CC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İman etmek</a:t>
            </a:r>
          </a:p>
          <a:p>
            <a:pPr>
              <a:buFont typeface="Wingdings" pitchFamily="2" charset="2"/>
              <a:buChar char="§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İlim öğrenmek</a:t>
            </a:r>
          </a:p>
          <a:p>
            <a:pPr>
              <a:buFont typeface="Wingdings" pitchFamily="2" charset="2"/>
              <a:buChar char="§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İbadet etmek</a:t>
            </a:r>
          </a:p>
          <a:p>
            <a:pPr>
              <a:buFont typeface="Wingdings" pitchFamily="2" charset="2"/>
              <a:buChar char="§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Helal kazanmak ve faizi haram kılmak</a:t>
            </a:r>
          </a:p>
          <a:p>
            <a:pPr>
              <a:buFont typeface="Wingdings" pitchFamily="2" charset="2"/>
              <a:buChar char="§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Nikah kıymak</a:t>
            </a:r>
          </a:p>
          <a:p>
            <a:pPr>
              <a:buFont typeface="Wingdings" pitchFamily="2" charset="2"/>
              <a:buChar char="§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Hayız ve lohusalık hallerine riayet etmek</a:t>
            </a:r>
          </a:p>
          <a:p>
            <a:pPr>
              <a:buFont typeface="Wingdings" pitchFamily="2" charset="2"/>
              <a:buChar char="§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Cemaat sünnetine uymak</a:t>
            </a:r>
          </a:p>
          <a:p>
            <a:pPr>
              <a:buFont typeface="Wingdings" pitchFamily="2" charset="2"/>
              <a:buChar char="§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Şefkatli olmak</a:t>
            </a:r>
          </a:p>
          <a:p>
            <a:pPr>
              <a:buFont typeface="Wingdings" pitchFamily="2" charset="2"/>
              <a:buChar char="§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Temiz yemek ve giyinmek, İyiliği emredip kötülükten sakındırmak.</a:t>
            </a:r>
          </a:p>
          <a:p>
            <a:endParaRPr lang="tr-TR" sz="18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4" name="AutoShape 2" descr="Image result for dört kapı kırk mak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Image result for dört kapı kırk mak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Image result for dört kapı kırk mak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2" name="AutoShape 10" descr="Image result for dört kapı kırk mak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4" name="AutoShape 1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6" name="AutoShape 1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8" name="AutoShape 1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10" name="AutoShape 1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12" name="AutoShape 20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14" name="AutoShape 2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16" name="AutoShape 2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18" name="AutoShape 26" descr="Image result for dört kapı kırk mak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5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224655" cy="1143000"/>
          </a:xfr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TARİKAT KAPISI VE MAKAMI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71600" y="2036618"/>
            <a:ext cx="4128655" cy="4114800"/>
          </a:xfrm>
          <a:solidFill>
            <a:srgbClr val="99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Tövbe etmek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Mürit olma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Saç kesmek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Nefis </a:t>
            </a: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mücahadesi</a:t>
            </a:r>
            <a:endParaRPr lang="tr-TR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Hizmet etmek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Korkmak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Ümit var olmak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İbret almak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Nasihat ve muhabbet sahibi olmak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Özünü fakir görmek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4514" name="Picture 2" descr="Image result for BEKTAŞİLİK HAKİKAT KAPI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0472" y="2078181"/>
            <a:ext cx="5749637" cy="4123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85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51012" y="520701"/>
            <a:ext cx="8689976" cy="2042617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smtClean="0"/>
              <a:t>TASAVVUF II </a:t>
            </a:r>
            <a:r>
              <a:rPr lang="tr-TR" sz="4400" b="1" dirty="0"/>
              <a:t/>
            </a:r>
            <a:br>
              <a:rPr lang="tr-TR" sz="4400" b="1" dirty="0"/>
            </a:br>
            <a:endParaRPr lang="tr-TR" sz="40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51012" y="2563318"/>
            <a:ext cx="8689976" cy="2670164"/>
          </a:xfrm>
        </p:spPr>
        <p:txBody>
          <a:bodyPr>
            <a:noAutofit/>
          </a:bodyPr>
          <a:lstStyle/>
          <a:p>
            <a:pPr algn="just"/>
            <a:r>
              <a:rPr lang="tr-TR" sz="29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tr-TR" sz="2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HAFTA  </a:t>
            </a:r>
          </a:p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54688" algn="r"/>
              </a:tabLst>
            </a:pPr>
            <a:r>
              <a:rPr lang="tr-TR" altLang="tr-TR" sz="5400" b="1" cap="none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ALEVİLİK-BEKTAŞİLİK</a:t>
            </a:r>
            <a:r>
              <a:rPr lang="tr-TR" altLang="tr-TR" sz="2500" b="1" cap="none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tr-TR" altLang="tr-TR" sz="2500" b="1" cap="none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018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5073"/>
          </a:xfr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Marifet Kapısında Bulunan On Makam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71600" y="1717965"/>
            <a:ext cx="4738255" cy="4544290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Edep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Korku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Perhizkarlık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Sabır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Utanmak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Cömertlik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Bilgi sahibi olma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Miskinlik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Benlikten vazgeçerek kişinin Allah’a vermesi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Marifet sahibi olmak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Kendini bilmek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0" name="AutoShape 2" descr="Image result for BEKTAŞİLİK HAKİKAT KAP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Image result for BEKTAŞİLİK HAKİKAT KAP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4" name="AutoShape 6" descr="Image result for BEKTAŞİLİK HAKİKAT KAP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6" name="AutoShape 8" descr="Image result for BEKTAŞİLİK HAKİKAT KAP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8" name="AutoShape 10" descr="Image result for BEKTAŞİLİK HAKİKAT KAP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3500" name="Picture 1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9611" y="2022764"/>
            <a:ext cx="3810000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72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404764" cy="907473"/>
          </a:xfr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HAKİKAT KAPISI VE MAKAMLARI</a:t>
            </a:r>
            <a:br>
              <a:rPr lang="tr-TR" sz="2400" b="1" dirty="0" smtClean="0">
                <a:latin typeface="Calibri" pitchFamily="34" charset="0"/>
                <a:cs typeface="Calibri" pitchFamily="34" charset="0"/>
              </a:rPr>
            </a:b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85455" y="1884220"/>
            <a:ext cx="5417127" cy="4475017"/>
          </a:xfrm>
          <a:solidFill>
            <a:srgbClr val="DCB6BF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Mütevazı olmak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Herkese aynı gözle bakıp ayıplamamak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İyilik yapmak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Güven insanı olmak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Allah’a itaatkar olmak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Sohbet etmek, hakikat sırlarını söylememek</a:t>
            </a:r>
          </a:p>
          <a:p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Seyr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ü </a:t>
            </a: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süluka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girmek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Sır saklamak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Allah’a yalvarıp yakarmak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Allah’ın varlığını müşahede etmek ve O’na ulaşmak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5927" y="1911928"/>
            <a:ext cx="4073237" cy="4461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16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3900" y="653144"/>
            <a:ext cx="3855720" cy="696686"/>
          </a:xfr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Alevilik Bektaşilikte Temel Farklar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56020" y="2220685"/>
            <a:ext cx="5212080" cy="3640365"/>
          </a:xfr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>
              <a:buNone/>
            </a:pPr>
            <a:endParaRPr lang="tr-TR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Hz Ali ve </a:t>
            </a:r>
            <a:r>
              <a:rPr lang="tr-T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Ehl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-i </a:t>
            </a:r>
            <a:r>
              <a:rPr lang="tr-T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Beyt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sevgisi, 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Tevella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Hz Ali ve </a:t>
            </a:r>
            <a:r>
              <a:rPr lang="tr-T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Ehl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-i </a:t>
            </a:r>
            <a:r>
              <a:rPr lang="tr-T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Beyti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sevmek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Teberra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Hz Ali ve </a:t>
            </a:r>
            <a:r>
              <a:rPr lang="tr-T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Ehl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-i </a:t>
            </a:r>
            <a:r>
              <a:rPr lang="tr-T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Beyt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düşmanlarına düşman olmak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Hak- Muhammed- Ali anlayışları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 iki imam inancı ortak yönleridir. Bu nedenle Bektaşiliğe Alevilik adı da verilir.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723900" y="2380343"/>
            <a:ext cx="3855720" cy="3487057"/>
          </a:xfrm>
          <a:solidFill>
            <a:srgbClr val="CCFF99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Alevilikte soya bağlılık esastır.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Bektaşilik 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bir tarikattır. Esaslarına uyan tarikata girebilir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tr-TR" sz="18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6458857" y="725714"/>
            <a:ext cx="4005943" cy="580572"/>
          </a:xfrm>
          <a:prstGeom prst="round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Alevi-Bektaşilik Ortak İnançları</a:t>
            </a:r>
          </a:p>
        </p:txBody>
      </p:sp>
    </p:spTree>
    <p:extLst>
      <p:ext uri="{BB962C8B-B14F-4D97-AF65-F5344CB8AC3E}">
        <p14:creationId xmlns:p14="http://schemas.microsoft.com/office/powerpoint/2010/main" val="29562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1" y="685800"/>
            <a:ext cx="9572170" cy="722086"/>
          </a:xfr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İnançlar Arası Farklılıklar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371600" y="1658319"/>
            <a:ext cx="4447786" cy="3753131"/>
          </a:xfrm>
          <a:solidFill>
            <a:srgbClr val="DCB6BF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ALEVİLİK</a:t>
            </a:r>
          </a:p>
          <a:p>
            <a:r>
              <a:rPr lang="tr-TR" sz="1800" dirty="0" smtClean="0">
                <a:latin typeface="Calibri" pitchFamily="34" charset="0"/>
                <a:cs typeface="Calibri" pitchFamily="34" charset="0"/>
              </a:rPr>
              <a:t>Alevilik bir fırkadır, kimliktir.</a:t>
            </a:r>
          </a:p>
          <a:p>
            <a:r>
              <a:rPr lang="tr-TR" sz="1800" dirty="0" smtClean="0">
                <a:latin typeface="Calibri" pitchFamily="34" charset="0"/>
                <a:cs typeface="Calibri" pitchFamily="34" charset="0"/>
              </a:rPr>
              <a:t>Gizlilik esas alınmıştır.</a:t>
            </a:r>
          </a:p>
          <a:p>
            <a:r>
              <a:rPr lang="tr-TR" sz="1800" dirty="0" smtClean="0">
                <a:latin typeface="Calibri" pitchFamily="34" charset="0"/>
                <a:cs typeface="Calibri" pitchFamily="34" charset="0"/>
              </a:rPr>
              <a:t>Soy esastır.</a:t>
            </a:r>
          </a:p>
          <a:p>
            <a:r>
              <a:rPr lang="tr-TR" sz="1800" dirty="0" smtClean="0">
                <a:latin typeface="Calibri" pitchFamily="34" charset="0"/>
                <a:cs typeface="Calibri" pitchFamily="34" charset="0"/>
              </a:rPr>
              <a:t>Alevilikte “Dede- Baba” seçimi vardır.</a:t>
            </a:r>
          </a:p>
          <a:p>
            <a:r>
              <a:rPr lang="tr-TR" sz="1800" dirty="0" smtClean="0">
                <a:latin typeface="Calibri" pitchFamily="34" charset="0"/>
                <a:cs typeface="Calibri" pitchFamily="34" charset="0"/>
              </a:rPr>
              <a:t>“Humus”.</a:t>
            </a:r>
          </a:p>
          <a:p>
            <a:r>
              <a:rPr lang="tr-TR" sz="1800" dirty="0" smtClean="0">
                <a:latin typeface="Calibri" pitchFamily="34" charset="0"/>
                <a:cs typeface="Calibri" pitchFamily="34" charset="0"/>
              </a:rPr>
              <a:t>Hacı Bektaşi Veli yanında nesebi Hz Muhammed’e dayanan birçok piri kabul ederler.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25403" y="1658320"/>
            <a:ext cx="4447786" cy="3753130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BEKTAŞİLİK</a:t>
            </a:r>
          </a:p>
          <a:p>
            <a:r>
              <a:rPr lang="tr-TR" sz="1800" dirty="0" err="1" smtClean="0">
                <a:latin typeface="Calibri" pitchFamily="34" charset="0"/>
                <a:cs typeface="Calibri" pitchFamily="34" charset="0"/>
              </a:rPr>
              <a:t>Bekatişilik</a:t>
            </a:r>
            <a:r>
              <a:rPr lang="tr-TR" sz="1800" dirty="0" smtClean="0">
                <a:latin typeface="Calibri" pitchFamily="34" charset="0"/>
                <a:cs typeface="Calibri" pitchFamily="34" charset="0"/>
              </a:rPr>
              <a:t> bir tarikattır.</a:t>
            </a:r>
          </a:p>
          <a:p>
            <a:r>
              <a:rPr lang="tr-TR" sz="1800" dirty="0" smtClean="0">
                <a:latin typeface="Calibri" pitchFamily="34" charset="0"/>
                <a:cs typeface="Calibri" pitchFamily="34" charset="0"/>
              </a:rPr>
              <a:t>Herkese açıktır.</a:t>
            </a:r>
          </a:p>
          <a:p>
            <a:r>
              <a:rPr lang="tr-TR" sz="1800" dirty="0" smtClean="0">
                <a:latin typeface="Calibri" pitchFamily="34" charset="0"/>
                <a:cs typeface="Calibri" pitchFamily="34" charset="0"/>
              </a:rPr>
              <a:t>Sonradan  Bektaşi olunabilir.</a:t>
            </a:r>
          </a:p>
          <a:p>
            <a:r>
              <a:rPr lang="tr-TR" sz="1800" dirty="0" smtClean="0">
                <a:latin typeface="Calibri" pitchFamily="34" charset="0"/>
                <a:cs typeface="Calibri" pitchFamily="34" charset="0"/>
              </a:rPr>
              <a:t>Bektaşilikte de “dede- baba” seçimi vardır.</a:t>
            </a:r>
          </a:p>
          <a:p>
            <a:r>
              <a:rPr lang="tr-TR" sz="1800" dirty="0" smtClean="0">
                <a:latin typeface="Calibri" pitchFamily="34" charset="0"/>
                <a:cs typeface="Calibri" pitchFamily="34" charset="0"/>
              </a:rPr>
              <a:t>“Nezir”.</a:t>
            </a:r>
          </a:p>
          <a:p>
            <a:r>
              <a:rPr lang="tr-TR" sz="1800" dirty="0" smtClean="0">
                <a:latin typeface="Calibri" pitchFamily="34" charset="0"/>
                <a:cs typeface="Calibri" pitchFamily="34" charset="0"/>
              </a:rPr>
              <a:t>Hacı Bektaşi Veli’yi pir olarak tanırlar.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91771" y="682171"/>
            <a:ext cx="9608458" cy="928915"/>
          </a:xfr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Uygulamalarda Farklılıklar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371600" y="1764743"/>
            <a:ext cx="4447786" cy="2139601"/>
          </a:xfr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Aleviler’de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“muhasip” veya “</a:t>
            </a: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ahiret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kardeşliği” uygulaması vardır.</a:t>
            </a:r>
          </a:p>
          <a:p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Mücerred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erkanı yoktur.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Tarikat düzeni içinde değildir</a:t>
            </a:r>
            <a:r>
              <a:rPr lang="tr-TR" sz="1800" dirty="0" smtClean="0"/>
              <a:t>.</a:t>
            </a:r>
            <a:endParaRPr lang="en-GB" sz="18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25403" y="1764743"/>
            <a:ext cx="4447786" cy="2125086"/>
          </a:xfr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Bektaşilik’te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böyle bir uygulama yoktur.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Balım Sultan’la başlamış olan “</a:t>
            </a: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mücerred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(bekar derviş) uygulaması vardır.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Tarikat düzenindedir.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Image result for alevil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742" y="4043486"/>
            <a:ext cx="7155544" cy="1965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34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1465942" y="1247775"/>
            <a:ext cx="4833257" cy="4021649"/>
          </a:xfr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Bektaşiler ve Aleviler arasındaki farklar birtakım sosyal faktörlerden kaynaklanmaktadır.</a:t>
            </a:r>
            <a:r>
              <a:rPr lang="tr-TR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 Her ikisi de “On iki İmamı” tanır ve özellikle Cafer-i Sadık’a (ö. 148/765) büyük saygı duyarlar.</a:t>
            </a:r>
            <a:b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 Her iki anlayışta Muharrem ayının başlarında “Matem Geceleri” vardır.</a:t>
            </a:r>
            <a:b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 Şiilerden aldıkları “</a:t>
            </a:r>
            <a:r>
              <a:rPr lang="tr-T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Tevella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”  ve “</a:t>
            </a:r>
            <a:r>
              <a:rPr lang="tr-T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Teberra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” doktrini ve “ayin-i cem” ikisinde de vardır.</a:t>
            </a:r>
            <a:b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 21 Martta kutlanan Nevruz</a:t>
            </a:r>
            <a:r>
              <a:rPr lang="tr-TR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uygulaması vardır</a:t>
            </a:r>
            <a:endParaRPr lang="en-GB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1436914" y="188686"/>
            <a:ext cx="10043886" cy="9144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İnançlar Arası Benzerlikler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1085" y="1247775"/>
            <a:ext cx="4989739" cy="40216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60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yagram"/>
          <p:cNvGraphicFramePr/>
          <p:nvPr/>
        </p:nvGraphicFramePr>
        <p:xfrm>
          <a:off x="1248229" y="-203201"/>
          <a:ext cx="3885067" cy="211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2" name="Picture 2" descr="Image result for cem ayini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7"/>
          <a:srcRect l="13585" r="13585"/>
          <a:stretch>
            <a:fillRect/>
          </a:stretch>
        </p:blipFill>
        <p:spPr bwMode="auto">
          <a:xfrm>
            <a:off x="6758642" y="1712685"/>
            <a:ext cx="3861841" cy="35269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1" name="10 Yuvarlatılmış Dikdörtgen"/>
          <p:cNvSpPr/>
          <p:nvPr/>
        </p:nvSpPr>
        <p:spPr>
          <a:xfrm>
            <a:off x="783770" y="1190172"/>
            <a:ext cx="4702629" cy="9144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Cem: toplanmak , bir araya  gelmek bütünleşmek anlamındadır.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3" name="12 Yuvarlatılmış Dikdörtgen"/>
          <p:cNvSpPr/>
          <p:nvPr/>
        </p:nvSpPr>
        <p:spPr>
          <a:xfrm>
            <a:off x="783771" y="2510972"/>
            <a:ext cx="4717143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Cem evi: Cem ayinlerinin yapıldığı yerdir.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13 Yuvarlatılmış Dikdörtgen"/>
          <p:cNvSpPr/>
          <p:nvPr/>
        </p:nvSpPr>
        <p:spPr>
          <a:xfrm>
            <a:off x="783770" y="3759199"/>
            <a:ext cx="4746173" cy="103051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Semah: Alevilik ve Bektaşilikte ceme katılanların ayakta dönerek icra ettikleri ayindir.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" name="14 Yuvarlatılmış Dikdörtgen"/>
          <p:cNvSpPr/>
          <p:nvPr/>
        </p:nvSpPr>
        <p:spPr>
          <a:xfrm>
            <a:off x="812799" y="5355771"/>
            <a:ext cx="4659085" cy="100148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On iki hizmet: Cem icra edilirken yerine getirilmesi gereken hizmetlere verilen ad.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26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64343" y="449944"/>
            <a:ext cx="9593943" cy="727927"/>
          </a:xfr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tr-T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Alevi- Bektaşi kavramları bir arada kullanılmaktadır.</a:t>
            </a:r>
            <a:endParaRPr lang="en-GB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1371600" y="1441342"/>
            <a:ext cx="9586686" cy="3099661"/>
          </a:xfrm>
          <a:solidFill>
            <a:srgbClr val="DCB6BF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Alevi- Bektaşiliği günümüzde birbirinden bağımsız olarak ele almak pek mümkün değildir.</a:t>
            </a:r>
          </a:p>
          <a:p>
            <a:pPr>
              <a:buFont typeface="Wingdings" pitchFamily="2" charset="2"/>
              <a:buChar char="v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Her ikisi de  Türk İslam olgusuna bağlıdır.</a:t>
            </a:r>
          </a:p>
          <a:p>
            <a:pPr>
              <a:buFont typeface="Wingdings" pitchFamily="2" charset="2"/>
              <a:buChar char="v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Alevi  ve Bektaşilik, inanç, ahlak esasları ve edebiyat alanında ortak yönlere sahiptir.</a:t>
            </a:r>
          </a:p>
          <a:p>
            <a:pPr>
              <a:buFont typeface="Wingdings" pitchFamily="2" charset="2"/>
              <a:buChar char="v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Bu inanç tarihi, sosyolojik, ve kültürel bakımdan zengindir.</a:t>
            </a:r>
          </a:p>
          <a:p>
            <a:pPr>
              <a:buFont typeface="Wingdings" pitchFamily="2" charset="2"/>
              <a:buChar char="v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Temelini hoşgörü oluşturur.</a:t>
            </a:r>
          </a:p>
          <a:p>
            <a:pPr>
              <a:buFont typeface="Wingdings" pitchFamily="2" charset="2"/>
              <a:buChar char="v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Farklı  birçok inancı bünyesine adapte etmiştir. </a:t>
            </a:r>
            <a:endParaRPr lang="en-GB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 descr="Image result for alevi bektaş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6314" y="4649492"/>
            <a:ext cx="3810000" cy="1635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95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8856" y="729343"/>
            <a:ext cx="9579429" cy="678543"/>
          </a:xfr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Alevilik ve Şiilik Arasındaki Farklar</a:t>
            </a:r>
            <a:b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en-GB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78856" y="1580828"/>
            <a:ext cx="9593943" cy="2817001"/>
          </a:xfr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Alevilikte </a:t>
            </a:r>
            <a:r>
              <a:rPr lang="tr-T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Ehl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-i </a:t>
            </a:r>
            <a:r>
              <a:rPr lang="tr-T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Beyt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bir değerdir.</a:t>
            </a:r>
          </a:p>
          <a:p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Aleviler, Şia’nın aksine Hz Ali ve soyunun siyasi ve hukuki yetkiyi Hz Peygamberden aldığını kabul ederler.</a:t>
            </a:r>
          </a:p>
          <a:p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Hz. Ali ve soyunun, siyasi iktidarın sahipleri olmaları hasebiyle bunun için mücadeleyi gereksiz bulurlar.</a:t>
            </a:r>
          </a:p>
          <a:p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 iki İmam’ı siyasal önder değil manevi rehber olarak görürler.</a:t>
            </a:r>
          </a:p>
          <a:p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Şia’da İmam’a inanmak iman esaslarından iken Alevi kaynaklarda böyle bir inanç esası zikredilmez. </a:t>
            </a:r>
            <a:endParaRPr lang="en-GB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4" name="AutoShape 2" descr="Image result for SAFEVİLİ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3796" name="AutoShape 4" descr="Image result for SAFEVİLİ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33798" name="Picture 6" descr="Image result for SAFEVİLİ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4397829"/>
            <a:ext cx="9448799" cy="2191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85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8857" y="870858"/>
            <a:ext cx="9550399" cy="740227"/>
          </a:xfr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ctr"/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Alevilikte Allah ve Hz Muhammed (sav) Telakkisi</a:t>
            </a:r>
            <a:br>
              <a:rPr lang="tr-TR" sz="1800" b="1" dirty="0" smtClean="0"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latin typeface="Calibri" pitchFamily="34" charset="0"/>
                <a:cs typeface="Calibri" pitchFamily="34" charset="0"/>
              </a:rPr>
            </a:b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HAK/ ALLAH 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3111091"/>
          </a:xfrm>
          <a:solidFill>
            <a:srgbClr val="DCB6BF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Alevilik İslamiyet’in uluhiyet anlayışına yakın olsa da eski inançların etkisinden dolayı “esnek” bir yapıdadır.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Aleviliğin temel kaynaklarda Besmele zikredilerek Allah’ın Rahman ve Rahim oluşuna vurgu yapılır.</a:t>
            </a:r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HZ MUHAMMED (sav)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3111091"/>
          </a:xfrm>
          <a:solidFill>
            <a:srgbClr val="DCB6B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Yarı kapalı Peygamberlik anlayışları vardır.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Peygamberlik 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kabul 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edilmiş saygı duyulmuştur.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Hacı Bektaş </a:t>
            </a: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Velayetnamesi’nde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, cem </a:t>
            </a: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âyinlerinde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 Hz. Peygamber’e salat selam getirilir.</a:t>
            </a:r>
          </a:p>
        </p:txBody>
      </p:sp>
    </p:spTree>
    <p:extLst>
      <p:ext uri="{BB962C8B-B14F-4D97-AF65-F5344CB8AC3E}">
        <p14:creationId xmlns:p14="http://schemas.microsoft.com/office/powerpoint/2010/main" val="4379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8511CAE-6AAD-4026-90B0-6917258C1C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8A2DFE20-1EAE-45A9-AD16-D4DBD0ABBB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7388763A-4025-4433-A72C-457FC3763E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998DF01-F0B2-4A70-BC52-81A991E09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068" y="3227898"/>
            <a:ext cx="2749177" cy="2233706"/>
          </a:xfrm>
          <a:prstGeom prst="rect">
            <a:avLst/>
          </a:prstGeom>
          <a:ln>
            <a:noFill/>
          </a:ln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9CC622ED-4E0E-487B-A6F3-BD982A395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023" y="1681499"/>
            <a:ext cx="2749177" cy="20618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4186" y="634028"/>
            <a:ext cx="3355942" cy="3732835"/>
          </a:xfr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4500" dirty="0" smtClean="0"/>
              <a:t>ALEVİLİK   </a:t>
            </a:r>
            <a:r>
              <a:rPr lang="en-US" sz="4500" dirty="0"/>
              <a:t>BEKTAŞİLİK</a:t>
            </a: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2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8857" y="870858"/>
            <a:ext cx="9550399" cy="740227"/>
          </a:xfr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ctr"/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Alevilikte Allah ve Hz Muhammed (sav) </a:t>
            </a: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Telakkilsi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latin typeface="Calibri" pitchFamily="34" charset="0"/>
                <a:cs typeface="Calibri" pitchFamily="34" charset="0"/>
              </a:rPr>
            </a:b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HAK/ ALLAH 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3111091"/>
          </a:xfrm>
          <a:solidFill>
            <a:srgbClr val="DCB6BF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Tevhid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, Aleviliğin temel inançlarından biridir.</a:t>
            </a:r>
            <a:endParaRPr lang="en-GB" sz="1800" dirty="0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HZ MUHAMMED (sav)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3111091"/>
          </a:xfrm>
          <a:solidFill>
            <a:srgbClr val="DCB6B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Dinimiz, Muhammed dinidir derler.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Kaygusuz Abdal </a:t>
            </a: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Menakıpnamesi’nde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 Hz. Peygamber’in kabrini ziyaretinden bahseder.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Kaynaklarında Peygamber konulu şiirlerine rastlanmaktadır.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1451429" y="852408"/>
            <a:ext cx="9681028" cy="743917"/>
          </a:xfr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Hz Ali- Velayet Şahı</a:t>
            </a:r>
            <a:endParaRPr lang="en-GB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idx="4294967295"/>
          </p:nvPr>
        </p:nvSpPr>
        <p:spPr>
          <a:xfrm>
            <a:off x="1465943" y="1828801"/>
            <a:ext cx="4455885" cy="4238170"/>
          </a:xfr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just"/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Aleviliğin dini öğretiler kitabı </a:t>
            </a:r>
            <a:r>
              <a:rPr lang="tr-TR" sz="1800" b="1" i="1" dirty="0" smtClean="0">
                <a:latin typeface="Calibri" pitchFamily="34" charset="0"/>
                <a:cs typeface="Calibri" pitchFamily="34" charset="0"/>
              </a:rPr>
              <a:t>BUYRUK’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ta Hz Ali hakkında aşkın tanrı fikriyle beraber onun bazı özellikleri zikredilse de açıkça uluhiyet atfedilmemektedir.</a:t>
            </a:r>
          </a:p>
          <a:p>
            <a:pPr algn="just"/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Hz Ali’nin velayetine atıf vardır.</a:t>
            </a:r>
          </a:p>
          <a:p>
            <a:pPr algn="just"/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Kelime-i Şahadet’e Ali’nin Allah’ın velisi olduğu bilinmektedir. “</a:t>
            </a: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Aliyen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veliyullah” şeklinde geçer.</a:t>
            </a:r>
          </a:p>
          <a:p>
            <a:pPr algn="just"/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Alevi dedeleri Hz Ali’ye derin bir sevgi ve saygı duyar.</a:t>
            </a:r>
          </a:p>
          <a:p>
            <a:pPr algn="just"/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Alevilikteki Hz Ali sevgisi  tarihi şahsiyetinden farklılık arz etmektedir.</a:t>
            </a:r>
          </a:p>
          <a:p>
            <a:pPr algn="just"/>
            <a:endParaRPr lang="en-GB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890" name="Picture 2" descr="Image result for buyruk kitabı ok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2743" y="2409371"/>
            <a:ext cx="2467429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92" name="Picture 4" descr="Image result for buyruk kitabı İLK NÜS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9918" y="3512457"/>
            <a:ext cx="1999070" cy="30833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7894" name="AutoShape 6" descr="Image result for buyruk kitabı İLK NÜS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7896" name="AutoShape 8" descr="Image result for buyruk kitabı İLK NÜS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7898" name="AutoShape 10" descr="Image result for buyruk kitabı İLK NÜS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7900" name="AutoShape 12" descr="Image result for buyruk kitabı İLK NÜS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7902" name="AutoShape 14" descr="Image result for buyruk kitabı İLK NÜS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7904" name="AutoShape 16" descr="Image result for buyruk kitabı İLK NÜS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6327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>
            <p:extLst>
              <p:ext uri="{D42A27DB-BD31-4B8C-83A1-F6EECF244321}">
                <p14:modId xmlns:p14="http://schemas.microsoft.com/office/powerpoint/2010/main" val="2907000621"/>
              </p:ext>
            </p:extLst>
          </p:nvPr>
        </p:nvGraphicFramePr>
        <p:xfrm>
          <a:off x="1538515" y="671891"/>
          <a:ext cx="9114971" cy="5514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01370" y="685800"/>
            <a:ext cx="9056858" cy="896257"/>
          </a:xfr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Dört Kapının içeriği Kırk Makamı ifade eder. </a:t>
            </a:r>
            <a:endParaRPr lang="en-GB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Yuvarlatılmış Dikdörtgen"/>
          <p:cNvSpPr/>
          <p:nvPr/>
        </p:nvSpPr>
        <p:spPr>
          <a:xfrm>
            <a:off x="1843314" y="2278251"/>
            <a:ext cx="3814901" cy="1277749"/>
          </a:xfrm>
          <a:prstGeom prst="roundRect">
            <a:avLst/>
          </a:prstGeom>
          <a:solidFill>
            <a:srgbClr val="EBF6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ŞERİAT KAPISI:  İnanmak, ilim öğrenmek, ibadet etmek, helal kazanmak, haramlardan kaçınmak gibi konuları kapsar.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1872344" y="3991428"/>
            <a:ext cx="3771310" cy="1386483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TARİKAT KAPISI: Tarikatın makamları, mürşitten el almak, tövbe etmek, talip olmak,sabırlı olmak, saygılı olmak…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6545943" y="2278251"/>
            <a:ext cx="4484586" cy="1335807"/>
          </a:xfrm>
          <a:prstGeom prst="roundRect">
            <a:avLst/>
          </a:prstGeom>
          <a:solidFill>
            <a:srgbClr val="DCB6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MARİFET KAPISI: Edepli, haya sahibi, heybet sabır, teslimiyet, rıza gibi kavramları ifade eder.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6531429" y="4005943"/>
            <a:ext cx="4528457" cy="1371968"/>
          </a:xfrm>
          <a:prstGeom prst="round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HAKİKAT KAPISI: Alçak gönüllü olmak, Muhammed- Ali yoluna boyun eğmek, eline-beline-diline sahip olmak, tevekkül, sır, Tanrı hasretini gönülde canlı tutmaktır.</a:t>
            </a:r>
            <a:b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0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Başlık"/>
          <p:cNvSpPr>
            <a:spLocks noGrp="1"/>
          </p:cNvSpPr>
          <p:nvPr>
            <p:ph type="title"/>
          </p:nvPr>
        </p:nvSpPr>
        <p:spPr>
          <a:xfrm>
            <a:off x="1313543" y="772886"/>
            <a:ext cx="9564914" cy="939800"/>
          </a:xfr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Musahiplik Erkanı</a:t>
            </a:r>
            <a:endParaRPr lang="en-GB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>
          <a:xfrm>
            <a:off x="1310768" y="2014780"/>
            <a:ext cx="9570464" cy="3852620"/>
          </a:xfrm>
          <a:solidFill>
            <a:srgbClr val="DCB6BF"/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Kardeş tutmak, kardeş edinmek anlamına gelir.</a:t>
            </a:r>
          </a:p>
          <a:p>
            <a:r>
              <a:rPr lang="tr-T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Alevilik’te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iki evli çiftin birbiriyle yol kardeşliği kurması demektir.</a:t>
            </a:r>
          </a:p>
          <a:p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Bunun bazı şartları vardır.</a:t>
            </a:r>
          </a:p>
          <a:p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Aynı dili konuşmak,</a:t>
            </a:r>
          </a:p>
          <a:p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Aynı yaşlarda olmak,</a:t>
            </a:r>
          </a:p>
          <a:p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Ekonomik düzeylerinin yakın olması,</a:t>
            </a:r>
          </a:p>
          <a:p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Aynı yerleşim yerinde hayat sürmek,</a:t>
            </a:r>
          </a:p>
          <a:p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Günümüzde sınırlı olsa da gelenek varlığını sürdürmektedir.</a:t>
            </a:r>
            <a:endParaRPr lang="en-GB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78429" y="685801"/>
            <a:ext cx="9035143" cy="848532"/>
          </a:xfr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Alevilikte Üç Sünnet</a:t>
            </a:r>
            <a:b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3" name="2 Oval"/>
          <p:cNvSpPr/>
          <p:nvPr/>
        </p:nvSpPr>
        <p:spPr>
          <a:xfrm>
            <a:off x="1959429" y="2119086"/>
            <a:ext cx="8273143" cy="1120060"/>
          </a:xfrm>
          <a:prstGeom prst="ellipse">
            <a:avLst/>
          </a:prstGeom>
          <a:solidFill>
            <a:srgbClr val="C88E9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Allah sevgisinin gönülde yer etmesi.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3 Oval"/>
          <p:cNvSpPr/>
          <p:nvPr/>
        </p:nvSpPr>
        <p:spPr>
          <a:xfrm>
            <a:off x="1836058" y="4601029"/>
            <a:ext cx="8519884" cy="1219199"/>
          </a:xfrm>
          <a:prstGeom prst="ellipse">
            <a:avLst/>
          </a:prstGeom>
          <a:solidFill>
            <a:srgbClr val="FF99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tr-T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Hz Ali sevgisinin gönülde yer etmesi…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Bunun da gereği olarak “yol” a teslim olmak ve teslimiyetin gereklerini yapmaktır.</a:t>
            </a: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4 Oval"/>
          <p:cNvSpPr/>
          <p:nvPr/>
        </p:nvSpPr>
        <p:spPr>
          <a:xfrm>
            <a:off x="1872343" y="3239146"/>
            <a:ext cx="8447314" cy="1318339"/>
          </a:xfrm>
          <a:prstGeom prst="ellipse">
            <a:avLst/>
          </a:prstGeom>
          <a:solidFill>
            <a:srgbClr val="CC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Hz Muhammed sevgisinin gönle konulması,</a:t>
            </a:r>
            <a:b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kin, büyüklenme gibi nefsani kötülükleri kalpten </a:t>
            </a:r>
            <a:r>
              <a:rPr kumimoji="0" lang="tr-T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uzaklaştırm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toplumla uyum içinde yaşama...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4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6186" y="870857"/>
            <a:ext cx="3855720" cy="537030"/>
          </a:xfr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Alevilikte Yedi Şart</a:t>
            </a: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GB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Metin Yer Tutucusu"/>
          <p:cNvSpPr>
            <a:spLocks noGrp="1"/>
          </p:cNvSpPr>
          <p:nvPr>
            <p:ph type="body" sz="half" idx="2"/>
          </p:nvPr>
        </p:nvSpPr>
        <p:spPr>
          <a:xfrm>
            <a:off x="723900" y="1875295"/>
            <a:ext cx="3855720" cy="3992105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Muhasip edinmek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Mürebbiye düşmek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Rehber sahibi olmak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Mürşide tabi olmak 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Tövbe almak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Sır tutmak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Hak ile sohbet etmektir.</a:t>
            </a:r>
            <a:endParaRPr lang="en-GB" sz="1800" b="1" dirty="0"/>
          </a:p>
        </p:txBody>
      </p:sp>
      <p:pic>
        <p:nvPicPr>
          <p:cNvPr id="1026" name="Picture 2" descr="Image result for ALEVİLİK YEDİ FARZ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544" b="3544"/>
          <a:stretch>
            <a:fillRect/>
          </a:stretch>
        </p:blipFill>
        <p:spPr bwMode="auto">
          <a:xfrm>
            <a:off x="6429829" y="924414"/>
            <a:ext cx="4782570" cy="492484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36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3900" y="679787"/>
            <a:ext cx="3855720" cy="1134499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NAMAZ İBADETİ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723900" y="1814287"/>
            <a:ext cx="3855720" cy="4230052"/>
          </a:xfrm>
          <a:solidFill>
            <a:srgbClr val="DCB6BF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Alevilerin namaza karşı tutumu aykırı olmamakla birlikte daha serbest, daha az ilgili veya ilgisiz şeklinde nitelenebilir. 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“Dört kapı kırk makam”ın ilk kapısı olan Şeriat kapısının üçüncü makamı ibadetler 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sayılmaktadır</a:t>
            </a:r>
            <a:endParaRPr lang="tr-TR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2 Resim Yer Tutucusu"/>
          <p:cNvSpPr txBox="1">
            <a:spLocks/>
          </p:cNvSpPr>
          <p:nvPr/>
        </p:nvSpPr>
        <p:spPr>
          <a:xfrm>
            <a:off x="5684520" y="115858"/>
            <a:ext cx="6659880" cy="6894542"/>
          </a:xfrm>
          <a:prstGeom prst="rect">
            <a:avLst/>
          </a:prstGeom>
        </p:spPr>
      </p:sp>
      <p:pic>
        <p:nvPicPr>
          <p:cNvPr id="41990" name="Picture 6" descr="Image result for ALEVİ NAMAZ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7125" r="17125"/>
          <a:stretch>
            <a:fillRect/>
          </a:stretch>
        </p:blipFill>
        <p:spPr bwMode="auto">
          <a:xfrm>
            <a:off x="6545943" y="2249714"/>
            <a:ext cx="4354286" cy="3628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31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3900" y="679787"/>
            <a:ext cx="3855720" cy="1134499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NAMAZ İBADETİ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723900" y="1814286"/>
            <a:ext cx="3855720" cy="3579123"/>
          </a:xfrm>
          <a:solidFill>
            <a:srgbClr val="DCB6BF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Cem olanların  Halka Namazında insanın önünde </a:t>
            </a:r>
            <a:r>
              <a:rPr lang="tr-T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eğilinir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İlk secde Adem’e yapılmıştır esasına dayanır. Secde anında  Allah’a dua edilir.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Cem evleri ya da dergahlarda  bu ibadet yapılır.</a:t>
            </a:r>
            <a:endParaRPr lang="en-GB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GB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2 Resim Yer Tutucusu"/>
          <p:cNvSpPr txBox="1">
            <a:spLocks/>
          </p:cNvSpPr>
          <p:nvPr/>
        </p:nvSpPr>
        <p:spPr>
          <a:xfrm>
            <a:off x="5684520" y="115858"/>
            <a:ext cx="6659880" cy="6894542"/>
          </a:xfrm>
          <a:prstGeom prst="rect">
            <a:avLst/>
          </a:prstGeom>
        </p:spPr>
      </p:sp>
      <p:pic>
        <p:nvPicPr>
          <p:cNvPr id="41990" name="Picture 6" descr="Image result for ALEVİ NAMAZ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7125" r="17125"/>
          <a:stretch>
            <a:fillRect/>
          </a:stretch>
        </p:blipFill>
        <p:spPr bwMode="auto">
          <a:xfrm>
            <a:off x="6545943" y="2249714"/>
            <a:ext cx="4354286" cy="3628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66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812800"/>
            <a:ext cx="9601200" cy="1161143"/>
          </a:xfr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Alevilikte Oruç</a:t>
            </a:r>
            <a:endParaRPr lang="en-GB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4294967295"/>
          </p:nvPr>
        </p:nvSpPr>
        <p:spPr>
          <a:xfrm>
            <a:off x="1393371" y="2855913"/>
            <a:ext cx="9637485" cy="3011487"/>
          </a:xfr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tr-TR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Ramazan orucu dışında;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Muharrem 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ayında “on iki imam” orucu,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Masum-u Paklar orucu üç gün tutulur.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Toplam on beş gün oruç ibadetleri vardır.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Hz Hüseyin’in şahadeti orucu 10 Muharremde tutulur.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Muharrem ayında tutulan “on iki imam”  orucuna “yas-matem” orucu da denir. </a:t>
            </a:r>
            <a:endParaRPr lang="en-GB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49BC34D-9C23-4D6D-8213-1F471AF85B3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6433AC8-8A78-46AB-B013-07DC9D7525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37E10E69-B2A5-4F8D-A7C0-F958BB7B47C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42142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00206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2E4B17F2-7877-4CC5-B6F6-F4147FE7B2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C59C4-86EF-433A-9076-8852F276B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050" y="1538514"/>
            <a:ext cx="6221689" cy="4738300"/>
          </a:xfr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tabLst>
                <a:tab pos="360363" algn="l"/>
              </a:tabLst>
            </a:pPr>
            <a:r>
              <a:rPr lang="tr-TR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Alevi:</a:t>
            </a:r>
            <a:r>
              <a:rPr lang="en-US" sz="2400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tr-T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•  A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li'ye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mensup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b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•</a:t>
            </a:r>
            <a:r>
              <a:rPr lang="tr-T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A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taraftarı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b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•</a:t>
            </a:r>
            <a:r>
              <a:rPr lang="tr-T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A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li'yi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sevmek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saymak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ona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bağlı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olmak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b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•</a:t>
            </a:r>
            <a:r>
              <a:rPr lang="tr-T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A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li'ye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ait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li'nin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soyundan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gelmek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"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gibi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çeşitli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anlamlara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gelmektedir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2400" b="1" cap="all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1" cap="all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2400" b="1" cap="all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2400" b="1" cap="all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cap="all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•</a:t>
            </a:r>
            <a:r>
              <a:rPr lang="tr-TR" sz="2400" b="1" cap="all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ALEVİLİK:</a:t>
            </a:r>
            <a:r>
              <a:rPr lang="tr-T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•  </a:t>
            </a:r>
            <a:r>
              <a:rPr lang="tr-TR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</a:t>
            </a:r>
            <a:r>
              <a:rPr lang="tr-TR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li'yi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</a:t>
            </a:r>
            <a:r>
              <a:rPr lang="tr-T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eygamber</a:t>
            </a:r>
            <a:r>
              <a:rPr lang="tr-T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sonra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imamet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fazilet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bakımından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önder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üstün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kabul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edenlere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levi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 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•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düşünce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beslenerek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islam'ın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batınî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yönünü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esas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mistik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yorumuna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ALEVİLİK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denir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5A6EEBDC-63C3-4A98-8FAB-CCD3EDFB48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8408" y="1981200"/>
            <a:ext cx="2779235" cy="2733675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67000"/>
                  <a:satMod val="105000"/>
                  <a:lumMod val="110000"/>
                </a:schemeClr>
              </a:gs>
              <a:gs pos="50000">
                <a:schemeClr val="dk1">
                  <a:tint val="73000"/>
                  <a:satMod val="103000"/>
                  <a:lumMod val="105000"/>
                </a:schemeClr>
              </a:gs>
              <a:gs pos="100000">
                <a:schemeClr val="dk1">
                  <a:tint val="81000"/>
                  <a:satMod val="109000"/>
                  <a:lumMod val="10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1" name="10 Yuvarlatılmış Dikdörtgen"/>
          <p:cNvSpPr/>
          <p:nvPr/>
        </p:nvSpPr>
        <p:spPr>
          <a:xfrm>
            <a:off x="5355771" y="711200"/>
            <a:ext cx="6212114" cy="37737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Alevi ve   Alevilik  Nedir?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128486"/>
          </a:xfr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Zekat ve Hac İbadeti </a:t>
            </a:r>
            <a:endParaRPr lang="en-GB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723900" y="2076773"/>
            <a:ext cx="3855720" cy="4138047"/>
          </a:xfrm>
          <a:solidFill>
            <a:srgbClr val="BD8DBA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ZEKAT: Zekat sadakadır diyerek her lokmanın paylaşılmasını zekat olacağı düşüncesinde sahiptirler.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Lokma ve niyaz kültürleri vardır. Hile ve aldatmayla kazanılan paranın haram olacağını kabul etmektedirler. Her toplu ibadet ardından lokma dağıtılır.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HAC İBADETİ: Alevilik temel eserlerinde hac ibadetine göndermeler vardır.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4034" name="Picture 2" descr="Image result for alevilikte lokma kültürü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3296" r="23296"/>
          <a:stretch>
            <a:fillRect/>
          </a:stretch>
        </p:blipFill>
        <p:spPr bwMode="auto">
          <a:xfrm>
            <a:off x="6473371" y="1349829"/>
            <a:ext cx="4407796" cy="4538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64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364343" y="642259"/>
            <a:ext cx="9593943" cy="678542"/>
          </a:xfr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Kırklar Meclisi ve On İki Hizmet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>
          <a:xfrm>
            <a:off x="1480089" y="1921792"/>
            <a:ext cx="4447786" cy="3945608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tr-TR" sz="18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Alevi- Bektaşi erkanının esası “cem” adı verilen toplantılardır.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Kökeni, Türklerin İslamiyet’i kabulünden önce belli kurallar etrafında gerçekleştirilen dini toplantılara dayanır.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Cem ritüeli, miraç olayının ve kırklar meclisinin hatırlanması; semah hizmeti de “Hak” aşkıyla dönüşlerinin canlandırılmasıdır.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>
          <a:xfrm>
            <a:off x="6525403" y="1921791"/>
            <a:ext cx="4447786" cy="3945610"/>
          </a:xfrm>
          <a:solidFill>
            <a:srgbClr val="DCB6BF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Cem ritüeli on iki hizmetin yerine getirilmesi şartıyla yapılmaktadır.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On iki hizmetin ne olduğu yöre ve bölgelere göredir.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Dedelik , rehberlik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Gözcülük, </a:t>
            </a: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çerağcılık</a:t>
            </a:r>
            <a:endParaRPr lang="tr-TR" sz="18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Zakirlik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, süpürgecilik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Suculuk, sofracılık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Semahçılık, okuyuculuk 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İznikçilik, bekçilik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335315" y="700316"/>
            <a:ext cx="9593942" cy="765628"/>
          </a:xfr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latin typeface="Calibri" pitchFamily="34" charset="0"/>
                <a:cs typeface="Calibri" pitchFamily="34" charset="0"/>
              </a:rPr>
            </a:b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2000" b="1" dirty="0" smtClean="0">
                <a:latin typeface="Calibri" pitchFamily="34" charset="0"/>
                <a:cs typeface="Calibri" pitchFamily="34" charset="0"/>
              </a:rPr>
            </a:br>
            <a:r>
              <a:rPr lang="tr-T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Alevilik-Bektaşilik İnanç Sistemi </a:t>
            </a: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2000" b="1" dirty="0" smtClean="0">
                <a:latin typeface="Calibri" pitchFamily="34" charset="0"/>
                <a:cs typeface="Calibri" pitchFamily="34" charset="0"/>
              </a:rPr>
            </a:b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1800" b="1" dirty="0" smtClean="0">
                <a:latin typeface="Calibri" pitchFamily="34" charset="0"/>
                <a:cs typeface="Calibri" pitchFamily="34" charset="0"/>
              </a:rPr>
            </a:b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1328057" y="1890793"/>
            <a:ext cx="9601200" cy="3992106"/>
          </a:xfrm>
          <a:solidFill>
            <a:srgbClr val="DCB6BF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Alevilik inanç sistemi araştırmacılara göre sınıflandırılmıştır.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Din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Mezhep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Tarikat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Laik demokratik ulusal bir inanç biçimi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Türk İslam’ı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Kendi tanımlarına göre İslam’ın Alevi yorumu yani Alevi-İslam.</a:t>
            </a:r>
          </a:p>
          <a:p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Bektaşilik ise tarikattır.</a:t>
            </a:r>
          </a:p>
          <a:p>
            <a:endParaRPr lang="en-GB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27200" y="685800"/>
            <a:ext cx="9506857" cy="852714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SARIYER CUMHURİYET İMAM HÜSEYİN CEMEVİ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813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4090" y="1753961"/>
            <a:ext cx="9525000" cy="4733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3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2714"/>
          </a:xfrm>
          <a:solidFill>
            <a:srgbClr val="DCB6BF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Teşekkürler…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250" name="Picture 2" descr="Image result for hz ali sözler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3826" y="2438400"/>
            <a:ext cx="3826674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785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7">
            <a:extLst>
              <a:ext uri="{FF2B5EF4-FFF2-40B4-BE49-F238E27FC236}">
                <a16:creationId xmlns:a16="http://schemas.microsoft.com/office/drawing/2014/main" id="{449BC34D-9C23-4D6D-8213-1F471AF85B3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68F1F725-3B9F-48FA-85B5-910ED33809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146D1-FB92-4680-B249-8C2C56CEB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2" y="4093029"/>
            <a:ext cx="9710057" cy="1804397"/>
          </a:xfrm>
          <a:solidFill>
            <a:srgbClr val="DCB6B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r>
              <a:rPr lang="tr-TR" sz="22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levilik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İ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slam'dır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 H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ak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uhammed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li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yolunun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kırklar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meclisinde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olgunlaştığı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on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iki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imamlarla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devam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eden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İ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mam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afer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i S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adık'ın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akıl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ölçüsünü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rehber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alan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orasan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erenlerinin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himmetleriyle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nadolu'ya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gelen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azreti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ir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ile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ulu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ozanlarımızın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nefesleriyle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hayat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bulan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inancın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adıdır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tr-TR" sz="2200" b="1" dirty="0" smtClean="0">
                <a:latin typeface="Calibri" pitchFamily="34" charset="0"/>
                <a:cs typeface="Calibri" pitchFamily="34" charset="0"/>
              </a:rPr>
              <a:t>”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FF3C848-1DBC-4559-8071-6F71062D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486" y="1799770"/>
            <a:ext cx="3077028" cy="209005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10 Yuvarlatılmış Dikdörtgen"/>
          <p:cNvSpPr/>
          <p:nvPr/>
        </p:nvSpPr>
        <p:spPr>
          <a:xfrm>
            <a:off x="1182914" y="682170"/>
            <a:ext cx="9768114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Alevi Dedelerinin Alevilik Tanımı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C6BA7-2AC7-4332-A478-A9042262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72" y="798286"/>
            <a:ext cx="10116457" cy="379585"/>
          </a:xfr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tr-T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ızılbaşlık</a:t>
            </a:r>
            <a:endParaRPr lang="en-US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E7EAA-24A4-414C-976A-8C49ACCE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287" y="2991172"/>
            <a:ext cx="10087427" cy="3223647"/>
          </a:xfr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83540" indent="-383540"/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Safeviler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döneminde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ŞAH İSMAİL'İN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babası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ŞEYH HAYDAR'IN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müritlerine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iki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dilimli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kızıltaç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kızıl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börk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giydirmesi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sonucu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kullanılan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bir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ifadedir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 </a:t>
            </a:r>
          </a:p>
          <a:p>
            <a:pPr marL="383540" indent="-383540"/>
            <a:r>
              <a:rPr lang="en-US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Kızılbaşlık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ifades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  </a:t>
            </a:r>
            <a:r>
              <a:rPr lang="tr-T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Safevi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Devleti vatandaşı ya da taraftarı anlamını çağrıştırır.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6437372-920A-4A91-88F5-68965559D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1286359"/>
            <a:ext cx="3860801" cy="15963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19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C6BA7-2AC7-4332-A478-A9042262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72" y="798286"/>
            <a:ext cx="10116457" cy="379585"/>
          </a:xfr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tr-TR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ızılbaşlık</a:t>
            </a:r>
            <a:endParaRPr lang="en-US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E7EAA-24A4-414C-976A-8C49ACCE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287" y="2991172"/>
            <a:ext cx="10087427" cy="3223647"/>
          </a:xfr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83540" indent="-383540"/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Kızılbaş terimi inançsal değil siyasi bir terim olarak kullanılmıştır</a:t>
            </a: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6437372-920A-4A91-88F5-68965559D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1286359"/>
            <a:ext cx="3860801" cy="15963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08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494A-0FE7-4676-8121-92DF3FCDE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729343"/>
            <a:ext cx="9361714" cy="1244600"/>
          </a:xfr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İslam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ile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 </a:t>
            </a:r>
            <a:r>
              <a:rPr lang="tr-TR" sz="1800" b="1" dirty="0" err="1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anı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ş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an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Türkler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 iki kısımdır.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E5559-CAD5-4209-8325-C693E9273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5600" y="2247900"/>
            <a:ext cx="4393811" cy="3369129"/>
          </a:xfr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83540" indent="-383540"/>
            <a:endParaRPr lang="tr-TR" sz="1400" b="1" dirty="0" smtClean="0">
              <a:latin typeface="Calibri" pitchFamily="34" charset="0"/>
              <a:cs typeface="Calibri" pitchFamily="34" charset="0"/>
            </a:endParaRPr>
          </a:p>
          <a:p>
            <a:pPr marL="383540" indent="-383540"/>
            <a:endParaRPr lang="tr-TR" sz="1400" b="1" dirty="0" smtClean="0">
              <a:latin typeface="Calibri" pitchFamily="34" charset="0"/>
              <a:cs typeface="Calibri" pitchFamily="34" charset="0"/>
            </a:endParaRPr>
          </a:p>
          <a:p>
            <a:pPr marL="383540" indent="-383540"/>
            <a:endParaRPr lang="tr-TR" sz="1400" b="1" dirty="0" smtClean="0">
              <a:latin typeface="Calibri" pitchFamily="34" charset="0"/>
              <a:cs typeface="Calibri" pitchFamily="34" charset="0"/>
            </a:endParaRPr>
          </a:p>
          <a:p>
            <a:pPr marL="383540" indent="-383540"/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Göçebe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hayat 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sürenler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383540" indent="-383540">
              <a:buFont typeface="Wingdings" pitchFamily="2" charset="2"/>
              <a:buChar char="Ø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Türkmen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denilen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Müslüman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Oğuz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boylarındandır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83540" indent="-383540">
              <a:buFont typeface="Wingdings" pitchFamily="2" charset="2"/>
              <a:buChar char="Ø"/>
            </a:pP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Sözlü kültür hakimdir.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İslam'ı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sözel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aktarımla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öğrenmişlerdir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83540" indent="-383540">
              <a:buFont typeface="Wingdings" pitchFamily="2" charset="2"/>
              <a:buChar char="Ø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Baba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, Dede,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Abdal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denilen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liderler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tarafından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yönetilmişlerdir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83540" indent="-383540"/>
            <a:endParaRPr lang="en-US" sz="1400" dirty="0"/>
          </a:p>
          <a:p>
            <a:pPr marL="383540" indent="-383540"/>
            <a:endParaRPr lang="en-US" sz="1400" dirty="0"/>
          </a:p>
          <a:p>
            <a:pPr marL="383540" indent="-383540"/>
            <a:endParaRPr lang="en-US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85FBB-A9B2-4996-84E2-B6FA3858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2293257"/>
            <a:ext cx="4447786" cy="3294743"/>
          </a:xfrm>
          <a:solidFill>
            <a:srgbClr val="DCB6B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83540" indent="-383540"/>
            <a:r>
              <a:rPr lang="en-US" sz="1800" b="1" dirty="0" err="1">
                <a:latin typeface="Calibri" pitchFamily="34" charset="0"/>
                <a:cs typeface="Calibri" pitchFamily="34" charset="0"/>
              </a:rPr>
              <a:t>Yerleşik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Hayat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Sürenler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  <a:p>
            <a:pPr marL="383540" indent="-383540">
              <a:buFont typeface="Wingdings" pitchFamily="2" charset="2"/>
              <a:buChar char="Ø"/>
            </a:pPr>
            <a:r>
              <a:rPr lang="en-US" sz="1800" b="1" dirty="0">
                <a:latin typeface="Calibri" pitchFamily="34" charset="0"/>
                <a:cs typeface="Calibri" pitchFamily="34" charset="0"/>
              </a:rPr>
              <a:t>Uzun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süredir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yerleşik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hayata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geçmiş</a:t>
            </a:r>
            <a:r>
              <a:rPr lang="tr-TR" sz="1800" b="1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şehirleşmişlerdir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83540" indent="-383540">
              <a:buFont typeface="Wingdings" pitchFamily="2" charset="2"/>
              <a:buChar char="Ø"/>
            </a:pPr>
            <a:r>
              <a:rPr lang="en-US" sz="1800" b="1" dirty="0">
                <a:latin typeface="Calibri" pitchFamily="34" charset="0"/>
                <a:cs typeface="Calibri" pitchFamily="34" charset="0"/>
              </a:rPr>
              <a:t>Okuma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yazma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bilip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 smtClean="0">
                <a:latin typeface="Calibri" pitchFamily="34" charset="0"/>
                <a:cs typeface="Calibri" pitchFamily="34" charset="0"/>
              </a:rPr>
              <a:t>İslam'ı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yazılı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kaynaklardan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öğrenmişlerdir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  <a:p>
            <a:pPr marL="383540" indent="-383540"/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56304-323D-49E2-BADD-C9F6EA47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429" y="1103085"/>
            <a:ext cx="9543143" cy="617227"/>
          </a:xfr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1800" b="1" dirty="0">
                <a:latin typeface="Calibri" pitchFamily="34" charset="0"/>
                <a:cs typeface="Calibri" pitchFamily="34" charset="0"/>
              </a:rPr>
              <a:t>BEKTAŞİLİK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58CDAFD-5B6C-4F42-8CE6-D068D9260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21790"/>
            <a:ext cx="9601200" cy="1983784"/>
          </a:xfrm>
          <a:solidFill>
            <a:srgbClr val="CCFF99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tr-TR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en-US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Anlamı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Eş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akran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arkadaş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anlamına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gelir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XIII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Yüzyıl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Anadolu'sunun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İslamlaştırımasında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etkin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faaliyet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gösteren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ve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Hoca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Ahmed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Yesevi'nin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öğretilerinin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Anadolu'daki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uygulayıcısı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konumunda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olan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Türk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mutasavvıf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Kalenderi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Haydari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şeyhi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Hacı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Bektaşi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Veli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tarafından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kurulmuştur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CEDA3535-D2FB-4DE8-B16A-F796125C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616" y="4615543"/>
            <a:ext cx="5272769" cy="20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rop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576</TotalTime>
  <Words>1732</Words>
  <Application>Microsoft Office PowerPoint</Application>
  <PresentationFormat>Geniş ekran</PresentationFormat>
  <Paragraphs>283</Paragraphs>
  <Slides>44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44</vt:i4>
      </vt:variant>
    </vt:vector>
  </HeadingPairs>
  <TitlesOfParts>
    <vt:vector size="53" baseType="lpstr">
      <vt:lpstr>Arial</vt:lpstr>
      <vt:lpstr>Calibri</vt:lpstr>
      <vt:lpstr>Century Gothic</vt:lpstr>
      <vt:lpstr>Franklin Gothic Book</vt:lpstr>
      <vt:lpstr>Times New Roman</vt:lpstr>
      <vt:lpstr>Wingdings</vt:lpstr>
      <vt:lpstr>Wingdings 3</vt:lpstr>
      <vt:lpstr>İyon</vt:lpstr>
      <vt:lpstr>Crop</vt:lpstr>
      <vt:lpstr>TASAVVUF II  VII. YARIYIL GÜZ DÖNEMİ</vt:lpstr>
      <vt:lpstr>TASAVVUF II  </vt:lpstr>
      <vt:lpstr>ALEVİLİK   BEKTAŞİLİK</vt:lpstr>
      <vt:lpstr>Alevi: •  Ali'ye mensup,  •  Ali taraftarı, •  Ali'yi sevmek, saymak ve ona bağlı olmak,  •  Ali'ye ait ve Ali'nin soyundan gelmek" gibi çeşitli anlamlara gelmektedir.  •ALEVİLİK: •  Hz Ali'yi Hz Peygamber’den sonra imamet ve fazilet bakımından önder ve üstün kabul edenlere Alevi;  •bu düşünce ile beslenerek islam'ın batınî yönünü esas alan mistik yorumuna da  ALEVİLİK denir.</vt:lpstr>
      <vt:lpstr> “Alevilik İslam'dır. Hak- Muhammed-Ali yolunun kırklar meclisinde olgunlaştığı ve on iki imamlarla devam eden, İmam Cafer-i Sadık'ın akıl ölçüsünü rehber alan, Horasan erenlerinin himmetleriyle Anadolu'ya gelen, Hazreti Pir ile ulu ozanlarımızın nefesleriyle hayat bulan inancın adıdır.”</vt:lpstr>
      <vt:lpstr>Kızılbaşlık</vt:lpstr>
      <vt:lpstr>Kızılbaşlık</vt:lpstr>
      <vt:lpstr>İslam ile tanışan Türkler iki kısımdır.</vt:lpstr>
      <vt:lpstr>BEKTAŞİLİK</vt:lpstr>
      <vt:lpstr>BEKTAŞİLİK</vt:lpstr>
      <vt:lpstr>HACI BEKTAŞİ VELİ (1248-1337/1209-1271)</vt:lpstr>
      <vt:lpstr>Hacı Bektaşi Veli Eserleri</vt:lpstr>
      <vt:lpstr>Bektaşilik</vt:lpstr>
      <vt:lpstr>Bektaşiliğin Doğuşu ve Yayılmasında Önemli İsimler </vt:lpstr>
      <vt:lpstr>Bektaşiliğin iki kolu vardır.</vt:lpstr>
      <vt:lpstr>Bektaşiliğin Tarihsel Süreci</vt:lpstr>
      <vt:lpstr>Dört kapı Kırk Makam</vt:lpstr>
      <vt:lpstr>ŞERİAT KAPISI VE MAKAMINDA YAPILMASI GEREKENLER </vt:lpstr>
      <vt:lpstr>TARİKAT KAPISI VE MAKAMI</vt:lpstr>
      <vt:lpstr>Marifet Kapısında Bulunan On Makam</vt:lpstr>
      <vt:lpstr>HAKİKAT KAPISI VE MAKAMLARI </vt:lpstr>
      <vt:lpstr>Alevilik Bektaşilikte Temel Farklar</vt:lpstr>
      <vt:lpstr>İnançlar Arası Farklılıklar</vt:lpstr>
      <vt:lpstr>Uygulamalarda Farklılıklar</vt:lpstr>
      <vt:lpstr> Bektaşiler ve Aleviler arasındaki farklar birtakım sosyal faktörlerden kaynaklanmaktadır.  • Her ikisi de “On iki İmamı” tanır ve özellikle Cafer-i Sadık’a (ö. 148/765) büyük saygı duyarlar.  • Her iki anlayışta Muharrem ayının başlarında “Matem Geceleri” vardır.  • Şiilerden aldıkları “Tevella”  ve “Teberra” doktrini ve “ayin-i cem” ikisinde de vardır.  • 21 Martta kutlanan Nevruz uygulaması vardır</vt:lpstr>
      <vt:lpstr>PowerPoint Sunusu</vt:lpstr>
      <vt:lpstr>  Alevi- Bektaşi kavramları bir arada kullanılmaktadır.</vt:lpstr>
      <vt:lpstr>Alevilik ve Şiilik Arasındaki Farklar </vt:lpstr>
      <vt:lpstr> Alevilikte Allah ve Hz Muhammed (sav) Telakkisi      </vt:lpstr>
      <vt:lpstr> Alevilikte Allah ve Hz Muhammed (sav) Telakkilsi      </vt:lpstr>
      <vt:lpstr>                    Hz Ali- Velayet Şahı</vt:lpstr>
      <vt:lpstr>PowerPoint Sunusu</vt:lpstr>
      <vt:lpstr> Dört Kapının içeriği Kırk Makamı ifade eder. </vt:lpstr>
      <vt:lpstr>Musahiplik Erkanı</vt:lpstr>
      <vt:lpstr> Alevilikte Üç Sünnet  </vt:lpstr>
      <vt:lpstr>Alevilikte Yedi Şart    .</vt:lpstr>
      <vt:lpstr>NAMAZ İBADETİ</vt:lpstr>
      <vt:lpstr>NAMAZ İBADETİ</vt:lpstr>
      <vt:lpstr>Alevilikte Oruç</vt:lpstr>
      <vt:lpstr>Zekat ve Hac İbadeti </vt:lpstr>
      <vt:lpstr>Kırklar Meclisi ve On İki Hizmet</vt:lpstr>
      <vt:lpstr>  Alevilik-Bektaşilik İnanç Sistemi   </vt:lpstr>
      <vt:lpstr>SARIYER CUMHURİYET İMAM HÜSEYİN CEMEVİ</vt:lpstr>
      <vt:lpstr>Teşekkürler…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TASAVVUF I</dc:title>
  <dc:creator>user</dc:creator>
  <cp:lastModifiedBy>akademisyen</cp:lastModifiedBy>
  <cp:revision>75</cp:revision>
  <dcterms:created xsi:type="dcterms:W3CDTF">2017-02-25T18:57:10Z</dcterms:created>
  <dcterms:modified xsi:type="dcterms:W3CDTF">2018-02-14T06:59:26Z</dcterms:modified>
</cp:coreProperties>
</file>