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1"/>
  </p:sldMasterIdLst>
  <p:sldIdLst>
    <p:sldId id="278" r:id="rId2"/>
    <p:sldId id="275" r:id="rId3"/>
    <p:sldId id="277" r:id="rId4"/>
    <p:sldId id="258" r:id="rId5"/>
    <p:sldId id="279" r:id="rId6"/>
    <p:sldId id="280" r:id="rId7"/>
    <p:sldId id="281" r:id="rId8"/>
    <p:sldId id="282" r:id="rId9"/>
    <p:sldId id="264" r:id="rId10"/>
    <p:sldId id="265" r:id="rId11"/>
    <p:sldId id="283" r:id="rId12"/>
    <p:sldId id="284" r:id="rId13"/>
    <p:sldId id="286" r:id="rId14"/>
    <p:sldId id="287" r:id="rId15"/>
    <p:sldId id="274" r:id="rId16"/>
    <p:sldId id="28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1DECE93-0E3A-4871-AB11-1F1DEFF1E8BF}" type="datetimeFigureOut">
              <a:rPr lang="tr-TR" smtClean="0"/>
              <a:t>30.07.2018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B3D94921-DBC1-4C82-B34B-7D5DAE376960}"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833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1DECE93-0E3A-4871-AB11-1F1DEFF1E8BF}"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36217029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25611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897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37346706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2723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0904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DECE93-0E3A-4871-AB11-1F1DEFF1E8BF}"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4561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DECE93-0E3A-4871-AB11-1F1DEFF1E8BF}"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2179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DECE93-0E3A-4871-AB11-1F1DEFF1E8BF}"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1351052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3504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1DECE93-0E3A-4871-AB11-1F1DEFF1E8BF}"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40480440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1DECE93-0E3A-4871-AB11-1F1DEFF1E8BF}" type="datetimeFigureOut">
              <a:rPr lang="tr-TR" smtClean="0"/>
              <a:t>30.07.2018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D94921-DBC1-4C82-B34B-7D5DAE376960}"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487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1DECE93-0E3A-4871-AB11-1F1DEFF1E8BF}" type="datetimeFigureOut">
              <a:rPr lang="tr-TR" smtClean="0"/>
              <a:t>30.07.2018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3D94921-DBC1-4C82-B34B-7D5DAE376960}"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27317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ECE93-0E3A-4871-AB11-1F1DEFF1E8BF}" type="datetimeFigureOut">
              <a:rPr lang="tr-TR" smtClean="0"/>
              <a:t>30.07.2018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4171393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1DECE93-0E3A-4871-AB11-1F1DEFF1E8BF}"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D94921-DBC1-4C82-B34B-7D5DAE376960}"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733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1DECE93-0E3A-4871-AB11-1F1DEFF1E8BF}"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1900273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7/30/2018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5572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300" dirty="0"/>
              <a:t>GELİŞME VE AZGELİŞME SOSYOLOJİSİ</a:t>
            </a:r>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1732273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76B7FC-CF12-4E93-BD5D-01AD55A92736}"/>
              </a:ext>
            </a:extLst>
          </p:cNvPr>
          <p:cNvSpPr>
            <a:spLocks noGrp="1"/>
          </p:cNvSpPr>
          <p:nvPr>
            <p:ph type="title"/>
          </p:nvPr>
        </p:nvSpPr>
        <p:spPr/>
        <p:txBody>
          <a:bodyPr>
            <a:normAutofit fontScale="90000"/>
          </a:bodyPr>
          <a:lstStyle/>
          <a:p>
            <a:r>
              <a:rPr lang="tr-TR" dirty="0" smtClean="0"/>
              <a:t>Türkiye’de Sosyal Devletin Gelişimi</a:t>
            </a:r>
            <a:r>
              <a:rPr lang="tr-TR" dirty="0"/>
              <a:t/>
            </a:r>
            <a:br>
              <a:rPr lang="tr-TR" dirty="0"/>
            </a:br>
            <a:endParaRPr lang="tr-TR" dirty="0"/>
          </a:p>
        </p:txBody>
      </p:sp>
      <p:sp>
        <p:nvSpPr>
          <p:cNvPr id="3" name="İçerik Yer Tutucusu 2">
            <a:extLst>
              <a:ext uri="{FF2B5EF4-FFF2-40B4-BE49-F238E27FC236}">
                <a16:creationId xmlns:a16="http://schemas.microsoft.com/office/drawing/2014/main" id="{4A68802A-A690-493E-817D-CEA4EFB9AE66}"/>
              </a:ext>
            </a:extLst>
          </p:cNvPr>
          <p:cNvSpPr>
            <a:spLocks noGrp="1"/>
          </p:cNvSpPr>
          <p:nvPr>
            <p:ph idx="1"/>
          </p:nvPr>
        </p:nvSpPr>
        <p:spPr/>
        <p:txBody>
          <a:bodyPr/>
          <a:lstStyle/>
          <a:p>
            <a:r>
              <a:rPr lang="tr-TR" dirty="0"/>
              <a:t>Sosyal devlet kavramının anlamı, gelişimi ve uygulanması gelişmişlik seviyesine göre farklılık gösterir. Gelişmiş ülkeler de ve az gelişmiş ülkeler de sosyal devletin yapması gerekenler, uygulaması gerekenler farklılık gösterebilir. Gelişmiş ülkeler de sosyal devletin üstüne düşen, zaten var olan kapitalizmin zenginliklerini daha adaletli bir şekilde paylaştırmak ve özellikle sosyal bakımdan daha zayıf insanların yaşam koşullarının iyileştirilmesidir.</a:t>
            </a:r>
          </a:p>
          <a:p>
            <a:r>
              <a:rPr lang="tr-TR" dirty="0"/>
              <a:t>Az gelişmiş ülkeler de ise, bu görevlere ilave olarak, ulusal zenginlik yaratmak amacıyla  kalkınmayı sağlamak görevi üstlenilir</a:t>
            </a:r>
            <a:r>
              <a:rPr lang="tr-TR" dirty="0" smtClean="0"/>
              <a:t>.</a:t>
            </a:r>
          </a:p>
          <a:p>
            <a:endParaRPr lang="tr-TR" dirty="0"/>
          </a:p>
          <a:p>
            <a:endParaRPr lang="tr-TR" dirty="0"/>
          </a:p>
        </p:txBody>
      </p:sp>
    </p:spTree>
    <p:extLst>
      <p:ext uri="{BB962C8B-B14F-4D97-AF65-F5344CB8AC3E}">
        <p14:creationId xmlns:p14="http://schemas.microsoft.com/office/powerpoint/2010/main" val="2797574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Türkiye’de Sosyal Devletin Gelişimi</a:t>
            </a:r>
            <a:br>
              <a:rPr lang="tr-TR" dirty="0"/>
            </a:br>
            <a:endParaRPr lang="tr-TR" dirty="0"/>
          </a:p>
        </p:txBody>
      </p:sp>
      <p:sp>
        <p:nvSpPr>
          <p:cNvPr id="3" name="İçerik Yer Tutucusu 2"/>
          <p:cNvSpPr>
            <a:spLocks noGrp="1"/>
          </p:cNvSpPr>
          <p:nvPr>
            <p:ph idx="1"/>
          </p:nvPr>
        </p:nvSpPr>
        <p:spPr/>
        <p:txBody>
          <a:bodyPr>
            <a:normAutofit fontScale="92500" lnSpcReduction="10000"/>
          </a:bodyPr>
          <a:lstStyle/>
          <a:p>
            <a:pPr algn="just">
              <a:lnSpc>
                <a:spcPct val="107000"/>
              </a:lnSpc>
              <a:spcAft>
                <a:spcPts val="800"/>
              </a:spcAft>
            </a:pPr>
            <a:r>
              <a:rPr lang="tr-TR" dirty="0">
                <a:latin typeface="Century Gothic" panose="020B0502020202020204" pitchFamily="34" charset="0"/>
                <a:ea typeface="Calibri" panose="020F0502020204030204" pitchFamily="34" charset="0"/>
                <a:cs typeface="Times New Roman" panose="02020603050405020304" pitchFamily="18" charset="0"/>
              </a:rPr>
              <a:t>Türkiye de ise bazı gelişmeler ile 19. yy. da sosyal devlet olma yolunda adımlar atılmıştır.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Century Gothic" panose="020B0502020202020204" pitchFamily="34" charset="0"/>
                <a:ea typeface="Calibri" panose="020F0502020204030204" pitchFamily="34" charset="0"/>
                <a:cs typeface="Times New Roman" panose="02020603050405020304" pitchFamily="18" charset="0"/>
              </a:rPr>
              <a:t>Çalışma yaşamı tüzüklerle düzenlenmiştir.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Century Gothic" panose="020B0502020202020204" pitchFamily="34" charset="0"/>
                <a:ea typeface="Calibri" panose="020F0502020204030204" pitchFamily="34" charset="0"/>
                <a:cs typeface="Times New Roman" panose="02020603050405020304" pitchFamily="18" charset="0"/>
              </a:rPr>
              <a:t>1945’de “Çiftçiyi Topraklandırma Kanunu”</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Century Gothic" panose="020B0502020202020204" pitchFamily="34" charset="0"/>
                <a:ea typeface="Calibri" panose="020F0502020204030204" pitchFamily="34" charset="0"/>
                <a:cs typeface="Times New Roman" panose="02020603050405020304" pitchFamily="18" charset="0"/>
              </a:rPr>
              <a:t>“Sosyal Hizmetler ve Çocuk Esirgeme Kurumu Genel Müdürlüğü”</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Century Gothic" panose="020B0502020202020204" pitchFamily="34" charset="0"/>
                <a:ea typeface="Calibri" panose="020F0502020204030204" pitchFamily="34" charset="0"/>
                <a:cs typeface="Times New Roman" panose="02020603050405020304" pitchFamily="18" charset="0"/>
              </a:rPr>
              <a:t>1936 yılında çıkarılan “İş Kanunu”</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Century Gothic" panose="020B0502020202020204" pitchFamily="34" charset="0"/>
                <a:ea typeface="Calibri" panose="020F0502020204030204" pitchFamily="34" charset="0"/>
                <a:cs typeface="Times New Roman" panose="02020603050405020304" pitchFamily="18" charset="0"/>
              </a:rPr>
              <a:t>“Emekli Sandığı Kurumu Kanunu”</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tr-TR" dirty="0">
                <a:latin typeface="Century Gothic" panose="020B0502020202020204" pitchFamily="34" charset="0"/>
                <a:ea typeface="Calibri" panose="020F0502020204030204" pitchFamily="34" charset="0"/>
                <a:cs typeface="Times New Roman" panose="02020603050405020304" pitchFamily="18" charset="0"/>
              </a:rPr>
              <a:t>“Yaşlılık Sigortası Kanunu</a:t>
            </a:r>
            <a:r>
              <a:rPr lang="tr-TR" dirty="0" smtClean="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Font typeface="Symbol" panose="05050102010706020507" pitchFamily="18" charset="2"/>
              <a:buChar char=""/>
            </a:pPr>
            <a:endParaRPr lang="tr-TR" dirty="0">
              <a:latin typeface="Century Gothic" panose="020B050202020202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78552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Türkiye’de sosyal Devletin Gelişimi</a:t>
            </a:r>
            <a:endParaRPr lang="tr-TR" dirty="0"/>
          </a:p>
        </p:txBody>
      </p:sp>
      <p:sp>
        <p:nvSpPr>
          <p:cNvPr id="3" name="İçerik Yer Tutucusu 2"/>
          <p:cNvSpPr>
            <a:spLocks noGrp="1"/>
          </p:cNvSpPr>
          <p:nvPr>
            <p:ph idx="1"/>
          </p:nvPr>
        </p:nvSpPr>
        <p:spPr/>
        <p:txBody>
          <a:bodyPr>
            <a:normAutofit fontScale="92500" lnSpcReduction="10000"/>
          </a:bodyPr>
          <a:lstStyle/>
          <a:p>
            <a:r>
              <a:rPr lang="tr-TR" dirty="0"/>
              <a:t>Ancak çalışanlara yönelik gelişmeler ancak 1961 Anayasası ile gerçekleşme imkanı bulabilmiştir</a:t>
            </a:r>
            <a:r>
              <a:rPr lang="tr-TR" dirty="0" smtClean="0"/>
              <a:t>.</a:t>
            </a:r>
          </a:p>
          <a:p>
            <a:r>
              <a:rPr lang="tr-TR" i="1" dirty="0">
                <a:latin typeface="+mj-lt"/>
                <a:ea typeface="Calibri" panose="020F0502020204030204" pitchFamily="34" charset="0"/>
                <a:cs typeface="Times New Roman" panose="02020603050405020304" pitchFamily="18" charset="0"/>
              </a:rPr>
              <a:t>“1961 Anayasası genellikle sosyal devlet anlayışına geçilen dönem olarak yorumlanmaktadır. Bu anlayışa, 1961 Anayasası’nda benimsenen sosyal hukuk devleti ve sosyal adalet düşüncelerinin büyük etkisi olmuştur. Bu düşüncelerin bir sonucu olarak çalışma hakkı, grev ve toplu sözleşme hakkı, sendika hak ve özgürlüğü ilkeleri anayasal güvence altına alınmıştır” </a:t>
            </a:r>
            <a:r>
              <a:rPr lang="tr-TR" dirty="0">
                <a:latin typeface="+mj-lt"/>
                <a:ea typeface="Calibri" panose="020F0502020204030204" pitchFamily="34" charset="0"/>
                <a:cs typeface="Times New Roman" panose="02020603050405020304" pitchFamily="18" charset="0"/>
              </a:rPr>
              <a:t>(Erbaş,2009,s.75</a:t>
            </a:r>
            <a:r>
              <a:rPr lang="tr-TR" dirty="0" smtClean="0">
                <a:latin typeface="+mj-lt"/>
                <a:ea typeface="Calibri" panose="020F0502020204030204" pitchFamily="34" charset="0"/>
                <a:cs typeface="Times New Roman" panose="02020603050405020304" pitchFamily="18" charset="0"/>
              </a:rPr>
              <a:t>).</a:t>
            </a:r>
          </a:p>
          <a:p>
            <a:r>
              <a:rPr lang="tr-TR" dirty="0">
                <a:ea typeface="Calibri" panose="020F0502020204030204" pitchFamily="34" charset="0"/>
                <a:cs typeface="Times New Roman" panose="02020603050405020304" pitchFamily="18" charset="0"/>
              </a:rPr>
              <a:t>Türkiye’de sosyal devletin gelişmediğine kanıt olarak; istihdam alanlarının yetersizliğini, işsizlik sorununu, çalışma şartlarının ve koşullarının kötü olmasını, kadınların toplum içindeki konumunu, gelir dağılımındaki eşitsizlikleri gösterebiliriz.</a:t>
            </a:r>
          </a:p>
          <a:p>
            <a:endParaRPr lang="tr-TR" dirty="0">
              <a:latin typeface="+mj-lt"/>
              <a:ea typeface="Calibri" panose="020F0502020204030204" pitchFamily="34" charset="0"/>
              <a:cs typeface="Times New Roman" panose="02020603050405020304" pitchFamily="18" charset="0"/>
            </a:endParaRPr>
          </a:p>
          <a:p>
            <a:endParaRPr lang="tr-TR" dirty="0"/>
          </a:p>
          <a:p>
            <a:endParaRPr lang="tr-TR" dirty="0"/>
          </a:p>
        </p:txBody>
      </p:sp>
    </p:spTree>
    <p:extLst>
      <p:ext uri="{BB962C8B-B14F-4D97-AF65-F5344CB8AC3E}">
        <p14:creationId xmlns:p14="http://schemas.microsoft.com/office/powerpoint/2010/main" val="1319125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Sosyal Devletin Geleceği/Akıbeti Konusuna İlişkin Görüşler</a:t>
            </a:r>
            <a:r>
              <a:rPr lang="tr-TR" dirty="0"/>
              <a:t/>
            </a:r>
            <a:br>
              <a:rPr lang="tr-TR" dirty="0"/>
            </a:br>
            <a:endParaRPr lang="tr-TR" dirty="0"/>
          </a:p>
        </p:txBody>
      </p:sp>
      <p:sp>
        <p:nvSpPr>
          <p:cNvPr id="3" name="İçerik Yer Tutucusu 2"/>
          <p:cNvSpPr>
            <a:spLocks noGrp="1"/>
          </p:cNvSpPr>
          <p:nvPr>
            <p:ph idx="1"/>
          </p:nvPr>
        </p:nvSpPr>
        <p:spPr/>
        <p:txBody>
          <a:bodyPr>
            <a:normAutofit fontScale="70000" lnSpcReduction="20000"/>
          </a:bodyPr>
          <a:lstStyle/>
          <a:p>
            <a:r>
              <a:rPr lang="tr-TR" dirty="0"/>
              <a:t>Yeni liberalizmin yükselişe geçmesi ile birlikte Türkiye ve benzeri ülkeler için devletin bazı işlevlerinde bazı değişiklikler olmuştur. Bu yükseliş ile beraber uluslararası ekonomiye uyum sağlamak önemli bir hal almıştır. Devletin işlevleri ulusal kalkınma ve sosyal gelişmeden uluslararası ekonomiye uyum sağlama üstüne odaklanmıştır.</a:t>
            </a:r>
          </a:p>
          <a:p>
            <a:r>
              <a:rPr lang="tr-TR" dirty="0"/>
              <a:t>“ Yeni-liberalizmin sosyal ya da refah devletine yönelik olarak karşı çıktığı şey, piyasa sisteminin eşitsiz ve adil olmayan gelir dağılımının mağdurlarının taleplerinin sadece devlet korumacılığı altında karşılanmasıdır” (Erbaş,2009,s.78).</a:t>
            </a:r>
          </a:p>
          <a:p>
            <a:r>
              <a:rPr lang="tr-TR" dirty="0"/>
              <a:t>Sosyal devletin geleceği hakkındaki görüşler bazı tarafları karşı karşıya getirmiştir. Bu tarafın bir cephesinde yeni-liberalizmin savunucuları vardır. Bu düşünceye göre sosyal devlet bitmelidir. Bu cepheye karşı bir cephe de oluşmuştur.</a:t>
            </a:r>
          </a:p>
          <a:p>
            <a:r>
              <a:rPr lang="tr-TR" dirty="0"/>
              <a:t>Bu tartışmada ayırt edici kriter şudur; içinde yaşadığımız dönemde sosyal devletin bitmesi gerektiği yönünde bir düşünce şekillenmiştir.</a:t>
            </a:r>
          </a:p>
          <a:p>
            <a:endParaRPr lang="tr-TR" dirty="0"/>
          </a:p>
        </p:txBody>
      </p:sp>
    </p:spTree>
    <p:extLst>
      <p:ext uri="{BB962C8B-B14F-4D97-AF65-F5344CB8AC3E}">
        <p14:creationId xmlns:p14="http://schemas.microsoft.com/office/powerpoint/2010/main" val="1665558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Sosyal Devletin Bitmekte Olduğu Ya Da Bitmesi Gerektiğini Savunanların Gerekçeleri:</a:t>
            </a:r>
            <a:endParaRPr lang="tr-TR" dirty="0"/>
          </a:p>
        </p:txBody>
      </p:sp>
      <p:sp>
        <p:nvSpPr>
          <p:cNvPr id="3" name="İçerik Yer Tutucusu 2"/>
          <p:cNvSpPr>
            <a:spLocks noGrp="1"/>
          </p:cNvSpPr>
          <p:nvPr>
            <p:ph idx="1"/>
          </p:nvPr>
        </p:nvSpPr>
        <p:spPr/>
        <p:txBody>
          <a:bodyPr/>
          <a:lstStyle/>
          <a:p>
            <a:r>
              <a:rPr lang="tr-TR" dirty="0"/>
              <a:t>Bu düşünceyi savunanlar yeni-liberalizmin savunuları doğrultusunda ilerlemişlerdir. Bu hizmetleri karşılama işlevini bırakması gerekliliğini iddia eden görüştür.</a:t>
            </a:r>
          </a:p>
          <a:p>
            <a:pPr lvl="0">
              <a:buFont typeface="+mj-lt"/>
              <a:buAutoNum type="arabicPeriod"/>
            </a:pPr>
            <a:r>
              <a:rPr lang="tr-TR" dirty="0"/>
              <a:t>Hizmetlerin büyümesi ve yükselen maliyetler,</a:t>
            </a:r>
          </a:p>
          <a:p>
            <a:pPr lvl="0">
              <a:buFont typeface="+mj-lt"/>
              <a:buAutoNum type="arabicPeriod"/>
            </a:pPr>
            <a:r>
              <a:rPr lang="tr-TR" dirty="0"/>
              <a:t>Sosyal devlet uygulamalarının kalitesine ilişkin olumsuz görüşler,</a:t>
            </a:r>
          </a:p>
          <a:p>
            <a:pPr lvl="0">
              <a:buFont typeface="+mj-lt"/>
              <a:buAutoNum type="arabicPeriod"/>
            </a:pPr>
            <a:r>
              <a:rPr lang="tr-TR" dirty="0"/>
              <a:t>Sosyal devlet uygulamalarının insanlarda bağışıklık yaptığı ve tembelliğe ittiği dolayısıyla siyasal ve bireysel suiistimale açık olduğu biçimindeki görüş.</a:t>
            </a:r>
          </a:p>
          <a:p>
            <a:endParaRPr lang="tr-TR" dirty="0"/>
          </a:p>
        </p:txBody>
      </p:sp>
    </p:spTree>
    <p:extLst>
      <p:ext uri="{BB962C8B-B14F-4D97-AF65-F5344CB8AC3E}">
        <p14:creationId xmlns:p14="http://schemas.microsoft.com/office/powerpoint/2010/main" val="1811669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A2A64B-43CB-4601-9FBA-5AB6DF7E8552}"/>
              </a:ext>
            </a:extLst>
          </p:cNvPr>
          <p:cNvSpPr>
            <a:spLocks noGrp="1"/>
          </p:cNvSpPr>
          <p:nvPr>
            <p:ph type="title"/>
          </p:nvPr>
        </p:nvSpPr>
        <p:spPr/>
        <p:txBody>
          <a:bodyPr>
            <a:normAutofit fontScale="90000"/>
          </a:bodyPr>
          <a:lstStyle/>
          <a:p>
            <a:r>
              <a:rPr lang="tr-TR" dirty="0" smtClean="0"/>
              <a:t>Sosyal Devletin Devam Etmesini </a:t>
            </a:r>
            <a:r>
              <a:rPr lang="tr-TR" dirty="0" err="1" smtClean="0"/>
              <a:t>Savunların</a:t>
            </a:r>
            <a:r>
              <a:rPr lang="tr-TR" dirty="0" smtClean="0"/>
              <a:t> Gerekçeleri:</a:t>
            </a:r>
            <a:endParaRPr lang="tr-TR" dirty="0"/>
          </a:p>
        </p:txBody>
      </p:sp>
      <p:sp>
        <p:nvSpPr>
          <p:cNvPr id="3" name="İçerik Yer Tutucusu 2">
            <a:extLst>
              <a:ext uri="{FF2B5EF4-FFF2-40B4-BE49-F238E27FC236}">
                <a16:creationId xmlns:a16="http://schemas.microsoft.com/office/drawing/2014/main" id="{4E6D5589-5A11-49EE-A496-EB93A715FDBC}"/>
              </a:ext>
            </a:extLst>
          </p:cNvPr>
          <p:cNvSpPr>
            <a:spLocks noGrp="1"/>
          </p:cNvSpPr>
          <p:nvPr>
            <p:ph idx="1"/>
          </p:nvPr>
        </p:nvSpPr>
        <p:spPr/>
        <p:txBody>
          <a:bodyPr/>
          <a:lstStyle/>
          <a:p>
            <a:pPr lvl="0">
              <a:buFont typeface="+mj-lt"/>
              <a:buAutoNum type="arabicPeriod"/>
            </a:pPr>
            <a:r>
              <a:rPr lang="tr-TR" dirty="0"/>
              <a:t>Belli hizmetlerin ancak ve ancak devlet tarafından </a:t>
            </a:r>
            <a:r>
              <a:rPr lang="tr-TR" dirty="0" err="1"/>
              <a:t>karşılanabilirliği</a:t>
            </a:r>
            <a:r>
              <a:rPr lang="tr-TR" dirty="0"/>
              <a:t>,</a:t>
            </a:r>
          </a:p>
          <a:p>
            <a:pPr lvl="0">
              <a:buFont typeface="+mj-lt"/>
              <a:buAutoNum type="arabicPeriod"/>
            </a:pPr>
            <a:r>
              <a:rPr lang="tr-TR" dirty="0"/>
              <a:t>Bazı hizmetlerin devlet tarafından yapılmasının verimlilik ve etkililik açısından gerekliliği,</a:t>
            </a:r>
          </a:p>
          <a:p>
            <a:pPr lvl="0">
              <a:buFont typeface="+mj-lt"/>
              <a:buAutoNum type="arabicPeriod"/>
            </a:pPr>
            <a:r>
              <a:rPr lang="tr-TR" dirty="0"/>
              <a:t>Bireye bırakılan bazı kararlarda bireylerin hatalı karar verebilecekleri.</a:t>
            </a:r>
          </a:p>
          <a:p>
            <a:endParaRPr lang="tr-TR" dirty="0"/>
          </a:p>
        </p:txBody>
      </p:sp>
    </p:spTree>
    <p:extLst>
      <p:ext uri="{BB962C8B-B14F-4D97-AF65-F5344CB8AC3E}">
        <p14:creationId xmlns:p14="http://schemas.microsoft.com/office/powerpoint/2010/main" val="371199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a:t>
            </a:r>
            <a:endParaRPr lang="tr-TR" dirty="0"/>
          </a:p>
        </p:txBody>
      </p:sp>
      <p:sp>
        <p:nvSpPr>
          <p:cNvPr id="3" name="İçerik Yer Tutucusu 2"/>
          <p:cNvSpPr>
            <a:spLocks noGrp="1"/>
          </p:cNvSpPr>
          <p:nvPr>
            <p:ph idx="1"/>
          </p:nvPr>
        </p:nvSpPr>
        <p:spPr/>
        <p:txBody>
          <a:bodyPr>
            <a:normAutofit fontScale="92500"/>
          </a:bodyPr>
          <a:lstStyle/>
          <a:p>
            <a:r>
              <a:rPr lang="tr-TR" dirty="0"/>
              <a:t>2000-01“Küreselleşme ve Ulus-Devletin ‘Aşınımı’ Sürecinde Toplumsal Eşitlik /Adalet”, </a:t>
            </a:r>
            <a:r>
              <a:rPr lang="tr-TR" i="1" dirty="0"/>
              <a:t>Doğu-Batı Düşünce Dergisi,</a:t>
            </a:r>
            <a:r>
              <a:rPr lang="tr-TR" dirty="0"/>
              <a:t> Sayı, 13, </a:t>
            </a:r>
            <a:r>
              <a:rPr lang="tr-TR" dirty="0" err="1"/>
              <a:t>ss</a:t>
            </a:r>
            <a:r>
              <a:rPr lang="tr-TR" dirty="0"/>
              <a:t>. 213-225</a:t>
            </a:r>
            <a:r>
              <a:rPr lang="tr-TR" dirty="0" smtClean="0"/>
              <a:t>. </a:t>
            </a:r>
            <a:r>
              <a:rPr lang="tr-TR" dirty="0"/>
              <a:t>iç. 2009 	</a:t>
            </a:r>
            <a:r>
              <a:rPr lang="tr-TR" b="1" dirty="0"/>
              <a:t>Kapitalizm, Küreselleşme ve Toplumsal Dönüşümler</a:t>
            </a:r>
            <a:r>
              <a:rPr lang="tr-TR" dirty="0"/>
              <a:t>, Ankara: </a:t>
            </a:r>
            <a:r>
              <a:rPr lang="tr-TR" dirty="0" err="1"/>
              <a:t>Palme</a:t>
            </a:r>
            <a:r>
              <a:rPr lang="tr-TR" dirty="0"/>
              <a:t> Yayıncılık.</a:t>
            </a:r>
          </a:p>
          <a:p>
            <a:r>
              <a:rPr lang="tr-TR" dirty="0" smtClean="0"/>
              <a:t>Erbaş, Hayriye (2005)</a:t>
            </a:r>
            <a:r>
              <a:rPr lang="tr-TR" dirty="0"/>
              <a:t> 2005	“Sosyal Devlet Nereye? Neden Sosyal Devlet”,  </a:t>
            </a:r>
            <a:r>
              <a:rPr lang="tr-TR" i="1" dirty="0"/>
              <a:t>Türk </a:t>
            </a:r>
            <a:r>
              <a:rPr lang="tr-TR" i="1" dirty="0" err="1"/>
              <a:t>Harb</a:t>
            </a:r>
            <a:r>
              <a:rPr lang="tr-TR" i="1" dirty="0"/>
              <a:t>-İş Dergisi,</a:t>
            </a:r>
            <a:r>
              <a:rPr lang="tr-TR" dirty="0"/>
              <a:t> Sayı, 214, </a:t>
            </a:r>
            <a:r>
              <a:rPr lang="tr-TR" dirty="0" err="1"/>
              <a:t>ss</a:t>
            </a:r>
            <a:r>
              <a:rPr lang="tr-TR" dirty="0"/>
              <a:t>. 31-39</a:t>
            </a:r>
            <a:r>
              <a:rPr lang="tr-TR" dirty="0" smtClean="0"/>
              <a:t>. iç. </a:t>
            </a:r>
            <a:r>
              <a:rPr lang="tr-TR" dirty="0"/>
              <a:t>2009 	</a:t>
            </a:r>
            <a:r>
              <a:rPr lang="tr-TR" b="1" dirty="0"/>
              <a:t>Kapitalizm, Küreselleşme ve Toplumsal Dönüşümler</a:t>
            </a:r>
            <a:r>
              <a:rPr lang="tr-TR" dirty="0"/>
              <a:t>, Ankara: </a:t>
            </a:r>
            <a:r>
              <a:rPr lang="tr-TR" dirty="0" err="1"/>
              <a:t>Palme</a:t>
            </a:r>
            <a:r>
              <a:rPr lang="tr-TR" dirty="0"/>
              <a:t> Yayıncılık.</a:t>
            </a:r>
          </a:p>
          <a:p>
            <a:endParaRPr lang="tr-TR" dirty="0"/>
          </a:p>
          <a:p>
            <a:r>
              <a:rPr lang="tr-TR" dirty="0" smtClean="0"/>
              <a:t> </a:t>
            </a:r>
            <a:endParaRPr lang="tr-TR" dirty="0"/>
          </a:p>
        </p:txBody>
      </p:sp>
    </p:spTree>
    <p:extLst>
      <p:ext uri="{BB962C8B-B14F-4D97-AF65-F5344CB8AC3E}">
        <p14:creationId xmlns:p14="http://schemas.microsoft.com/office/powerpoint/2010/main" val="1587077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111827"/>
            <a:ext cx="6815669" cy="2545770"/>
          </a:xfrm>
        </p:spPr>
        <p:txBody>
          <a:bodyPr/>
          <a:lstStyle/>
          <a:p>
            <a:r>
              <a:rPr lang="tr-TR" sz="4400" dirty="0" smtClean="0"/>
              <a:t>GELİŞME VE AZGELİŞME SOSYOLOJİSİ</a:t>
            </a:r>
            <a:endParaRPr lang="tr-TR" sz="4400" dirty="0"/>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1228890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53389" y="3105835"/>
            <a:ext cx="7090611" cy="2800767"/>
          </a:xfrm>
          <a:prstGeom prst="rect">
            <a:avLst/>
          </a:prstGeom>
        </p:spPr>
        <p:txBody>
          <a:bodyPr wrap="square">
            <a:spAutoFit/>
          </a:bodyPr>
          <a:lstStyle/>
          <a:p>
            <a:r>
              <a:rPr lang="tr-TR" sz="4400" dirty="0"/>
              <a:t>Küreselleşme ve Devletin Dönüşümü: Sosyal Devlet Nereye? Neden Sosyal Devlet?</a:t>
            </a:r>
          </a:p>
        </p:txBody>
      </p:sp>
    </p:spTree>
    <p:extLst>
      <p:ext uri="{BB962C8B-B14F-4D97-AF65-F5344CB8AC3E}">
        <p14:creationId xmlns:p14="http://schemas.microsoft.com/office/powerpoint/2010/main" val="32677650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A06AB5-5806-4547-8BFA-81B612369298}"/>
              </a:ext>
            </a:extLst>
          </p:cNvPr>
          <p:cNvSpPr>
            <a:spLocks noGrp="1"/>
          </p:cNvSpPr>
          <p:nvPr>
            <p:ph type="title"/>
          </p:nvPr>
        </p:nvSpPr>
        <p:spPr/>
        <p:txBody>
          <a:bodyPr/>
          <a:lstStyle/>
          <a:p>
            <a:r>
              <a:rPr lang="tr-TR" dirty="0" smtClean="0"/>
              <a:t>Sosyal Devletin Tanımı</a:t>
            </a:r>
            <a:endParaRPr lang="tr-TR" dirty="0"/>
          </a:p>
        </p:txBody>
      </p:sp>
      <p:sp>
        <p:nvSpPr>
          <p:cNvPr id="3" name="İçerik Yer Tutucusu 2">
            <a:extLst>
              <a:ext uri="{FF2B5EF4-FFF2-40B4-BE49-F238E27FC236}">
                <a16:creationId xmlns:a16="http://schemas.microsoft.com/office/drawing/2014/main" id="{4C2118B1-466C-4E7A-A08C-DB6F0719F89F}"/>
              </a:ext>
            </a:extLst>
          </p:cNvPr>
          <p:cNvSpPr>
            <a:spLocks noGrp="1"/>
          </p:cNvSpPr>
          <p:nvPr>
            <p:ph idx="1"/>
          </p:nvPr>
        </p:nvSpPr>
        <p:spPr/>
        <p:txBody>
          <a:bodyPr>
            <a:normAutofit/>
          </a:bodyPr>
          <a:lstStyle/>
          <a:p>
            <a:r>
              <a:rPr lang="tr-TR" sz="2400" dirty="0">
                <a:solidFill>
                  <a:schemeClr val="tx1"/>
                </a:solidFill>
              </a:rPr>
              <a:t>“Sosyal devlet genel bir tanımlama ile klasik liberal demokrasinin ekonomik ve siyasal temellerini değiştirmeden vatandaşların sosyal durumları ile ilgilenen ve onlara asgari bir yaşam düzeyi sağlamakla görevli olan devlet “(Soysal,1986:224) tir.</a:t>
            </a:r>
          </a:p>
        </p:txBody>
      </p:sp>
    </p:spTree>
    <p:extLst>
      <p:ext uri="{BB962C8B-B14F-4D97-AF65-F5344CB8AC3E}">
        <p14:creationId xmlns:p14="http://schemas.microsoft.com/office/powerpoint/2010/main" val="1352866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Kalkınmacı</a:t>
            </a:r>
            <a:r>
              <a:rPr lang="tr-TR" dirty="0" smtClean="0"/>
              <a:t> Ulus Devletin Sonu!</a:t>
            </a:r>
            <a:endParaRPr lang="tr-TR" dirty="0"/>
          </a:p>
        </p:txBody>
      </p:sp>
      <p:sp>
        <p:nvSpPr>
          <p:cNvPr id="3" name="İçerik Yer Tutucusu 2"/>
          <p:cNvSpPr>
            <a:spLocks noGrp="1"/>
          </p:cNvSpPr>
          <p:nvPr>
            <p:ph idx="1"/>
          </p:nvPr>
        </p:nvSpPr>
        <p:spPr/>
        <p:txBody>
          <a:bodyPr>
            <a:normAutofit lnSpcReduction="10000"/>
          </a:bodyPr>
          <a:lstStyle/>
          <a:p>
            <a:r>
              <a:rPr lang="tr-TR" dirty="0"/>
              <a:t>Sosyal devlet ya da refah devleti olarak adlandırabileceğimiz anlayış, </a:t>
            </a:r>
            <a:r>
              <a:rPr lang="tr-TR" dirty="0" err="1"/>
              <a:t>kalkınmacı</a:t>
            </a:r>
            <a:r>
              <a:rPr lang="tr-TR" dirty="0"/>
              <a:t> ve ulusalcı yönü ağır basan bir devlet anlayışıdır. </a:t>
            </a:r>
          </a:p>
          <a:p>
            <a:r>
              <a:rPr lang="tr-TR" dirty="0"/>
              <a:t>1970’li yıllardan itibaren yükselişe geçen yeni-liberalizm, sosyal devlet anlayışına yoğun eleştiriler yöneltilmesine sebep olmuştur. Bu durumla beraber sosyal devlet anlayışı tüm dünyada bir kopuş sürecine girmiştir. Bu kopuş sürecinin en temel özelliği küreselleşmedir. Küreselleşme olgusu ile ‘</a:t>
            </a:r>
            <a:r>
              <a:rPr lang="tr-TR" dirty="0" err="1"/>
              <a:t>ulusaşırı</a:t>
            </a:r>
            <a:r>
              <a:rPr lang="tr-TR" dirty="0"/>
              <a:t>’ kavramı önem kazanmıştır. </a:t>
            </a:r>
            <a:r>
              <a:rPr lang="tr-TR" dirty="0" err="1"/>
              <a:t>Ulusaşırı</a:t>
            </a:r>
            <a:r>
              <a:rPr lang="tr-TR" dirty="0"/>
              <a:t> kuruluşlar ortaya çıkmış ve etkili olmuştur. Bu kuruluşlar küresel bir ekonomi yaratmanın ürünü olarak görülebilir.</a:t>
            </a:r>
          </a:p>
          <a:p>
            <a:endParaRPr lang="tr-TR" dirty="0"/>
          </a:p>
        </p:txBody>
      </p:sp>
    </p:spTree>
    <p:extLst>
      <p:ext uri="{BB962C8B-B14F-4D97-AF65-F5344CB8AC3E}">
        <p14:creationId xmlns:p14="http://schemas.microsoft.com/office/powerpoint/2010/main" val="1292505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Devletin Özellikleri</a:t>
            </a:r>
            <a:endParaRPr lang="tr-TR" dirty="0"/>
          </a:p>
        </p:txBody>
      </p:sp>
      <p:sp>
        <p:nvSpPr>
          <p:cNvPr id="3" name="İçerik Yer Tutucusu 2"/>
          <p:cNvSpPr>
            <a:spLocks noGrp="1"/>
          </p:cNvSpPr>
          <p:nvPr>
            <p:ph idx="1"/>
          </p:nvPr>
        </p:nvSpPr>
        <p:spPr/>
        <p:txBody>
          <a:bodyPr>
            <a:normAutofit fontScale="85000" lnSpcReduction="10000"/>
          </a:bodyPr>
          <a:lstStyle/>
          <a:p>
            <a:r>
              <a:rPr lang="tr-TR" dirty="0"/>
              <a:t>Sosyal devletin ortaya çıkışı tarihsel ve toplumsal bir süreçtir. Bu nedenle sosyal devletten kopuş da her toplumda aynı sonuçlara yol açmaz. “Sosyal devlet olma yolunda farklı tarihsel toplumsal koşullara sahip olmayan ülkelerin sosyal devletten tasfiyesinin sonuçları elbette ki farklı olacaktır” ( </a:t>
            </a:r>
            <a:r>
              <a:rPr lang="tr-TR" dirty="0" smtClean="0"/>
              <a:t>Erbaş</a:t>
            </a:r>
            <a:r>
              <a:rPr lang="tr-TR" dirty="0"/>
              <a:t>, 2009, s.65-66</a:t>
            </a:r>
            <a:r>
              <a:rPr lang="tr-TR" dirty="0" smtClean="0"/>
              <a:t>).</a:t>
            </a:r>
          </a:p>
          <a:p>
            <a:r>
              <a:rPr lang="tr-TR" dirty="0"/>
              <a:t>Sosyal devlet ezilenlerin lehine göre ekonomik ve sosyal bir alan yaratır. Bu durumda en belirgin amaç sosyal eşitsizlikleri gidermektir. Böylece devlet tüm vatandaşlara asgari bir yaşam düzeyi sağlamış olur. Devlet ekonomik ve sosyal alana müdahale ederek toplumsal refahı ve denetimi sağlamış olur. Buna bağlı olarak sosyal devlet, refah devleti olarak anılır. </a:t>
            </a:r>
          </a:p>
          <a:p>
            <a:r>
              <a:rPr lang="tr-TR" dirty="0"/>
              <a:t>“Refahı arttırma çabası nedeniyle de sosyal devlet aynı zamanda gelişmeci devlet (</a:t>
            </a:r>
            <a:r>
              <a:rPr lang="tr-TR" dirty="0" err="1"/>
              <a:t>developmental</a:t>
            </a:r>
            <a:r>
              <a:rPr lang="tr-TR" dirty="0"/>
              <a:t> </a:t>
            </a:r>
            <a:r>
              <a:rPr lang="tr-TR" dirty="0" err="1"/>
              <a:t>state</a:t>
            </a:r>
            <a:r>
              <a:rPr lang="tr-TR" dirty="0"/>
              <a:t>) özelliğine sahiptir</a:t>
            </a:r>
            <a:r>
              <a:rPr lang="tr-TR" dirty="0" smtClean="0"/>
              <a:t>” ( </a:t>
            </a:r>
            <a:r>
              <a:rPr lang="tr-TR" dirty="0"/>
              <a:t>Erbaş,2009,s.66).</a:t>
            </a:r>
          </a:p>
          <a:p>
            <a:endParaRPr lang="tr-TR" dirty="0"/>
          </a:p>
          <a:p>
            <a:endParaRPr lang="tr-TR" dirty="0"/>
          </a:p>
        </p:txBody>
      </p:sp>
    </p:spTree>
    <p:extLst>
      <p:ext uri="{BB962C8B-B14F-4D97-AF65-F5344CB8AC3E}">
        <p14:creationId xmlns:p14="http://schemas.microsoft.com/office/powerpoint/2010/main" val="4173030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latin typeface="Century Gothic" panose="020B0502020202020204" pitchFamily="34" charset="0"/>
                <a:ea typeface="Calibri" panose="020F0502020204030204" pitchFamily="34" charset="0"/>
                <a:cs typeface="Times New Roman" panose="02020603050405020304" pitchFamily="18" charset="0"/>
              </a:rPr>
              <a:t>Devletin sosyal </a:t>
            </a:r>
            <a:r>
              <a:rPr lang="tr-TR" dirty="0" smtClean="0">
                <a:latin typeface="Century Gothic" panose="020B0502020202020204" pitchFamily="34" charset="0"/>
                <a:ea typeface="Calibri" panose="020F0502020204030204" pitchFamily="34" charset="0"/>
                <a:cs typeface="Times New Roman" panose="02020603050405020304" pitchFamily="18" charset="0"/>
              </a:rPr>
              <a:t>olmasının anlamı?</a:t>
            </a:r>
            <a:r>
              <a:rPr lang="tr-TR" dirty="0">
                <a:latin typeface="Century Gothic" panose="020B0502020202020204" pitchFamily="34" charset="0"/>
                <a:ea typeface="Calibri" panose="020F0502020204030204" pitchFamily="34" charset="0"/>
                <a:cs typeface="Times New Roman" panose="02020603050405020304" pitchFamily="18" charset="0"/>
              </a:rPr>
              <a:t/>
            </a:r>
            <a:br>
              <a:rPr lang="tr-TR" dirty="0">
                <a:latin typeface="Century Gothic" panose="020B0502020202020204" pitchFamily="34" charset="0"/>
                <a:ea typeface="Calibri" panose="020F0502020204030204" pitchFamily="34" charset="0"/>
                <a:cs typeface="Times New Roman" panose="02020603050405020304" pitchFamily="18" charset="0"/>
              </a:rPr>
            </a:br>
            <a:endParaRPr lang="tr-TR" dirty="0"/>
          </a:p>
        </p:txBody>
      </p:sp>
      <p:sp>
        <p:nvSpPr>
          <p:cNvPr id="3" name="İçerik Yer Tutucusu 2"/>
          <p:cNvSpPr>
            <a:spLocks noGrp="1"/>
          </p:cNvSpPr>
          <p:nvPr>
            <p:ph idx="1"/>
          </p:nvPr>
        </p:nvSpPr>
        <p:spPr/>
        <p:txBody>
          <a:bodyPr>
            <a:normAutofit lnSpcReduction="10000"/>
          </a:bodyPr>
          <a:lstStyle/>
          <a:p>
            <a:r>
              <a:rPr lang="tr-TR" dirty="0"/>
              <a:t>Emeklilikte daha iyi bir gelir</a:t>
            </a:r>
          </a:p>
          <a:p>
            <a:r>
              <a:rPr lang="tr-TR" dirty="0"/>
              <a:t>Hastalıkta daha iyi bir bakım</a:t>
            </a:r>
          </a:p>
          <a:p>
            <a:r>
              <a:rPr lang="tr-TR" dirty="0"/>
              <a:t>Çocukların eğitimi için daha iyi koşullar</a:t>
            </a:r>
          </a:p>
          <a:p>
            <a:r>
              <a:rPr lang="tr-TR" dirty="0"/>
              <a:t>İşsiz kalmayacağın bir yaşam</a:t>
            </a:r>
          </a:p>
          <a:p>
            <a:r>
              <a:rPr lang="tr-TR" dirty="0" smtClean="0"/>
              <a:t>“</a:t>
            </a:r>
            <a:r>
              <a:rPr lang="tr-TR" dirty="0"/>
              <a:t>İşte, devlet-toplum ilişkilerinde bireylerin yaşadıkları toplumda geleceği ile ilgili bu kaygıları olabildiğince az hissettiren devlet olarak yorumlanabilir” (Erbaş,2009,s.67)</a:t>
            </a:r>
          </a:p>
          <a:p>
            <a:endParaRPr lang="tr-TR" dirty="0"/>
          </a:p>
        </p:txBody>
      </p:sp>
    </p:spTree>
    <p:extLst>
      <p:ext uri="{BB962C8B-B14F-4D97-AF65-F5344CB8AC3E}">
        <p14:creationId xmlns:p14="http://schemas.microsoft.com/office/powerpoint/2010/main" val="34855331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Sosyal Devletin Düşünsel Temelleri Ve Oluşumu</a:t>
            </a:r>
            <a:endParaRPr lang="tr-TR" dirty="0"/>
          </a:p>
        </p:txBody>
      </p:sp>
      <p:sp>
        <p:nvSpPr>
          <p:cNvPr id="3" name="İçerik Yer Tutucusu 2"/>
          <p:cNvSpPr>
            <a:spLocks noGrp="1"/>
          </p:cNvSpPr>
          <p:nvPr>
            <p:ph idx="1"/>
          </p:nvPr>
        </p:nvSpPr>
        <p:spPr/>
        <p:txBody>
          <a:bodyPr>
            <a:normAutofit fontScale="77500" lnSpcReduction="20000"/>
          </a:bodyPr>
          <a:lstStyle/>
          <a:p>
            <a:r>
              <a:rPr lang="tr-TR" dirty="0"/>
              <a:t>Sosyal devlet kavramı ilk kez Almanya’da kullanılmıştır. Ancak düşünsel kökenini antikçağa kadar uzatabiliriz. </a:t>
            </a:r>
          </a:p>
          <a:p>
            <a:r>
              <a:rPr lang="tr-TR" dirty="0"/>
              <a:t>Rönesans’ın etkisi feodalizmin çöküşüne dolayısıyla da kapitalizmin yükselişine yol açmıştır. Bu durum da ulus devletlerin oluşumunu sağlamıştır. </a:t>
            </a:r>
          </a:p>
          <a:p>
            <a:r>
              <a:rPr lang="tr-TR" dirty="0"/>
              <a:t>Ulus devletin kuruluşu ne gibi sonuçlar doğurmuştur?</a:t>
            </a:r>
          </a:p>
          <a:p>
            <a:r>
              <a:rPr lang="tr-TR" dirty="0"/>
              <a:t>En temel amaç doğal yaşama haklarını güvence altına almaktır. Bunun için de insanlar özgürlüklerinin ve haklarının bir kısmını bir sözleşme ile topluma devretmişlerdir. Bu sözleşme insanlara düzenli bir yaşam ve sahip olduklarını ellerinde tutma hakkı vermiştir. ( Sosyal devletin düşünsel temeli buna dayanır. )</a:t>
            </a:r>
          </a:p>
          <a:p>
            <a:r>
              <a:rPr lang="tr-TR" dirty="0"/>
              <a:t>“Tarihsel olarak çok eskilere dayanıyor olmakla birlikte, sosyal devlet sanayi devriminin bir ürünü olarak yorumlanabilir” (Erbaş,2009,s.69)</a:t>
            </a:r>
          </a:p>
          <a:p>
            <a:endParaRPr lang="tr-TR" dirty="0"/>
          </a:p>
        </p:txBody>
      </p:sp>
    </p:spTree>
    <p:extLst>
      <p:ext uri="{BB962C8B-B14F-4D97-AF65-F5344CB8AC3E}">
        <p14:creationId xmlns:p14="http://schemas.microsoft.com/office/powerpoint/2010/main" val="13625993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FBB15C-797F-4EE4-A11D-8A20EA91F7DA}"/>
              </a:ext>
            </a:extLst>
          </p:cNvPr>
          <p:cNvSpPr>
            <a:spLocks noGrp="1"/>
          </p:cNvSpPr>
          <p:nvPr>
            <p:ph type="title"/>
          </p:nvPr>
        </p:nvSpPr>
        <p:spPr/>
        <p:txBody>
          <a:bodyPr>
            <a:normAutofit fontScale="90000"/>
          </a:bodyPr>
          <a:lstStyle/>
          <a:p>
            <a:r>
              <a:rPr lang="tr-TR" dirty="0" smtClean="0"/>
              <a:t>Sosyal Devlet Anlayışını Başlatan Düzenlemeler</a:t>
            </a:r>
            <a:br>
              <a:rPr lang="tr-TR" dirty="0" smtClean="0"/>
            </a:br>
            <a:endParaRPr lang="tr-TR" dirty="0"/>
          </a:p>
        </p:txBody>
      </p:sp>
      <p:sp>
        <p:nvSpPr>
          <p:cNvPr id="3" name="İçerik Yer Tutucusu 2">
            <a:extLst>
              <a:ext uri="{FF2B5EF4-FFF2-40B4-BE49-F238E27FC236}">
                <a16:creationId xmlns:a16="http://schemas.microsoft.com/office/drawing/2014/main" id="{D800B88B-61C4-48AF-B22F-E0E3C535DE89}"/>
              </a:ext>
            </a:extLst>
          </p:cNvPr>
          <p:cNvSpPr>
            <a:spLocks noGrp="1"/>
          </p:cNvSpPr>
          <p:nvPr>
            <p:ph idx="1"/>
          </p:nvPr>
        </p:nvSpPr>
        <p:spPr/>
        <p:txBody>
          <a:bodyPr>
            <a:normAutofit lnSpcReduction="10000"/>
          </a:bodyPr>
          <a:lstStyle/>
          <a:p>
            <a:r>
              <a:rPr lang="tr-TR" dirty="0"/>
              <a:t>“1870’lerde İngiltere’de ve 1890’larda Amerika’da ortaya çıkan büyük ekonomik krizler, birçok kapitalist ülkede başta işçiler olmak üzere sayıları giderek artan ve yoksullaşan grupların ortaya çıkmasına yol açmıştır” (Erbaş,2009,s.72).</a:t>
            </a:r>
          </a:p>
          <a:p>
            <a:r>
              <a:rPr lang="tr-TR" dirty="0"/>
              <a:t>“Ancak, bu süreçte modern sosyal güvenlik kurumlarının ortaya çıkışı, sanayileşmenin ve demokratikleşmenin ilk başladığı ülkelerden biri olan İngiltere’de değil, işçi hareketlerinin, sendikaların, sosyal demokrat hareketlerinin ve partinin güçlü olduğu Almanya, Avusturya ve İsveç gibi ülkelerde olmuştur” (Erbaş,2009,s.73).</a:t>
            </a:r>
          </a:p>
          <a:p>
            <a:endParaRPr lang="tr-TR" dirty="0"/>
          </a:p>
        </p:txBody>
      </p:sp>
    </p:spTree>
    <p:extLst>
      <p:ext uri="{BB962C8B-B14F-4D97-AF65-F5344CB8AC3E}">
        <p14:creationId xmlns:p14="http://schemas.microsoft.com/office/powerpoint/2010/main" val="3304902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90</TotalTime>
  <Words>1041</Words>
  <Application>Microsoft Office PowerPoint</Application>
  <PresentationFormat>Geniş ekran</PresentationFormat>
  <Paragraphs>64</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Calibri</vt:lpstr>
      <vt:lpstr>Century Gothic</vt:lpstr>
      <vt:lpstr>Garamond</vt:lpstr>
      <vt:lpstr>Symbol</vt:lpstr>
      <vt:lpstr>Times New Roman</vt:lpstr>
      <vt:lpstr>Organik</vt:lpstr>
      <vt:lpstr>GELİŞME VE AZGELİŞME SOSYOLOJİSİ</vt:lpstr>
      <vt:lpstr>GELİŞME VE AZGELİŞME SOSYOLOJİSİ</vt:lpstr>
      <vt:lpstr>PowerPoint Sunusu</vt:lpstr>
      <vt:lpstr>Sosyal Devletin Tanımı</vt:lpstr>
      <vt:lpstr>Kalkınmacı Ulus Devletin Sonu!</vt:lpstr>
      <vt:lpstr>Sosyal Devletin Özellikleri</vt:lpstr>
      <vt:lpstr>Devletin sosyal olmasının anlamı? </vt:lpstr>
      <vt:lpstr>Sosyal Devletin Düşünsel Temelleri Ve Oluşumu</vt:lpstr>
      <vt:lpstr>Sosyal Devlet Anlayışını Başlatan Düzenlemeler </vt:lpstr>
      <vt:lpstr>Türkiye’de Sosyal Devletin Gelişimi </vt:lpstr>
      <vt:lpstr>Türkiye’de Sosyal Devletin Gelişimi </vt:lpstr>
      <vt:lpstr>Türkiye’de sosyal Devletin Gelişimi</vt:lpstr>
      <vt:lpstr> Sosyal Devletin Geleceği/Akıbeti Konusuna İlişkin Görüşler </vt:lpstr>
      <vt:lpstr>Sosyal Devletin Bitmekte Olduğu Ya Da Bitmesi Gerektiğini Savunanların Gerekçeleri:</vt:lpstr>
      <vt:lpstr>Sosyal Devletin Devam Etmesini Savunların Gerekçeleri:</vt:lpstr>
      <vt:lpstr>Kaynak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DEVLET NEREYE? NEDEN SOSYAL DEVLET?</dc:title>
  <cp:lastModifiedBy>Kullanıcı</cp:lastModifiedBy>
  <cp:revision>13</cp:revision>
  <dcterms:created xsi:type="dcterms:W3CDTF">2017-11-03T21:33:50Z</dcterms:created>
  <dcterms:modified xsi:type="dcterms:W3CDTF">2018-07-30T14:07:57Z</dcterms:modified>
</cp:coreProperties>
</file>