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300" r:id="rId3"/>
    <p:sldId id="322" r:id="rId4"/>
    <p:sldId id="344" r:id="rId5"/>
    <p:sldId id="306" r:id="rId6"/>
    <p:sldId id="345" r:id="rId7"/>
    <p:sldId id="346" r:id="rId8"/>
    <p:sldId id="347" r:id="rId9"/>
    <p:sldId id="348" r:id="rId10"/>
    <p:sldId id="349" r:id="rId11"/>
    <p:sldId id="350" r:id="rId12"/>
    <p:sldId id="301"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CB99F-ABC4-48A2-AF43-4E0532DA682D}" type="datetimeFigureOut">
              <a:rPr lang="tr-TR" smtClean="0"/>
              <a:t>30.01.2018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067FA6-F24F-4229-A7B0-BC8F25346AE4}" type="slidenum">
              <a:rPr lang="tr-TR" smtClean="0"/>
              <a:t>‹#›</a:t>
            </a:fld>
            <a:endParaRPr lang="tr-TR"/>
          </a:p>
        </p:txBody>
      </p:sp>
    </p:spTree>
    <p:extLst>
      <p:ext uri="{BB962C8B-B14F-4D97-AF65-F5344CB8AC3E}">
        <p14:creationId xmlns:p14="http://schemas.microsoft.com/office/powerpoint/2010/main" val="2311837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a:solidFill>
                  <a:srgbClr val="204788"/>
                </a:solidFill>
                <a:latin typeface="Times New Roman" panose="02020603050405020304" pitchFamily="18" charset="0"/>
                <a:cs typeface="Times New Roman" panose="02020603050405020304" pitchFamily="18" charset="0"/>
              </a:rPr>
              <a:t>Nallıhan</a:t>
            </a:r>
            <a:r>
              <a:rPr lang="tr-TR" sz="3200" b="0" baseline="0" dirty="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77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56528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21583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416151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97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324924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75BE1C9-D51A-4B5F-B120-1DD67716EB4F}" type="datetimeFigureOut">
              <a:rPr lang="tr-TR" smtClean="0"/>
              <a:t>30.01.2018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4840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75BE1C9-D51A-4B5F-B120-1DD67716EB4F}" type="datetimeFigureOut">
              <a:rPr lang="tr-TR" smtClean="0"/>
              <a:t>30.01.2018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67916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5BE1C9-D51A-4B5F-B120-1DD67716EB4F}" type="datetimeFigureOut">
              <a:rPr lang="tr-TR" smtClean="0"/>
              <a:t>30.01.2018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1615788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91040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912802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667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6485" y="3567660"/>
            <a:ext cx="9144000" cy="706802"/>
          </a:xfrm>
        </p:spPr>
        <p:txBody>
          <a:bodyPr>
            <a:normAutofit/>
          </a:bodyPr>
          <a:lstStyle/>
          <a:p>
            <a:r>
              <a:rPr lang="tr-TR" sz="3200" dirty="0" err="1"/>
              <a:t>Flip-Flop</a:t>
            </a:r>
            <a:endParaRPr lang="tr-TR" sz="3200" dirty="0"/>
          </a:p>
        </p:txBody>
      </p:sp>
      <p:sp>
        <p:nvSpPr>
          <p:cNvPr id="3" name="Alt Başlık 2"/>
          <p:cNvSpPr>
            <a:spLocks noGrp="1"/>
          </p:cNvSpPr>
          <p:nvPr>
            <p:ph type="subTitle" idx="1"/>
          </p:nvPr>
        </p:nvSpPr>
        <p:spPr>
          <a:xfrm>
            <a:off x="1748852" y="4347147"/>
            <a:ext cx="9144000" cy="771763"/>
          </a:xfrm>
        </p:spPr>
        <p:txBody>
          <a:bodyPr/>
          <a:lstStyle/>
          <a:p>
            <a:r>
              <a:rPr lang="tr-TR" dirty="0"/>
              <a:t>Net 107 Sayısal elektronik</a:t>
            </a:r>
          </a:p>
          <a:p>
            <a:r>
              <a:rPr lang="tr-TR" dirty="0" err="1"/>
              <a:t>Ö</a:t>
            </a:r>
            <a:r>
              <a:rPr lang="tr-TR" cap="none" dirty="0" err="1"/>
              <a:t>ğr</a:t>
            </a:r>
            <a:r>
              <a:rPr lang="tr-TR" dirty="0"/>
              <a:t>. G</a:t>
            </a:r>
            <a:r>
              <a:rPr lang="tr-TR" cap="none" dirty="0"/>
              <a:t>ör</a:t>
            </a:r>
            <a:r>
              <a:rPr lang="tr-TR" dirty="0"/>
              <a:t>. B</a:t>
            </a:r>
            <a:r>
              <a:rPr lang="tr-TR" cap="none" dirty="0"/>
              <a:t>urcu</a:t>
            </a:r>
            <a:r>
              <a:rPr lang="tr-TR" dirty="0"/>
              <a:t> y</a:t>
            </a:r>
            <a:r>
              <a:rPr lang="tr-TR" cap="none" dirty="0"/>
              <a:t>akışır</a:t>
            </a:r>
            <a:r>
              <a:rPr lang="tr-TR" dirty="0"/>
              <a:t> g</a:t>
            </a:r>
            <a:r>
              <a:rPr lang="tr-TR" cap="none" dirty="0"/>
              <a:t>irgin</a:t>
            </a:r>
          </a:p>
        </p:txBody>
      </p:sp>
    </p:spTree>
    <p:extLst>
      <p:ext uri="{BB962C8B-B14F-4D97-AF65-F5344CB8AC3E}">
        <p14:creationId xmlns:p14="http://schemas.microsoft.com/office/powerpoint/2010/main" val="3649907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70459B-D172-4F37-B562-1C95F88FC076}"/>
              </a:ext>
            </a:extLst>
          </p:cNvPr>
          <p:cNvSpPr>
            <a:spLocks noGrp="1"/>
          </p:cNvSpPr>
          <p:nvPr>
            <p:ph type="title"/>
          </p:nvPr>
        </p:nvSpPr>
        <p:spPr/>
        <p:txBody>
          <a:bodyPr/>
          <a:lstStyle/>
          <a:p>
            <a:r>
              <a:rPr lang="tr-TR" dirty="0" err="1"/>
              <a:t>Preset</a:t>
            </a:r>
            <a:r>
              <a:rPr lang="tr-TR" dirty="0"/>
              <a:t>/</a:t>
            </a:r>
            <a:r>
              <a:rPr lang="tr-TR" dirty="0" err="1"/>
              <a:t>Clear</a:t>
            </a:r>
            <a:r>
              <a:rPr lang="tr-TR" dirty="0"/>
              <a:t> Girişli </a:t>
            </a:r>
            <a:r>
              <a:rPr lang="tr-TR" dirty="0" err="1"/>
              <a:t>Flip-Floplar</a:t>
            </a:r>
            <a:r>
              <a:rPr lang="tr-TR" dirty="0"/>
              <a:t> </a:t>
            </a:r>
          </a:p>
        </p:txBody>
      </p:sp>
      <p:sp>
        <p:nvSpPr>
          <p:cNvPr id="3" name="İçerik Yer Tutucusu 2">
            <a:extLst>
              <a:ext uri="{FF2B5EF4-FFF2-40B4-BE49-F238E27FC236}">
                <a16:creationId xmlns:a16="http://schemas.microsoft.com/office/drawing/2014/main" id="{5FDEC1A1-1AF2-49FD-97C1-E93CD349DA86}"/>
              </a:ext>
            </a:extLst>
          </p:cNvPr>
          <p:cNvSpPr>
            <a:spLocks noGrp="1"/>
          </p:cNvSpPr>
          <p:nvPr>
            <p:ph idx="1"/>
          </p:nvPr>
        </p:nvSpPr>
        <p:spPr>
          <a:xfrm>
            <a:off x="1097280" y="2103312"/>
            <a:ext cx="10326281" cy="4023360"/>
          </a:xfrm>
        </p:spPr>
        <p:txBody>
          <a:bodyPr>
            <a:normAutofit/>
          </a:bodyPr>
          <a:lstStyle/>
          <a:p>
            <a:pPr>
              <a:buFont typeface="Arial" panose="020B0604020202020204" pitchFamily="34" charset="0"/>
              <a:buChar char="•"/>
            </a:pPr>
            <a:r>
              <a:rPr lang="tr-TR" sz="2400" dirty="0"/>
              <a:t>PR=0 olduğunda PR girişi aktif demektir ve diğer girişler ne olursa olsun çıkış “1” olacak demektir.</a:t>
            </a:r>
          </a:p>
          <a:p>
            <a:pPr>
              <a:buFont typeface="Arial" panose="020B0604020202020204" pitchFamily="34" charset="0"/>
              <a:buChar char="•"/>
            </a:pPr>
            <a:r>
              <a:rPr lang="tr-TR" sz="2400" dirty="0"/>
              <a:t>PR=1 olduğunda ise PR girişi aktif değil demektir.</a:t>
            </a:r>
          </a:p>
          <a:p>
            <a:pPr>
              <a:buFont typeface="Arial" panose="020B0604020202020204" pitchFamily="34" charset="0"/>
              <a:buChar char="•"/>
            </a:pPr>
            <a:r>
              <a:rPr lang="tr-TR" sz="2400" dirty="0"/>
              <a:t>CLR girişi ise, çıkışa “0” olmasını emreden bir giriştir. Bu girişte PR girişi gibi</a:t>
            </a:r>
          </a:p>
          <a:p>
            <a:pPr marL="0" indent="0">
              <a:buNone/>
            </a:pPr>
            <a:r>
              <a:rPr lang="tr-TR" sz="2400" dirty="0"/>
              <a:t>ters mantığa göre çalışmaktadır.</a:t>
            </a:r>
          </a:p>
          <a:p>
            <a:pPr>
              <a:buFont typeface="Arial" panose="020B0604020202020204" pitchFamily="34" charset="0"/>
              <a:buChar char="•"/>
            </a:pPr>
            <a:r>
              <a:rPr lang="tr-TR" sz="2400" dirty="0"/>
              <a:t>CLR=0 olduğunda CLR girişi aktif demektir ve diğer girişler ne olursa olsun</a:t>
            </a:r>
          </a:p>
          <a:p>
            <a:pPr marL="0" indent="0">
              <a:buNone/>
            </a:pPr>
            <a:r>
              <a:rPr lang="tr-TR" sz="2400" dirty="0"/>
              <a:t>çıkış “0” olacak demektir.</a:t>
            </a:r>
          </a:p>
          <a:p>
            <a:pPr>
              <a:buFont typeface="Arial" panose="020B0604020202020204" pitchFamily="34" charset="0"/>
              <a:buChar char="•"/>
            </a:pPr>
            <a:r>
              <a:rPr lang="tr-TR" sz="2400" dirty="0"/>
              <a:t>CLR=1 olduğunda ise CLR girişi aktif değil demektir. </a:t>
            </a:r>
          </a:p>
        </p:txBody>
      </p:sp>
    </p:spTree>
    <p:extLst>
      <p:ext uri="{BB962C8B-B14F-4D97-AF65-F5344CB8AC3E}">
        <p14:creationId xmlns:p14="http://schemas.microsoft.com/office/powerpoint/2010/main" val="1194755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2C84E2E0-2CD8-4999-9503-FC8FCB21401A}"/>
              </a:ext>
            </a:extLst>
          </p:cNvPr>
          <p:cNvPicPr>
            <a:picLocks noChangeAspect="1"/>
          </p:cNvPicPr>
          <p:nvPr/>
        </p:nvPicPr>
        <p:blipFill>
          <a:blip r:embed="rId2">
            <a:duotone>
              <a:schemeClr val="accent2">
                <a:shade val="45000"/>
                <a:satMod val="135000"/>
              </a:schemeClr>
              <a:prstClr val="white"/>
            </a:duotone>
          </a:blip>
          <a:stretch>
            <a:fillRect/>
          </a:stretch>
        </p:blipFill>
        <p:spPr>
          <a:xfrm>
            <a:off x="901520" y="556072"/>
            <a:ext cx="10393251" cy="4553234"/>
          </a:xfrm>
          <a:prstGeom prst="rect">
            <a:avLst/>
          </a:prstGeom>
        </p:spPr>
      </p:pic>
      <p:sp>
        <p:nvSpPr>
          <p:cNvPr id="6" name="Dikdörtgen 5">
            <a:extLst>
              <a:ext uri="{FF2B5EF4-FFF2-40B4-BE49-F238E27FC236}">
                <a16:creationId xmlns:a16="http://schemas.microsoft.com/office/drawing/2014/main" id="{5F8AF2D4-E8E1-4667-82DF-F53A6E7F72BC}"/>
              </a:ext>
            </a:extLst>
          </p:cNvPr>
          <p:cNvSpPr/>
          <p:nvPr/>
        </p:nvSpPr>
        <p:spPr>
          <a:xfrm>
            <a:off x="3577876" y="5511016"/>
            <a:ext cx="6290505" cy="461665"/>
          </a:xfrm>
          <a:prstGeom prst="rect">
            <a:avLst/>
          </a:prstGeom>
        </p:spPr>
        <p:txBody>
          <a:bodyPr wrap="none">
            <a:spAutoFit/>
          </a:bodyPr>
          <a:lstStyle/>
          <a:p>
            <a:r>
              <a:rPr lang="tr-TR" sz="2400" dirty="0" err="1">
                <a:solidFill>
                  <a:schemeClr val="bg2">
                    <a:lumMod val="25000"/>
                  </a:schemeClr>
                </a:solidFill>
                <a:latin typeface="Times New Roman" panose="02020603050405020304" pitchFamily="18" charset="0"/>
                <a:cs typeface="Times New Roman" panose="02020603050405020304" pitchFamily="18" charset="0"/>
              </a:rPr>
              <a:t>Preset</a:t>
            </a:r>
            <a:r>
              <a:rPr lang="tr-TR" sz="2400" dirty="0">
                <a:solidFill>
                  <a:schemeClr val="bg2">
                    <a:lumMod val="25000"/>
                  </a:schemeClr>
                </a:solidFill>
                <a:latin typeface="Times New Roman" panose="02020603050405020304" pitchFamily="18" charset="0"/>
                <a:cs typeface="Times New Roman" panose="02020603050405020304" pitchFamily="18" charset="0"/>
              </a:rPr>
              <a:t> / </a:t>
            </a:r>
            <a:r>
              <a:rPr lang="tr-TR" sz="2400" dirty="0" err="1">
                <a:solidFill>
                  <a:schemeClr val="bg2">
                    <a:lumMod val="25000"/>
                  </a:schemeClr>
                </a:solidFill>
                <a:latin typeface="Times New Roman" panose="02020603050405020304" pitchFamily="18" charset="0"/>
                <a:cs typeface="Times New Roman" panose="02020603050405020304" pitchFamily="18" charset="0"/>
              </a:rPr>
              <a:t>clear</a:t>
            </a:r>
            <a:r>
              <a:rPr lang="tr-TR" sz="2400" dirty="0">
                <a:solidFill>
                  <a:schemeClr val="bg2">
                    <a:lumMod val="25000"/>
                  </a:schemeClr>
                </a:solidFill>
                <a:latin typeface="Times New Roman" panose="02020603050405020304" pitchFamily="18" charset="0"/>
                <a:cs typeface="Times New Roman" panose="02020603050405020304" pitchFamily="18" charset="0"/>
              </a:rPr>
              <a:t> girişli JK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flop</a:t>
            </a:r>
            <a:r>
              <a:rPr lang="tr-TR" sz="2400" dirty="0">
                <a:solidFill>
                  <a:schemeClr val="bg2">
                    <a:lumMod val="25000"/>
                  </a:schemeClr>
                </a:solidFill>
                <a:latin typeface="Times New Roman" panose="02020603050405020304" pitchFamily="18" charset="0"/>
                <a:cs typeface="Times New Roman" panose="02020603050405020304" pitchFamily="18" charset="0"/>
              </a:rPr>
              <a:t> doğruluk tablosu </a:t>
            </a:r>
          </a:p>
        </p:txBody>
      </p:sp>
    </p:spTree>
    <p:extLst>
      <p:ext uri="{BB962C8B-B14F-4D97-AF65-F5344CB8AC3E}">
        <p14:creationId xmlns:p14="http://schemas.microsoft.com/office/powerpoint/2010/main" val="4264302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idx="1"/>
          </p:nvPr>
        </p:nvSpPr>
        <p:spPr>
          <a:xfrm>
            <a:off x="892563" y="1845734"/>
            <a:ext cx="10748978" cy="4023360"/>
          </a:xfrm>
        </p:spPr>
        <p:txBody>
          <a:bodyPr>
            <a:normAutofit/>
          </a:bodyPr>
          <a:lstStyle/>
          <a:p>
            <a:pPr marL="0" indent="0">
              <a:buNone/>
            </a:pPr>
            <a:endParaRPr lang="tr-TR" dirty="0"/>
          </a:p>
          <a:p>
            <a:pPr marL="0" indent="0">
              <a:buNone/>
            </a:pPr>
            <a:r>
              <a:rPr lang="tr-TR" b="1" dirty="0"/>
              <a:t>1. </a:t>
            </a:r>
            <a:r>
              <a:rPr lang="tr-TR" b="1" dirty="0" err="1"/>
              <a:t>Flip-Flop</a:t>
            </a:r>
            <a:r>
              <a:rPr lang="tr-TR" b="1" dirty="0"/>
              <a:t>, Sayısal Tasarım, Selçuk Üniversitesi, Lojik_Uygulamalari_2_BO, </a:t>
            </a:r>
            <a:r>
              <a:rPr lang="tr-TR" b="1" dirty="0" err="1"/>
              <a:t>syf</a:t>
            </a:r>
            <a:r>
              <a:rPr lang="tr-TR" b="1" dirty="0"/>
              <a:t>. 10 – 60,</a:t>
            </a:r>
          </a:p>
          <a:p>
            <a:pPr marL="0" indent="0">
              <a:buNone/>
            </a:pPr>
            <a:r>
              <a:rPr lang="tr-TR" b="1"/>
              <a:t>(http</a:t>
            </a:r>
            <a:r>
              <a:rPr lang="tr-TR" b="1" dirty="0"/>
              <a:t>://www.selcuk.edu.tr/dosyalar/files/074/Sayisal_Tasarim.pdf)</a:t>
            </a:r>
          </a:p>
          <a:p>
            <a:pPr marL="0" indent="0">
              <a:buNone/>
            </a:pPr>
            <a:r>
              <a:rPr lang="tr-TR" b="1" dirty="0"/>
              <a:t>2. </a:t>
            </a:r>
            <a:r>
              <a:rPr lang="tr-TR" b="1" dirty="0" err="1"/>
              <a:t>Flip-Flop</a:t>
            </a:r>
            <a:r>
              <a:rPr lang="tr-TR" b="1" dirty="0"/>
              <a:t>, Bilişim Teknolojileri, MEGEP, Ankara 2013</a:t>
            </a:r>
          </a:p>
          <a:p>
            <a:pPr marL="457200" indent="-457200">
              <a:buFont typeface="Calibri" panose="020F0502020204030204" pitchFamily="34" charset="0"/>
              <a:buAutoNum type="arabicPeriod"/>
            </a:pPr>
            <a:endParaRPr lang="tr-TR" b="1" dirty="0"/>
          </a:p>
          <a:p>
            <a:pPr marL="0" indent="0">
              <a:buNone/>
            </a:pPr>
            <a:endParaRPr lang="tr-TR" b="1" dirty="0"/>
          </a:p>
        </p:txBody>
      </p:sp>
    </p:spTree>
    <p:extLst>
      <p:ext uri="{BB962C8B-B14F-4D97-AF65-F5344CB8AC3E}">
        <p14:creationId xmlns:p14="http://schemas.microsoft.com/office/powerpoint/2010/main" val="1143239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 İçeriği</a:t>
            </a:r>
          </a:p>
        </p:txBody>
      </p:sp>
      <p:sp>
        <p:nvSpPr>
          <p:cNvPr id="8" name="İçerik Yer Tutucusu 2"/>
          <p:cNvSpPr txBox="1">
            <a:spLocks/>
          </p:cNvSpPr>
          <p:nvPr/>
        </p:nvSpPr>
        <p:spPr>
          <a:xfrm>
            <a:off x="1264705" y="2536667"/>
            <a:ext cx="4118664" cy="2846702"/>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Arial" panose="020B0604020202020204" pitchFamily="34" charset="0"/>
              <a:buChar char="•"/>
            </a:pPr>
            <a:r>
              <a:rPr lang="tr-TR" sz="2400" dirty="0">
                <a:latin typeface="+mn-lt"/>
                <a:cs typeface="+mn-cs"/>
              </a:rPr>
              <a:t> T </a:t>
            </a:r>
            <a:r>
              <a:rPr lang="tr-TR" sz="2400" dirty="0" err="1">
                <a:latin typeface="+mn-lt"/>
                <a:cs typeface="+mn-cs"/>
              </a:rPr>
              <a:t>Flip</a:t>
            </a:r>
            <a:r>
              <a:rPr lang="tr-TR" sz="2400" dirty="0">
                <a:latin typeface="+mn-lt"/>
                <a:cs typeface="+mn-cs"/>
              </a:rPr>
              <a:t> - </a:t>
            </a:r>
            <a:r>
              <a:rPr lang="tr-TR" sz="2400" dirty="0" err="1">
                <a:latin typeface="+mn-lt"/>
                <a:cs typeface="+mn-cs"/>
              </a:rPr>
              <a:t>Flop</a:t>
            </a:r>
            <a:endParaRPr lang="tr-TR" sz="2400" dirty="0">
              <a:latin typeface="+mn-lt"/>
              <a:cs typeface="+mn-cs"/>
            </a:endParaRPr>
          </a:p>
          <a:p>
            <a:pPr>
              <a:buFont typeface="Arial" panose="020B0604020202020204" pitchFamily="34" charset="0"/>
              <a:buChar char="•"/>
            </a:pPr>
            <a:r>
              <a:rPr lang="tr-TR" sz="2400" dirty="0">
                <a:latin typeface="+mn-lt"/>
                <a:cs typeface="+mn-cs"/>
              </a:rPr>
              <a:t> D </a:t>
            </a:r>
            <a:r>
              <a:rPr lang="tr-TR" sz="2400" dirty="0" err="1">
                <a:latin typeface="+mn-lt"/>
                <a:cs typeface="+mn-cs"/>
              </a:rPr>
              <a:t>Flip</a:t>
            </a:r>
            <a:r>
              <a:rPr lang="tr-TR" sz="2400" dirty="0">
                <a:latin typeface="+mn-lt"/>
                <a:cs typeface="+mn-cs"/>
              </a:rPr>
              <a:t> – </a:t>
            </a:r>
            <a:r>
              <a:rPr lang="tr-TR" sz="2400" dirty="0" err="1">
                <a:latin typeface="+mn-lt"/>
                <a:cs typeface="+mn-cs"/>
              </a:rPr>
              <a:t>Flop</a:t>
            </a:r>
            <a:endParaRPr lang="tr-TR" sz="2400" dirty="0">
              <a:latin typeface="+mn-lt"/>
              <a:cs typeface="+mn-cs"/>
            </a:endParaRPr>
          </a:p>
          <a:p>
            <a:pPr>
              <a:buFont typeface="Arial" panose="020B0604020202020204" pitchFamily="34" charset="0"/>
              <a:buChar char="•"/>
            </a:pPr>
            <a:r>
              <a:rPr lang="tr-TR" sz="2400" dirty="0">
                <a:latin typeface="+mn-lt"/>
                <a:cs typeface="+mn-cs"/>
              </a:rPr>
              <a:t> </a:t>
            </a:r>
            <a:r>
              <a:rPr lang="tr-TR" sz="2400" dirty="0" err="1">
                <a:latin typeface="+mn-lt"/>
                <a:cs typeface="+mn-cs"/>
              </a:rPr>
              <a:t>Preset</a:t>
            </a:r>
            <a:r>
              <a:rPr lang="tr-TR" sz="2400" dirty="0">
                <a:latin typeface="+mn-lt"/>
                <a:cs typeface="+mn-cs"/>
              </a:rPr>
              <a:t>/</a:t>
            </a:r>
            <a:r>
              <a:rPr lang="tr-TR" sz="2400" dirty="0" err="1">
                <a:latin typeface="+mn-lt"/>
                <a:cs typeface="+mn-cs"/>
              </a:rPr>
              <a:t>Clear</a:t>
            </a:r>
            <a:r>
              <a:rPr lang="tr-TR" sz="2400" dirty="0">
                <a:latin typeface="+mn-lt"/>
                <a:cs typeface="+mn-cs"/>
              </a:rPr>
              <a:t> Girişli </a:t>
            </a:r>
            <a:r>
              <a:rPr lang="tr-TR" sz="2400" dirty="0" err="1">
                <a:latin typeface="+mn-lt"/>
                <a:cs typeface="+mn-cs"/>
              </a:rPr>
              <a:t>Flip-Floplar</a:t>
            </a:r>
            <a:r>
              <a:rPr lang="tr-TR" sz="2400" dirty="0">
                <a:latin typeface="+mn-lt"/>
                <a:cs typeface="+mn-cs"/>
              </a:rPr>
              <a:t> </a:t>
            </a:r>
          </a:p>
          <a:p>
            <a:pPr marL="0" indent="0">
              <a:buNone/>
            </a:pPr>
            <a:endParaRPr lang="tr-TR" dirty="0"/>
          </a:p>
        </p:txBody>
      </p:sp>
    </p:spTree>
    <p:extLst>
      <p:ext uri="{BB962C8B-B14F-4D97-AF65-F5344CB8AC3E}">
        <p14:creationId xmlns:p14="http://schemas.microsoft.com/office/powerpoint/2010/main" val="549356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 </a:t>
            </a:r>
            <a:r>
              <a:rPr lang="tr-TR" dirty="0" err="1"/>
              <a:t>Flip-Flop</a:t>
            </a:r>
            <a:r>
              <a:rPr lang="tr-TR" dirty="0"/>
              <a:t> </a:t>
            </a:r>
          </a:p>
        </p:txBody>
      </p:sp>
      <p:sp>
        <p:nvSpPr>
          <p:cNvPr id="3" name="Dikdörtgen 2">
            <a:extLst>
              <a:ext uri="{FF2B5EF4-FFF2-40B4-BE49-F238E27FC236}">
                <a16:creationId xmlns:a16="http://schemas.microsoft.com/office/drawing/2014/main" id="{3B32331E-0825-471F-8CA6-A3C93EEFE747}"/>
              </a:ext>
            </a:extLst>
          </p:cNvPr>
          <p:cNvSpPr/>
          <p:nvPr/>
        </p:nvSpPr>
        <p:spPr>
          <a:xfrm>
            <a:off x="1097280" y="2020635"/>
            <a:ext cx="10058400" cy="1200329"/>
          </a:xfrm>
          <a:prstGeom prst="rect">
            <a:avLst/>
          </a:prstGeom>
        </p:spPr>
        <p:txBody>
          <a:bodyPr wrap="square">
            <a:spAutoFit/>
          </a:bodyPr>
          <a:lstStyle/>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flop</a:t>
            </a:r>
            <a:r>
              <a:rPr lang="tr-TR" sz="2400" dirty="0">
                <a:solidFill>
                  <a:schemeClr val="bg2">
                    <a:lumMod val="25000"/>
                  </a:schemeClr>
                </a:solidFill>
                <a:latin typeface="Times New Roman" panose="02020603050405020304" pitchFamily="18" charset="0"/>
                <a:cs typeface="Times New Roman" panose="02020603050405020304" pitchFamily="18" charset="0"/>
              </a:rPr>
              <a:t>, JK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flop</a:t>
            </a:r>
            <a:r>
              <a:rPr lang="tr-TR" sz="2400" dirty="0">
                <a:solidFill>
                  <a:schemeClr val="bg2">
                    <a:lumMod val="25000"/>
                  </a:schemeClr>
                </a:solidFill>
                <a:latin typeface="Times New Roman" panose="02020603050405020304" pitchFamily="18" charset="0"/>
                <a:cs typeface="Times New Roman" panose="02020603050405020304" pitchFamily="18" charset="0"/>
              </a:rPr>
              <a:t>’ un giriş uçları kısa devre edilerek tek girişli hale getirilmiş şeklidir. O yüzden T FF entegresi yerine, JK FF entegresi alınıp girişleri kısa devre edilerek T FF entegresi yapılabilir. </a:t>
            </a:r>
          </a:p>
        </p:txBody>
      </p:sp>
      <p:pic>
        <p:nvPicPr>
          <p:cNvPr id="6" name="Resim 5">
            <a:extLst>
              <a:ext uri="{FF2B5EF4-FFF2-40B4-BE49-F238E27FC236}">
                <a16:creationId xmlns:a16="http://schemas.microsoft.com/office/drawing/2014/main" id="{B33292FB-3D0E-4B67-8CD2-C13F102D3B3F}"/>
              </a:ext>
            </a:extLst>
          </p:cNvPr>
          <p:cNvPicPr>
            <a:picLocks noChangeAspect="1"/>
          </p:cNvPicPr>
          <p:nvPr/>
        </p:nvPicPr>
        <p:blipFill>
          <a:blip r:embed="rId2">
            <a:duotone>
              <a:schemeClr val="accent2">
                <a:shade val="45000"/>
                <a:satMod val="135000"/>
              </a:schemeClr>
              <a:prstClr val="white"/>
            </a:duotone>
          </a:blip>
          <a:stretch>
            <a:fillRect/>
          </a:stretch>
        </p:blipFill>
        <p:spPr>
          <a:xfrm>
            <a:off x="2657810" y="3511301"/>
            <a:ext cx="6937340" cy="2005844"/>
          </a:xfrm>
          <a:prstGeom prst="rect">
            <a:avLst/>
          </a:prstGeom>
        </p:spPr>
      </p:pic>
      <p:sp>
        <p:nvSpPr>
          <p:cNvPr id="14" name="Dikdörtgen 13">
            <a:extLst>
              <a:ext uri="{FF2B5EF4-FFF2-40B4-BE49-F238E27FC236}">
                <a16:creationId xmlns:a16="http://schemas.microsoft.com/office/drawing/2014/main" id="{7C8C79C7-01E9-42F4-8B11-DD0F1A56CFEB}"/>
              </a:ext>
            </a:extLst>
          </p:cNvPr>
          <p:cNvSpPr/>
          <p:nvPr/>
        </p:nvSpPr>
        <p:spPr>
          <a:xfrm>
            <a:off x="4772755" y="5678693"/>
            <a:ext cx="2979534" cy="461665"/>
          </a:xfrm>
          <a:prstGeom prst="rect">
            <a:avLst/>
          </a:prstGeom>
        </p:spPr>
        <p:txBody>
          <a:bodyPr wrap="none">
            <a:spAutoFit/>
          </a:bodyPr>
          <a:lstStyle/>
          <a:p>
            <a:r>
              <a:rPr lang="tr-TR" sz="2400" dirty="0">
                <a:solidFill>
                  <a:schemeClr val="bg2">
                    <a:lumMod val="25000"/>
                  </a:schemeClr>
                </a:solidFill>
                <a:latin typeface="Times New Roman" panose="02020603050405020304" pitchFamily="18" charset="0"/>
                <a:cs typeface="Times New Roman" panose="02020603050405020304" pitchFamily="18" charset="0"/>
              </a:rPr>
              <a:t>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flop</a:t>
            </a:r>
            <a:r>
              <a:rPr lang="tr-TR" sz="2400" dirty="0">
                <a:solidFill>
                  <a:schemeClr val="bg2">
                    <a:lumMod val="25000"/>
                  </a:schemeClr>
                </a:solidFill>
                <a:latin typeface="Times New Roman" panose="02020603050405020304" pitchFamily="18" charset="0"/>
                <a:cs typeface="Times New Roman" panose="02020603050405020304" pitchFamily="18" charset="0"/>
              </a:rPr>
              <a:t> blok şeması</a:t>
            </a:r>
          </a:p>
        </p:txBody>
      </p:sp>
    </p:spTree>
    <p:extLst>
      <p:ext uri="{BB962C8B-B14F-4D97-AF65-F5344CB8AC3E}">
        <p14:creationId xmlns:p14="http://schemas.microsoft.com/office/powerpoint/2010/main" val="627316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FA07C6F-7794-4369-B8C0-80CBEDCE5B23}"/>
              </a:ext>
            </a:extLst>
          </p:cNvPr>
          <p:cNvSpPr>
            <a:spLocks noGrp="1"/>
          </p:cNvSpPr>
          <p:nvPr>
            <p:ph type="title"/>
          </p:nvPr>
        </p:nvSpPr>
        <p:spPr/>
        <p:txBody>
          <a:bodyPr/>
          <a:lstStyle/>
          <a:p>
            <a:r>
              <a:rPr lang="tr-TR" dirty="0"/>
              <a:t>T </a:t>
            </a:r>
            <a:r>
              <a:rPr lang="tr-TR" dirty="0" err="1"/>
              <a:t>Flip-Flop</a:t>
            </a:r>
            <a:endParaRPr lang="tr-TR" dirty="0"/>
          </a:p>
        </p:txBody>
      </p:sp>
      <p:sp>
        <p:nvSpPr>
          <p:cNvPr id="3" name="İçerik Yer Tutucusu 2">
            <a:extLst>
              <a:ext uri="{FF2B5EF4-FFF2-40B4-BE49-F238E27FC236}">
                <a16:creationId xmlns:a16="http://schemas.microsoft.com/office/drawing/2014/main" id="{081490C0-F309-426C-AEEF-562642B254F1}"/>
              </a:ext>
            </a:extLst>
          </p:cNvPr>
          <p:cNvSpPr>
            <a:spLocks noGrp="1"/>
          </p:cNvSpPr>
          <p:nvPr>
            <p:ph idx="1"/>
          </p:nvPr>
        </p:nvSpPr>
        <p:spPr/>
        <p:txBody>
          <a:bodyPr>
            <a:normAutofit/>
          </a:bodyPr>
          <a:lstStyle/>
          <a:p>
            <a:pPr algn="just"/>
            <a:r>
              <a:rPr lang="tr-TR" sz="2400" dirty="0"/>
              <a:t>T=0 ise J=0 ve K=0 demektir ki bunun sonucunda çıkış Q+ = Q olur. </a:t>
            </a:r>
          </a:p>
          <a:p>
            <a:pPr algn="just"/>
            <a:r>
              <a:rPr lang="tr-TR" sz="2400" dirty="0"/>
              <a:t>T=1 ise J=1 ve K=1 demektir ki bunun sonucunda çıkış Q+ = Q` olur. </a:t>
            </a:r>
          </a:p>
          <a:p>
            <a:pPr algn="just"/>
            <a:r>
              <a:rPr lang="tr-TR" sz="2400" dirty="0"/>
              <a:t>Bunun anlamı T </a:t>
            </a:r>
            <a:r>
              <a:rPr lang="tr-TR" sz="2400" dirty="0" err="1"/>
              <a:t>FF’in</a:t>
            </a:r>
            <a:r>
              <a:rPr lang="tr-TR" sz="2400" dirty="0"/>
              <a:t> girişine “0” verilirse çıkış değişmez, “1” verilirse çıkış, bir önceki çıkışın tersi olur demektir. </a:t>
            </a:r>
          </a:p>
          <a:p>
            <a:pPr algn="just"/>
            <a:r>
              <a:rPr lang="tr-TR" sz="2400" dirty="0"/>
              <a:t>T=0 durumunda; şu andaki çıkışı “0” ise “0” olarak kalmaya devam edecek, şu andaki çıkışı “1” ise “1” olarak kalmaya devam edecek demektir. </a:t>
            </a:r>
          </a:p>
          <a:p>
            <a:pPr algn="just"/>
            <a:r>
              <a:rPr lang="tr-TR" sz="2400" dirty="0"/>
              <a:t>T=1 durumunda; şu andaki çıkışı “0” ise “1” olacak, şu andaki çıkışı “1” ise “0” olacak demektir.</a:t>
            </a:r>
          </a:p>
        </p:txBody>
      </p:sp>
    </p:spTree>
    <p:extLst>
      <p:ext uri="{BB962C8B-B14F-4D97-AF65-F5344CB8AC3E}">
        <p14:creationId xmlns:p14="http://schemas.microsoft.com/office/powerpoint/2010/main" val="318802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Resim 12">
            <a:extLst>
              <a:ext uri="{FF2B5EF4-FFF2-40B4-BE49-F238E27FC236}">
                <a16:creationId xmlns:a16="http://schemas.microsoft.com/office/drawing/2014/main" id="{8DF2567A-0584-4C31-843F-FE172EC6B6DB}"/>
              </a:ext>
            </a:extLst>
          </p:cNvPr>
          <p:cNvPicPr>
            <a:picLocks noChangeAspect="1"/>
          </p:cNvPicPr>
          <p:nvPr/>
        </p:nvPicPr>
        <p:blipFill>
          <a:blip r:embed="rId2">
            <a:duotone>
              <a:schemeClr val="accent2">
                <a:shade val="45000"/>
                <a:satMod val="135000"/>
              </a:schemeClr>
              <a:prstClr val="white"/>
            </a:duotone>
          </a:blip>
          <a:stretch>
            <a:fillRect/>
          </a:stretch>
        </p:blipFill>
        <p:spPr>
          <a:xfrm>
            <a:off x="965916" y="1225108"/>
            <a:ext cx="10232801" cy="3528067"/>
          </a:xfrm>
          <a:prstGeom prst="rect">
            <a:avLst/>
          </a:prstGeom>
        </p:spPr>
      </p:pic>
      <p:sp>
        <p:nvSpPr>
          <p:cNvPr id="14" name="Dikdörtgen 13">
            <a:extLst>
              <a:ext uri="{FF2B5EF4-FFF2-40B4-BE49-F238E27FC236}">
                <a16:creationId xmlns:a16="http://schemas.microsoft.com/office/drawing/2014/main" id="{E9D2FC18-6F6D-4B70-B538-40FEA1155AAD}"/>
              </a:ext>
            </a:extLst>
          </p:cNvPr>
          <p:cNvSpPr/>
          <p:nvPr/>
        </p:nvSpPr>
        <p:spPr>
          <a:xfrm>
            <a:off x="4073041" y="5150407"/>
            <a:ext cx="5712654" cy="461665"/>
          </a:xfrm>
          <a:prstGeom prst="rect">
            <a:avLst/>
          </a:prstGeom>
        </p:spPr>
        <p:txBody>
          <a:bodyPr wrap="none">
            <a:spAutoFit/>
          </a:bodyPr>
          <a:lstStyle/>
          <a:p>
            <a:r>
              <a:rPr lang="tr-TR" sz="2400" dirty="0">
                <a:solidFill>
                  <a:schemeClr val="bg2">
                    <a:lumMod val="25000"/>
                  </a:schemeClr>
                </a:solidFill>
                <a:latin typeface="Times New Roman" panose="02020603050405020304" pitchFamily="18" charset="0"/>
                <a:cs typeface="Times New Roman" panose="02020603050405020304" pitchFamily="18" charset="0"/>
              </a:rPr>
              <a:t>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flop</a:t>
            </a:r>
            <a:r>
              <a:rPr lang="tr-TR" sz="2400" dirty="0">
                <a:solidFill>
                  <a:schemeClr val="bg2">
                    <a:lumMod val="25000"/>
                  </a:schemeClr>
                </a:solidFill>
                <a:latin typeface="Times New Roman" panose="02020603050405020304" pitchFamily="18" charset="0"/>
                <a:cs typeface="Times New Roman" panose="02020603050405020304" pitchFamily="18" charset="0"/>
              </a:rPr>
              <a:t> lojik devresi ve doğruluk tablosu </a:t>
            </a:r>
          </a:p>
        </p:txBody>
      </p:sp>
    </p:spTree>
    <p:extLst>
      <p:ext uri="{BB962C8B-B14F-4D97-AF65-F5344CB8AC3E}">
        <p14:creationId xmlns:p14="http://schemas.microsoft.com/office/powerpoint/2010/main" val="521601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B051C3-4E81-4B08-82D9-9A2032617629}"/>
              </a:ext>
            </a:extLst>
          </p:cNvPr>
          <p:cNvSpPr>
            <a:spLocks noGrp="1"/>
          </p:cNvSpPr>
          <p:nvPr>
            <p:ph type="title"/>
          </p:nvPr>
        </p:nvSpPr>
        <p:spPr/>
        <p:txBody>
          <a:bodyPr/>
          <a:lstStyle/>
          <a:p>
            <a:r>
              <a:rPr lang="tr-TR" dirty="0"/>
              <a:t>D </a:t>
            </a:r>
            <a:r>
              <a:rPr lang="tr-TR" dirty="0" err="1"/>
              <a:t>Flip-Flop</a:t>
            </a:r>
            <a:endParaRPr lang="tr-TR" dirty="0"/>
          </a:p>
        </p:txBody>
      </p:sp>
      <p:sp>
        <p:nvSpPr>
          <p:cNvPr id="3" name="İçerik Yer Tutucusu 2">
            <a:extLst>
              <a:ext uri="{FF2B5EF4-FFF2-40B4-BE49-F238E27FC236}">
                <a16:creationId xmlns:a16="http://schemas.microsoft.com/office/drawing/2014/main" id="{9CDA20BE-095F-4874-946D-2142FC59D607}"/>
              </a:ext>
            </a:extLst>
          </p:cNvPr>
          <p:cNvSpPr>
            <a:spLocks noGrp="1"/>
          </p:cNvSpPr>
          <p:nvPr>
            <p:ph idx="1"/>
          </p:nvPr>
        </p:nvSpPr>
        <p:spPr/>
        <p:txBody>
          <a:bodyPr>
            <a:normAutofit/>
          </a:bodyPr>
          <a:lstStyle/>
          <a:p>
            <a:r>
              <a:rPr lang="tr-TR" sz="2400" dirty="0"/>
              <a:t>D (Data) tipi </a:t>
            </a:r>
            <a:r>
              <a:rPr lang="tr-TR" sz="2400" dirty="0" err="1"/>
              <a:t>flip</a:t>
            </a:r>
            <a:r>
              <a:rPr lang="tr-TR" sz="2400" dirty="0"/>
              <a:t> </a:t>
            </a:r>
            <a:r>
              <a:rPr lang="tr-TR" sz="2400" dirty="0" err="1"/>
              <a:t>flop</a:t>
            </a:r>
            <a:r>
              <a:rPr lang="tr-TR" sz="2400" dirty="0"/>
              <a:t>, bilgi kaydetmede kullanılan bir </a:t>
            </a:r>
            <a:r>
              <a:rPr lang="tr-TR" sz="2400" dirty="0" err="1"/>
              <a:t>flip</a:t>
            </a:r>
            <a:r>
              <a:rPr lang="tr-TR" sz="2400" dirty="0"/>
              <a:t> </a:t>
            </a:r>
            <a:r>
              <a:rPr lang="tr-TR" sz="2400" dirty="0" err="1"/>
              <a:t>flopdur</a:t>
            </a:r>
            <a:r>
              <a:rPr lang="tr-TR" sz="2400" dirty="0"/>
              <a:t> ve genellikle kaydedici devrelerinde kullanılır. D tipi </a:t>
            </a:r>
            <a:r>
              <a:rPr lang="tr-TR" sz="2400" dirty="0" err="1"/>
              <a:t>flip</a:t>
            </a:r>
            <a:r>
              <a:rPr lang="tr-TR" sz="2400" dirty="0"/>
              <a:t> </a:t>
            </a:r>
            <a:r>
              <a:rPr lang="tr-TR" sz="2400" dirty="0" err="1"/>
              <a:t>flop</a:t>
            </a:r>
            <a:r>
              <a:rPr lang="tr-TR" sz="2400" dirty="0"/>
              <a:t>, JK tipi </a:t>
            </a:r>
            <a:r>
              <a:rPr lang="tr-TR" sz="2400" dirty="0" err="1"/>
              <a:t>flip</a:t>
            </a:r>
            <a:r>
              <a:rPr lang="tr-TR" sz="2400" dirty="0"/>
              <a:t> </a:t>
            </a:r>
            <a:r>
              <a:rPr lang="tr-TR" sz="2400" dirty="0" err="1"/>
              <a:t>flop’a</a:t>
            </a:r>
            <a:r>
              <a:rPr lang="tr-TR" sz="2400" dirty="0"/>
              <a:t> bir “DEĞİL” kapısı eklenip girişleri birleştirilerek elde edilir. D tipi </a:t>
            </a:r>
            <a:r>
              <a:rPr lang="tr-TR" sz="2400" dirty="0" err="1"/>
              <a:t>flip</a:t>
            </a:r>
            <a:r>
              <a:rPr lang="tr-TR" sz="2400" dirty="0"/>
              <a:t> </a:t>
            </a:r>
            <a:r>
              <a:rPr lang="tr-TR" sz="2400" dirty="0" err="1"/>
              <a:t>flop’da</a:t>
            </a:r>
            <a:r>
              <a:rPr lang="tr-TR" sz="2400" dirty="0"/>
              <a:t> giriş ne ise, her gelen tetikleme </a:t>
            </a:r>
            <a:r>
              <a:rPr lang="tr-TR" sz="2400" dirty="0" err="1"/>
              <a:t>palsi</a:t>
            </a:r>
            <a:r>
              <a:rPr lang="tr-TR" sz="2400" dirty="0"/>
              <a:t> ile çıkış o olur</a:t>
            </a:r>
          </a:p>
        </p:txBody>
      </p:sp>
      <p:pic>
        <p:nvPicPr>
          <p:cNvPr id="4" name="Resim 3">
            <a:extLst>
              <a:ext uri="{FF2B5EF4-FFF2-40B4-BE49-F238E27FC236}">
                <a16:creationId xmlns:a16="http://schemas.microsoft.com/office/drawing/2014/main" id="{C708B069-CE5C-4D65-A8F3-4F6D6A83229B}"/>
              </a:ext>
            </a:extLst>
          </p:cNvPr>
          <p:cNvPicPr>
            <a:picLocks noChangeAspect="1"/>
          </p:cNvPicPr>
          <p:nvPr/>
        </p:nvPicPr>
        <p:blipFill>
          <a:blip r:embed="rId2">
            <a:duotone>
              <a:schemeClr val="accent2">
                <a:shade val="45000"/>
                <a:satMod val="135000"/>
              </a:schemeClr>
              <a:prstClr val="white"/>
            </a:duotone>
          </a:blip>
          <a:stretch>
            <a:fillRect/>
          </a:stretch>
        </p:blipFill>
        <p:spPr>
          <a:xfrm>
            <a:off x="1757244" y="3528812"/>
            <a:ext cx="8996615" cy="2162991"/>
          </a:xfrm>
          <a:prstGeom prst="rect">
            <a:avLst/>
          </a:prstGeom>
        </p:spPr>
      </p:pic>
      <p:sp>
        <p:nvSpPr>
          <p:cNvPr id="5" name="Dikdörtgen 4">
            <a:extLst>
              <a:ext uri="{FF2B5EF4-FFF2-40B4-BE49-F238E27FC236}">
                <a16:creationId xmlns:a16="http://schemas.microsoft.com/office/drawing/2014/main" id="{89259B88-0056-44AC-B725-D4DAD2659FE4}"/>
              </a:ext>
            </a:extLst>
          </p:cNvPr>
          <p:cNvSpPr/>
          <p:nvPr/>
        </p:nvSpPr>
        <p:spPr>
          <a:xfrm>
            <a:off x="3595979" y="5726907"/>
            <a:ext cx="5061001" cy="461665"/>
          </a:xfrm>
          <a:prstGeom prst="rect">
            <a:avLst/>
          </a:prstGeom>
        </p:spPr>
        <p:txBody>
          <a:bodyPr wrap="none">
            <a:spAutoFit/>
          </a:bodyPr>
          <a:lstStyle/>
          <a:p>
            <a:r>
              <a:rPr lang="tr-TR" sz="2400" dirty="0">
                <a:solidFill>
                  <a:schemeClr val="bg2">
                    <a:lumMod val="25000"/>
                  </a:schemeClr>
                </a:solidFill>
                <a:latin typeface="Times New Roman" panose="02020603050405020304" pitchFamily="18" charset="0"/>
                <a:cs typeface="Times New Roman" panose="02020603050405020304" pitchFamily="18" charset="0"/>
              </a:rPr>
              <a:t>D </a:t>
            </a:r>
            <a:r>
              <a:rPr lang="tr-TR" sz="2400" dirty="0" err="1">
                <a:solidFill>
                  <a:schemeClr val="bg2">
                    <a:lumMod val="25000"/>
                  </a:schemeClr>
                </a:solidFill>
                <a:latin typeface="Times New Roman" panose="02020603050405020304" pitchFamily="18" charset="0"/>
                <a:cs typeface="Times New Roman" panose="02020603050405020304" pitchFamily="18" charset="0"/>
              </a:rPr>
              <a:t>Flip</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err="1">
                <a:solidFill>
                  <a:schemeClr val="bg2">
                    <a:lumMod val="25000"/>
                  </a:schemeClr>
                </a:solidFill>
                <a:latin typeface="Times New Roman" panose="02020603050405020304" pitchFamily="18" charset="0"/>
                <a:cs typeface="Times New Roman" panose="02020603050405020304" pitchFamily="18" charset="0"/>
              </a:rPr>
              <a:t>flop</a:t>
            </a:r>
            <a:r>
              <a:rPr lang="tr-TR" sz="2400" dirty="0">
                <a:solidFill>
                  <a:schemeClr val="bg2">
                    <a:lumMod val="25000"/>
                  </a:schemeClr>
                </a:solidFill>
                <a:latin typeface="Times New Roman" panose="02020603050405020304" pitchFamily="18" charset="0"/>
                <a:cs typeface="Times New Roman" panose="02020603050405020304" pitchFamily="18" charset="0"/>
              </a:rPr>
              <a:t> blok şeması ve lojik devresi</a:t>
            </a:r>
          </a:p>
        </p:txBody>
      </p:sp>
    </p:spTree>
    <p:extLst>
      <p:ext uri="{BB962C8B-B14F-4D97-AF65-F5344CB8AC3E}">
        <p14:creationId xmlns:p14="http://schemas.microsoft.com/office/powerpoint/2010/main" val="2471264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08EB88C-7571-40CD-97EC-C0A9DD990B0C}"/>
              </a:ext>
            </a:extLst>
          </p:cNvPr>
          <p:cNvPicPr>
            <a:picLocks noChangeAspect="1"/>
          </p:cNvPicPr>
          <p:nvPr/>
        </p:nvPicPr>
        <p:blipFill rotWithShape="1">
          <a:blip r:embed="rId2">
            <a:duotone>
              <a:schemeClr val="accent2">
                <a:shade val="45000"/>
                <a:satMod val="135000"/>
              </a:schemeClr>
              <a:prstClr val="white"/>
            </a:duotone>
          </a:blip>
          <a:srcRect l="2944" t="8927" r="5870"/>
          <a:stretch/>
        </p:blipFill>
        <p:spPr>
          <a:xfrm>
            <a:off x="141668" y="1390918"/>
            <a:ext cx="7177138" cy="1839331"/>
          </a:xfrm>
          <a:prstGeom prst="rect">
            <a:avLst/>
          </a:prstGeom>
        </p:spPr>
      </p:pic>
      <p:pic>
        <p:nvPicPr>
          <p:cNvPr id="5" name="Resim 4">
            <a:extLst>
              <a:ext uri="{FF2B5EF4-FFF2-40B4-BE49-F238E27FC236}">
                <a16:creationId xmlns:a16="http://schemas.microsoft.com/office/drawing/2014/main" id="{2DE2E42F-FFD1-476B-AC94-A56A9EE7D844}"/>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20000" contrast="-20000"/>
                    </a14:imgEffect>
                  </a14:imgLayer>
                </a14:imgProps>
              </a:ext>
            </a:extLst>
          </a:blip>
          <a:stretch>
            <a:fillRect/>
          </a:stretch>
        </p:blipFill>
        <p:spPr>
          <a:xfrm>
            <a:off x="7318806" y="734530"/>
            <a:ext cx="4377610" cy="3260565"/>
          </a:xfrm>
          <a:prstGeom prst="rect">
            <a:avLst/>
          </a:prstGeom>
        </p:spPr>
      </p:pic>
      <p:sp>
        <p:nvSpPr>
          <p:cNvPr id="6" name="Dikdörtgen 5">
            <a:extLst>
              <a:ext uri="{FF2B5EF4-FFF2-40B4-BE49-F238E27FC236}">
                <a16:creationId xmlns:a16="http://schemas.microsoft.com/office/drawing/2014/main" id="{5459DE94-982B-4B20-9A7A-06A605D7482D}"/>
              </a:ext>
            </a:extLst>
          </p:cNvPr>
          <p:cNvSpPr/>
          <p:nvPr/>
        </p:nvSpPr>
        <p:spPr>
          <a:xfrm>
            <a:off x="2075798" y="4326159"/>
            <a:ext cx="3049233" cy="461665"/>
          </a:xfrm>
          <a:prstGeom prst="rect">
            <a:avLst/>
          </a:prstGeom>
        </p:spPr>
        <p:txBody>
          <a:bodyPr wrap="none">
            <a:spAutoFit/>
          </a:bodyPr>
          <a:lstStyle/>
          <a:p>
            <a:r>
              <a:rPr lang="tr-TR" sz="2400" dirty="0">
                <a:solidFill>
                  <a:schemeClr val="bg2">
                    <a:lumMod val="25000"/>
                  </a:schemeClr>
                </a:solidFill>
                <a:latin typeface="Times New Roman" panose="02020603050405020304" pitchFamily="18" charset="0"/>
                <a:cs typeface="Times New Roman" panose="02020603050405020304" pitchFamily="18" charset="0"/>
              </a:rPr>
              <a:t>D FF Doğruluk tablosu</a:t>
            </a:r>
          </a:p>
        </p:txBody>
      </p:sp>
      <p:sp>
        <p:nvSpPr>
          <p:cNvPr id="7" name="Dikdörtgen 6">
            <a:extLst>
              <a:ext uri="{FF2B5EF4-FFF2-40B4-BE49-F238E27FC236}">
                <a16:creationId xmlns:a16="http://schemas.microsoft.com/office/drawing/2014/main" id="{6EAB1269-408D-4936-BCF0-97CCCDB00B1D}"/>
              </a:ext>
            </a:extLst>
          </p:cNvPr>
          <p:cNvSpPr/>
          <p:nvPr/>
        </p:nvSpPr>
        <p:spPr>
          <a:xfrm>
            <a:off x="8116044" y="4326159"/>
            <a:ext cx="2783134" cy="461665"/>
          </a:xfrm>
          <a:prstGeom prst="rect">
            <a:avLst/>
          </a:prstGeom>
        </p:spPr>
        <p:txBody>
          <a:bodyPr wrap="none">
            <a:spAutoFit/>
          </a:bodyPr>
          <a:lstStyle/>
          <a:p>
            <a:r>
              <a:rPr lang="tr-TR" sz="2400" dirty="0">
                <a:solidFill>
                  <a:schemeClr val="bg2">
                    <a:lumMod val="25000"/>
                  </a:schemeClr>
                </a:solidFill>
                <a:latin typeface="Times New Roman" panose="02020603050405020304" pitchFamily="18" charset="0"/>
                <a:cs typeface="Times New Roman" panose="02020603050405020304" pitchFamily="18" charset="0"/>
              </a:rPr>
              <a:t>DM7474N entegresi </a:t>
            </a:r>
          </a:p>
        </p:txBody>
      </p:sp>
    </p:spTree>
    <p:extLst>
      <p:ext uri="{BB962C8B-B14F-4D97-AF65-F5344CB8AC3E}">
        <p14:creationId xmlns:p14="http://schemas.microsoft.com/office/powerpoint/2010/main" val="2739853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1FB2E6B-870C-4971-BC26-1E1DD8831D46}"/>
              </a:ext>
            </a:extLst>
          </p:cNvPr>
          <p:cNvSpPr>
            <a:spLocks noGrp="1"/>
          </p:cNvSpPr>
          <p:nvPr>
            <p:ph type="title"/>
          </p:nvPr>
        </p:nvSpPr>
        <p:spPr/>
        <p:txBody>
          <a:bodyPr/>
          <a:lstStyle/>
          <a:p>
            <a:r>
              <a:rPr lang="tr-TR" dirty="0" err="1"/>
              <a:t>Preset</a:t>
            </a:r>
            <a:r>
              <a:rPr lang="tr-TR" dirty="0"/>
              <a:t>/</a:t>
            </a:r>
            <a:r>
              <a:rPr lang="tr-TR" dirty="0" err="1"/>
              <a:t>Clear</a:t>
            </a:r>
            <a:r>
              <a:rPr lang="tr-TR" dirty="0"/>
              <a:t> Girişli </a:t>
            </a:r>
            <a:r>
              <a:rPr lang="tr-TR" dirty="0" err="1"/>
              <a:t>Flip-Floplar</a:t>
            </a:r>
            <a:r>
              <a:rPr lang="tr-TR" dirty="0"/>
              <a:t> </a:t>
            </a:r>
          </a:p>
        </p:txBody>
      </p:sp>
      <p:pic>
        <p:nvPicPr>
          <p:cNvPr id="4" name="İçerik Yer Tutucusu 3">
            <a:extLst>
              <a:ext uri="{FF2B5EF4-FFF2-40B4-BE49-F238E27FC236}">
                <a16:creationId xmlns:a16="http://schemas.microsoft.com/office/drawing/2014/main" id="{3C5BFDB4-EA8F-4CCC-963F-4A5519C48491}"/>
              </a:ext>
            </a:extLst>
          </p:cNvPr>
          <p:cNvPicPr>
            <a:picLocks noGrp="1" noChangeAspect="1"/>
          </p:cNvPicPr>
          <p:nvPr>
            <p:ph idx="1"/>
          </p:nvPr>
        </p:nvPicPr>
        <p:blipFill>
          <a:blip r:embed="rId2">
            <a:duotone>
              <a:schemeClr val="accent2">
                <a:shade val="45000"/>
                <a:satMod val="135000"/>
              </a:schemeClr>
              <a:prstClr val="white"/>
            </a:duotone>
          </a:blip>
          <a:stretch>
            <a:fillRect/>
          </a:stretch>
        </p:blipFill>
        <p:spPr>
          <a:xfrm>
            <a:off x="8114876" y="1920963"/>
            <a:ext cx="3321564" cy="3810029"/>
          </a:xfrm>
          <a:prstGeom prst="rect">
            <a:avLst/>
          </a:prstGeom>
        </p:spPr>
      </p:pic>
      <p:sp>
        <p:nvSpPr>
          <p:cNvPr id="5" name="Dikdörtgen 4">
            <a:extLst>
              <a:ext uri="{FF2B5EF4-FFF2-40B4-BE49-F238E27FC236}">
                <a16:creationId xmlns:a16="http://schemas.microsoft.com/office/drawing/2014/main" id="{BF25CF81-E06D-45AA-9882-F547228496FF}"/>
              </a:ext>
            </a:extLst>
          </p:cNvPr>
          <p:cNvSpPr/>
          <p:nvPr/>
        </p:nvSpPr>
        <p:spPr>
          <a:xfrm>
            <a:off x="1097280" y="2154594"/>
            <a:ext cx="7480050" cy="3785652"/>
          </a:xfrm>
          <a:prstGeom prst="rect">
            <a:avLst/>
          </a:prstGeom>
        </p:spPr>
        <p:txBody>
          <a:bodyPr wrap="square">
            <a:spAutoFit/>
          </a:bodyPr>
          <a:lstStyle/>
          <a:p>
            <a:r>
              <a:rPr lang="tr-TR" sz="2400" dirty="0">
                <a:solidFill>
                  <a:schemeClr val="bg2">
                    <a:lumMod val="25000"/>
                  </a:schemeClr>
                </a:solidFill>
                <a:latin typeface="Times New Roman" panose="02020603050405020304" pitchFamily="18" charset="0"/>
                <a:cs typeface="Times New Roman" panose="02020603050405020304" pitchFamily="18" charset="0"/>
              </a:rPr>
              <a:t>J,K ve CK girişlerine PR (</a:t>
            </a:r>
            <a:r>
              <a:rPr lang="tr-TR" sz="2400" dirty="0" err="1">
                <a:solidFill>
                  <a:schemeClr val="bg2">
                    <a:lumMod val="25000"/>
                  </a:schemeClr>
                </a:solidFill>
                <a:latin typeface="Times New Roman" panose="02020603050405020304" pitchFamily="18" charset="0"/>
                <a:cs typeface="Times New Roman" panose="02020603050405020304" pitchFamily="18" charset="0"/>
              </a:rPr>
              <a:t>preset</a:t>
            </a:r>
            <a:r>
              <a:rPr lang="tr-TR" sz="2400" dirty="0">
                <a:solidFill>
                  <a:schemeClr val="bg2">
                    <a:lumMod val="25000"/>
                  </a:schemeClr>
                </a:solidFill>
                <a:latin typeface="Times New Roman" panose="02020603050405020304" pitchFamily="18" charset="0"/>
                <a:cs typeface="Times New Roman" panose="02020603050405020304" pitchFamily="18" charset="0"/>
              </a:rPr>
              <a:t>=ön) ve CLR (</a:t>
            </a:r>
            <a:r>
              <a:rPr lang="tr-TR" sz="2400" dirty="0" err="1">
                <a:solidFill>
                  <a:schemeClr val="bg2">
                    <a:lumMod val="25000"/>
                  </a:schemeClr>
                </a:solidFill>
                <a:latin typeface="Times New Roman" panose="02020603050405020304" pitchFamily="18" charset="0"/>
                <a:cs typeface="Times New Roman" panose="02020603050405020304" pitchFamily="18" charset="0"/>
              </a:rPr>
              <a:t>clear</a:t>
            </a:r>
            <a:r>
              <a:rPr lang="tr-TR" sz="2400" dirty="0">
                <a:solidFill>
                  <a:schemeClr val="bg2">
                    <a:lumMod val="25000"/>
                  </a:schemeClr>
                </a:solidFill>
                <a:latin typeface="Times New Roman" panose="02020603050405020304" pitchFamily="18" charset="0"/>
                <a:cs typeface="Times New Roman" panose="02020603050405020304" pitchFamily="18" charset="0"/>
              </a:rPr>
              <a:t>=temizle) girişleri eklenmiştir. </a:t>
            </a:r>
          </a:p>
          <a:p>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r>
              <a:rPr lang="tr-TR" sz="2400" dirty="0">
                <a:solidFill>
                  <a:schemeClr val="bg2">
                    <a:lumMod val="25000"/>
                  </a:schemeClr>
                </a:solidFill>
                <a:latin typeface="Times New Roman" panose="02020603050405020304" pitchFamily="18" charset="0"/>
                <a:cs typeface="Times New Roman" panose="02020603050405020304" pitchFamily="18" charset="0"/>
              </a:rPr>
              <a:t>Set çıkışı “1” yapma anlamına gelir. </a:t>
            </a:r>
          </a:p>
          <a:p>
            <a:r>
              <a:rPr lang="tr-TR" sz="2400" dirty="0">
                <a:solidFill>
                  <a:schemeClr val="bg2">
                    <a:lumMod val="25000"/>
                  </a:schemeClr>
                </a:solidFill>
                <a:latin typeface="Times New Roman" panose="02020603050405020304" pitchFamily="18" charset="0"/>
                <a:cs typeface="Times New Roman" panose="02020603050405020304" pitchFamily="18" charset="0"/>
              </a:rPr>
              <a:t>PR girişi de çıkışı “1” yapan giriştir. </a:t>
            </a:r>
          </a:p>
          <a:p>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r>
              <a:rPr lang="tr-TR" sz="2400" dirty="0">
                <a:solidFill>
                  <a:schemeClr val="bg2">
                    <a:lumMod val="25000"/>
                  </a:schemeClr>
                </a:solidFill>
                <a:latin typeface="Times New Roman" panose="02020603050405020304" pitchFamily="18" charset="0"/>
                <a:cs typeface="Times New Roman" panose="02020603050405020304" pitchFamily="18" charset="0"/>
              </a:rPr>
              <a:t>Diğerinden farkı daha üst bir yetkiye sahip olmasıdır. CLR girişi ise, aynı </a:t>
            </a:r>
            <a:r>
              <a:rPr lang="tr-TR" sz="2400" dirty="0" err="1">
                <a:solidFill>
                  <a:schemeClr val="bg2">
                    <a:lumMod val="25000"/>
                  </a:schemeClr>
                </a:solidFill>
                <a:latin typeface="Times New Roman" panose="02020603050405020304" pitchFamily="18" charset="0"/>
                <a:cs typeface="Times New Roman" panose="02020603050405020304" pitchFamily="18" charset="0"/>
              </a:rPr>
              <a:t>reset</a:t>
            </a:r>
            <a:r>
              <a:rPr lang="tr-TR" sz="2400" dirty="0">
                <a:solidFill>
                  <a:schemeClr val="bg2">
                    <a:lumMod val="25000"/>
                  </a:schemeClr>
                </a:solidFill>
                <a:latin typeface="Times New Roman" panose="02020603050405020304" pitchFamily="18" charset="0"/>
                <a:cs typeface="Times New Roman" panose="02020603050405020304" pitchFamily="18" charset="0"/>
              </a:rPr>
              <a:t> girişinde olduğu gibi, çıkışı temizleyen yani “0” yapan giriştir. Yine bu girişin farkı bir üst yetkiye sahip olmasıdır. </a:t>
            </a:r>
          </a:p>
        </p:txBody>
      </p:sp>
      <p:sp>
        <p:nvSpPr>
          <p:cNvPr id="6" name="Dikdörtgen 5">
            <a:extLst>
              <a:ext uri="{FF2B5EF4-FFF2-40B4-BE49-F238E27FC236}">
                <a16:creationId xmlns:a16="http://schemas.microsoft.com/office/drawing/2014/main" id="{5E5DDFEA-E5AD-4880-B79B-FDC27BDCFBBE}"/>
              </a:ext>
            </a:extLst>
          </p:cNvPr>
          <p:cNvSpPr/>
          <p:nvPr/>
        </p:nvSpPr>
        <p:spPr>
          <a:xfrm>
            <a:off x="7999765" y="5714540"/>
            <a:ext cx="4014240" cy="400110"/>
          </a:xfrm>
          <a:prstGeom prst="rect">
            <a:avLst/>
          </a:prstGeom>
        </p:spPr>
        <p:txBody>
          <a:bodyPr wrap="none">
            <a:spAutoFit/>
          </a:bodyPr>
          <a:lstStyle/>
          <a:p>
            <a:r>
              <a:rPr lang="tr-TR" sz="2000" dirty="0" err="1">
                <a:solidFill>
                  <a:schemeClr val="bg2">
                    <a:lumMod val="25000"/>
                  </a:schemeClr>
                </a:solidFill>
                <a:latin typeface="Times New Roman" panose="02020603050405020304" pitchFamily="18" charset="0"/>
                <a:cs typeface="Times New Roman" panose="02020603050405020304" pitchFamily="18" charset="0"/>
              </a:rPr>
              <a:t>Preset</a:t>
            </a:r>
            <a:r>
              <a:rPr lang="tr-TR" sz="2000" dirty="0">
                <a:solidFill>
                  <a:schemeClr val="bg2">
                    <a:lumMod val="25000"/>
                  </a:schemeClr>
                </a:solidFill>
                <a:latin typeface="Times New Roman" panose="02020603050405020304" pitchFamily="18" charset="0"/>
                <a:cs typeface="Times New Roman" panose="02020603050405020304" pitchFamily="18" charset="0"/>
              </a:rPr>
              <a:t>/</a:t>
            </a:r>
            <a:r>
              <a:rPr lang="tr-TR" sz="2000" dirty="0" err="1">
                <a:solidFill>
                  <a:schemeClr val="bg2">
                    <a:lumMod val="25000"/>
                  </a:schemeClr>
                </a:solidFill>
                <a:latin typeface="Times New Roman" panose="02020603050405020304" pitchFamily="18" charset="0"/>
                <a:cs typeface="Times New Roman" panose="02020603050405020304" pitchFamily="18" charset="0"/>
              </a:rPr>
              <a:t>clear</a:t>
            </a:r>
            <a:r>
              <a:rPr lang="tr-TR" sz="2000" dirty="0">
                <a:solidFill>
                  <a:schemeClr val="bg2">
                    <a:lumMod val="25000"/>
                  </a:schemeClr>
                </a:solidFill>
                <a:latin typeface="Times New Roman" panose="02020603050405020304" pitchFamily="18" charset="0"/>
                <a:cs typeface="Times New Roman" panose="02020603050405020304" pitchFamily="18" charset="0"/>
              </a:rPr>
              <a:t> girişli JK FF blok şeması</a:t>
            </a:r>
          </a:p>
        </p:txBody>
      </p:sp>
    </p:spTree>
    <p:extLst>
      <p:ext uri="{BB962C8B-B14F-4D97-AF65-F5344CB8AC3E}">
        <p14:creationId xmlns:p14="http://schemas.microsoft.com/office/powerpoint/2010/main" val="1836497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DFCCD45-8EFB-41E6-A446-71110C0FEE18}"/>
              </a:ext>
            </a:extLst>
          </p:cNvPr>
          <p:cNvSpPr>
            <a:spLocks noGrp="1"/>
          </p:cNvSpPr>
          <p:nvPr>
            <p:ph type="title"/>
          </p:nvPr>
        </p:nvSpPr>
        <p:spPr/>
        <p:txBody>
          <a:bodyPr/>
          <a:lstStyle/>
          <a:p>
            <a:r>
              <a:rPr lang="tr-TR" dirty="0" err="1"/>
              <a:t>Preset</a:t>
            </a:r>
            <a:r>
              <a:rPr lang="tr-TR" dirty="0"/>
              <a:t>/</a:t>
            </a:r>
            <a:r>
              <a:rPr lang="tr-TR" dirty="0" err="1"/>
              <a:t>Clear</a:t>
            </a:r>
            <a:r>
              <a:rPr lang="tr-TR" dirty="0"/>
              <a:t> Girişli </a:t>
            </a:r>
            <a:r>
              <a:rPr lang="tr-TR" dirty="0" err="1"/>
              <a:t>Flip-Floplar</a:t>
            </a:r>
            <a:r>
              <a:rPr lang="tr-TR" dirty="0"/>
              <a:t> </a:t>
            </a:r>
          </a:p>
        </p:txBody>
      </p:sp>
      <p:sp>
        <p:nvSpPr>
          <p:cNvPr id="3" name="İçerik Yer Tutucusu 2">
            <a:extLst>
              <a:ext uri="{FF2B5EF4-FFF2-40B4-BE49-F238E27FC236}">
                <a16:creationId xmlns:a16="http://schemas.microsoft.com/office/drawing/2014/main" id="{2643E5C9-D4AD-49A7-92A9-B9EE13E00095}"/>
              </a:ext>
            </a:extLst>
          </p:cNvPr>
          <p:cNvSpPr>
            <a:spLocks noGrp="1"/>
          </p:cNvSpPr>
          <p:nvPr>
            <p:ph idx="1"/>
          </p:nvPr>
        </p:nvSpPr>
        <p:spPr>
          <a:xfrm>
            <a:off x="1097280" y="2322253"/>
            <a:ext cx="10058400" cy="2494446"/>
          </a:xfrm>
        </p:spPr>
        <p:txBody>
          <a:bodyPr>
            <a:normAutofit/>
          </a:bodyPr>
          <a:lstStyle/>
          <a:p>
            <a:pPr algn="just"/>
            <a:r>
              <a:rPr lang="tr-TR" sz="2400" dirty="0"/>
              <a:t>PR girişi, çıkışa “1” olmasını emreden giriştir. Eğer PR girişi aktif ise diğer girişler her ne olursa olsun, hatta CK sinyali bile olmasın, çıkış “1” olacaktır ve PR girişi aktif olduğu sürece çıkış değişmeyecek “1” olarak kalmaya devam edecektir. PR girişi ters mantık ile çalışan bir giriştir. Eğer şekle bakarsanız bu girişte “o” şeklinde bir sembol vardır. Bu o girişin ters mantık ile çalıştığını gösterir. Düz mantıkta PR=1 olması çıkışı “1” yap demek, ters mantıkta PR=0 olması çıkışı “1” yap demek olacaktır. </a:t>
            </a:r>
          </a:p>
        </p:txBody>
      </p:sp>
    </p:spTree>
    <p:extLst>
      <p:ext uri="{BB962C8B-B14F-4D97-AF65-F5344CB8AC3E}">
        <p14:creationId xmlns:p14="http://schemas.microsoft.com/office/powerpoint/2010/main" val="4064297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acik">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emaacik" id="{5FBA6BAB-3C3C-467B-A92E-FE4BE3482913}" vid="{13BE5C17-C18C-4C10-8ECA-B8C51E3C202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5875</TotalTime>
  <Words>660</Words>
  <Application>Microsoft Office PowerPoint</Application>
  <PresentationFormat>Geniş ekran</PresentationFormat>
  <Paragraphs>46</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Times New Roman</vt:lpstr>
      <vt:lpstr>temaacik</vt:lpstr>
      <vt:lpstr>Flip-Flop</vt:lpstr>
      <vt:lpstr>Ders İçeriği</vt:lpstr>
      <vt:lpstr>T Flip-Flop </vt:lpstr>
      <vt:lpstr>T Flip-Flop</vt:lpstr>
      <vt:lpstr>PowerPoint Sunusu</vt:lpstr>
      <vt:lpstr>D Flip-Flop</vt:lpstr>
      <vt:lpstr>PowerPoint Sunusu</vt:lpstr>
      <vt:lpstr>Preset/Clear Girişli Flip-Floplar </vt:lpstr>
      <vt:lpstr>Preset/Clear Girişli Flip-Floplar </vt:lpstr>
      <vt:lpstr>Preset/Clear Girişli Flip-Floplar </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NBP103-Programlama Temelleri Ders Notu</dc:title>
  <dc:creator>BAP2</dc:creator>
  <cp:lastModifiedBy>Burcu.Yakisir.Girgin</cp:lastModifiedBy>
  <cp:revision>219</cp:revision>
  <dcterms:created xsi:type="dcterms:W3CDTF">2017-11-13T19:25:20Z</dcterms:created>
  <dcterms:modified xsi:type="dcterms:W3CDTF">2018-01-30T20:58:02Z</dcterms:modified>
</cp:coreProperties>
</file>