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1" r:id="rId5"/>
    <p:sldId id="258" r:id="rId6"/>
    <p:sldId id="262" r:id="rId7"/>
    <p:sldId id="263" r:id="rId8"/>
    <p:sldId id="259"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a:p>
        </p:txBody>
      </p:sp>
      <p:sp>
        <p:nvSpPr>
          <p:cNvPr id="4" name="Veri Yer Tutucusu 3"/>
          <p:cNvSpPr>
            <a:spLocks noGrp="1"/>
          </p:cNvSpPr>
          <p:nvPr>
            <p:ph type="dt" sz="half" idx="10"/>
          </p:nvPr>
        </p:nvSpPr>
        <p:spPr/>
        <p:txBody>
          <a:bodyPr/>
          <a:lstStyle/>
          <a:p>
            <a:fld id="{E96822A9-DCC8-4CAB-A189-0828562FF9F5}" type="datetimeFigureOut">
              <a:rPr lang="en-US" smtClean="0"/>
              <a:t>8/13/2018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C4E90ED5-3559-4B59-8A0E-D598A6769FC5}" type="slidenum">
              <a:rPr lang="en-US" smtClean="0"/>
              <a:t>‹#›</a:t>
            </a:fld>
            <a:endParaRPr lang="en-US"/>
          </a:p>
        </p:txBody>
      </p:sp>
    </p:spTree>
    <p:extLst>
      <p:ext uri="{BB962C8B-B14F-4D97-AF65-F5344CB8AC3E}">
        <p14:creationId xmlns:p14="http://schemas.microsoft.com/office/powerpoint/2010/main" val="225097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E96822A9-DCC8-4CAB-A189-0828562FF9F5}" type="datetimeFigureOut">
              <a:rPr lang="en-US" smtClean="0"/>
              <a:t>8/13/2018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C4E90ED5-3559-4B59-8A0E-D598A6769FC5}" type="slidenum">
              <a:rPr lang="en-US" smtClean="0"/>
              <a:t>‹#›</a:t>
            </a:fld>
            <a:endParaRPr lang="en-US"/>
          </a:p>
        </p:txBody>
      </p:sp>
    </p:spTree>
    <p:extLst>
      <p:ext uri="{BB962C8B-B14F-4D97-AF65-F5344CB8AC3E}">
        <p14:creationId xmlns:p14="http://schemas.microsoft.com/office/powerpoint/2010/main" val="22520948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E96822A9-DCC8-4CAB-A189-0828562FF9F5}" type="datetimeFigureOut">
              <a:rPr lang="en-US" smtClean="0"/>
              <a:t>8/13/2018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C4E90ED5-3559-4B59-8A0E-D598A6769FC5}" type="slidenum">
              <a:rPr lang="en-US" smtClean="0"/>
              <a:t>‹#›</a:t>
            </a:fld>
            <a:endParaRPr lang="en-US"/>
          </a:p>
        </p:txBody>
      </p:sp>
    </p:spTree>
    <p:extLst>
      <p:ext uri="{BB962C8B-B14F-4D97-AF65-F5344CB8AC3E}">
        <p14:creationId xmlns:p14="http://schemas.microsoft.com/office/powerpoint/2010/main" val="17887041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E96822A9-DCC8-4CAB-A189-0828562FF9F5}" type="datetimeFigureOut">
              <a:rPr lang="en-US" smtClean="0"/>
              <a:t>8/13/2018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C4E90ED5-3559-4B59-8A0E-D598A6769FC5}" type="slidenum">
              <a:rPr lang="en-US" smtClean="0"/>
              <a:t>‹#›</a:t>
            </a:fld>
            <a:endParaRPr lang="en-US"/>
          </a:p>
        </p:txBody>
      </p:sp>
    </p:spTree>
    <p:extLst>
      <p:ext uri="{BB962C8B-B14F-4D97-AF65-F5344CB8AC3E}">
        <p14:creationId xmlns:p14="http://schemas.microsoft.com/office/powerpoint/2010/main" val="31603219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E96822A9-DCC8-4CAB-A189-0828562FF9F5}" type="datetimeFigureOut">
              <a:rPr lang="en-US" smtClean="0"/>
              <a:t>8/13/2018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C4E90ED5-3559-4B59-8A0E-D598A6769FC5}" type="slidenum">
              <a:rPr lang="en-US" smtClean="0"/>
              <a:t>‹#›</a:t>
            </a:fld>
            <a:endParaRPr lang="en-US"/>
          </a:p>
        </p:txBody>
      </p:sp>
    </p:spTree>
    <p:extLst>
      <p:ext uri="{BB962C8B-B14F-4D97-AF65-F5344CB8AC3E}">
        <p14:creationId xmlns:p14="http://schemas.microsoft.com/office/powerpoint/2010/main" val="1240775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E96822A9-DCC8-4CAB-A189-0828562FF9F5}" type="datetimeFigureOut">
              <a:rPr lang="en-US" smtClean="0"/>
              <a:t>8/13/2018</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C4E90ED5-3559-4B59-8A0E-D598A6769FC5}" type="slidenum">
              <a:rPr lang="en-US" smtClean="0"/>
              <a:t>‹#›</a:t>
            </a:fld>
            <a:endParaRPr lang="en-US"/>
          </a:p>
        </p:txBody>
      </p:sp>
    </p:spTree>
    <p:extLst>
      <p:ext uri="{BB962C8B-B14F-4D97-AF65-F5344CB8AC3E}">
        <p14:creationId xmlns:p14="http://schemas.microsoft.com/office/powerpoint/2010/main" val="38566936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E96822A9-DCC8-4CAB-A189-0828562FF9F5}" type="datetimeFigureOut">
              <a:rPr lang="en-US" smtClean="0"/>
              <a:t>8/13/2018</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C4E90ED5-3559-4B59-8A0E-D598A6769FC5}" type="slidenum">
              <a:rPr lang="en-US" smtClean="0"/>
              <a:t>‹#›</a:t>
            </a:fld>
            <a:endParaRPr lang="en-US"/>
          </a:p>
        </p:txBody>
      </p:sp>
    </p:spTree>
    <p:extLst>
      <p:ext uri="{BB962C8B-B14F-4D97-AF65-F5344CB8AC3E}">
        <p14:creationId xmlns:p14="http://schemas.microsoft.com/office/powerpoint/2010/main" val="18258923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E96822A9-DCC8-4CAB-A189-0828562FF9F5}" type="datetimeFigureOut">
              <a:rPr lang="en-US" smtClean="0"/>
              <a:t>8/13/2018</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C4E90ED5-3559-4B59-8A0E-D598A6769FC5}" type="slidenum">
              <a:rPr lang="en-US" smtClean="0"/>
              <a:t>‹#›</a:t>
            </a:fld>
            <a:endParaRPr lang="en-US"/>
          </a:p>
        </p:txBody>
      </p:sp>
    </p:spTree>
    <p:extLst>
      <p:ext uri="{BB962C8B-B14F-4D97-AF65-F5344CB8AC3E}">
        <p14:creationId xmlns:p14="http://schemas.microsoft.com/office/powerpoint/2010/main" val="24246304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96822A9-DCC8-4CAB-A189-0828562FF9F5}" type="datetimeFigureOut">
              <a:rPr lang="en-US" smtClean="0"/>
              <a:t>8/13/2018</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C4E90ED5-3559-4B59-8A0E-D598A6769FC5}" type="slidenum">
              <a:rPr lang="en-US" smtClean="0"/>
              <a:t>‹#›</a:t>
            </a:fld>
            <a:endParaRPr lang="en-US"/>
          </a:p>
        </p:txBody>
      </p:sp>
    </p:spTree>
    <p:extLst>
      <p:ext uri="{BB962C8B-B14F-4D97-AF65-F5344CB8AC3E}">
        <p14:creationId xmlns:p14="http://schemas.microsoft.com/office/powerpoint/2010/main" val="13978156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96822A9-DCC8-4CAB-A189-0828562FF9F5}" type="datetimeFigureOut">
              <a:rPr lang="en-US" smtClean="0"/>
              <a:t>8/13/2018</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C4E90ED5-3559-4B59-8A0E-D598A6769FC5}" type="slidenum">
              <a:rPr lang="en-US" smtClean="0"/>
              <a:t>‹#›</a:t>
            </a:fld>
            <a:endParaRPr lang="en-US"/>
          </a:p>
        </p:txBody>
      </p:sp>
    </p:spTree>
    <p:extLst>
      <p:ext uri="{BB962C8B-B14F-4D97-AF65-F5344CB8AC3E}">
        <p14:creationId xmlns:p14="http://schemas.microsoft.com/office/powerpoint/2010/main" val="3543159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96822A9-DCC8-4CAB-A189-0828562FF9F5}" type="datetimeFigureOut">
              <a:rPr lang="en-US" smtClean="0"/>
              <a:t>8/13/2018</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C4E90ED5-3559-4B59-8A0E-D598A6769FC5}" type="slidenum">
              <a:rPr lang="en-US" smtClean="0"/>
              <a:t>‹#›</a:t>
            </a:fld>
            <a:endParaRPr lang="en-US"/>
          </a:p>
        </p:txBody>
      </p:sp>
    </p:spTree>
    <p:extLst>
      <p:ext uri="{BB962C8B-B14F-4D97-AF65-F5344CB8AC3E}">
        <p14:creationId xmlns:p14="http://schemas.microsoft.com/office/powerpoint/2010/main" val="26450572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6822A9-DCC8-4CAB-A189-0828562FF9F5}" type="datetimeFigureOut">
              <a:rPr lang="en-US" smtClean="0"/>
              <a:t>8/13/2018</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E90ED5-3559-4B59-8A0E-D598A6769FC5}" type="slidenum">
              <a:rPr lang="en-US" smtClean="0"/>
              <a:t>‹#›</a:t>
            </a:fld>
            <a:endParaRPr lang="en-US"/>
          </a:p>
        </p:txBody>
      </p:sp>
    </p:spTree>
    <p:extLst>
      <p:ext uri="{BB962C8B-B14F-4D97-AF65-F5344CB8AC3E}">
        <p14:creationId xmlns:p14="http://schemas.microsoft.com/office/powerpoint/2010/main" val="15178468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t>Basım devrimi: B</a:t>
            </a:r>
            <a:r>
              <a:rPr lang="tr-TR" dirty="0" smtClean="0"/>
              <a:t>lok baskı ve, matbaa</a:t>
            </a:r>
            <a:endParaRPr lang="en-US" dirty="0"/>
          </a:p>
        </p:txBody>
      </p:sp>
      <p:sp>
        <p:nvSpPr>
          <p:cNvPr id="3" name="Alt Başlık 2"/>
          <p:cNvSpPr>
            <a:spLocks noGrp="1"/>
          </p:cNvSpPr>
          <p:nvPr>
            <p:ph type="subTitle" idx="1"/>
          </p:nvPr>
        </p:nvSpPr>
        <p:spPr/>
        <p:txBody>
          <a:bodyPr/>
          <a:lstStyle/>
          <a:p>
            <a:r>
              <a:rPr lang="tr-TR" dirty="0" smtClean="0"/>
              <a:t>10. Hafta</a:t>
            </a:r>
          </a:p>
          <a:p>
            <a:r>
              <a:rPr lang="tr-TR" dirty="0" smtClean="0"/>
              <a:t>Dr. </a:t>
            </a:r>
            <a:r>
              <a:rPr lang="tr-TR" dirty="0" err="1" smtClean="0"/>
              <a:t>Öğr</a:t>
            </a:r>
            <a:r>
              <a:rPr lang="tr-TR" dirty="0" smtClean="0"/>
              <a:t>. Üyesi Gül Karagöz Kızılca</a:t>
            </a:r>
            <a:endParaRPr lang="en-US" dirty="0"/>
          </a:p>
        </p:txBody>
      </p:sp>
    </p:spTree>
    <p:extLst>
      <p:ext uri="{BB962C8B-B14F-4D97-AF65-F5344CB8AC3E}">
        <p14:creationId xmlns:p14="http://schemas.microsoft.com/office/powerpoint/2010/main" val="27460822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err="1" smtClean="0"/>
              <a:t>Ka</a:t>
            </a:r>
            <a:r>
              <a:rPr lang="tr-TR" dirty="0" err="1" smtClean="0"/>
              <a:t>ğıt</a:t>
            </a:r>
            <a:r>
              <a:rPr lang="tr-TR" dirty="0" smtClean="0"/>
              <a:t> ve </a:t>
            </a:r>
            <a:r>
              <a:rPr lang="tr-TR" dirty="0" smtClean="0"/>
              <a:t>Blok </a:t>
            </a:r>
            <a:r>
              <a:rPr lang="tr-TR" dirty="0" smtClean="0"/>
              <a:t>Baskı</a:t>
            </a:r>
            <a:endParaRPr lang="en-US" dirty="0"/>
          </a:p>
        </p:txBody>
      </p:sp>
      <p:pic>
        <p:nvPicPr>
          <p:cNvPr id="6" name="İçerik Yer Tutucusu 5"/>
          <p:cNvPicPr>
            <a:picLocks noGrp="1" noChangeAspect="1"/>
          </p:cNvPicPr>
          <p:nvPr>
            <p:ph idx="1"/>
          </p:nvPr>
        </p:nvPicPr>
        <p:blipFill>
          <a:blip r:embed="rId2"/>
          <a:stretch>
            <a:fillRect/>
          </a:stretch>
        </p:blipFill>
        <p:spPr>
          <a:xfrm>
            <a:off x="3015193" y="1690688"/>
            <a:ext cx="5471984" cy="4103988"/>
          </a:xfrm>
          <a:prstGeom prst="rect">
            <a:avLst/>
          </a:prstGeom>
        </p:spPr>
      </p:pic>
    </p:spTree>
    <p:extLst>
      <p:ext uri="{BB962C8B-B14F-4D97-AF65-F5344CB8AC3E}">
        <p14:creationId xmlns:p14="http://schemas.microsoft.com/office/powerpoint/2010/main" val="5945279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pPr algn="just"/>
            <a:endParaRPr lang="tr-TR" dirty="0" smtClean="0"/>
          </a:p>
          <a:p>
            <a:pPr algn="just"/>
            <a:r>
              <a:rPr lang="tr-TR" dirty="0" smtClean="0"/>
              <a:t>Matbaanın ortaya çıkabilmesi Çin’in en büyük keşiflerinden kâğıt sayesinde gerçekleşmiştir. </a:t>
            </a:r>
            <a:r>
              <a:rPr lang="tr-TR" dirty="0"/>
              <a:t>S</a:t>
            </a:r>
            <a:r>
              <a:rPr lang="tr-TR" dirty="0" smtClean="0"/>
              <a:t>ekizinci yüzyılda Semerkant’ta esir düşmüş Çinliler ’den kâğıt imalatının sırlarını öğrenen Arap işgalciler, bu bilgileri 12. ve 13. yüzyıllarda İspanyollara ve İtalyanlara aktarmışlardır. Bu kağıt, temel özellikleri açısından günümüzde kullandığımız kağıttan farksızdır. Ezilmiş kağıt da 19. yüzyılda Çin tarafından Batı’ya tanıtılmıştır. </a:t>
            </a:r>
            <a:endParaRPr lang="en-US" dirty="0" smtClean="0"/>
          </a:p>
          <a:p>
            <a:pPr algn="just"/>
            <a:endParaRPr lang="en-US" dirty="0" smtClean="0"/>
          </a:p>
          <a:p>
            <a:pPr marL="0" indent="0" algn="just">
              <a:buNone/>
            </a:pPr>
            <a:endParaRPr lang="en-US" dirty="0" smtClean="0"/>
          </a:p>
        </p:txBody>
      </p:sp>
    </p:spTree>
    <p:extLst>
      <p:ext uri="{BB962C8B-B14F-4D97-AF65-F5344CB8AC3E}">
        <p14:creationId xmlns:p14="http://schemas.microsoft.com/office/powerpoint/2010/main" val="40515205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pPr algn="just"/>
            <a:r>
              <a:rPr lang="tr-TR" dirty="0" smtClean="0"/>
              <a:t>Blok basım Çin’de </a:t>
            </a:r>
            <a:r>
              <a:rPr lang="tr-TR" dirty="0" err="1" smtClean="0"/>
              <a:t>Tang</a:t>
            </a:r>
            <a:r>
              <a:rPr lang="tr-TR" dirty="0" smtClean="0"/>
              <a:t> Hanedanı dönemi (618-906) kullanılmaya başlanmıştır. Blok baskı bir anda icat edilmemiş, taştan çıkarılan ovmalı kopyalar, baskılı ipek, şablon baskı, mühür ve damga adım adım blok baskıya giden yolu hazırlamışlardır. Bunların hepsi Budist manastırlarında bulunmuştur. Bu da Budizm'in karakteristik özelliklerinden olan kopyalama isteğinden kaynaklanmaktadır.</a:t>
            </a:r>
          </a:p>
          <a:p>
            <a:pPr algn="just"/>
            <a:r>
              <a:rPr lang="tr-TR" dirty="0" smtClean="0"/>
              <a:t>Gerçek blok baskının ortaya çıktığı tarih belirsizdir. Blok baskının ortaya çıkış tarihini belirlemenin güçlüğü, bunun aşamalı olarak evrimleşmesi nedeniyledir (Thomas F. Carter).</a:t>
            </a:r>
            <a:endParaRPr lang="en-US" dirty="0"/>
          </a:p>
        </p:txBody>
      </p:sp>
    </p:spTree>
    <p:extLst>
      <p:ext uri="{BB962C8B-B14F-4D97-AF65-F5344CB8AC3E}">
        <p14:creationId xmlns:p14="http://schemas.microsoft.com/office/powerpoint/2010/main" val="2226653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Gutenberg Matbaası</a:t>
            </a:r>
            <a:endParaRPr lang="en-US" dirty="0"/>
          </a:p>
        </p:txBody>
      </p:sp>
      <p:pic>
        <p:nvPicPr>
          <p:cNvPr id="4" name="İçerik Yer Tutucusu 3"/>
          <p:cNvPicPr>
            <a:picLocks noGrp="1" noChangeAspect="1"/>
          </p:cNvPicPr>
          <p:nvPr>
            <p:ph idx="1"/>
          </p:nvPr>
        </p:nvPicPr>
        <p:blipFill>
          <a:blip r:embed="rId2"/>
          <a:stretch>
            <a:fillRect/>
          </a:stretch>
        </p:blipFill>
        <p:spPr>
          <a:xfrm>
            <a:off x="3078052" y="1720287"/>
            <a:ext cx="5459970" cy="4126721"/>
          </a:xfrm>
          <a:prstGeom prst="rect">
            <a:avLst/>
          </a:prstGeom>
        </p:spPr>
      </p:pic>
    </p:spTree>
    <p:extLst>
      <p:ext uri="{BB962C8B-B14F-4D97-AF65-F5344CB8AC3E}">
        <p14:creationId xmlns:p14="http://schemas.microsoft.com/office/powerpoint/2010/main" val="27331676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a:t>Gutenberg </a:t>
            </a:r>
            <a:r>
              <a:rPr lang="en-US" dirty="0" err="1" smtClean="0"/>
              <a:t>Matbaası</a:t>
            </a:r>
            <a:endParaRPr lang="en-US" dirty="0"/>
          </a:p>
        </p:txBody>
      </p:sp>
      <p:sp>
        <p:nvSpPr>
          <p:cNvPr id="3" name="İçerik Yer Tutucusu 2"/>
          <p:cNvSpPr>
            <a:spLocks noGrp="1"/>
          </p:cNvSpPr>
          <p:nvPr>
            <p:ph idx="1"/>
          </p:nvPr>
        </p:nvSpPr>
        <p:spPr/>
        <p:txBody>
          <a:bodyPr/>
          <a:lstStyle/>
          <a:p>
            <a:r>
              <a:rPr lang="tr-TR" dirty="0" smtClean="0"/>
              <a:t>Tarihsel Çerçeve:</a:t>
            </a:r>
          </a:p>
          <a:p>
            <a:pPr marL="0" indent="0">
              <a:buNone/>
            </a:pPr>
            <a:endParaRPr lang="tr-TR" dirty="0" smtClean="0"/>
          </a:p>
          <a:p>
            <a:pPr marL="0" indent="0" algn="just">
              <a:buNone/>
            </a:pPr>
            <a:r>
              <a:rPr lang="tr-TR" dirty="0" smtClean="0"/>
              <a:t>*Gutenberg matbaasının kullanılmaya başlandığı dönemde Avrupa’nın çeşitli bölgelerinde siyasal iktidarın durumu</a:t>
            </a:r>
          </a:p>
          <a:p>
            <a:pPr marL="0" indent="0" algn="just">
              <a:buNone/>
            </a:pPr>
            <a:endParaRPr lang="tr-TR" dirty="0" smtClean="0"/>
          </a:p>
          <a:p>
            <a:pPr marL="0" indent="0" algn="just">
              <a:buNone/>
            </a:pPr>
            <a:r>
              <a:rPr lang="tr-TR" dirty="0" smtClean="0"/>
              <a:t>*Avrupa’da ticaret ve ticari ilişkiler</a:t>
            </a:r>
          </a:p>
          <a:p>
            <a:pPr marL="0" indent="0" algn="just">
              <a:buNone/>
            </a:pPr>
            <a:endParaRPr lang="tr-TR" dirty="0" smtClean="0"/>
          </a:p>
          <a:p>
            <a:pPr marL="0" indent="0" algn="just">
              <a:buNone/>
            </a:pPr>
            <a:r>
              <a:rPr lang="tr-TR" dirty="0" smtClean="0"/>
              <a:t>*Din ve Reform Hareketi</a:t>
            </a:r>
          </a:p>
        </p:txBody>
      </p:sp>
    </p:spTree>
    <p:extLst>
      <p:ext uri="{BB962C8B-B14F-4D97-AF65-F5344CB8AC3E}">
        <p14:creationId xmlns:p14="http://schemas.microsoft.com/office/powerpoint/2010/main" val="27808712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r>
              <a:rPr lang="tr-TR" dirty="0"/>
              <a:t>Kavramlar</a:t>
            </a:r>
          </a:p>
          <a:p>
            <a:pPr marL="0" indent="0">
              <a:buNone/>
            </a:pPr>
            <a:r>
              <a:rPr lang="tr-TR" dirty="0" smtClean="0"/>
              <a:t>*Okur yazarlık</a:t>
            </a:r>
          </a:p>
          <a:p>
            <a:pPr marL="0" indent="0">
              <a:buNone/>
            </a:pPr>
            <a:r>
              <a:rPr lang="tr-TR" dirty="0" smtClean="0"/>
              <a:t>*Erken modern dönem Avrupa’sında Katolik kilisesi</a:t>
            </a:r>
          </a:p>
          <a:p>
            <a:pPr marL="0" indent="0">
              <a:buNone/>
            </a:pPr>
            <a:r>
              <a:rPr lang="tr-TR" dirty="0" smtClean="0"/>
              <a:t>*Erken  modern </a:t>
            </a:r>
            <a:r>
              <a:rPr lang="tr-TR" dirty="0"/>
              <a:t>dönem Avrupa’sında </a:t>
            </a:r>
            <a:r>
              <a:rPr lang="tr-TR" dirty="0" smtClean="0"/>
              <a:t>haber iletme faaliyetleri</a:t>
            </a:r>
          </a:p>
          <a:p>
            <a:pPr marL="0" indent="0">
              <a:buNone/>
            </a:pPr>
            <a:r>
              <a:rPr lang="tr-TR" dirty="0" smtClean="0"/>
              <a:t>*El yazması kitaplar</a:t>
            </a:r>
          </a:p>
          <a:p>
            <a:pPr marL="0" indent="0">
              <a:buNone/>
            </a:pPr>
            <a:r>
              <a:rPr lang="tr-TR" dirty="0" smtClean="0"/>
              <a:t>*Okuyucu kitlesi</a:t>
            </a:r>
          </a:p>
          <a:p>
            <a:pPr marL="0" indent="0">
              <a:buNone/>
            </a:pPr>
            <a:r>
              <a:rPr lang="tr-TR" dirty="0" smtClean="0"/>
              <a:t>*Sınıf-okuyucu kitlesi ilişkisi</a:t>
            </a:r>
            <a:endParaRPr lang="en-US" dirty="0"/>
          </a:p>
          <a:p>
            <a:pPr marL="0" indent="0">
              <a:buNone/>
            </a:pPr>
            <a:endParaRPr lang="en-US" dirty="0"/>
          </a:p>
        </p:txBody>
      </p:sp>
    </p:spTree>
    <p:extLst>
      <p:ext uri="{BB962C8B-B14F-4D97-AF65-F5344CB8AC3E}">
        <p14:creationId xmlns:p14="http://schemas.microsoft.com/office/powerpoint/2010/main" val="24986631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Müteferrika Matbaası</a:t>
            </a:r>
            <a:endParaRPr lang="en-US" dirty="0"/>
          </a:p>
        </p:txBody>
      </p:sp>
      <p:pic>
        <p:nvPicPr>
          <p:cNvPr id="4" name="İçerik Yer Tutucusu 3"/>
          <p:cNvPicPr>
            <a:picLocks noGrp="1" noChangeAspect="1"/>
          </p:cNvPicPr>
          <p:nvPr>
            <p:ph idx="1"/>
          </p:nvPr>
        </p:nvPicPr>
        <p:blipFill>
          <a:blip r:embed="rId2"/>
          <a:stretch>
            <a:fillRect/>
          </a:stretch>
        </p:blipFill>
        <p:spPr>
          <a:xfrm>
            <a:off x="2949262" y="1463602"/>
            <a:ext cx="5177307" cy="4175248"/>
          </a:xfrm>
          <a:prstGeom prst="rect">
            <a:avLst/>
          </a:prstGeom>
        </p:spPr>
      </p:pic>
    </p:spTree>
    <p:extLst>
      <p:ext uri="{BB962C8B-B14F-4D97-AF65-F5344CB8AC3E}">
        <p14:creationId xmlns:p14="http://schemas.microsoft.com/office/powerpoint/2010/main" val="10529318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Osmanlı İmparatorluğu’nda Matbaa</a:t>
            </a:r>
            <a:endParaRPr lang="en-US" dirty="0"/>
          </a:p>
        </p:txBody>
      </p:sp>
      <p:sp>
        <p:nvSpPr>
          <p:cNvPr id="3" name="İçerik Yer Tutucusu 2"/>
          <p:cNvSpPr>
            <a:spLocks noGrp="1"/>
          </p:cNvSpPr>
          <p:nvPr>
            <p:ph idx="1"/>
          </p:nvPr>
        </p:nvSpPr>
        <p:spPr/>
        <p:txBody>
          <a:bodyPr/>
          <a:lstStyle/>
          <a:p>
            <a:r>
              <a:rPr lang="tr-TR" dirty="0" smtClean="0"/>
              <a:t>Tarihsel Çerçeve:</a:t>
            </a:r>
          </a:p>
          <a:p>
            <a:pPr marL="0" indent="0">
              <a:buNone/>
            </a:pPr>
            <a:r>
              <a:rPr lang="tr-TR" dirty="0" smtClean="0"/>
              <a:t>*Osmanlı İmparatorluğu’na matbaanın girdiği tarih</a:t>
            </a:r>
          </a:p>
          <a:p>
            <a:pPr marL="0" indent="0">
              <a:buNone/>
            </a:pPr>
            <a:r>
              <a:rPr lang="tr-TR" dirty="0" smtClean="0"/>
              <a:t>*Lale Devri’nde kültürel ve sosyal dönüşüm</a:t>
            </a:r>
          </a:p>
          <a:p>
            <a:pPr marL="0" indent="0">
              <a:buNone/>
            </a:pPr>
            <a:r>
              <a:rPr lang="tr-TR" dirty="0" smtClean="0"/>
              <a:t>*</a:t>
            </a:r>
            <a:r>
              <a:rPr lang="tr-TR" dirty="0"/>
              <a:t>İlk Osmanlıca </a:t>
            </a:r>
            <a:r>
              <a:rPr lang="tr-TR" dirty="0" smtClean="0"/>
              <a:t>baskı</a:t>
            </a:r>
          </a:p>
          <a:p>
            <a:pPr marL="0" indent="0">
              <a:buNone/>
            </a:pPr>
            <a:r>
              <a:rPr lang="tr-TR" dirty="0" smtClean="0"/>
              <a:t>*Müteferrika Matbaasının </a:t>
            </a:r>
            <a:r>
              <a:rPr lang="tr-TR" smtClean="0"/>
              <a:t>bastığı kitaplar</a:t>
            </a:r>
            <a:endParaRPr lang="tr-TR" dirty="0" smtClean="0"/>
          </a:p>
          <a:p>
            <a:pPr marL="0" indent="0">
              <a:buNone/>
            </a:pPr>
            <a:r>
              <a:rPr lang="tr-TR" dirty="0" smtClean="0"/>
              <a:t>*Matbaa- okuryazarlık ilişkisi</a:t>
            </a:r>
          </a:p>
          <a:p>
            <a:pPr marL="0" indent="0">
              <a:buNone/>
            </a:pPr>
            <a:r>
              <a:rPr lang="tr-TR" dirty="0" smtClean="0"/>
              <a:t>*Matbaaya direniş oldu mu?</a:t>
            </a:r>
            <a:endParaRPr lang="tr-TR" dirty="0"/>
          </a:p>
          <a:p>
            <a:pPr marL="0" indent="0">
              <a:buNone/>
            </a:pPr>
            <a:endParaRPr lang="en-US" dirty="0"/>
          </a:p>
        </p:txBody>
      </p:sp>
    </p:spTree>
    <p:extLst>
      <p:ext uri="{BB962C8B-B14F-4D97-AF65-F5344CB8AC3E}">
        <p14:creationId xmlns:p14="http://schemas.microsoft.com/office/powerpoint/2010/main" val="136681726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436</TotalTime>
  <Words>268</Words>
  <Application>Microsoft Office PowerPoint</Application>
  <PresentationFormat>Geniş ekran</PresentationFormat>
  <Paragraphs>33</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Basım devrimi: Blok baskı ve, matbaa</vt:lpstr>
      <vt:lpstr>Kağıt ve Blok Baskı</vt:lpstr>
      <vt:lpstr>PowerPoint Sunusu</vt:lpstr>
      <vt:lpstr>PowerPoint Sunusu</vt:lpstr>
      <vt:lpstr>Gutenberg Matbaası</vt:lpstr>
      <vt:lpstr>Gutenberg Matbaası</vt:lpstr>
      <vt:lpstr>PowerPoint Sunusu</vt:lpstr>
      <vt:lpstr>Müteferrika Matbaası</vt:lpstr>
      <vt:lpstr>Osmanlı İmparatorluğu’nda Matbaa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Matbaa</dc:title>
  <dc:creator>Gul</dc:creator>
  <cp:lastModifiedBy>Gul</cp:lastModifiedBy>
  <cp:revision>10</cp:revision>
  <dcterms:created xsi:type="dcterms:W3CDTF">2018-08-12T14:47:19Z</dcterms:created>
  <dcterms:modified xsi:type="dcterms:W3CDTF">2018-08-13T12:05:49Z</dcterms:modified>
</cp:coreProperties>
</file>