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8" r:id="rId2"/>
  </p:sldMasterIdLst>
  <p:sldIdLst>
    <p:sldId id="268" r:id="rId3"/>
    <p:sldId id="272" r:id="rId4"/>
    <p:sldId id="257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19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41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17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2636" y="489446"/>
            <a:ext cx="3598728" cy="526298"/>
          </a:xfrm>
        </p:spPr>
        <p:txBody>
          <a:bodyPr lIns="0" tIns="0" rIns="0" bIns="0"/>
          <a:lstStyle>
            <a:lvl1pPr>
              <a:defRPr sz="342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0851" y="2169648"/>
            <a:ext cx="6824334" cy="263149"/>
          </a:xfrm>
        </p:spPr>
        <p:txBody>
          <a:bodyPr lIns="0" tIns="0" rIns="0" bIns="0"/>
          <a:lstStyle>
            <a:lvl1pPr>
              <a:defRPr sz="171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4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2636" y="489446"/>
            <a:ext cx="3598728" cy="526298"/>
          </a:xfrm>
        </p:spPr>
        <p:txBody>
          <a:bodyPr lIns="0" tIns="0" rIns="0" bIns="0"/>
          <a:lstStyle>
            <a:lvl1pPr>
              <a:defRPr sz="342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53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2636" y="489446"/>
            <a:ext cx="3598728" cy="526298"/>
          </a:xfrm>
        </p:spPr>
        <p:txBody>
          <a:bodyPr lIns="0" tIns="0" rIns="0" bIns="0"/>
          <a:lstStyle>
            <a:lvl1pPr>
              <a:defRPr sz="342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11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16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0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22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5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40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44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03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02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93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2636" y="489446"/>
            <a:ext cx="359872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0851" y="2169648"/>
            <a:ext cx="682433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39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5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5" y="76200"/>
            <a:ext cx="9073517" cy="66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233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AVRUPA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3558778"/>
            <a:ext cx="6858000" cy="1241822"/>
          </a:xfrm>
          <a:prstGeom prst="rect">
            <a:avLst/>
          </a:prstGeom>
        </p:spPr>
        <p:txBody>
          <a:bodyPr/>
          <a:lstStyle/>
          <a:p>
            <a:r>
              <a:rPr lang="tr-TR" dirty="0"/>
              <a:t>Dr. Öğr. Üyesi Merve Altundal Öncü</a:t>
            </a:r>
          </a:p>
        </p:txBody>
      </p:sp>
    </p:spTree>
    <p:extLst>
      <p:ext uri="{BB962C8B-B14F-4D97-AF65-F5344CB8AC3E}">
        <p14:creationId xmlns:p14="http://schemas.microsoft.com/office/powerpoint/2010/main" val="355567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0AB67C1-FECA-A00D-8BE0-9DA92BDFE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87" b="24407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object 2"/>
          <p:cNvSpPr txBox="1"/>
          <p:nvPr/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04074" marR="6516" indent="-228600">
              <a:lnSpc>
                <a:spcPct val="90000"/>
              </a:lnSpc>
              <a:spcBef>
                <a:spcPts val="86"/>
              </a:spcBef>
              <a:buFont typeface="Arial" panose="020B0604020202020204" pitchFamily="34" charset="0"/>
              <a:buChar char="•"/>
              <a:tabLst>
                <a:tab pos="304074" algn="l"/>
              </a:tabLst>
            </a:pPr>
            <a:r>
              <a:rPr lang="en-US" sz="1600" spc="-21"/>
              <a:t>AKÇT </a:t>
            </a:r>
            <a:r>
              <a:rPr lang="en-US" sz="1600" spc="-9"/>
              <a:t>Üye Ülkeleri, </a:t>
            </a:r>
            <a:r>
              <a:rPr lang="en-US" sz="1600"/>
              <a:t>1955 yılında </a:t>
            </a:r>
            <a:r>
              <a:rPr lang="en-US" sz="1600" spc="-21"/>
              <a:t>İtalya’da, </a:t>
            </a:r>
            <a:r>
              <a:rPr lang="en-US" sz="1600" spc="-9"/>
              <a:t>Belçika </a:t>
            </a:r>
            <a:r>
              <a:rPr lang="en-US" sz="1600" spc="-4"/>
              <a:t>Dış </a:t>
            </a:r>
            <a:r>
              <a:rPr lang="en-US" sz="1600"/>
              <a:t>İşleri Henry </a:t>
            </a:r>
            <a:r>
              <a:rPr lang="en-US" sz="1600" spc="-453"/>
              <a:t> </a:t>
            </a:r>
            <a:r>
              <a:rPr lang="en-US" sz="1600" spc="-4"/>
              <a:t>Spaak </a:t>
            </a:r>
            <a:r>
              <a:rPr lang="en-US" sz="1600" spc="-9"/>
              <a:t>başkanlığında, </a:t>
            </a:r>
            <a:r>
              <a:rPr lang="en-US" sz="1600"/>
              <a:t>Messina </a:t>
            </a:r>
            <a:r>
              <a:rPr lang="en-US" sz="1600" spc="-17"/>
              <a:t>Konferansı’nda </a:t>
            </a:r>
            <a:r>
              <a:rPr lang="en-US" sz="1600" spc="-4"/>
              <a:t>bir </a:t>
            </a:r>
            <a:r>
              <a:rPr lang="en-US" sz="1600" spc="-26"/>
              <a:t>araya </a:t>
            </a:r>
            <a:r>
              <a:rPr lang="en-US" sz="1600" spc="-9"/>
              <a:t>gelerek, </a:t>
            </a:r>
            <a:r>
              <a:rPr lang="en-US" sz="1600" spc="-4"/>
              <a:t> </a:t>
            </a:r>
            <a:r>
              <a:rPr lang="en-US" sz="1600" spc="-9"/>
              <a:t>Avrupa </a:t>
            </a:r>
            <a:r>
              <a:rPr lang="en-US" sz="1600" spc="-13"/>
              <a:t>entegrasyonunun </a:t>
            </a:r>
            <a:r>
              <a:rPr lang="en-US" sz="1600" spc="-4"/>
              <a:t>nasıl şekillenmesi </a:t>
            </a:r>
            <a:r>
              <a:rPr lang="en-US" sz="1600" spc="-9"/>
              <a:t>gerektiğini, </a:t>
            </a:r>
            <a:r>
              <a:rPr lang="en-US" sz="1600" spc="-4"/>
              <a:t>sadece </a:t>
            </a:r>
            <a:r>
              <a:rPr lang="en-US" sz="1600"/>
              <a:t> </a:t>
            </a:r>
            <a:r>
              <a:rPr lang="en-US" sz="1600" spc="-17"/>
              <a:t>kömür</a:t>
            </a:r>
            <a:r>
              <a:rPr lang="en-US" sz="1600" spc="-13"/>
              <a:t> </a:t>
            </a:r>
            <a:r>
              <a:rPr lang="en-US" sz="1600" spc="-9"/>
              <a:t>ve</a:t>
            </a:r>
            <a:r>
              <a:rPr lang="en-US" sz="1600" spc="-4"/>
              <a:t> çelik</a:t>
            </a:r>
            <a:r>
              <a:rPr lang="en-US" sz="1600"/>
              <a:t> </a:t>
            </a:r>
            <a:r>
              <a:rPr lang="en-US" sz="1600" spc="-9"/>
              <a:t>sektörlerinde</a:t>
            </a:r>
            <a:r>
              <a:rPr lang="en-US" sz="1600" spc="-4"/>
              <a:t> sınırlı</a:t>
            </a:r>
            <a:r>
              <a:rPr lang="en-US" sz="1600"/>
              <a:t> </a:t>
            </a:r>
            <a:r>
              <a:rPr lang="en-US" sz="1600" spc="-13"/>
              <a:t>kalıp</a:t>
            </a:r>
            <a:r>
              <a:rPr lang="en-US" sz="1600" spc="-9"/>
              <a:t> </a:t>
            </a:r>
            <a:r>
              <a:rPr lang="en-US" sz="1600" spc="-13"/>
              <a:t>kalmayacağını </a:t>
            </a:r>
            <a:r>
              <a:rPr lang="en-US" sz="1600" spc="-453"/>
              <a:t> </a:t>
            </a:r>
            <a:r>
              <a:rPr lang="en-US" sz="1600" spc="-13"/>
              <a:t>tartışmaya</a:t>
            </a:r>
            <a:r>
              <a:rPr lang="en-US" sz="1600" spc="-26"/>
              <a:t> </a:t>
            </a:r>
            <a:r>
              <a:rPr lang="en-US" sz="1600" spc="-21"/>
              <a:t>açmışlardır.</a:t>
            </a:r>
            <a:endParaRPr lang="en-US" sz="1600"/>
          </a:p>
          <a:p>
            <a:pPr marL="304074" marR="4344" indent="-22860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tabLst>
                <a:tab pos="304074" algn="l"/>
              </a:tabLst>
            </a:pPr>
            <a:r>
              <a:rPr lang="en-US" sz="1600" b="1" spc="-4"/>
              <a:t>Bu </a:t>
            </a:r>
            <a:r>
              <a:rPr lang="en-US" sz="1600" b="1" spc="-21"/>
              <a:t>konferansta </a:t>
            </a:r>
            <a:r>
              <a:rPr lang="en-US" sz="1600" b="1" spc="-4"/>
              <a:t>alınan </a:t>
            </a:r>
            <a:r>
              <a:rPr lang="en-US" sz="1600" b="1" spc="-13"/>
              <a:t>kararlar </a:t>
            </a:r>
            <a:r>
              <a:rPr lang="en-US" sz="1600" b="1" spc="-4"/>
              <a:t>ışığında, 1957 yılı Mart </a:t>
            </a:r>
            <a:r>
              <a:rPr lang="en-US" sz="1600" b="1" spc="-13"/>
              <a:t>ayında </a:t>
            </a:r>
            <a:r>
              <a:rPr lang="en-US" sz="1600" b="1" spc="-9"/>
              <a:t> </a:t>
            </a:r>
            <a:r>
              <a:rPr lang="en-US" sz="1600" b="1" spc="-13"/>
              <a:t>Roma</a:t>
            </a:r>
            <a:r>
              <a:rPr lang="en-US" sz="1600" b="1" spc="-9"/>
              <a:t> Antlaşmaları</a:t>
            </a:r>
            <a:r>
              <a:rPr lang="en-US" sz="1600" b="1" spc="-4"/>
              <a:t> </a:t>
            </a:r>
            <a:r>
              <a:rPr lang="en-US" sz="1600" b="1" spc="-13"/>
              <a:t>olarak</a:t>
            </a:r>
            <a:r>
              <a:rPr lang="en-US" sz="1600" b="1" spc="-9"/>
              <a:t> </a:t>
            </a:r>
            <a:r>
              <a:rPr lang="en-US" sz="1600" b="1" spc="-4"/>
              <a:t>bilinen,</a:t>
            </a:r>
            <a:r>
              <a:rPr lang="en-US" sz="1600" b="1"/>
              <a:t> </a:t>
            </a:r>
            <a:r>
              <a:rPr lang="en-US" sz="1600" b="1" spc="-4"/>
              <a:t>biri</a:t>
            </a:r>
            <a:r>
              <a:rPr lang="en-US" sz="1600" b="1"/>
              <a:t> </a:t>
            </a:r>
            <a:r>
              <a:rPr lang="en-US" sz="1600" b="1" spc="-13"/>
              <a:t>Avrupa</a:t>
            </a:r>
            <a:r>
              <a:rPr lang="en-US" sz="1600" b="1" spc="-9"/>
              <a:t> </a:t>
            </a:r>
            <a:r>
              <a:rPr lang="en-US" sz="1600" b="1" spc="-13"/>
              <a:t>Ekonomik </a:t>
            </a:r>
            <a:r>
              <a:rPr lang="en-US" sz="1600" b="1" spc="-9"/>
              <a:t> </a:t>
            </a:r>
            <a:r>
              <a:rPr lang="en-US" sz="1600" b="1" spc="-21"/>
              <a:t>Topluluğu’nu</a:t>
            </a:r>
            <a:r>
              <a:rPr lang="en-US" sz="1600" b="1" spc="-17"/>
              <a:t> </a:t>
            </a:r>
            <a:r>
              <a:rPr lang="en-US" sz="1600" b="1"/>
              <a:t>(AET),</a:t>
            </a:r>
            <a:r>
              <a:rPr lang="en-US" sz="1600" b="1" spc="4"/>
              <a:t> </a:t>
            </a:r>
            <a:r>
              <a:rPr lang="en-US" sz="1600" b="1"/>
              <a:t>biri</a:t>
            </a:r>
            <a:r>
              <a:rPr lang="en-US" sz="1600" b="1" spc="4"/>
              <a:t> </a:t>
            </a:r>
            <a:r>
              <a:rPr lang="en-US" sz="1600" b="1" spc="-13"/>
              <a:t>Avrupa</a:t>
            </a:r>
            <a:r>
              <a:rPr lang="en-US" sz="1600" b="1" spc="-9"/>
              <a:t> </a:t>
            </a:r>
            <a:r>
              <a:rPr lang="en-US" sz="1600" b="1" spc="-21"/>
              <a:t>Atom</a:t>
            </a:r>
            <a:r>
              <a:rPr lang="en-US" sz="1600" b="1" spc="-17"/>
              <a:t> </a:t>
            </a:r>
            <a:r>
              <a:rPr lang="en-US" sz="1600" b="1"/>
              <a:t>Enerjisi</a:t>
            </a:r>
            <a:r>
              <a:rPr lang="en-US" sz="1600" b="1" spc="4"/>
              <a:t> </a:t>
            </a:r>
            <a:r>
              <a:rPr lang="en-US" sz="1600" b="1" spc="-21"/>
              <a:t>Topluluğu’nu </a:t>
            </a:r>
            <a:r>
              <a:rPr lang="en-US" sz="1600" b="1" spc="-17"/>
              <a:t> </a:t>
            </a:r>
            <a:r>
              <a:rPr lang="en-US" sz="1600" b="1" spc="-30"/>
              <a:t>(EURATOM)</a:t>
            </a:r>
            <a:r>
              <a:rPr lang="en-US" sz="1600" b="1" spc="-9"/>
              <a:t> </a:t>
            </a:r>
            <a:r>
              <a:rPr lang="en-US" sz="1600" b="1" spc="-21"/>
              <a:t>yaratan</a:t>
            </a:r>
            <a:r>
              <a:rPr lang="en-US" sz="1600" b="1" spc="17"/>
              <a:t> </a:t>
            </a:r>
            <a:r>
              <a:rPr lang="en-US" sz="1600" b="1" spc="-9"/>
              <a:t>antlaşmalar</a:t>
            </a:r>
            <a:r>
              <a:rPr lang="en-US" sz="1600" b="1" spc="13"/>
              <a:t> </a:t>
            </a:r>
            <a:r>
              <a:rPr lang="en-US" sz="1600" b="1" spc="-21"/>
              <a:t>imzalanmıştır.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2386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186EA4D-9164-083A-86AA-C68AB0104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88" b="1999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object 2"/>
          <p:cNvSpPr txBox="1"/>
          <p:nvPr/>
        </p:nvSpPr>
        <p:spPr>
          <a:xfrm>
            <a:off x="76200" y="3752850"/>
            <a:ext cx="8705846" cy="2800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04074" marR="5973" indent="-228600">
              <a:lnSpc>
                <a:spcPct val="90000"/>
              </a:lnSpc>
              <a:spcBef>
                <a:spcPts val="86"/>
              </a:spcBef>
              <a:buFont typeface="Arial" panose="020B0604020202020204" pitchFamily="34" charset="0"/>
              <a:buChar char="•"/>
              <a:tabLst>
                <a:tab pos="304074" algn="l"/>
              </a:tabLst>
            </a:pPr>
            <a:r>
              <a:rPr lang="en-US" spc="-30" dirty="0"/>
              <a:t>EURATOM; </a:t>
            </a:r>
            <a:r>
              <a:rPr lang="en-US" spc="-13" dirty="0"/>
              <a:t>atom </a:t>
            </a:r>
            <a:r>
              <a:rPr lang="en-US" dirty="0" err="1"/>
              <a:t>enerjisi</a:t>
            </a:r>
            <a:r>
              <a:rPr lang="en-US" dirty="0"/>
              <a:t> </a:t>
            </a:r>
            <a:r>
              <a:rPr lang="en-US" spc="-4" dirty="0" err="1"/>
              <a:t>alanında</a:t>
            </a:r>
            <a:r>
              <a:rPr lang="en-US" spc="-4" dirty="0"/>
              <a:t> </a:t>
            </a:r>
            <a:r>
              <a:rPr lang="en-US" spc="-9" dirty="0" err="1"/>
              <a:t>ortak</a:t>
            </a:r>
            <a:r>
              <a:rPr lang="en-US" spc="-9" dirty="0"/>
              <a:t> </a:t>
            </a:r>
            <a:r>
              <a:rPr lang="en-US" spc="-4" dirty="0" err="1"/>
              <a:t>bir</a:t>
            </a:r>
            <a:r>
              <a:rPr lang="en-US" spc="-4" dirty="0"/>
              <a:t> </a:t>
            </a:r>
            <a:r>
              <a:rPr lang="en-US" spc="-13" dirty="0" err="1"/>
              <a:t>pazar</a:t>
            </a:r>
            <a:r>
              <a:rPr lang="en-US" spc="-13" dirty="0"/>
              <a:t> </a:t>
            </a:r>
            <a:r>
              <a:rPr lang="en-US" spc="-9" dirty="0" err="1"/>
              <a:t>kurulmasını</a:t>
            </a:r>
            <a:r>
              <a:rPr lang="en-US" spc="-9" dirty="0"/>
              <a:t> </a:t>
            </a:r>
            <a:r>
              <a:rPr lang="en-US" spc="-4" dirty="0"/>
              <a:t> </a:t>
            </a:r>
            <a:r>
              <a:rPr lang="en-US" spc="-17" dirty="0" err="1"/>
              <a:t>hedeflemektedir</a:t>
            </a:r>
            <a:r>
              <a:rPr lang="en-US" spc="-17" dirty="0"/>
              <a:t>.</a:t>
            </a:r>
            <a:r>
              <a:rPr lang="en-US" spc="-13" dirty="0"/>
              <a:t> </a:t>
            </a:r>
            <a:r>
              <a:rPr lang="en-US" spc="-9" dirty="0" err="1"/>
              <a:t>Öte</a:t>
            </a:r>
            <a:r>
              <a:rPr lang="en-US" spc="-4" dirty="0"/>
              <a:t> </a:t>
            </a:r>
            <a:r>
              <a:rPr lang="en-US" spc="-9" dirty="0" err="1"/>
              <a:t>yandan</a:t>
            </a:r>
            <a:r>
              <a:rPr lang="en-US" spc="-9" dirty="0"/>
              <a:t>,</a:t>
            </a:r>
            <a:r>
              <a:rPr lang="en-US" spc="-4" dirty="0"/>
              <a:t> </a:t>
            </a:r>
            <a:r>
              <a:rPr lang="en-US" dirty="0"/>
              <a:t>AET</a:t>
            </a:r>
            <a:r>
              <a:rPr lang="en-US" spc="4" dirty="0"/>
              <a:t> </a:t>
            </a:r>
            <a:r>
              <a:rPr lang="en-US" spc="-9" dirty="0" err="1"/>
              <a:t>Üyeleri’nden</a:t>
            </a:r>
            <a:r>
              <a:rPr lang="en-US" spc="449" dirty="0"/>
              <a:t> </a:t>
            </a:r>
            <a:r>
              <a:rPr lang="en-US" spc="-4" dirty="0" err="1"/>
              <a:t>bazılarının</a:t>
            </a:r>
            <a:r>
              <a:rPr lang="en-US" spc="-4" dirty="0"/>
              <a:t> </a:t>
            </a:r>
            <a:r>
              <a:rPr lang="en-US" spc="-453" dirty="0"/>
              <a:t> </a:t>
            </a:r>
            <a:r>
              <a:rPr lang="en-US" spc="-17" dirty="0" err="1"/>
              <a:t>kendi</a:t>
            </a:r>
            <a:r>
              <a:rPr lang="en-US" spc="-17" dirty="0"/>
              <a:t> </a:t>
            </a:r>
            <a:r>
              <a:rPr lang="en-US" dirty="0" err="1"/>
              <a:t>sivil</a:t>
            </a:r>
            <a:r>
              <a:rPr lang="en-US" dirty="0"/>
              <a:t> </a:t>
            </a:r>
            <a:r>
              <a:rPr lang="en-US" spc="-4" dirty="0" err="1"/>
              <a:t>amaçlı</a:t>
            </a:r>
            <a:r>
              <a:rPr lang="en-US" spc="-4" dirty="0"/>
              <a:t> </a:t>
            </a:r>
            <a:r>
              <a:rPr lang="en-US" spc="-4" dirty="0" err="1"/>
              <a:t>nükleer</a:t>
            </a:r>
            <a:r>
              <a:rPr lang="en-US" spc="-4" dirty="0"/>
              <a:t> </a:t>
            </a:r>
            <a:r>
              <a:rPr lang="en-US" spc="-9" dirty="0" err="1"/>
              <a:t>programlarını</a:t>
            </a:r>
            <a:r>
              <a:rPr lang="en-US" spc="-9" dirty="0"/>
              <a:t> </a:t>
            </a:r>
            <a:r>
              <a:rPr lang="en-US" spc="-4" dirty="0" err="1"/>
              <a:t>geliştirmeleri</a:t>
            </a:r>
            <a:r>
              <a:rPr lang="en-US" spc="-4" dirty="0"/>
              <a:t> </a:t>
            </a:r>
            <a:r>
              <a:rPr lang="en-US" spc="-4" dirty="0" err="1"/>
              <a:t>ile</a:t>
            </a:r>
            <a:r>
              <a:rPr lang="en-US" spc="-4" dirty="0"/>
              <a:t> </a:t>
            </a:r>
            <a:r>
              <a:rPr lang="en-US" spc="-9" dirty="0"/>
              <a:t>zaman </a:t>
            </a:r>
            <a:r>
              <a:rPr lang="en-US" spc="-4" dirty="0"/>
              <a:t> </a:t>
            </a:r>
            <a:r>
              <a:rPr lang="en-US" spc="-4" dirty="0" err="1"/>
              <a:t>içinde</a:t>
            </a:r>
            <a:r>
              <a:rPr lang="en-US" spc="-4" dirty="0"/>
              <a:t> </a:t>
            </a:r>
            <a:r>
              <a:rPr lang="en-US" spc="-4" dirty="0" err="1"/>
              <a:t>önemini</a:t>
            </a:r>
            <a:r>
              <a:rPr lang="en-US" spc="-13" dirty="0"/>
              <a:t> </a:t>
            </a:r>
            <a:r>
              <a:rPr lang="en-US" spc="-26" dirty="0" err="1"/>
              <a:t>kaybetmiştir</a:t>
            </a:r>
            <a:r>
              <a:rPr lang="en-US" spc="-26" dirty="0"/>
              <a:t>.</a:t>
            </a:r>
            <a:endParaRPr lang="en-US" dirty="0"/>
          </a:p>
          <a:p>
            <a:pPr marL="304074" marR="4344" indent="-22860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tabLst>
                <a:tab pos="304074" algn="l"/>
              </a:tabLst>
            </a:pPr>
            <a:r>
              <a:rPr lang="en-US" i="1" spc="-13" dirty="0" err="1"/>
              <a:t>AET’nin</a:t>
            </a:r>
            <a:r>
              <a:rPr lang="en-US" i="1" spc="-9" dirty="0"/>
              <a:t> </a:t>
            </a:r>
            <a:r>
              <a:rPr lang="en-US" i="1" spc="-4" dirty="0"/>
              <a:t>(</a:t>
            </a:r>
            <a:r>
              <a:rPr lang="en-US" i="1" spc="-4" dirty="0" err="1"/>
              <a:t>Bugünkü</a:t>
            </a:r>
            <a:r>
              <a:rPr lang="en-US" i="1" dirty="0"/>
              <a:t> </a:t>
            </a:r>
            <a:r>
              <a:rPr lang="en-US" i="1" spc="-13" dirty="0" err="1"/>
              <a:t>Avrupa</a:t>
            </a:r>
            <a:r>
              <a:rPr lang="en-US" i="1" spc="-9" dirty="0"/>
              <a:t> </a:t>
            </a:r>
            <a:r>
              <a:rPr lang="en-US" i="1" dirty="0" err="1"/>
              <a:t>Birliği</a:t>
            </a:r>
            <a:r>
              <a:rPr lang="en-US" i="1" dirty="0"/>
              <a:t>)</a:t>
            </a:r>
            <a:r>
              <a:rPr lang="en-US" i="1" spc="4" dirty="0"/>
              <a:t> </a:t>
            </a:r>
            <a:r>
              <a:rPr lang="en-US" i="1" spc="-9" dirty="0" err="1"/>
              <a:t>kurucu</a:t>
            </a:r>
            <a:r>
              <a:rPr lang="en-US" i="1" spc="-4" dirty="0"/>
              <a:t> </a:t>
            </a:r>
            <a:r>
              <a:rPr lang="en-US" i="1" spc="-4" dirty="0" err="1"/>
              <a:t>Antlaşması</a:t>
            </a:r>
            <a:r>
              <a:rPr lang="en-US" i="1" spc="453" dirty="0"/>
              <a:t> </a:t>
            </a:r>
            <a:r>
              <a:rPr lang="en-US" i="1" spc="-4" dirty="0" err="1"/>
              <a:t>olan</a:t>
            </a:r>
            <a:r>
              <a:rPr lang="en-US" i="1" spc="-4" dirty="0"/>
              <a:t>,</a:t>
            </a:r>
            <a:r>
              <a:rPr lang="en-US" i="1" spc="457" dirty="0"/>
              <a:t> </a:t>
            </a:r>
            <a:r>
              <a:rPr lang="en-US" i="1" dirty="0"/>
              <a:t>1 </a:t>
            </a:r>
            <a:r>
              <a:rPr lang="en-US" i="1" spc="4" dirty="0"/>
              <a:t> </a:t>
            </a:r>
            <a:r>
              <a:rPr lang="en-US" i="1" spc="-9" dirty="0" err="1"/>
              <a:t>Ocak</a:t>
            </a:r>
            <a:r>
              <a:rPr lang="en-US" i="1" spc="-9" dirty="0"/>
              <a:t> </a:t>
            </a:r>
            <a:r>
              <a:rPr lang="en-US" i="1" dirty="0"/>
              <a:t>1958 </a:t>
            </a:r>
            <a:r>
              <a:rPr lang="en-US" i="1" spc="-4" dirty="0" err="1"/>
              <a:t>tarihinde</a:t>
            </a:r>
            <a:r>
              <a:rPr lang="en-US" i="1" spc="-4" dirty="0"/>
              <a:t> </a:t>
            </a:r>
            <a:r>
              <a:rPr lang="en-US" i="1" dirty="0" err="1"/>
              <a:t>yürürlüğe</a:t>
            </a:r>
            <a:r>
              <a:rPr lang="en-US" i="1" dirty="0"/>
              <a:t> </a:t>
            </a:r>
            <a:r>
              <a:rPr lang="en-US" i="1" dirty="0" err="1"/>
              <a:t>giren</a:t>
            </a:r>
            <a:r>
              <a:rPr lang="en-US" i="1" dirty="0"/>
              <a:t> </a:t>
            </a:r>
            <a:r>
              <a:rPr lang="en-US" i="1" spc="-13" dirty="0"/>
              <a:t>Roma </a:t>
            </a:r>
            <a:r>
              <a:rPr lang="en-US" i="1" spc="-4" dirty="0" err="1"/>
              <a:t>Antlaşması</a:t>
            </a:r>
            <a:r>
              <a:rPr lang="en-US" i="1" spc="-4" dirty="0"/>
              <a:t>; </a:t>
            </a:r>
            <a:r>
              <a:rPr lang="en-US" i="1" spc="-4" dirty="0" err="1"/>
              <a:t>Fransa</a:t>
            </a:r>
            <a:r>
              <a:rPr lang="en-US" i="1" spc="-4" dirty="0"/>
              <a:t>, </a:t>
            </a:r>
            <a:r>
              <a:rPr lang="en-US" i="1" dirty="0"/>
              <a:t> </a:t>
            </a:r>
            <a:r>
              <a:rPr lang="en-US" i="1" spc="-9" dirty="0" err="1"/>
              <a:t>Almanya</a:t>
            </a:r>
            <a:r>
              <a:rPr lang="en-US" i="1" spc="-9" dirty="0"/>
              <a:t>,</a:t>
            </a:r>
            <a:r>
              <a:rPr lang="en-US" i="1" spc="-4" dirty="0"/>
              <a:t> </a:t>
            </a:r>
            <a:r>
              <a:rPr lang="en-US" i="1" spc="-9" dirty="0" err="1"/>
              <a:t>İtalya</a:t>
            </a:r>
            <a:r>
              <a:rPr lang="en-US" i="1" spc="-9" dirty="0"/>
              <a:t>,</a:t>
            </a:r>
            <a:r>
              <a:rPr lang="en-US" i="1" spc="-4" dirty="0"/>
              <a:t> </a:t>
            </a:r>
            <a:r>
              <a:rPr lang="en-US" i="1" spc="-9" dirty="0" err="1"/>
              <a:t>Belçika</a:t>
            </a:r>
            <a:r>
              <a:rPr lang="en-US" i="1" spc="-9" dirty="0"/>
              <a:t>,</a:t>
            </a:r>
            <a:r>
              <a:rPr lang="en-US" i="1" spc="-4" dirty="0"/>
              <a:t> </a:t>
            </a:r>
            <a:r>
              <a:rPr lang="en-US" i="1" spc="-4" dirty="0" err="1"/>
              <a:t>Lüksemburg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spc="4" dirty="0"/>
              <a:t> </a:t>
            </a:r>
            <a:r>
              <a:rPr lang="en-US" i="1" dirty="0" err="1"/>
              <a:t>Hollanda</a:t>
            </a:r>
            <a:r>
              <a:rPr lang="en-US" i="1" spc="4" dirty="0"/>
              <a:t> </a:t>
            </a:r>
            <a:r>
              <a:rPr lang="en-US" i="1" dirty="0" err="1"/>
              <a:t>arasında</a:t>
            </a:r>
            <a:r>
              <a:rPr lang="en-US" i="1" dirty="0"/>
              <a:t> </a:t>
            </a:r>
            <a:r>
              <a:rPr lang="en-US" i="1" spc="4" dirty="0"/>
              <a:t> </a:t>
            </a:r>
            <a:r>
              <a:rPr lang="en-US" i="1" spc="-4" dirty="0" err="1"/>
              <a:t>imzalanmış</a:t>
            </a:r>
            <a:r>
              <a:rPr lang="en-US" i="1" spc="-4" dirty="0"/>
              <a:t> </a:t>
            </a:r>
            <a:r>
              <a:rPr lang="en-US" i="1" dirty="0" err="1"/>
              <a:t>olup</a:t>
            </a:r>
            <a:r>
              <a:rPr lang="en-US" i="1" dirty="0"/>
              <a:t>, </a:t>
            </a:r>
            <a:r>
              <a:rPr lang="en-US" i="1" spc="-17" dirty="0" err="1"/>
              <a:t>kömür</a:t>
            </a:r>
            <a:r>
              <a:rPr lang="en-US" i="1" spc="-17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spc="-4" dirty="0" err="1"/>
              <a:t>çeliğin</a:t>
            </a:r>
            <a:r>
              <a:rPr lang="en-US" i="1" spc="-4" dirty="0"/>
              <a:t> </a:t>
            </a:r>
            <a:r>
              <a:rPr lang="en-US" i="1" dirty="0" err="1"/>
              <a:t>yanı</a:t>
            </a:r>
            <a:r>
              <a:rPr lang="en-US" i="1" dirty="0"/>
              <a:t> </a:t>
            </a:r>
            <a:r>
              <a:rPr lang="en-US" i="1" dirty="0" err="1"/>
              <a:t>sıra</a:t>
            </a:r>
            <a:r>
              <a:rPr lang="en-US" i="1" dirty="0"/>
              <a:t> </a:t>
            </a:r>
            <a:r>
              <a:rPr lang="en-US" i="1" dirty="0" err="1"/>
              <a:t>diğer</a:t>
            </a:r>
            <a:r>
              <a:rPr lang="en-US" i="1" dirty="0"/>
              <a:t> </a:t>
            </a:r>
            <a:r>
              <a:rPr lang="en-US" i="1" spc="-4" dirty="0" err="1"/>
              <a:t>sektörlerde</a:t>
            </a:r>
            <a:r>
              <a:rPr lang="en-US" i="1" spc="-4" dirty="0"/>
              <a:t> </a:t>
            </a:r>
            <a:r>
              <a:rPr lang="en-US" i="1" dirty="0"/>
              <a:t>de </a:t>
            </a:r>
            <a:r>
              <a:rPr lang="en-US" i="1" spc="4" dirty="0"/>
              <a:t> </a:t>
            </a:r>
            <a:r>
              <a:rPr lang="en-US" i="1" spc="-9" dirty="0" err="1"/>
              <a:t>ekonomik</a:t>
            </a:r>
            <a:r>
              <a:rPr lang="en-US" i="1" spc="-9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spc="-4" dirty="0" err="1"/>
              <a:t>birlik</a:t>
            </a:r>
            <a:r>
              <a:rPr lang="en-US" i="1" spc="-4" dirty="0"/>
              <a:t> </a:t>
            </a:r>
            <a:r>
              <a:rPr lang="en-US" i="1" spc="-9" dirty="0" err="1"/>
              <a:t>kurmayı</a:t>
            </a:r>
            <a:r>
              <a:rPr lang="en-US" i="1" spc="-9" dirty="0"/>
              <a:t> </a:t>
            </a:r>
            <a:r>
              <a:rPr lang="en-US" i="1" spc="-17" dirty="0" err="1"/>
              <a:t>amaçlamaktadır</a:t>
            </a:r>
            <a:r>
              <a:rPr lang="en-US" i="1" spc="-17" dirty="0"/>
              <a:t>. </a:t>
            </a:r>
            <a:r>
              <a:rPr lang="en-US" i="1" dirty="0" err="1"/>
              <a:t>Bugünkü</a:t>
            </a:r>
            <a:r>
              <a:rPr lang="en-US" i="1" dirty="0"/>
              <a:t> </a:t>
            </a:r>
            <a:r>
              <a:rPr lang="en-US" i="1" spc="-13" dirty="0" err="1"/>
              <a:t>Avrupa</a:t>
            </a:r>
            <a:r>
              <a:rPr lang="en-US" i="1" spc="-13" dirty="0"/>
              <a:t> </a:t>
            </a:r>
            <a:r>
              <a:rPr lang="en-US" i="1" spc="-9" dirty="0"/>
              <a:t> </a:t>
            </a:r>
            <a:r>
              <a:rPr lang="en-US" i="1" spc="-9" dirty="0" err="1"/>
              <a:t>Komisyonu</a:t>
            </a:r>
            <a:r>
              <a:rPr lang="en-US" i="1" spc="-9" dirty="0"/>
              <a:t>,</a:t>
            </a:r>
            <a:r>
              <a:rPr lang="en-US" i="1" spc="-4" dirty="0"/>
              <a:t> </a:t>
            </a:r>
            <a:r>
              <a:rPr lang="en-US" i="1" spc="-13" dirty="0" err="1"/>
              <a:t>Avrupa</a:t>
            </a:r>
            <a:r>
              <a:rPr lang="en-US" i="1" spc="-9" dirty="0"/>
              <a:t> </a:t>
            </a:r>
            <a:r>
              <a:rPr lang="en-US" i="1" spc="-9" dirty="0" err="1"/>
              <a:t>Parlamentosu</a:t>
            </a:r>
            <a:r>
              <a:rPr lang="en-US" i="1" spc="-9" dirty="0"/>
              <a:t>,</a:t>
            </a:r>
            <a:r>
              <a:rPr lang="en-US" i="1" spc="-4" dirty="0"/>
              <a:t> </a:t>
            </a:r>
            <a:r>
              <a:rPr lang="en-US" i="1" spc="-13" dirty="0" err="1"/>
              <a:t>Avrupa</a:t>
            </a:r>
            <a:r>
              <a:rPr lang="en-US" i="1" spc="-9" dirty="0"/>
              <a:t> </a:t>
            </a:r>
            <a:r>
              <a:rPr lang="en-US" i="1" dirty="0" err="1"/>
              <a:t>Birliği</a:t>
            </a:r>
            <a:r>
              <a:rPr lang="en-US" i="1" spc="4" dirty="0"/>
              <a:t> </a:t>
            </a:r>
            <a:r>
              <a:rPr lang="en-US" i="1" spc="-13" dirty="0" err="1"/>
              <a:t>Bakanlar</a:t>
            </a:r>
            <a:r>
              <a:rPr lang="en-US" i="1" spc="-13" dirty="0"/>
              <a:t> </a:t>
            </a:r>
            <a:r>
              <a:rPr lang="en-US" i="1" spc="-9" dirty="0"/>
              <a:t> </a:t>
            </a:r>
            <a:r>
              <a:rPr lang="en-US" i="1" spc="-9" dirty="0" err="1"/>
              <a:t>Konseyi</a:t>
            </a:r>
            <a:r>
              <a:rPr lang="en-US" i="1" spc="-9" dirty="0"/>
              <a:t>, </a:t>
            </a:r>
            <a:r>
              <a:rPr lang="en-US" i="1" spc="-4" dirty="0" err="1"/>
              <a:t>Adalet</a:t>
            </a:r>
            <a:r>
              <a:rPr lang="en-US" i="1" spc="-4" dirty="0"/>
              <a:t> </a:t>
            </a:r>
            <a:r>
              <a:rPr lang="en-US" i="1" dirty="0" err="1"/>
              <a:t>Divanı</a:t>
            </a:r>
            <a:r>
              <a:rPr lang="en-US" i="1" dirty="0"/>
              <a:t> </a:t>
            </a:r>
            <a:r>
              <a:rPr lang="en-US" i="1" dirty="0" err="1"/>
              <a:t>gibi</a:t>
            </a:r>
            <a:r>
              <a:rPr lang="en-US" i="1" dirty="0"/>
              <a:t> </a:t>
            </a:r>
            <a:r>
              <a:rPr lang="en-US" i="1" dirty="0" err="1"/>
              <a:t>önemli</a:t>
            </a:r>
            <a:r>
              <a:rPr lang="en-US" i="1" dirty="0"/>
              <a:t> AB </a:t>
            </a:r>
            <a:r>
              <a:rPr lang="en-US" i="1" spc="-9" dirty="0" err="1"/>
              <a:t>kurumları</a:t>
            </a:r>
            <a:r>
              <a:rPr lang="en-US" i="1" spc="-9" dirty="0"/>
              <a:t> </a:t>
            </a:r>
            <a:r>
              <a:rPr lang="en-US" i="1" dirty="0" err="1"/>
              <a:t>büyük</a:t>
            </a:r>
            <a:r>
              <a:rPr lang="en-US" i="1" dirty="0"/>
              <a:t> </a:t>
            </a:r>
            <a:r>
              <a:rPr lang="en-US" i="1" dirty="0" err="1"/>
              <a:t>ölçüde</a:t>
            </a:r>
            <a:r>
              <a:rPr lang="en-US" i="1" dirty="0"/>
              <a:t>, </a:t>
            </a:r>
            <a:r>
              <a:rPr lang="en-US" i="1" spc="4" dirty="0"/>
              <a:t> </a:t>
            </a:r>
            <a:r>
              <a:rPr lang="en-US" i="1" spc="-13" dirty="0"/>
              <a:t>Roma</a:t>
            </a:r>
            <a:r>
              <a:rPr lang="en-US" i="1" spc="4" dirty="0"/>
              <a:t> </a:t>
            </a:r>
            <a:r>
              <a:rPr lang="en-US" i="1" spc="-4" dirty="0" err="1"/>
              <a:t>Antlaşması</a:t>
            </a:r>
            <a:r>
              <a:rPr lang="en-US" i="1" dirty="0"/>
              <a:t> </a:t>
            </a:r>
            <a:r>
              <a:rPr lang="en-US" i="1" spc="-4" dirty="0" err="1"/>
              <a:t>ile</a:t>
            </a:r>
            <a:r>
              <a:rPr lang="en-US" i="1" spc="-9" dirty="0"/>
              <a:t> </a:t>
            </a:r>
            <a:r>
              <a:rPr lang="en-US" i="1" spc="-17" dirty="0" err="1"/>
              <a:t>şekillenmiştir</a:t>
            </a:r>
            <a:r>
              <a:rPr lang="en-US" i="1" spc="-17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851" y="1810989"/>
            <a:ext cx="6902525" cy="3236745"/>
          </a:xfrm>
          <a:prstGeom prst="rect">
            <a:avLst/>
          </a:prstGeom>
        </p:spPr>
        <p:txBody>
          <a:bodyPr vert="horz" wrap="square" lIns="0" tIns="73304" rIns="0" bIns="0" rtlCol="0">
            <a:spAutoFit/>
          </a:bodyPr>
          <a:lstStyle/>
          <a:p>
            <a:pPr marL="304074" indent="-293214">
              <a:spcBef>
                <a:spcPts val="577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052" spc="-13" dirty="0">
                <a:solidFill>
                  <a:prstClr val="black"/>
                </a:solidFill>
                <a:cs typeface="Calibri"/>
              </a:rPr>
              <a:t>Roma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Antlaşması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ile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genel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olarak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şunlar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hedeflenmektedir</a:t>
            </a:r>
            <a:r>
              <a:rPr sz="2052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:</a:t>
            </a:r>
            <a:endParaRPr sz="2052">
              <a:solidFill>
                <a:prstClr val="black"/>
              </a:solidFill>
              <a:cs typeface="Calibri"/>
            </a:endParaRPr>
          </a:p>
          <a:p>
            <a:pPr marL="10860" marR="6516">
              <a:spcBef>
                <a:spcPts val="492"/>
              </a:spcBef>
              <a:buFontTx/>
              <a:buChar char="-"/>
              <a:tabLst>
                <a:tab pos="154209" algn="l"/>
              </a:tabLst>
            </a:pPr>
            <a:r>
              <a:rPr sz="2052" dirty="0">
                <a:solidFill>
                  <a:prstClr val="black"/>
                </a:solidFill>
                <a:cs typeface="Calibri"/>
              </a:rPr>
              <a:t>12</a:t>
            </a:r>
            <a:r>
              <a:rPr sz="2052" spc="3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yıl</a:t>
            </a:r>
            <a:r>
              <a:rPr sz="2052" spc="38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içinde</a:t>
            </a:r>
            <a:r>
              <a:rPr sz="2052" spc="3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iç</a:t>
            </a:r>
            <a:r>
              <a:rPr sz="2052" spc="3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pazarda</a:t>
            </a:r>
            <a:r>
              <a:rPr sz="2052" spc="3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ticarete</a:t>
            </a:r>
            <a:r>
              <a:rPr sz="2052" spc="38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yönelik</a:t>
            </a:r>
            <a:r>
              <a:rPr sz="2052" spc="38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tüm</a:t>
            </a:r>
            <a:r>
              <a:rPr sz="2052" spc="38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engellerin</a:t>
            </a:r>
            <a:r>
              <a:rPr sz="2052" spc="38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kaldırılıp, </a:t>
            </a:r>
            <a:r>
              <a:rPr sz="2052" spc="-45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ortak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pazar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oluşturulması.</a:t>
            </a:r>
            <a:endParaRPr sz="2052">
              <a:solidFill>
                <a:prstClr val="black"/>
              </a:solidFill>
              <a:cs typeface="Calibri"/>
            </a:endParaRPr>
          </a:p>
          <a:p>
            <a:pPr marL="149322" indent="-139005">
              <a:spcBef>
                <a:spcPts val="492"/>
              </a:spcBef>
              <a:buFontTx/>
              <a:buChar char="-"/>
              <a:tabLst>
                <a:tab pos="149865" algn="l"/>
              </a:tabLst>
            </a:pPr>
            <a:r>
              <a:rPr sz="2052" dirty="0">
                <a:solidFill>
                  <a:prstClr val="black"/>
                </a:solidFill>
                <a:cs typeface="Calibri"/>
              </a:rPr>
              <a:t>3.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Ülkelere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yönelik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“ortak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gümrük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 tarifesi”nin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oluşturulması.</a:t>
            </a:r>
            <a:endParaRPr sz="2052">
              <a:solidFill>
                <a:prstClr val="black"/>
              </a:solidFill>
              <a:cs typeface="Calibri"/>
            </a:endParaRPr>
          </a:p>
          <a:p>
            <a:pPr marL="10860" marR="4344">
              <a:spcBef>
                <a:spcPts val="496"/>
              </a:spcBef>
              <a:buFontTx/>
              <a:buChar char="-"/>
              <a:tabLst>
                <a:tab pos="157467" algn="l"/>
              </a:tabLst>
            </a:pPr>
            <a:r>
              <a:rPr sz="2052" spc="-9" dirty="0">
                <a:solidFill>
                  <a:prstClr val="black"/>
                </a:solidFill>
                <a:cs typeface="Calibri"/>
              </a:rPr>
              <a:t>Üye</a:t>
            </a:r>
            <a:r>
              <a:rPr sz="2052" spc="60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Ülkeler</a:t>
            </a:r>
            <a:r>
              <a:rPr sz="2052" spc="56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arasında</a:t>
            </a:r>
            <a:r>
              <a:rPr sz="2052" spc="60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malların,</a:t>
            </a:r>
            <a:r>
              <a:rPr sz="2052" spc="60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sermayenin,</a:t>
            </a:r>
            <a:r>
              <a:rPr sz="2052" spc="60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hizmetin</a:t>
            </a:r>
            <a:r>
              <a:rPr sz="2052" spc="56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ve</a:t>
            </a:r>
            <a:r>
              <a:rPr sz="2052" spc="60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kişilerin </a:t>
            </a:r>
            <a:r>
              <a:rPr sz="2052" spc="-45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serbest</a:t>
            </a:r>
            <a:r>
              <a:rPr sz="2052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dolaşımının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önündeki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engellerin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kaldırılması.</a:t>
            </a:r>
            <a:endParaRPr sz="2052">
              <a:solidFill>
                <a:prstClr val="black"/>
              </a:solidFill>
              <a:cs typeface="Calibri"/>
            </a:endParaRPr>
          </a:p>
          <a:p>
            <a:pPr marL="149322" indent="-139005">
              <a:spcBef>
                <a:spcPts val="492"/>
              </a:spcBef>
              <a:buFontTx/>
              <a:buChar char="-"/>
              <a:tabLst>
                <a:tab pos="149865" algn="l"/>
              </a:tabLst>
            </a:pPr>
            <a:r>
              <a:rPr sz="2052" spc="-9" dirty="0">
                <a:solidFill>
                  <a:prstClr val="black"/>
                </a:solidFill>
                <a:cs typeface="Calibri"/>
              </a:rPr>
              <a:t>Ortak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34" dirty="0">
                <a:solidFill>
                  <a:prstClr val="black"/>
                </a:solidFill>
                <a:cs typeface="Calibri"/>
              </a:rPr>
              <a:t>Tarım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Politikası’nın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oluşturulması.</a:t>
            </a:r>
            <a:endParaRPr sz="2052">
              <a:solidFill>
                <a:prstClr val="black"/>
              </a:solidFill>
              <a:cs typeface="Calibri"/>
            </a:endParaRPr>
          </a:p>
          <a:p>
            <a:pPr marL="10860" marR="4887">
              <a:spcBef>
                <a:spcPts val="492"/>
              </a:spcBef>
              <a:buFontTx/>
              <a:buChar char="-"/>
              <a:tabLst>
                <a:tab pos="299187" algn="l"/>
                <a:tab pos="299730" algn="l"/>
                <a:tab pos="1262448" algn="l"/>
                <a:tab pos="2123628" algn="l"/>
                <a:tab pos="3330148" algn="l"/>
                <a:tab pos="3784630" algn="l"/>
                <a:tab pos="4747891" algn="l"/>
                <a:tab pos="5694863" algn="l"/>
              </a:tabLst>
            </a:pPr>
            <a:r>
              <a:rPr sz="2052" spc="-38" dirty="0">
                <a:solidFill>
                  <a:prstClr val="black"/>
                </a:solidFill>
                <a:cs typeface="Calibri"/>
              </a:rPr>
              <a:t>A</a:t>
            </a:r>
            <a:r>
              <a:rPr sz="2052" dirty="0">
                <a:solidFill>
                  <a:prstClr val="black"/>
                </a:solidFill>
                <a:cs typeface="Calibri"/>
              </a:rPr>
              <a:t>vrupa	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So</a:t>
            </a:r>
            <a:r>
              <a:rPr sz="2052" spc="-43" dirty="0">
                <a:solidFill>
                  <a:prstClr val="black"/>
                </a:solidFill>
                <a:cs typeface="Calibri"/>
              </a:rPr>
              <a:t>s</a:t>
            </a:r>
            <a:r>
              <a:rPr sz="2052" spc="-34" dirty="0">
                <a:solidFill>
                  <a:prstClr val="black"/>
                </a:solidFill>
                <a:cs typeface="Calibri"/>
              </a:rPr>
              <a:t>y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a</a:t>
            </a:r>
            <a:r>
              <a:rPr sz="2052" dirty="0">
                <a:solidFill>
                  <a:prstClr val="black"/>
                </a:solidFill>
                <a:cs typeface="Calibri"/>
              </a:rPr>
              <a:t>l	</a:t>
            </a:r>
            <a:r>
              <a:rPr sz="2052" spc="-34" dirty="0">
                <a:solidFill>
                  <a:prstClr val="black"/>
                </a:solidFill>
                <a:cs typeface="Calibri"/>
              </a:rPr>
              <a:t>F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onu</a:t>
            </a:r>
            <a:r>
              <a:rPr sz="2052" spc="-47" dirty="0">
                <a:solidFill>
                  <a:prstClr val="black"/>
                </a:solidFill>
                <a:cs typeface="Calibri"/>
              </a:rPr>
              <a:t>’</a:t>
            </a:r>
            <a:r>
              <a:rPr sz="2052" dirty="0">
                <a:solidFill>
                  <a:prstClr val="black"/>
                </a:solidFill>
                <a:cs typeface="Calibri"/>
              </a:rPr>
              <a:t>n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u</a:t>
            </a:r>
            <a:r>
              <a:rPr sz="2052" dirty="0">
                <a:solidFill>
                  <a:prstClr val="black"/>
                </a:solidFill>
                <a:cs typeface="Calibri"/>
              </a:rPr>
              <a:t>n	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v</a:t>
            </a:r>
            <a:r>
              <a:rPr sz="2052" dirty="0">
                <a:solidFill>
                  <a:prstClr val="black"/>
                </a:solidFill>
                <a:cs typeface="Calibri"/>
              </a:rPr>
              <a:t>e	</a:t>
            </a:r>
            <a:r>
              <a:rPr sz="2052" spc="-38" dirty="0">
                <a:solidFill>
                  <a:prstClr val="black"/>
                </a:solidFill>
                <a:cs typeface="Calibri"/>
              </a:rPr>
              <a:t>A</a:t>
            </a:r>
            <a:r>
              <a:rPr sz="2052" dirty="0">
                <a:solidFill>
                  <a:prstClr val="black"/>
                </a:solidFill>
                <a:cs typeface="Calibri"/>
              </a:rPr>
              <a:t>vrupa	</a:t>
            </a:r>
            <a:r>
              <a:rPr sz="2052" spc="-137" dirty="0">
                <a:solidFill>
                  <a:prstClr val="black"/>
                </a:solidFill>
                <a:cs typeface="Calibri"/>
              </a:rPr>
              <a:t>Y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a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tırı</a:t>
            </a:r>
            <a:r>
              <a:rPr sz="2052" dirty="0">
                <a:solidFill>
                  <a:prstClr val="black"/>
                </a:solidFill>
                <a:cs typeface="Calibri"/>
              </a:rPr>
              <a:t>m	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Ban</a:t>
            </a:r>
            <a:r>
              <a:rPr sz="2052" spc="-38" dirty="0">
                <a:solidFill>
                  <a:prstClr val="black"/>
                </a:solidFill>
                <a:cs typeface="Calibri"/>
              </a:rPr>
              <a:t>k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ası</a:t>
            </a:r>
            <a:r>
              <a:rPr sz="2052" spc="-47" dirty="0">
                <a:solidFill>
                  <a:prstClr val="black"/>
                </a:solidFill>
                <a:cs typeface="Calibri"/>
              </a:rPr>
              <a:t>’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nın  kurulması.</a:t>
            </a:r>
            <a:endParaRPr sz="2052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65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3572" y="888987"/>
            <a:ext cx="1318387" cy="589359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3762" spc="-4" dirty="0"/>
              <a:t>Nedir?</a:t>
            </a:r>
            <a:endParaRPr sz="3762"/>
          </a:p>
        </p:txBody>
      </p:sp>
      <p:sp>
        <p:nvSpPr>
          <p:cNvPr id="3" name="object 3"/>
          <p:cNvSpPr txBox="1"/>
          <p:nvPr/>
        </p:nvSpPr>
        <p:spPr>
          <a:xfrm>
            <a:off x="1120851" y="1801216"/>
            <a:ext cx="6767863" cy="272754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lnSpc>
                <a:spcPct val="110000"/>
              </a:lnSpc>
              <a:spcBef>
                <a:spcPts val="86"/>
              </a:spcBef>
            </a:pPr>
            <a:r>
              <a:rPr sz="2309" spc="-4" dirty="0">
                <a:solidFill>
                  <a:prstClr val="black"/>
                </a:solidFill>
                <a:cs typeface="Calibri"/>
              </a:rPr>
              <a:t>İkinci </a:t>
            </a:r>
            <a:r>
              <a:rPr sz="2309" spc="-21" dirty="0">
                <a:solidFill>
                  <a:prstClr val="black"/>
                </a:solidFill>
                <a:cs typeface="Calibri"/>
              </a:rPr>
              <a:t>Dünya </a:t>
            </a:r>
            <a:r>
              <a:rPr sz="2309" spc="-17" dirty="0">
                <a:solidFill>
                  <a:prstClr val="black"/>
                </a:solidFill>
                <a:cs typeface="Calibri"/>
              </a:rPr>
              <a:t>Savaşı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sonrasında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her alanda büyük yıkıma </a:t>
            </a:r>
            <a:r>
              <a:rPr sz="230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21" dirty="0">
                <a:solidFill>
                  <a:prstClr val="black"/>
                </a:solidFill>
                <a:cs typeface="Calibri"/>
              </a:rPr>
              <a:t>uğrayan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Avrupa,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bu durumdan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kurtulmak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için bir çıkış </a:t>
            </a:r>
            <a:r>
              <a:rPr sz="230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yolu </a:t>
            </a:r>
            <a:r>
              <a:rPr sz="2309" spc="-17" dirty="0">
                <a:solidFill>
                  <a:prstClr val="black"/>
                </a:solidFill>
                <a:cs typeface="Calibri"/>
              </a:rPr>
              <a:t>aramaktaydı.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Bunun bir sonucu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olarak, </a:t>
            </a:r>
            <a:r>
              <a:rPr sz="2309" spc="-26" dirty="0">
                <a:solidFill>
                  <a:prstClr val="black"/>
                </a:solidFill>
                <a:cs typeface="Calibri"/>
              </a:rPr>
              <a:t>Avrupa’da </a:t>
            </a:r>
            <a:r>
              <a:rPr sz="2309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barışın yeniden kurulması,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Avrupa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ülkelerinin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ortak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değerler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 etrafında</a:t>
            </a:r>
            <a:r>
              <a:rPr sz="2309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230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26" dirty="0">
                <a:solidFill>
                  <a:prstClr val="black"/>
                </a:solidFill>
                <a:cs typeface="Calibri"/>
              </a:rPr>
              <a:t>araya</a:t>
            </a:r>
            <a:r>
              <a:rPr sz="2309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gelmesi</a:t>
            </a:r>
            <a:r>
              <a:rPr sz="2309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30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özellikle</a:t>
            </a:r>
            <a:r>
              <a:rPr sz="230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21" dirty="0">
                <a:solidFill>
                  <a:prstClr val="black"/>
                </a:solidFill>
                <a:cs typeface="Calibri"/>
              </a:rPr>
              <a:t>refahı </a:t>
            </a:r>
            <a:r>
              <a:rPr sz="2309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artıracak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şekilde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ekonomik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alanda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kuvvetli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bir işbirliğinin </a:t>
            </a:r>
            <a:r>
              <a:rPr sz="230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9" dirty="0" err="1">
                <a:solidFill>
                  <a:prstClr val="black"/>
                </a:solidFill>
                <a:cs typeface="Calibri"/>
              </a:rPr>
              <a:t>başlatılması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 </a:t>
            </a:r>
            <a:r>
              <a:rPr lang="tr-TR" sz="2309" spc="-4" dirty="0">
                <a:solidFill>
                  <a:prstClr val="black"/>
                </a:solidFill>
                <a:cs typeface="Calibri"/>
              </a:rPr>
              <a:t>amaçlandı.</a:t>
            </a:r>
            <a:endParaRPr sz="2309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51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1616786"/>
            <a:ext cx="7374890" cy="3177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«Felsefi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temelleri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çok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eskiye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dayanan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bir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Avrupa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Birliği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oluşturma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çabaları,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kömür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ve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çelik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kaynakları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ile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ülkelerin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milli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ticaret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sınırlarını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kaldırarak,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ekonomik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bir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birlik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oluşturmayı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amaçlayan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Avrupa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Kömür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Çelik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Topluluğu’nun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kurulmasıyla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resmi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bir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nitelik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kazanmıştır».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9A47B"/>
              </a:buClr>
              <a:buFont typeface="Arial MT"/>
              <a:buChar char="•"/>
            </a:pPr>
            <a:endParaRPr sz="3000">
              <a:latin typeface="Calibri"/>
              <a:cs typeface="Calibri"/>
            </a:endParaRPr>
          </a:p>
          <a:p>
            <a:pPr marL="241300" marR="8890" indent="-228600" algn="just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«Avrupa Birliği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adı verilen bu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büyük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oluşumun amacı, altı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ülke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ile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başlayan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ve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günümüzde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27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ülkeyi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içine alan,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ortak siyasi 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ve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ekonomik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bir bütünleşme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sağlamaktır».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5567578"/>
            <a:ext cx="74593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5" dirty="0">
                <a:solidFill>
                  <a:srgbClr val="675E46"/>
                </a:solidFill>
                <a:latin typeface="Times New Roman"/>
                <a:cs typeface="Times New Roman"/>
              </a:rPr>
              <a:t>Yararlanılan</a:t>
            </a:r>
            <a:r>
              <a:rPr sz="1400" b="1" spc="-240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b="1" spc="-90" dirty="0">
                <a:solidFill>
                  <a:srgbClr val="675E46"/>
                </a:solidFill>
                <a:latin typeface="Times New Roman"/>
                <a:cs typeface="Times New Roman"/>
              </a:rPr>
              <a:t>Kaynak:</a:t>
            </a:r>
            <a:r>
              <a:rPr sz="1400" b="1" spc="-210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85" dirty="0">
                <a:solidFill>
                  <a:srgbClr val="675E46"/>
                </a:solidFill>
                <a:latin typeface="Times New Roman"/>
                <a:cs typeface="Times New Roman"/>
              </a:rPr>
              <a:t>Kıraç,</a:t>
            </a:r>
            <a:r>
              <a:rPr sz="1400" spc="-225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675E46"/>
                </a:solidFill>
                <a:latin typeface="Times New Roman"/>
                <a:cs typeface="Times New Roman"/>
              </a:rPr>
              <a:t>S.</a:t>
            </a:r>
            <a:r>
              <a:rPr sz="1400" spc="-200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45" dirty="0">
                <a:solidFill>
                  <a:srgbClr val="675E46"/>
                </a:solidFill>
                <a:latin typeface="Times New Roman"/>
                <a:cs typeface="Times New Roman"/>
              </a:rPr>
              <a:t>ve</a:t>
            </a:r>
            <a:r>
              <a:rPr sz="1400" spc="-200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85" dirty="0">
                <a:solidFill>
                  <a:srgbClr val="675E46"/>
                </a:solidFill>
                <a:latin typeface="Times New Roman"/>
                <a:cs typeface="Times New Roman"/>
              </a:rPr>
              <a:t>İlhan,</a:t>
            </a:r>
            <a:r>
              <a:rPr sz="1400" spc="-225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675E46"/>
                </a:solidFill>
                <a:latin typeface="Times New Roman"/>
                <a:cs typeface="Times New Roman"/>
              </a:rPr>
              <a:t>B.</a:t>
            </a:r>
            <a:r>
              <a:rPr sz="1400" spc="-180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85" dirty="0">
                <a:solidFill>
                  <a:srgbClr val="675E46"/>
                </a:solidFill>
                <a:latin typeface="Times New Roman"/>
                <a:cs typeface="Times New Roman"/>
              </a:rPr>
              <a:t>2010.Avrupa</a:t>
            </a:r>
            <a:r>
              <a:rPr sz="1400" spc="-220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85" dirty="0">
                <a:solidFill>
                  <a:srgbClr val="675E46"/>
                </a:solidFill>
                <a:latin typeface="Times New Roman"/>
                <a:cs typeface="Times New Roman"/>
              </a:rPr>
              <a:t>Birliği</a:t>
            </a:r>
            <a:r>
              <a:rPr sz="1400" spc="-235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80" dirty="0">
                <a:solidFill>
                  <a:srgbClr val="675E46"/>
                </a:solidFill>
                <a:latin typeface="Times New Roman"/>
                <a:cs typeface="Times New Roman"/>
              </a:rPr>
              <a:t>Oluşum</a:t>
            </a:r>
            <a:r>
              <a:rPr sz="1400" spc="-235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60" dirty="0">
                <a:solidFill>
                  <a:srgbClr val="675E46"/>
                </a:solidFill>
                <a:latin typeface="Times New Roman"/>
                <a:cs typeface="Times New Roman"/>
              </a:rPr>
              <a:t>Sürecive</a:t>
            </a:r>
            <a:r>
              <a:rPr sz="1400" spc="-200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80" dirty="0">
                <a:solidFill>
                  <a:srgbClr val="675E46"/>
                </a:solidFill>
                <a:latin typeface="Times New Roman"/>
                <a:cs typeface="Times New Roman"/>
              </a:rPr>
              <a:t>Ortak</a:t>
            </a:r>
            <a:r>
              <a:rPr sz="1400" spc="-229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100" dirty="0">
                <a:solidFill>
                  <a:srgbClr val="675E46"/>
                </a:solidFill>
                <a:latin typeface="Times New Roman"/>
                <a:cs typeface="Times New Roman"/>
              </a:rPr>
              <a:t>Politikalar.</a:t>
            </a:r>
            <a:r>
              <a:rPr sz="1400" spc="-235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i="1" spc="-75" dirty="0">
                <a:solidFill>
                  <a:srgbClr val="675E46"/>
                </a:solidFill>
                <a:latin typeface="Times New Roman"/>
                <a:cs typeface="Times New Roman"/>
              </a:rPr>
              <a:t>Milli</a:t>
            </a:r>
            <a:r>
              <a:rPr sz="1400" i="1" spc="-235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i="1" spc="-85" dirty="0">
                <a:solidFill>
                  <a:srgbClr val="675E46"/>
                </a:solidFill>
                <a:latin typeface="Times New Roman"/>
                <a:cs typeface="Times New Roman"/>
              </a:rPr>
              <a:t>Eğitim,</a:t>
            </a:r>
            <a:r>
              <a:rPr sz="1400" i="1" spc="-225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70" dirty="0">
                <a:solidFill>
                  <a:srgbClr val="675E46"/>
                </a:solidFill>
                <a:latin typeface="Times New Roman"/>
                <a:cs typeface="Times New Roman"/>
              </a:rPr>
              <a:t>188,</a:t>
            </a:r>
            <a:r>
              <a:rPr sz="1400" spc="-240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70" dirty="0">
                <a:solidFill>
                  <a:srgbClr val="675E46"/>
                </a:solidFill>
                <a:latin typeface="Times New Roman"/>
                <a:cs typeface="Times New Roman"/>
              </a:rPr>
              <a:t>191- </a:t>
            </a:r>
            <a:r>
              <a:rPr sz="1400" spc="-335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1400" spc="-90" dirty="0">
                <a:solidFill>
                  <a:srgbClr val="675E46"/>
                </a:solidFill>
                <a:latin typeface="Times New Roman"/>
                <a:cs typeface="Times New Roman"/>
              </a:rPr>
              <a:t>201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0851" y="1235635"/>
            <a:ext cx="2220841" cy="431430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2736" b="1" spc="-9" dirty="0"/>
              <a:t>Üyelik</a:t>
            </a:r>
            <a:r>
              <a:rPr sz="2736" b="1" spc="-51" dirty="0"/>
              <a:t> </a:t>
            </a:r>
            <a:r>
              <a:rPr sz="2736" b="1" spc="-13" dirty="0"/>
              <a:t>koşulları</a:t>
            </a:r>
            <a:endParaRPr sz="2736"/>
          </a:p>
        </p:txBody>
      </p:sp>
      <p:sp>
        <p:nvSpPr>
          <p:cNvPr id="3" name="object 3"/>
          <p:cNvSpPr txBox="1"/>
          <p:nvPr/>
        </p:nvSpPr>
        <p:spPr>
          <a:xfrm>
            <a:off x="1120851" y="2105470"/>
            <a:ext cx="6902525" cy="3390733"/>
          </a:xfrm>
          <a:prstGeom prst="rect">
            <a:avLst/>
          </a:prstGeom>
        </p:spPr>
        <p:txBody>
          <a:bodyPr vert="horz" wrap="square" lIns="0" tIns="58100" rIns="0" bIns="0" rtlCol="0">
            <a:spAutoFit/>
          </a:bodyPr>
          <a:lstStyle/>
          <a:p>
            <a:pPr marL="10860" algn="just">
              <a:spcBef>
                <a:spcPts val="457"/>
              </a:spcBef>
            </a:pPr>
            <a:r>
              <a:rPr sz="2736" spc="-4" dirty="0">
                <a:solidFill>
                  <a:prstClr val="black"/>
                </a:solidFill>
                <a:cs typeface="Calibri"/>
              </a:rPr>
              <a:t>(a)</a:t>
            </a:r>
            <a:r>
              <a:rPr sz="2736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43" dirty="0">
                <a:solidFill>
                  <a:prstClr val="black"/>
                </a:solidFill>
                <a:cs typeface="Calibri"/>
              </a:rPr>
              <a:t>Yasal</a:t>
            </a:r>
            <a:r>
              <a:rPr sz="2736" dirty="0">
                <a:solidFill>
                  <a:prstClr val="black"/>
                </a:solidFill>
                <a:cs typeface="Calibri"/>
              </a:rPr>
              <a:t> </a:t>
            </a:r>
            <a:r>
              <a:rPr sz="2736" spc="-9" dirty="0">
                <a:solidFill>
                  <a:prstClr val="black"/>
                </a:solidFill>
                <a:cs typeface="Calibri"/>
              </a:rPr>
              <a:t>gerekler</a:t>
            </a:r>
            <a:endParaRPr sz="2736">
              <a:solidFill>
                <a:prstClr val="black"/>
              </a:solidFill>
              <a:cs typeface="Calibri"/>
            </a:endParaRPr>
          </a:p>
          <a:p>
            <a:pPr marL="304074" marR="4887" indent="-293757" algn="just">
              <a:lnSpc>
                <a:spcPts val="2403"/>
              </a:lnSpc>
              <a:spcBef>
                <a:spcPts val="603"/>
              </a:spcBef>
              <a:buFont typeface="Arial MT"/>
              <a:buChar char="•"/>
              <a:tabLst>
                <a:tab pos="304617" algn="l"/>
              </a:tabLst>
            </a:pPr>
            <a:r>
              <a:rPr sz="2223" spc="-9" dirty="0">
                <a:solidFill>
                  <a:prstClr val="black"/>
                </a:solidFill>
                <a:cs typeface="Calibri"/>
              </a:rPr>
              <a:t>Avrupa bütünleşmesi 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her </a:t>
            </a:r>
            <a:r>
              <a:rPr sz="2223" spc="-13" dirty="0">
                <a:solidFill>
                  <a:prstClr val="black"/>
                </a:solidFill>
                <a:cs typeface="Calibri"/>
              </a:rPr>
              <a:t>zaman siyasi ve ekonomik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bir 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süreç olmuştur </a:t>
            </a:r>
            <a:r>
              <a:rPr sz="2223" spc="-13" dirty="0">
                <a:solidFill>
                  <a:prstClr val="black"/>
                </a:solidFill>
                <a:cs typeface="Calibri"/>
              </a:rPr>
              <a:t>ve 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Antlaşmaları </a:t>
            </a:r>
            <a:r>
              <a:rPr sz="2223" spc="-13" dirty="0">
                <a:solidFill>
                  <a:prstClr val="black"/>
                </a:solidFill>
                <a:cs typeface="Calibri"/>
              </a:rPr>
              <a:t>imzalamaya ve 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tüm AB </a:t>
            </a:r>
            <a:r>
              <a:rPr sz="2223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13" dirty="0">
                <a:solidFill>
                  <a:prstClr val="black"/>
                </a:solidFill>
                <a:cs typeface="Calibri"/>
              </a:rPr>
              <a:t>hukukunu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 benimsemeye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 hazır</a:t>
            </a:r>
            <a:r>
              <a:rPr sz="2223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olan</a:t>
            </a:r>
            <a:r>
              <a:rPr sz="2223" spc="496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tüm</a:t>
            </a:r>
            <a:r>
              <a:rPr sz="2223" spc="496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Avrupa 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13" dirty="0">
                <a:solidFill>
                  <a:prstClr val="black"/>
                </a:solidFill>
                <a:cs typeface="Calibri"/>
              </a:rPr>
              <a:t>ülkelerine</a:t>
            </a:r>
            <a:r>
              <a:rPr sz="2223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34" dirty="0">
                <a:solidFill>
                  <a:prstClr val="black"/>
                </a:solidFill>
                <a:cs typeface="Calibri"/>
              </a:rPr>
              <a:t>açıktır.</a:t>
            </a:r>
            <a:endParaRPr sz="2223">
              <a:solidFill>
                <a:prstClr val="black"/>
              </a:solidFill>
              <a:cs typeface="Calibri"/>
            </a:endParaRPr>
          </a:p>
          <a:p>
            <a:pPr marL="304074" marR="4344" indent="-293757" algn="just">
              <a:lnSpc>
                <a:spcPts val="2403"/>
              </a:lnSpc>
              <a:spcBef>
                <a:spcPts val="526"/>
              </a:spcBef>
              <a:buFont typeface="Arial MT"/>
              <a:buChar char="•"/>
              <a:tabLst>
                <a:tab pos="304617" algn="l"/>
              </a:tabLst>
            </a:pPr>
            <a:r>
              <a:rPr sz="2223" spc="-4" dirty="0">
                <a:solidFill>
                  <a:prstClr val="black"/>
                </a:solidFill>
                <a:cs typeface="Calibri"/>
              </a:rPr>
              <a:t>Lizbon</a:t>
            </a:r>
            <a:r>
              <a:rPr sz="2223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Antlaşmasına</a:t>
            </a:r>
            <a:r>
              <a:rPr sz="2223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13" dirty="0">
                <a:solidFill>
                  <a:prstClr val="black"/>
                </a:solidFill>
                <a:cs typeface="Calibri"/>
              </a:rPr>
              <a:t>göre</a:t>
            </a:r>
            <a:r>
              <a:rPr sz="2223" spc="479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(Madde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 49),</a:t>
            </a:r>
            <a:r>
              <a:rPr sz="2223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herhangi</a:t>
            </a:r>
            <a:r>
              <a:rPr sz="2223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bir </a:t>
            </a:r>
            <a:r>
              <a:rPr sz="2223" spc="-492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devleti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hürriyet,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demokrasi,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 insan</a:t>
            </a:r>
            <a:r>
              <a:rPr sz="2223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haklarına</a:t>
            </a:r>
            <a:r>
              <a:rPr sz="2223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13" dirty="0">
                <a:solidFill>
                  <a:prstClr val="black"/>
                </a:solidFill>
                <a:cs typeface="Calibri"/>
              </a:rPr>
              <a:t>ve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 temel özgürlüklere </a:t>
            </a:r>
            <a:r>
              <a:rPr sz="2223" spc="-17" dirty="0">
                <a:solidFill>
                  <a:prstClr val="black"/>
                </a:solidFill>
                <a:cs typeface="Calibri"/>
              </a:rPr>
              <a:t>saygı </a:t>
            </a:r>
            <a:r>
              <a:rPr sz="2223" spc="-13" dirty="0">
                <a:solidFill>
                  <a:prstClr val="black"/>
                </a:solidFill>
                <a:cs typeface="Calibri"/>
              </a:rPr>
              <a:t>ve hukukun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üstünlüğü ilkelerine 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17" dirty="0">
                <a:solidFill>
                  <a:prstClr val="black"/>
                </a:solidFill>
                <a:cs typeface="Calibri"/>
              </a:rPr>
              <a:t>saygı</a:t>
            </a:r>
            <a:r>
              <a:rPr sz="2223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göstermesi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13" dirty="0">
                <a:solidFill>
                  <a:prstClr val="black"/>
                </a:solidFill>
                <a:cs typeface="Calibri"/>
              </a:rPr>
              <a:t>koşuluyla</a:t>
            </a:r>
            <a:r>
              <a:rPr sz="2223" spc="479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Birliği’ne</a:t>
            </a:r>
            <a:r>
              <a:rPr sz="2223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223" spc="-13" dirty="0">
                <a:solidFill>
                  <a:prstClr val="black"/>
                </a:solidFill>
                <a:cs typeface="Calibri"/>
              </a:rPr>
              <a:t>üyelik </a:t>
            </a:r>
            <a:r>
              <a:rPr sz="2223" spc="-9" dirty="0">
                <a:solidFill>
                  <a:prstClr val="black"/>
                </a:solidFill>
                <a:cs typeface="Calibri"/>
              </a:rPr>
              <a:t> başvurusunda</a:t>
            </a:r>
            <a:r>
              <a:rPr sz="2223" spc="-21" dirty="0">
                <a:solidFill>
                  <a:prstClr val="black"/>
                </a:solidFill>
                <a:cs typeface="Calibri"/>
              </a:rPr>
              <a:t> bulunabilir.</a:t>
            </a:r>
            <a:endParaRPr sz="2223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64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B217AB6-8D33-2068-3C0B-3AE768763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2" b="12618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object 2"/>
          <p:cNvSpPr txBox="1"/>
          <p:nvPr/>
        </p:nvSpPr>
        <p:spPr>
          <a:xfrm>
            <a:off x="152400" y="3048000"/>
            <a:ext cx="8915400" cy="3809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860" indent="-228600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</a:pPr>
            <a:r>
              <a:rPr lang="en-US" sz="1400" b="1" spc="-4" dirty="0"/>
              <a:t>(b)</a:t>
            </a:r>
            <a:r>
              <a:rPr lang="en-US" sz="1400" b="1" spc="-13" dirty="0"/>
              <a:t> </a:t>
            </a:r>
            <a:r>
              <a:rPr lang="en-US" sz="1400" b="1" spc="-4" dirty="0"/>
              <a:t>‘</a:t>
            </a:r>
            <a:r>
              <a:rPr lang="en-US" sz="1400" b="1" spc="-4" dirty="0" err="1"/>
              <a:t>Kopenhag</a:t>
            </a:r>
            <a:r>
              <a:rPr lang="en-US" sz="1400" b="1" spc="-13" dirty="0"/>
              <a:t> </a:t>
            </a:r>
            <a:r>
              <a:rPr lang="en-US" sz="1400" b="1" spc="-4" dirty="0" err="1"/>
              <a:t>kriterleri</a:t>
            </a:r>
            <a:r>
              <a:rPr lang="en-US" sz="1400" b="1" spc="-4" dirty="0"/>
              <a:t>’</a:t>
            </a:r>
            <a:endParaRPr lang="en-US" sz="1400" dirty="0"/>
          </a:p>
          <a:p>
            <a:pPr marL="303531" marR="92851" indent="-228600">
              <a:lnSpc>
                <a:spcPct val="90000"/>
              </a:lnSpc>
              <a:spcBef>
                <a:spcPts val="435"/>
              </a:spcBef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lang="en-US" sz="1400" spc="-4" dirty="0"/>
              <a:t>1993’te,</a:t>
            </a:r>
            <a:r>
              <a:rPr lang="en-US" sz="1400" dirty="0"/>
              <a:t> </a:t>
            </a:r>
            <a:r>
              <a:rPr lang="en-US" sz="1400" spc="-4" dirty="0" err="1"/>
              <a:t>eski</a:t>
            </a:r>
            <a:r>
              <a:rPr lang="en-US" sz="1400" spc="21" dirty="0"/>
              <a:t> </a:t>
            </a:r>
            <a:r>
              <a:rPr lang="en-US" sz="1400" spc="-17" dirty="0" err="1"/>
              <a:t>komünist</a:t>
            </a:r>
            <a:r>
              <a:rPr lang="en-US" sz="1400" spc="17" dirty="0"/>
              <a:t> </a:t>
            </a:r>
            <a:r>
              <a:rPr lang="en-US" sz="1400" spc="-9" dirty="0" err="1"/>
              <a:t>ülkelerin</a:t>
            </a:r>
            <a:r>
              <a:rPr lang="en-US" sz="1400" spc="26" dirty="0"/>
              <a:t> </a:t>
            </a:r>
            <a:r>
              <a:rPr lang="en-US" sz="1400" spc="-9" dirty="0" err="1"/>
              <a:t>Birliğe</a:t>
            </a:r>
            <a:r>
              <a:rPr lang="en-US" sz="1400" spc="21" dirty="0"/>
              <a:t> </a:t>
            </a:r>
            <a:r>
              <a:rPr lang="en-US" sz="1400" spc="-9" dirty="0" err="1"/>
              <a:t>katılma</a:t>
            </a:r>
            <a:r>
              <a:rPr lang="en-US" sz="1400" spc="21" dirty="0"/>
              <a:t> </a:t>
            </a:r>
            <a:r>
              <a:rPr lang="en-US" sz="1400" spc="-9" dirty="0" err="1"/>
              <a:t>taleplerinin</a:t>
            </a:r>
            <a:r>
              <a:rPr lang="en-US" sz="1400" spc="26" dirty="0"/>
              <a:t> </a:t>
            </a:r>
            <a:r>
              <a:rPr lang="en-US" sz="1400" spc="-9" dirty="0" err="1"/>
              <a:t>ardından</a:t>
            </a:r>
            <a:r>
              <a:rPr lang="en-US" sz="1400" spc="-9" dirty="0"/>
              <a:t>, </a:t>
            </a:r>
            <a:r>
              <a:rPr lang="en-US" sz="1400" spc="-4" dirty="0"/>
              <a:t> </a:t>
            </a:r>
            <a:r>
              <a:rPr lang="en-US" sz="1400" spc="-9" dirty="0" err="1"/>
              <a:t>Avrupa</a:t>
            </a:r>
            <a:r>
              <a:rPr lang="en-US" sz="1400" spc="13" dirty="0"/>
              <a:t> </a:t>
            </a:r>
            <a:r>
              <a:rPr lang="en-US" sz="1400" spc="-4" dirty="0" err="1"/>
              <a:t>Zirvesi</a:t>
            </a:r>
            <a:r>
              <a:rPr lang="en-US" sz="1400" spc="26" dirty="0"/>
              <a:t> </a:t>
            </a:r>
            <a:r>
              <a:rPr lang="en-US" sz="1400" spc="-4" dirty="0" err="1"/>
              <a:t>bu</a:t>
            </a:r>
            <a:r>
              <a:rPr lang="en-US" sz="1400" dirty="0"/>
              <a:t> </a:t>
            </a:r>
            <a:r>
              <a:rPr lang="en-US" sz="1400" spc="-13" dirty="0" err="1"/>
              <a:t>ülkelerin</a:t>
            </a:r>
            <a:r>
              <a:rPr lang="en-US" sz="1400" spc="30" dirty="0"/>
              <a:t> </a:t>
            </a:r>
            <a:r>
              <a:rPr lang="en-US" sz="1400" spc="-13" dirty="0" err="1"/>
              <a:t>üye</a:t>
            </a:r>
            <a:r>
              <a:rPr lang="en-US" sz="1400" spc="4" dirty="0"/>
              <a:t> </a:t>
            </a:r>
            <a:r>
              <a:rPr lang="en-US" sz="1400" spc="-9" dirty="0" err="1"/>
              <a:t>olabilmek</a:t>
            </a:r>
            <a:r>
              <a:rPr lang="en-US" sz="1400" spc="30" dirty="0"/>
              <a:t> </a:t>
            </a:r>
            <a:r>
              <a:rPr lang="en-US" sz="1400" spc="-4" dirty="0" err="1"/>
              <a:t>için</a:t>
            </a:r>
            <a:r>
              <a:rPr lang="en-US" sz="1400" spc="17" dirty="0"/>
              <a:t> </a:t>
            </a:r>
            <a:r>
              <a:rPr lang="en-US" sz="1400" spc="-4" dirty="0" err="1"/>
              <a:t>yerine</a:t>
            </a:r>
            <a:r>
              <a:rPr lang="en-US" sz="1400" spc="13" dirty="0"/>
              <a:t> </a:t>
            </a:r>
            <a:r>
              <a:rPr lang="en-US" sz="1400" spc="-9" dirty="0" err="1"/>
              <a:t>getirmesi</a:t>
            </a:r>
            <a:r>
              <a:rPr lang="en-US" sz="1400" spc="38" dirty="0"/>
              <a:t> </a:t>
            </a:r>
            <a:r>
              <a:rPr lang="en-US" sz="1400" spc="-17" dirty="0" err="1"/>
              <a:t>gereken</a:t>
            </a:r>
            <a:r>
              <a:rPr lang="en-US" sz="1400" spc="17" dirty="0"/>
              <a:t> </a:t>
            </a:r>
            <a:r>
              <a:rPr lang="en-US" sz="1400" spc="-4" dirty="0" err="1"/>
              <a:t>üç</a:t>
            </a:r>
            <a:r>
              <a:rPr lang="en-US" sz="1400" spc="-4" dirty="0"/>
              <a:t> </a:t>
            </a:r>
            <a:r>
              <a:rPr lang="en-US" sz="1400" spc="-371" dirty="0"/>
              <a:t> </a:t>
            </a:r>
            <a:r>
              <a:rPr lang="en-US" sz="1400" spc="-4" dirty="0" err="1"/>
              <a:t>kriter</a:t>
            </a:r>
            <a:r>
              <a:rPr lang="en-US" sz="1400" spc="17" dirty="0"/>
              <a:t> </a:t>
            </a:r>
            <a:r>
              <a:rPr lang="en-US" sz="1400" spc="-17" dirty="0" err="1"/>
              <a:t>belirlemiştir</a:t>
            </a:r>
            <a:r>
              <a:rPr lang="en-US" sz="1400" spc="-17" dirty="0"/>
              <a:t>.</a:t>
            </a:r>
            <a:endParaRPr lang="en-US" sz="1400" dirty="0"/>
          </a:p>
          <a:p>
            <a:pPr marL="303531" marR="327422" indent="-228600">
              <a:lnSpc>
                <a:spcPct val="90000"/>
              </a:lnSpc>
              <a:spcBef>
                <a:spcPts val="410"/>
              </a:spcBef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lang="en-US" sz="1400" spc="-9" dirty="0" err="1"/>
              <a:t>Katılımın</a:t>
            </a:r>
            <a:r>
              <a:rPr lang="en-US" sz="1400" spc="26" dirty="0"/>
              <a:t> </a:t>
            </a:r>
            <a:r>
              <a:rPr lang="en-US" sz="1400" spc="-9" dirty="0" err="1"/>
              <a:t>gerçekleştiği</a:t>
            </a:r>
            <a:r>
              <a:rPr lang="en-US" sz="1400" spc="21" dirty="0"/>
              <a:t> </a:t>
            </a:r>
            <a:r>
              <a:rPr lang="en-US" sz="1400" spc="-9" dirty="0" err="1"/>
              <a:t>zamana</a:t>
            </a:r>
            <a:r>
              <a:rPr lang="en-US" sz="1400" dirty="0"/>
              <a:t> </a:t>
            </a:r>
            <a:r>
              <a:rPr lang="en-US" sz="1400" spc="-34" dirty="0" err="1"/>
              <a:t>kadar</a:t>
            </a:r>
            <a:r>
              <a:rPr lang="en-US" sz="1400" spc="-34" dirty="0"/>
              <a:t>,</a:t>
            </a:r>
            <a:r>
              <a:rPr lang="en-US" sz="1400" spc="21" dirty="0"/>
              <a:t> </a:t>
            </a:r>
            <a:r>
              <a:rPr lang="en-US" sz="1400" spc="-4" dirty="0" err="1"/>
              <a:t>bu</a:t>
            </a:r>
            <a:r>
              <a:rPr lang="en-US" sz="1400" spc="4" dirty="0"/>
              <a:t> </a:t>
            </a:r>
            <a:r>
              <a:rPr lang="en-US" sz="1400" spc="-13" dirty="0" err="1"/>
              <a:t>ülkeler</a:t>
            </a:r>
            <a:r>
              <a:rPr lang="en-US" sz="1400" spc="26" dirty="0"/>
              <a:t> </a:t>
            </a:r>
            <a:r>
              <a:rPr lang="en-US" sz="1400" dirty="0" err="1"/>
              <a:t>aşağıdakileri</a:t>
            </a:r>
            <a:r>
              <a:rPr lang="en-US" sz="1400" spc="30" dirty="0"/>
              <a:t> </a:t>
            </a:r>
            <a:r>
              <a:rPr lang="en-US" sz="1400" spc="-9" dirty="0" err="1"/>
              <a:t>karşılamış</a:t>
            </a:r>
            <a:r>
              <a:rPr lang="en-US" sz="1400" spc="-9" dirty="0"/>
              <a:t> </a:t>
            </a:r>
            <a:r>
              <a:rPr lang="en-US" sz="1400" spc="-371" dirty="0"/>
              <a:t> </a:t>
            </a:r>
            <a:r>
              <a:rPr lang="en-US" sz="1400" spc="-4" dirty="0" err="1"/>
              <a:t>olmak</a:t>
            </a:r>
            <a:r>
              <a:rPr lang="en-US" sz="1400" dirty="0"/>
              <a:t> </a:t>
            </a:r>
            <a:r>
              <a:rPr lang="en-US" sz="1400" spc="-4" dirty="0" err="1"/>
              <a:t>zorundadır</a:t>
            </a:r>
            <a:r>
              <a:rPr lang="en-US" sz="1400" spc="-4" dirty="0"/>
              <a:t>:</a:t>
            </a:r>
            <a:endParaRPr lang="en-US" sz="1400" dirty="0"/>
          </a:p>
          <a:p>
            <a:pPr marL="303531" marR="134118" indent="-228600">
              <a:lnSpc>
                <a:spcPct val="90000"/>
              </a:lnSpc>
              <a:spcBef>
                <a:spcPts val="410"/>
              </a:spcBef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lang="en-US" sz="1400" spc="-9" dirty="0" err="1"/>
              <a:t>Demokrasiyi</a:t>
            </a:r>
            <a:r>
              <a:rPr lang="en-US" sz="1400" spc="-9" dirty="0"/>
              <a:t>,</a:t>
            </a:r>
            <a:r>
              <a:rPr lang="en-US" sz="1400" spc="26" dirty="0"/>
              <a:t> </a:t>
            </a:r>
            <a:r>
              <a:rPr lang="en-US" sz="1400" spc="-13" dirty="0" err="1"/>
              <a:t>hukukun</a:t>
            </a:r>
            <a:r>
              <a:rPr lang="en-US" sz="1400" spc="4" dirty="0"/>
              <a:t> </a:t>
            </a:r>
            <a:r>
              <a:rPr lang="en-US" sz="1400" spc="-4" dirty="0" err="1"/>
              <a:t>üstünlüğünü</a:t>
            </a:r>
            <a:r>
              <a:rPr lang="en-US" sz="1400" spc="-4" dirty="0"/>
              <a:t>,</a:t>
            </a:r>
            <a:r>
              <a:rPr lang="en-US" sz="1400" spc="17" dirty="0"/>
              <a:t> </a:t>
            </a:r>
            <a:r>
              <a:rPr lang="en-US" sz="1400" spc="-4" dirty="0" err="1"/>
              <a:t>insan</a:t>
            </a:r>
            <a:r>
              <a:rPr lang="en-US" sz="1400" spc="17" dirty="0"/>
              <a:t> </a:t>
            </a:r>
            <a:r>
              <a:rPr lang="en-US" sz="1400" spc="-4" dirty="0" err="1"/>
              <a:t>haklarını</a:t>
            </a:r>
            <a:r>
              <a:rPr lang="en-US" sz="1400" spc="30" dirty="0"/>
              <a:t> </a:t>
            </a:r>
            <a:r>
              <a:rPr lang="en-US" sz="1400" spc="-13" dirty="0" err="1"/>
              <a:t>ve</a:t>
            </a:r>
            <a:r>
              <a:rPr lang="en-US" sz="1400" spc="4" dirty="0"/>
              <a:t> </a:t>
            </a:r>
            <a:r>
              <a:rPr lang="en-US" sz="1400" spc="-4" dirty="0" err="1"/>
              <a:t>azınlıklar</a:t>
            </a:r>
            <a:r>
              <a:rPr lang="en-US" sz="1400" spc="47" dirty="0"/>
              <a:t> </a:t>
            </a:r>
            <a:r>
              <a:rPr lang="en-US" sz="1400" spc="-4" dirty="0" err="1"/>
              <a:t>için</a:t>
            </a:r>
            <a:r>
              <a:rPr lang="en-US" sz="1400" spc="21" dirty="0"/>
              <a:t> </a:t>
            </a:r>
            <a:r>
              <a:rPr lang="en-US" sz="1400" spc="-13" dirty="0" err="1"/>
              <a:t>saygı</a:t>
            </a:r>
            <a:r>
              <a:rPr lang="en-US" sz="1400" spc="-13" dirty="0"/>
              <a:t> </a:t>
            </a:r>
            <a:r>
              <a:rPr lang="en-US" sz="1400" spc="-376" dirty="0"/>
              <a:t> </a:t>
            </a:r>
            <a:r>
              <a:rPr lang="en-US" sz="1400" spc="-13" dirty="0" err="1"/>
              <a:t>ve</a:t>
            </a:r>
            <a:r>
              <a:rPr lang="en-US" sz="1400" dirty="0"/>
              <a:t> </a:t>
            </a:r>
            <a:r>
              <a:rPr lang="en-US" sz="1400" spc="-17" dirty="0" err="1"/>
              <a:t>korumayı</a:t>
            </a:r>
            <a:r>
              <a:rPr lang="en-US" sz="1400" spc="9" dirty="0"/>
              <a:t> </a:t>
            </a:r>
            <a:r>
              <a:rPr lang="en-US" sz="1400" spc="-9" dirty="0" err="1"/>
              <a:t>güvence</a:t>
            </a:r>
            <a:r>
              <a:rPr lang="en-US" sz="1400" spc="-4" dirty="0"/>
              <a:t> </a:t>
            </a:r>
            <a:r>
              <a:rPr lang="en-US" sz="1400" spc="-4" dirty="0" err="1"/>
              <a:t>altına</a:t>
            </a:r>
            <a:r>
              <a:rPr lang="en-US" sz="1400" spc="17" dirty="0"/>
              <a:t> </a:t>
            </a:r>
            <a:r>
              <a:rPr lang="en-US" sz="1400" spc="-4" dirty="0" err="1"/>
              <a:t>alan</a:t>
            </a:r>
            <a:r>
              <a:rPr lang="en-US" sz="1400" spc="4" dirty="0"/>
              <a:t> </a:t>
            </a:r>
            <a:r>
              <a:rPr lang="en-US" sz="1400" spc="-9" dirty="0" err="1"/>
              <a:t>istikrarlı</a:t>
            </a:r>
            <a:r>
              <a:rPr lang="en-US" sz="1400" spc="26" dirty="0"/>
              <a:t> </a:t>
            </a:r>
            <a:r>
              <a:rPr lang="en-US" sz="1400" spc="-9" dirty="0" err="1"/>
              <a:t>kurumların</a:t>
            </a:r>
            <a:r>
              <a:rPr lang="en-US" sz="1400" spc="21" dirty="0"/>
              <a:t> </a:t>
            </a:r>
            <a:r>
              <a:rPr lang="en-US" sz="1400" spc="-9" dirty="0" err="1"/>
              <a:t>varlığı</a:t>
            </a:r>
            <a:r>
              <a:rPr lang="en-US" sz="1400" spc="-9" dirty="0"/>
              <a:t>;</a:t>
            </a:r>
            <a:endParaRPr lang="en-US" sz="1400" dirty="0"/>
          </a:p>
          <a:p>
            <a:pPr marL="303531" marR="348599" indent="-228600">
              <a:lnSpc>
                <a:spcPct val="90000"/>
              </a:lnSpc>
              <a:spcBef>
                <a:spcPts val="410"/>
              </a:spcBef>
              <a:buFont typeface="Arial" panose="020B0604020202020204" pitchFamily="34" charset="0"/>
              <a:buChar char="•"/>
              <a:tabLst>
                <a:tab pos="352400" algn="l"/>
                <a:tab pos="352943" algn="l"/>
              </a:tabLst>
            </a:pPr>
            <a:r>
              <a:rPr lang="en-US" sz="1400" dirty="0"/>
              <a:t>	</a:t>
            </a:r>
            <a:r>
              <a:rPr lang="en-US" sz="1400" spc="-9" dirty="0" err="1"/>
              <a:t>İşleyen</a:t>
            </a:r>
            <a:r>
              <a:rPr lang="en-US" sz="1400" spc="9" dirty="0"/>
              <a:t> </a:t>
            </a:r>
            <a:r>
              <a:rPr lang="en-US" sz="1400" spc="-4" dirty="0" err="1"/>
              <a:t>bir</a:t>
            </a:r>
            <a:r>
              <a:rPr lang="en-US" sz="1400" spc="9" dirty="0"/>
              <a:t> </a:t>
            </a:r>
            <a:r>
              <a:rPr lang="en-US" sz="1400" spc="-9" dirty="0" err="1"/>
              <a:t>pazar</a:t>
            </a:r>
            <a:r>
              <a:rPr lang="en-US" sz="1400" dirty="0"/>
              <a:t> </a:t>
            </a:r>
            <a:r>
              <a:rPr lang="en-US" sz="1400" spc="-13" dirty="0" err="1"/>
              <a:t>ekonomisinin</a:t>
            </a:r>
            <a:r>
              <a:rPr lang="en-US" sz="1400" spc="26" dirty="0"/>
              <a:t> </a:t>
            </a:r>
            <a:r>
              <a:rPr lang="en-US" sz="1400" spc="-13" dirty="0" err="1"/>
              <a:t>yanı</a:t>
            </a:r>
            <a:r>
              <a:rPr lang="en-US" sz="1400" dirty="0"/>
              <a:t> </a:t>
            </a:r>
            <a:r>
              <a:rPr lang="en-US" sz="1400" spc="-13" dirty="0" err="1"/>
              <a:t>sıra</a:t>
            </a:r>
            <a:r>
              <a:rPr lang="en-US" sz="1400" spc="21" dirty="0"/>
              <a:t> </a:t>
            </a:r>
            <a:r>
              <a:rPr lang="en-US" sz="1400" spc="-4" dirty="0" err="1"/>
              <a:t>Birlik</a:t>
            </a:r>
            <a:r>
              <a:rPr lang="en-US" sz="1400" spc="26" dirty="0"/>
              <a:t> </a:t>
            </a:r>
            <a:r>
              <a:rPr lang="en-US" sz="1400" spc="-4" dirty="0" err="1"/>
              <a:t>içindeki</a:t>
            </a:r>
            <a:r>
              <a:rPr lang="en-US" sz="1400" spc="26" dirty="0"/>
              <a:t> </a:t>
            </a:r>
            <a:r>
              <a:rPr lang="en-US" sz="1400" spc="-9" dirty="0" err="1"/>
              <a:t>piyasa</a:t>
            </a:r>
            <a:r>
              <a:rPr lang="en-US" sz="1400" spc="43" dirty="0"/>
              <a:t> </a:t>
            </a:r>
            <a:r>
              <a:rPr lang="en-US" sz="1400" spc="-4" dirty="0" err="1"/>
              <a:t>güçleri</a:t>
            </a:r>
            <a:r>
              <a:rPr lang="en-US" sz="1400" spc="13" dirty="0"/>
              <a:t> </a:t>
            </a:r>
            <a:r>
              <a:rPr lang="en-US" sz="1400" spc="-13" dirty="0" err="1"/>
              <a:t>ve</a:t>
            </a:r>
            <a:r>
              <a:rPr lang="en-US" sz="1400" spc="-13" dirty="0"/>
              <a:t> </a:t>
            </a:r>
            <a:r>
              <a:rPr lang="en-US" sz="1400" spc="-376" dirty="0"/>
              <a:t> </a:t>
            </a:r>
            <a:r>
              <a:rPr lang="en-US" sz="1400" spc="-13" dirty="0" err="1"/>
              <a:t>rekabet</a:t>
            </a:r>
            <a:r>
              <a:rPr lang="en-US" sz="1400" spc="17" dirty="0"/>
              <a:t> </a:t>
            </a:r>
            <a:r>
              <a:rPr lang="en-US" sz="1400" spc="-9" dirty="0" err="1"/>
              <a:t>baskısına</a:t>
            </a:r>
            <a:r>
              <a:rPr lang="en-US" sz="1400" spc="26" dirty="0"/>
              <a:t> </a:t>
            </a:r>
            <a:r>
              <a:rPr lang="en-US" sz="1400" spc="-17" dirty="0" err="1"/>
              <a:t>karşı</a:t>
            </a:r>
            <a:r>
              <a:rPr lang="en-US" sz="1400" spc="21" dirty="0"/>
              <a:t> </a:t>
            </a:r>
            <a:r>
              <a:rPr lang="en-US" sz="1400" spc="-17" dirty="0" err="1"/>
              <a:t>koyma</a:t>
            </a:r>
            <a:r>
              <a:rPr lang="en-US" sz="1400" dirty="0"/>
              <a:t> </a:t>
            </a:r>
            <a:r>
              <a:rPr lang="en-US" sz="1400" spc="-9" dirty="0" err="1"/>
              <a:t>kapasitesine</a:t>
            </a:r>
            <a:r>
              <a:rPr lang="en-US" sz="1400" spc="26" dirty="0"/>
              <a:t> </a:t>
            </a:r>
            <a:r>
              <a:rPr lang="en-US" sz="1400" spc="-4" dirty="0" err="1"/>
              <a:t>sahip</a:t>
            </a:r>
            <a:r>
              <a:rPr lang="en-US" sz="1400" spc="13" dirty="0"/>
              <a:t> </a:t>
            </a:r>
            <a:r>
              <a:rPr lang="en-US" sz="1400" spc="-9" dirty="0" err="1"/>
              <a:t>olunması</a:t>
            </a:r>
            <a:r>
              <a:rPr lang="en-US" sz="1400" spc="-9" dirty="0"/>
              <a:t>;</a:t>
            </a:r>
            <a:endParaRPr lang="en-US" sz="1400" dirty="0"/>
          </a:p>
          <a:p>
            <a:pPr marL="303531" marR="4344" indent="-228600">
              <a:lnSpc>
                <a:spcPct val="90000"/>
              </a:lnSpc>
              <a:spcBef>
                <a:spcPts val="410"/>
              </a:spcBef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lang="en-US" sz="1400" spc="-9" dirty="0" err="1"/>
              <a:t>Siyasi</a:t>
            </a:r>
            <a:r>
              <a:rPr lang="en-US" sz="1400" spc="-9" dirty="0"/>
              <a:t>,</a:t>
            </a:r>
            <a:r>
              <a:rPr lang="en-US" sz="1400" spc="21" dirty="0"/>
              <a:t> </a:t>
            </a:r>
            <a:r>
              <a:rPr lang="en-US" sz="1400" spc="-13" dirty="0" err="1"/>
              <a:t>ekonomik</a:t>
            </a:r>
            <a:r>
              <a:rPr lang="en-US" sz="1400" spc="13" dirty="0"/>
              <a:t> </a:t>
            </a:r>
            <a:r>
              <a:rPr lang="en-US" sz="1400" spc="-13" dirty="0" err="1"/>
              <a:t>ve</a:t>
            </a:r>
            <a:r>
              <a:rPr lang="en-US" sz="1400" spc="4" dirty="0"/>
              <a:t> </a:t>
            </a:r>
            <a:r>
              <a:rPr lang="en-US" sz="1400" spc="-13" dirty="0" err="1"/>
              <a:t>parasal</a:t>
            </a:r>
            <a:r>
              <a:rPr lang="en-US" sz="1400" spc="21" dirty="0"/>
              <a:t> </a:t>
            </a:r>
            <a:r>
              <a:rPr lang="en-US" sz="1400" spc="-9" dirty="0" err="1"/>
              <a:t>birliğin</a:t>
            </a:r>
            <a:r>
              <a:rPr lang="en-US" sz="1400" spc="26" dirty="0"/>
              <a:t> </a:t>
            </a:r>
            <a:r>
              <a:rPr lang="en-US" sz="1400" spc="-4" dirty="0" err="1"/>
              <a:t>amaçlarına</a:t>
            </a:r>
            <a:r>
              <a:rPr lang="en-US" sz="1400" spc="26" dirty="0"/>
              <a:t> </a:t>
            </a:r>
            <a:r>
              <a:rPr lang="en-US" sz="1400" spc="-4" dirty="0" err="1"/>
              <a:t>uyma</a:t>
            </a:r>
            <a:r>
              <a:rPr lang="en-US" sz="1400" spc="4" dirty="0"/>
              <a:t> </a:t>
            </a:r>
            <a:r>
              <a:rPr lang="en-US" sz="1400" spc="-4" dirty="0" err="1"/>
              <a:t>dahil</a:t>
            </a:r>
            <a:r>
              <a:rPr lang="en-US" sz="1400" spc="9" dirty="0"/>
              <a:t> </a:t>
            </a:r>
            <a:r>
              <a:rPr lang="en-US" sz="1400" dirty="0" err="1"/>
              <a:t>olmak</a:t>
            </a:r>
            <a:r>
              <a:rPr lang="en-US" sz="1400" spc="9" dirty="0"/>
              <a:t> </a:t>
            </a:r>
            <a:r>
              <a:rPr lang="en-US" sz="1400" spc="-17" dirty="0" err="1"/>
              <a:t>üzere</a:t>
            </a:r>
            <a:r>
              <a:rPr lang="en-US" sz="1400" spc="-17" dirty="0"/>
              <a:t> </a:t>
            </a:r>
            <a:r>
              <a:rPr lang="en-US" sz="1400" spc="-13" dirty="0"/>
              <a:t> </a:t>
            </a:r>
            <a:r>
              <a:rPr lang="en-US" sz="1400" spc="-9" dirty="0" err="1"/>
              <a:t>üyelik</a:t>
            </a:r>
            <a:r>
              <a:rPr lang="en-US" sz="1400" spc="21" dirty="0"/>
              <a:t> </a:t>
            </a:r>
            <a:r>
              <a:rPr lang="en-US" sz="1400" spc="-9" dirty="0" err="1"/>
              <a:t>yükümlülüklerini</a:t>
            </a:r>
            <a:r>
              <a:rPr lang="en-US" sz="1400" spc="30" dirty="0"/>
              <a:t> </a:t>
            </a:r>
            <a:r>
              <a:rPr lang="en-US" sz="1400" spc="-4" dirty="0" err="1"/>
              <a:t>üstlenebilme</a:t>
            </a:r>
            <a:r>
              <a:rPr lang="en-US" sz="1400" spc="30" dirty="0"/>
              <a:t> </a:t>
            </a:r>
            <a:r>
              <a:rPr lang="en-US" sz="1400" spc="-9" dirty="0" err="1"/>
              <a:t>kabiliyetine</a:t>
            </a:r>
            <a:r>
              <a:rPr lang="en-US" sz="1400" spc="30" dirty="0"/>
              <a:t> </a:t>
            </a:r>
            <a:r>
              <a:rPr lang="en-US" sz="1400" spc="-4" dirty="0" err="1"/>
              <a:t>sahip</a:t>
            </a:r>
            <a:r>
              <a:rPr lang="en-US" sz="1400" spc="13" dirty="0"/>
              <a:t> </a:t>
            </a:r>
            <a:r>
              <a:rPr lang="en-US" sz="1400" spc="-4" dirty="0" err="1"/>
              <a:t>olunması</a:t>
            </a:r>
            <a:r>
              <a:rPr lang="en-US" sz="1400" spc="-4" dirty="0"/>
              <a:t>.</a:t>
            </a:r>
            <a:r>
              <a:rPr lang="en-US" sz="1400" spc="17" dirty="0"/>
              <a:t> </a:t>
            </a:r>
            <a:r>
              <a:rPr lang="en-US" sz="1400" spc="-13" dirty="0" err="1"/>
              <a:t>Ülkeler</a:t>
            </a:r>
            <a:r>
              <a:rPr lang="en-US" sz="1400" spc="-13" dirty="0"/>
              <a:t> </a:t>
            </a:r>
            <a:r>
              <a:rPr lang="en-US" sz="1400" spc="-9" dirty="0"/>
              <a:t> </a:t>
            </a:r>
            <a:r>
              <a:rPr lang="en-US" sz="1400" spc="-4" dirty="0"/>
              <a:t>AB</a:t>
            </a:r>
            <a:r>
              <a:rPr lang="en-US" sz="1400" dirty="0"/>
              <a:t> </a:t>
            </a:r>
            <a:r>
              <a:rPr lang="en-US" sz="1400" spc="-4" dirty="0" err="1"/>
              <a:t>kanunlarını</a:t>
            </a:r>
            <a:r>
              <a:rPr lang="en-US" sz="1400" spc="26" dirty="0"/>
              <a:t> </a:t>
            </a:r>
            <a:r>
              <a:rPr lang="en-US" sz="1400" spc="-13" dirty="0" err="1"/>
              <a:t>pratikte</a:t>
            </a:r>
            <a:r>
              <a:rPr lang="en-US" sz="1400" spc="30" dirty="0"/>
              <a:t> </a:t>
            </a:r>
            <a:r>
              <a:rPr lang="en-US" sz="1400" spc="-13" dirty="0" err="1"/>
              <a:t>uygulayacak</a:t>
            </a:r>
            <a:r>
              <a:rPr lang="en-US" sz="1400" dirty="0"/>
              <a:t> </a:t>
            </a:r>
            <a:r>
              <a:rPr lang="en-US" sz="1400" spc="-13" dirty="0" err="1"/>
              <a:t>ve</a:t>
            </a:r>
            <a:r>
              <a:rPr lang="en-US" sz="1400" spc="4" dirty="0"/>
              <a:t> </a:t>
            </a:r>
            <a:r>
              <a:rPr lang="en-US" sz="1400" spc="-9" dirty="0" err="1"/>
              <a:t>yönetecek</a:t>
            </a:r>
            <a:r>
              <a:rPr lang="en-US" sz="1400" spc="17" dirty="0"/>
              <a:t> </a:t>
            </a:r>
            <a:r>
              <a:rPr lang="en-US" sz="1400" spc="-4" dirty="0" err="1"/>
              <a:t>bir</a:t>
            </a:r>
            <a:r>
              <a:rPr lang="en-US" sz="1400" spc="4" dirty="0"/>
              <a:t> </a:t>
            </a:r>
            <a:r>
              <a:rPr lang="en-US" sz="1400" spc="-13" dirty="0" err="1"/>
              <a:t>kamu</a:t>
            </a:r>
            <a:r>
              <a:rPr lang="en-US" sz="1400" spc="17" dirty="0"/>
              <a:t> </a:t>
            </a:r>
            <a:r>
              <a:rPr lang="en-US" sz="1400" spc="-9" dirty="0" err="1"/>
              <a:t>idaresine</a:t>
            </a:r>
            <a:r>
              <a:rPr lang="en-US" sz="1400" spc="26" dirty="0"/>
              <a:t> </a:t>
            </a:r>
            <a:r>
              <a:rPr lang="en-US" sz="1400" spc="-9" dirty="0" err="1"/>
              <a:t>sahip</a:t>
            </a:r>
            <a:r>
              <a:rPr lang="en-US" sz="1400" spc="-9" dirty="0"/>
              <a:t> </a:t>
            </a:r>
            <a:r>
              <a:rPr lang="en-US" sz="1400" spc="-371" dirty="0"/>
              <a:t> </a:t>
            </a:r>
            <a:r>
              <a:rPr lang="en-US" sz="1400" spc="-26" dirty="0" err="1"/>
              <a:t>olmalıdır</a:t>
            </a:r>
            <a:r>
              <a:rPr lang="en-US" sz="1400" spc="-26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528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851" y="1873542"/>
            <a:ext cx="6727682" cy="392870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3531" marR="4344" indent="-293214">
              <a:spcBef>
                <a:spcPts val="86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052" dirty="0">
                <a:solidFill>
                  <a:prstClr val="black"/>
                </a:solidFill>
                <a:cs typeface="Calibri"/>
              </a:rPr>
              <a:t>9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Mayıs </a:t>
            </a:r>
            <a:r>
              <a:rPr sz="2052" dirty="0">
                <a:solidFill>
                  <a:prstClr val="black"/>
                </a:solidFill>
                <a:cs typeface="Calibri"/>
              </a:rPr>
              <a:t>1950'de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Fransız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Dış İşleri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Bakanı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Robert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Schumann,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Fransa Devlet </a:t>
            </a:r>
            <a:r>
              <a:rPr sz="2052" dirty="0">
                <a:solidFill>
                  <a:prstClr val="black"/>
                </a:solidFill>
                <a:cs typeface="Calibri"/>
              </a:rPr>
              <a:t>Planlama 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Teşkilatı’nın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başı </a:t>
            </a:r>
            <a:r>
              <a:rPr sz="2052" dirty="0">
                <a:solidFill>
                  <a:prstClr val="black"/>
                </a:solidFill>
                <a:cs typeface="Calibri"/>
              </a:rPr>
              <a:t>Jean Monnet’nin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de </a:t>
            </a:r>
            <a:r>
              <a:rPr sz="2052" spc="-453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etkisiyle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birleşik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Avrupa’nın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temellerini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atan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Schumann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Deklarasyonu’nu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yayımlamıştır.</a:t>
            </a:r>
            <a:endParaRPr sz="2052">
              <a:solidFill>
                <a:prstClr val="black"/>
              </a:solidFill>
              <a:cs typeface="Calibri"/>
            </a:endParaRPr>
          </a:p>
          <a:p>
            <a:pPr marL="304074" marR="697740" indent="-293214">
              <a:spcBef>
                <a:spcPts val="492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052" spc="-13" dirty="0">
                <a:solidFill>
                  <a:prstClr val="black"/>
                </a:solidFill>
                <a:cs typeface="Calibri"/>
              </a:rPr>
              <a:t>Deklarasyon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ile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Fransa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Almanya’da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kömür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052" dirty="0">
                <a:solidFill>
                  <a:prstClr val="black"/>
                </a:solidFill>
                <a:cs typeface="Calibri"/>
              </a:rPr>
              <a:t> çeliğin </a:t>
            </a:r>
            <a:r>
              <a:rPr sz="2052" spc="-45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kullanımının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uluslar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üstü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bir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organın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sorumluluğunda </a:t>
            </a:r>
            <a:r>
              <a:rPr sz="2052" dirty="0">
                <a:solidFill>
                  <a:prstClr val="black"/>
                </a:solidFill>
                <a:cs typeface="Calibri"/>
              </a:rPr>
              <a:t> yürütülmesine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karar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verilmiştir.</a:t>
            </a:r>
            <a:endParaRPr sz="2052">
              <a:solidFill>
                <a:prstClr val="black"/>
              </a:solidFill>
              <a:cs typeface="Calibri"/>
            </a:endParaRPr>
          </a:p>
          <a:p>
            <a:pPr marL="304074" marR="140091" indent="-293214">
              <a:spcBef>
                <a:spcPts val="492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052" spc="-21" dirty="0">
                <a:solidFill>
                  <a:prstClr val="black"/>
                </a:solidFill>
                <a:cs typeface="Calibri"/>
              </a:rPr>
              <a:t>Schuman’a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göre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kömür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çelik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sektöründe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başlayacak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ve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Avrupa’da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sürekli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barışın sağlanmasının ilk adımı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olacak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ekonomik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entegrasyon,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ileride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başka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ülkelerin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de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katılımı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ile </a:t>
            </a:r>
            <a:r>
              <a:rPr sz="2052" spc="-45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bir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Federasyonu’na,</a:t>
            </a:r>
            <a:r>
              <a:rPr sz="2052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yani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politik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entegrasyona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dönüşecektir.</a:t>
            </a:r>
            <a:endParaRPr sz="2052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79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851" y="1823370"/>
            <a:ext cx="495210" cy="30040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indent="-293757">
              <a:spcBef>
                <a:spcPts val="86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1881" spc="-4" dirty="0">
                <a:solidFill>
                  <a:prstClr val="black"/>
                </a:solidFill>
                <a:cs typeface="Calibri"/>
              </a:rPr>
              <a:t>II.</a:t>
            </a:r>
            <a:endParaRPr sz="1881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5241" y="1823370"/>
            <a:ext cx="6197721" cy="30040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  <a:tabLst>
                <a:tab pos="852492" algn="l"/>
                <a:tab pos="2213221" algn="l"/>
                <a:tab pos="2847975" algn="l"/>
                <a:tab pos="3739019" algn="l"/>
                <a:tab pos="5086716" algn="l"/>
              </a:tabLst>
            </a:pPr>
            <a:r>
              <a:rPr sz="1881" spc="-17" dirty="0">
                <a:solidFill>
                  <a:prstClr val="black"/>
                </a:solidFill>
                <a:cs typeface="Calibri"/>
              </a:rPr>
              <a:t>Dünya	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Savaşı’ndan	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yeni	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çıkmış,	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milyonlarca	vatandaşını</a:t>
            </a:r>
            <a:endParaRPr sz="1881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0851" y="2052723"/>
            <a:ext cx="6903611" cy="3426030"/>
          </a:xfrm>
          <a:prstGeom prst="rect">
            <a:avLst/>
          </a:prstGeom>
        </p:spPr>
        <p:txBody>
          <a:bodyPr vert="horz" wrap="square" lIns="0" tIns="68417" rIns="0" bIns="0" rtlCol="0">
            <a:spAutoFit/>
          </a:bodyPr>
          <a:lstStyle/>
          <a:p>
            <a:pPr marL="304074" marR="4344" algn="just">
              <a:lnSpc>
                <a:spcPct val="80000"/>
              </a:lnSpc>
              <a:spcBef>
                <a:spcPts val="539"/>
              </a:spcBef>
            </a:pPr>
            <a:r>
              <a:rPr sz="1881" spc="-13" dirty="0">
                <a:solidFill>
                  <a:prstClr val="black"/>
                </a:solidFill>
                <a:cs typeface="Calibri"/>
              </a:rPr>
              <a:t>kaybetmiş,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ekonomik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politik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yıkım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yaşayan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Avrupa’da, 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entegrasyonun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bu iki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sektörde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başlamasının önerilmesi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kesinlikle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bir </a:t>
            </a:r>
            <a:r>
              <a:rPr sz="1881" spc="-41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tesadüf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değildir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bu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çağrının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arkasında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şu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motiflerin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olduğu 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düşünülmektedir:</a:t>
            </a:r>
            <a:endParaRPr sz="1881" dirty="0">
              <a:solidFill>
                <a:prstClr val="black"/>
              </a:solidFill>
              <a:cs typeface="Calibri"/>
            </a:endParaRPr>
          </a:p>
          <a:p>
            <a:pPr marL="10860" marR="4344" algn="just">
              <a:lnSpc>
                <a:spcPct val="80000"/>
              </a:lnSpc>
              <a:spcBef>
                <a:spcPts val="449"/>
              </a:spcBef>
              <a:buFontTx/>
              <a:buChar char="-"/>
              <a:tabLst>
                <a:tab pos="187874" algn="l"/>
              </a:tabLst>
            </a:pPr>
            <a:r>
              <a:rPr sz="1881" spc="-26" dirty="0">
                <a:solidFill>
                  <a:prstClr val="black"/>
                </a:solidFill>
                <a:cs typeface="Calibri"/>
              </a:rPr>
              <a:t>Avrupa’da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endüstrinin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yapı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taşları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olan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kömür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ve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çelik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sektöründe </a:t>
            </a:r>
            <a:r>
              <a:rPr sz="1881" spc="-41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zaman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içinde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çeşitli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karteller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26" dirty="0">
                <a:solidFill>
                  <a:prstClr val="black"/>
                </a:solidFill>
                <a:cs typeface="Calibri"/>
              </a:rPr>
              <a:t>oluşmuştur.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Bu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sektörlerde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işbirliğine 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gidilmesi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ise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kartellerin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dağılmasına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yol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açacak,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kömür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ve</a:t>
            </a:r>
            <a:r>
              <a:rPr sz="1881" spc="402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çelik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üretimini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daha etkili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 rekabetçi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hale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getirecek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endüstriyel gelişimi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hızlandıracaktır.</a:t>
            </a:r>
            <a:endParaRPr sz="1881" dirty="0">
              <a:solidFill>
                <a:prstClr val="black"/>
              </a:solidFill>
              <a:cs typeface="Calibri"/>
            </a:endParaRPr>
          </a:p>
          <a:p>
            <a:pPr marL="10860" marR="5973" algn="just">
              <a:lnSpc>
                <a:spcPct val="80000"/>
              </a:lnSpc>
              <a:spcBef>
                <a:spcPts val="453"/>
              </a:spcBef>
              <a:buFontTx/>
              <a:buChar char="-"/>
              <a:tabLst>
                <a:tab pos="155838" algn="l"/>
              </a:tabLst>
            </a:pPr>
            <a:r>
              <a:rPr sz="1881" spc="-26" dirty="0">
                <a:solidFill>
                  <a:prstClr val="black"/>
                </a:solidFill>
                <a:cs typeface="Calibri"/>
              </a:rPr>
              <a:t>Avrupa’da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uluslar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üstü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kurumların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yaratılması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fikrini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savunan </a:t>
            </a:r>
            <a:r>
              <a:rPr sz="1881" spc="-43" dirty="0">
                <a:solidFill>
                  <a:prstClr val="black"/>
                </a:solidFill>
                <a:cs typeface="Calibri"/>
              </a:rPr>
              <a:t>liderler, </a:t>
            </a:r>
            <a:r>
              <a:rPr sz="1881" spc="-38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silah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yapımında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ham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madde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olarak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kullanılan,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savaş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sanayinin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ham 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maddeleri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olan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kömür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çelik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sektöründe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oluşturulacak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bir </a:t>
            </a:r>
            <a:r>
              <a:rPr sz="1881" spc="-41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entegrasyon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ile I.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ve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II. 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Dünya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Savaşları’nın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çıkmasına sebep olmuş bir </a:t>
            </a:r>
            <a:r>
              <a:rPr sz="1881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Almanya’nın</a:t>
            </a:r>
            <a:r>
              <a:rPr sz="1881" spc="-26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kontrol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altında</a:t>
            </a:r>
            <a:r>
              <a:rPr sz="1881" spc="-26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tutulabileceğine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inanmaktadır.</a:t>
            </a:r>
            <a:endParaRPr sz="1881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85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553233"/>
            <a:ext cx="6820533" cy="1840917"/>
          </a:xfrm>
          <a:prstGeom prst="rect">
            <a:avLst/>
          </a:prstGeom>
        </p:spPr>
        <p:txBody>
          <a:bodyPr vert="horz" wrap="square" lIns="0" tIns="68417" rIns="0" bIns="0" rtlCol="0">
            <a:spAutoFit/>
          </a:bodyPr>
          <a:lstStyle/>
          <a:p>
            <a:pPr marL="304074" marR="461540" indent="-293757">
              <a:lnSpc>
                <a:spcPct val="80000"/>
              </a:lnSpc>
              <a:spcBef>
                <a:spcPts val="539"/>
              </a:spcBef>
              <a:buFont typeface="Arial MT"/>
              <a:buChar char="•"/>
              <a:tabLst>
                <a:tab pos="303531" algn="l"/>
                <a:tab pos="304617" algn="l"/>
              </a:tabLst>
            </a:pPr>
            <a:r>
              <a:rPr sz="1881" b="1" i="1" spc="-4" dirty="0">
                <a:solidFill>
                  <a:prstClr val="black"/>
                </a:solidFill>
                <a:cs typeface="Calibri"/>
              </a:rPr>
              <a:t>Fransa, Almanya, İtalya, </a:t>
            </a:r>
            <a:r>
              <a:rPr sz="1881" b="1" i="1" spc="-9" dirty="0">
                <a:solidFill>
                  <a:prstClr val="black"/>
                </a:solidFill>
                <a:cs typeface="Calibri"/>
              </a:rPr>
              <a:t>Belçika, </a:t>
            </a:r>
            <a:r>
              <a:rPr sz="1881" b="1" i="1" spc="-4" dirty="0">
                <a:solidFill>
                  <a:prstClr val="black"/>
                </a:solidFill>
                <a:cs typeface="Calibri"/>
              </a:rPr>
              <a:t>Lüksembourg ve </a:t>
            </a:r>
            <a:r>
              <a:rPr sz="1881" b="1" i="1" dirty="0">
                <a:solidFill>
                  <a:prstClr val="black"/>
                </a:solidFill>
                <a:cs typeface="Calibri"/>
              </a:rPr>
              <a:t>Hollanda </a:t>
            </a:r>
            <a:r>
              <a:rPr sz="1881" b="1" i="1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881" b="1" i="1" spc="-13" dirty="0">
                <a:solidFill>
                  <a:prstClr val="black"/>
                </a:solidFill>
                <a:cs typeface="Calibri"/>
              </a:rPr>
              <a:t>(Avrupa</a:t>
            </a:r>
            <a:r>
              <a:rPr sz="1881" b="1" i="1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b="1" i="1" spc="-9" dirty="0">
                <a:solidFill>
                  <a:prstClr val="black"/>
                </a:solidFill>
                <a:cs typeface="Calibri"/>
              </a:rPr>
              <a:t>Birliği’nin kurucu</a:t>
            </a:r>
            <a:r>
              <a:rPr sz="1881" b="1" i="1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881" b="1" i="1" spc="-13" dirty="0">
                <a:solidFill>
                  <a:prstClr val="black"/>
                </a:solidFill>
                <a:cs typeface="Calibri"/>
              </a:rPr>
              <a:t>ülkeleri)</a:t>
            </a:r>
            <a:r>
              <a:rPr sz="1881" b="1" i="1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kendilerine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özgü</a:t>
            </a:r>
            <a:r>
              <a:rPr sz="1881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nedenlere </a:t>
            </a:r>
            <a:r>
              <a:rPr sz="1881" spc="-41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Schumann</a:t>
            </a:r>
            <a:r>
              <a:rPr sz="188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Deklarasyonu’na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olumlu</a:t>
            </a:r>
            <a:r>
              <a:rPr sz="1881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9" dirty="0">
                <a:solidFill>
                  <a:prstClr val="black"/>
                </a:solidFill>
                <a:cs typeface="Calibri"/>
              </a:rPr>
              <a:t>cevap</a:t>
            </a:r>
            <a:r>
              <a:rPr sz="188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881" spc="-21" dirty="0">
                <a:solidFill>
                  <a:prstClr val="black"/>
                </a:solidFill>
                <a:cs typeface="Calibri"/>
              </a:rPr>
              <a:t>vermişlerdir.</a:t>
            </a:r>
            <a:endParaRPr sz="1881" dirty="0">
              <a:solidFill>
                <a:prstClr val="black"/>
              </a:solidFill>
              <a:cs typeface="Calibri"/>
            </a:endParaRPr>
          </a:p>
          <a:p>
            <a:pPr marL="303531" marR="4344" indent="-293214">
              <a:lnSpc>
                <a:spcPts val="1642"/>
              </a:lnSpc>
              <a:spcBef>
                <a:spcPts val="402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710" b="1" spc="-4" dirty="0">
                <a:solidFill>
                  <a:prstClr val="black"/>
                </a:solidFill>
                <a:cs typeface="Calibri"/>
              </a:rPr>
              <a:t>Bu</a:t>
            </a:r>
            <a:r>
              <a:rPr sz="1710" b="1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9" dirty="0">
                <a:solidFill>
                  <a:prstClr val="black"/>
                </a:solidFill>
                <a:cs typeface="Calibri"/>
              </a:rPr>
              <a:t>çerçevede,</a:t>
            </a:r>
            <a:r>
              <a:rPr sz="1710" b="1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4" dirty="0">
                <a:solidFill>
                  <a:prstClr val="black"/>
                </a:solidFill>
                <a:cs typeface="Calibri"/>
              </a:rPr>
              <a:t>1951</a:t>
            </a:r>
            <a:r>
              <a:rPr sz="1710" b="1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4" dirty="0">
                <a:solidFill>
                  <a:prstClr val="black"/>
                </a:solidFill>
                <a:cs typeface="Calibri"/>
              </a:rPr>
              <a:t>yılında</a:t>
            </a:r>
            <a:r>
              <a:rPr sz="1710" b="1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4" dirty="0">
                <a:solidFill>
                  <a:prstClr val="black"/>
                </a:solidFill>
                <a:cs typeface="Calibri"/>
              </a:rPr>
              <a:t>imzalanan</a:t>
            </a:r>
            <a:r>
              <a:rPr sz="1710" b="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13" dirty="0">
                <a:solidFill>
                  <a:srgbClr val="FF0000"/>
                </a:solidFill>
                <a:cs typeface="Calibri"/>
              </a:rPr>
              <a:t>Paris</a:t>
            </a:r>
            <a:r>
              <a:rPr sz="1710" b="1" dirty="0">
                <a:solidFill>
                  <a:srgbClr val="FF0000"/>
                </a:solidFill>
                <a:cs typeface="Calibri"/>
              </a:rPr>
              <a:t> </a:t>
            </a:r>
            <a:r>
              <a:rPr sz="1710" b="1" spc="-4" dirty="0">
                <a:solidFill>
                  <a:srgbClr val="FF0000"/>
                </a:solidFill>
                <a:cs typeface="Calibri"/>
              </a:rPr>
              <a:t>Antlaşması</a:t>
            </a:r>
            <a:r>
              <a:rPr sz="1710" b="1" spc="4" dirty="0">
                <a:solidFill>
                  <a:srgbClr val="FF0000"/>
                </a:solidFill>
                <a:cs typeface="Calibri"/>
              </a:rPr>
              <a:t> </a:t>
            </a:r>
            <a:r>
              <a:rPr sz="1710" b="1" spc="-4" dirty="0">
                <a:solidFill>
                  <a:srgbClr val="FF0000"/>
                </a:solidFill>
                <a:cs typeface="Calibri"/>
              </a:rPr>
              <a:t>ile</a:t>
            </a:r>
            <a:r>
              <a:rPr sz="1710" b="1" dirty="0">
                <a:solidFill>
                  <a:srgbClr val="FF0000"/>
                </a:solidFill>
                <a:cs typeface="Calibri"/>
              </a:rPr>
              <a:t> </a:t>
            </a:r>
            <a:r>
              <a:rPr sz="1710" b="1" spc="-13" dirty="0">
                <a:solidFill>
                  <a:srgbClr val="FF0000"/>
                </a:solidFill>
                <a:cs typeface="Calibri"/>
              </a:rPr>
              <a:t>Avrupa</a:t>
            </a:r>
            <a:r>
              <a:rPr sz="1710" b="1" dirty="0">
                <a:solidFill>
                  <a:srgbClr val="FF0000"/>
                </a:solidFill>
                <a:cs typeface="Calibri"/>
              </a:rPr>
              <a:t> </a:t>
            </a:r>
            <a:r>
              <a:rPr sz="1710" b="1" spc="-9" dirty="0">
                <a:solidFill>
                  <a:srgbClr val="FF0000"/>
                </a:solidFill>
                <a:cs typeface="Calibri"/>
              </a:rPr>
              <a:t>Kömür </a:t>
            </a:r>
            <a:r>
              <a:rPr sz="1710" b="1" spc="-371" dirty="0">
                <a:solidFill>
                  <a:srgbClr val="FF0000"/>
                </a:solidFill>
                <a:cs typeface="Calibri"/>
              </a:rPr>
              <a:t> </a:t>
            </a:r>
            <a:r>
              <a:rPr sz="1710" b="1" spc="-13" dirty="0">
                <a:solidFill>
                  <a:srgbClr val="FF0000"/>
                </a:solidFill>
                <a:cs typeface="Calibri"/>
              </a:rPr>
              <a:t>ve</a:t>
            </a:r>
            <a:r>
              <a:rPr sz="1710" b="1" spc="4" dirty="0">
                <a:solidFill>
                  <a:srgbClr val="FF0000"/>
                </a:solidFill>
                <a:cs typeface="Calibri"/>
              </a:rPr>
              <a:t> </a:t>
            </a:r>
            <a:r>
              <a:rPr sz="1710" b="1" spc="-4" dirty="0">
                <a:solidFill>
                  <a:srgbClr val="FF0000"/>
                </a:solidFill>
                <a:cs typeface="Calibri"/>
              </a:rPr>
              <a:t>Çelik</a:t>
            </a:r>
            <a:r>
              <a:rPr sz="1710" b="1" spc="4" dirty="0">
                <a:solidFill>
                  <a:srgbClr val="FF0000"/>
                </a:solidFill>
                <a:cs typeface="Calibri"/>
              </a:rPr>
              <a:t> </a:t>
            </a:r>
            <a:r>
              <a:rPr sz="1710" b="1" spc="-21" dirty="0">
                <a:solidFill>
                  <a:srgbClr val="FF0000"/>
                </a:solidFill>
                <a:cs typeface="Calibri"/>
              </a:rPr>
              <a:t>Topluluğu</a:t>
            </a:r>
            <a:r>
              <a:rPr sz="1710" b="1" spc="4" dirty="0">
                <a:solidFill>
                  <a:srgbClr val="FF0000"/>
                </a:solidFill>
                <a:cs typeface="Calibri"/>
              </a:rPr>
              <a:t> </a:t>
            </a:r>
            <a:r>
              <a:rPr sz="1710" b="1" spc="-13" dirty="0">
                <a:solidFill>
                  <a:srgbClr val="FF0000"/>
                </a:solidFill>
                <a:cs typeface="Calibri"/>
              </a:rPr>
              <a:t>(AKÇT)</a:t>
            </a:r>
            <a:r>
              <a:rPr sz="1710" b="1" spc="9" dirty="0">
                <a:solidFill>
                  <a:srgbClr val="FF0000"/>
                </a:solidFill>
                <a:cs typeface="Calibri"/>
              </a:rPr>
              <a:t> </a:t>
            </a:r>
            <a:r>
              <a:rPr sz="1710" b="1" spc="-9" dirty="0">
                <a:solidFill>
                  <a:prstClr val="black"/>
                </a:solidFill>
                <a:cs typeface="Calibri"/>
              </a:rPr>
              <a:t>kurulmuş</a:t>
            </a:r>
            <a:r>
              <a:rPr sz="1710" b="1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4" dirty="0">
                <a:solidFill>
                  <a:prstClr val="black"/>
                </a:solidFill>
                <a:cs typeface="Calibri"/>
              </a:rPr>
              <a:t>olup,</a:t>
            </a:r>
            <a:r>
              <a:rPr sz="1710" b="1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13" dirty="0">
                <a:solidFill>
                  <a:prstClr val="black"/>
                </a:solidFill>
                <a:cs typeface="Calibri"/>
              </a:rPr>
              <a:t>kömür</a:t>
            </a:r>
            <a:r>
              <a:rPr sz="1710" b="1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710" b="1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4" dirty="0">
                <a:solidFill>
                  <a:prstClr val="black"/>
                </a:solidFill>
                <a:cs typeface="Calibri"/>
              </a:rPr>
              <a:t>çelik</a:t>
            </a:r>
            <a:r>
              <a:rPr sz="1710" b="1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9" dirty="0">
                <a:solidFill>
                  <a:prstClr val="black"/>
                </a:solidFill>
                <a:cs typeface="Calibri"/>
              </a:rPr>
              <a:t>sektörlerinde </a:t>
            </a:r>
            <a:r>
              <a:rPr sz="1710" b="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13" dirty="0">
                <a:solidFill>
                  <a:prstClr val="black"/>
                </a:solidFill>
                <a:cs typeface="Calibri"/>
              </a:rPr>
              <a:t>entegrasyon</a:t>
            </a:r>
            <a:r>
              <a:rPr sz="1710" b="1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b="1" spc="-17" dirty="0">
                <a:solidFill>
                  <a:prstClr val="black"/>
                </a:solidFill>
                <a:cs typeface="Calibri"/>
              </a:rPr>
              <a:t>başlamıştır.</a:t>
            </a:r>
            <a:r>
              <a:rPr sz="1710" b="1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7" dirty="0">
                <a:solidFill>
                  <a:prstClr val="black"/>
                </a:solidFill>
                <a:cs typeface="Calibri"/>
              </a:rPr>
              <a:t>AKÇT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ile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tarihte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ilk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7" dirty="0">
                <a:solidFill>
                  <a:prstClr val="black"/>
                </a:solidFill>
                <a:cs typeface="Calibri"/>
              </a:rPr>
              <a:t>defa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devletler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7" dirty="0">
                <a:solidFill>
                  <a:prstClr val="black"/>
                </a:solidFill>
                <a:cs typeface="Calibri"/>
              </a:rPr>
              <a:t>kendi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elleriyle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 ulusal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egemenliklerinin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kısmını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uluslar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üstü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7" dirty="0">
                <a:solidFill>
                  <a:prstClr val="black"/>
                </a:solidFill>
                <a:cs typeface="Calibri"/>
              </a:rPr>
              <a:t>özerk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kuruma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delege 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21" dirty="0">
                <a:solidFill>
                  <a:prstClr val="black"/>
                </a:solidFill>
                <a:cs typeface="Calibri"/>
              </a:rPr>
              <a:t>etmişlerdir.</a:t>
            </a:r>
            <a:endParaRPr sz="171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5791200"/>
            <a:ext cx="6322066" cy="676962"/>
          </a:xfrm>
          <a:prstGeom prst="rect">
            <a:avLst/>
          </a:prstGeom>
        </p:spPr>
        <p:txBody>
          <a:bodyPr vert="horz" wrap="square" lIns="0" tIns="60815" rIns="0" bIns="0" rtlCol="0">
            <a:spAutoFit/>
          </a:bodyPr>
          <a:lstStyle/>
          <a:p>
            <a:pPr marL="303531" marR="4344" indent="-293214" algn="just">
              <a:lnSpc>
                <a:spcPts val="1642"/>
              </a:lnSpc>
              <a:spcBef>
                <a:spcPts val="479"/>
              </a:spcBef>
              <a:buFont typeface="Arial MT"/>
              <a:buChar char="•"/>
              <a:tabLst>
                <a:tab pos="304074" algn="l"/>
              </a:tabLst>
            </a:pPr>
            <a:r>
              <a:rPr sz="1710" spc="-51" dirty="0">
                <a:solidFill>
                  <a:prstClr val="black"/>
                </a:solidFill>
                <a:cs typeface="Calibri"/>
              </a:rPr>
              <a:t>AKÇT,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23 </a:t>
            </a:r>
            <a:r>
              <a:rPr sz="1710" spc="-30" dirty="0">
                <a:solidFill>
                  <a:prstClr val="black"/>
                </a:solidFill>
                <a:cs typeface="Calibri"/>
              </a:rPr>
              <a:t>Temmuz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2003 tarihinde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yürürlükten </a:t>
            </a:r>
            <a:r>
              <a:rPr sz="1710" spc="-26" dirty="0">
                <a:solidFill>
                  <a:prstClr val="black"/>
                </a:solidFill>
                <a:cs typeface="Calibri"/>
              </a:rPr>
              <a:t>kalmıştır.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Bu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tarihten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 itibaren, kurum bünyesindeki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çelik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politikaları, </a:t>
            </a:r>
            <a:r>
              <a:rPr sz="1710" spc="-68" dirty="0">
                <a:solidFill>
                  <a:prstClr val="black"/>
                </a:solidFill>
                <a:cs typeface="Calibri"/>
              </a:rPr>
              <a:t>AT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Kurucu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Antlaşması 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dahilinde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7" dirty="0">
                <a:solidFill>
                  <a:prstClr val="black"/>
                </a:solidFill>
                <a:cs typeface="Calibri"/>
              </a:rPr>
              <a:t>yürütülmektedir.</a:t>
            </a:r>
            <a:endParaRPr sz="171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70012B7-9651-56CB-EA82-FC2B7D8B7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33" y="2590800"/>
            <a:ext cx="3810000" cy="27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2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0850" y="1825760"/>
            <a:ext cx="5479884" cy="42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3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888</Words>
  <Application>Microsoft Office PowerPoint</Application>
  <PresentationFormat>Ekran Gösterisi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Arial</vt:lpstr>
      <vt:lpstr>Arial MT</vt:lpstr>
      <vt:lpstr>Calibri</vt:lpstr>
      <vt:lpstr>Calibri Light</vt:lpstr>
      <vt:lpstr>Times New Roman</vt:lpstr>
      <vt:lpstr>Office Theme</vt:lpstr>
      <vt:lpstr>1_Office Theme</vt:lpstr>
      <vt:lpstr>AVRUPA</vt:lpstr>
      <vt:lpstr>Nedir?</vt:lpstr>
      <vt:lpstr>PowerPoint Sunusu</vt:lpstr>
      <vt:lpstr>Üyelik koşulları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 432 Avrupa  5. Hafta: Antik Yunan’dan Roma İmparatorluğuna Avrupa</dc:title>
  <dc:creator>Kullanıcı</dc:creator>
  <cp:lastModifiedBy>merve altundal öncü</cp:lastModifiedBy>
  <cp:revision>5</cp:revision>
  <dcterms:created xsi:type="dcterms:W3CDTF">2024-02-05T07:24:51Z</dcterms:created>
  <dcterms:modified xsi:type="dcterms:W3CDTF">2024-08-01T07:12:47Z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2024-02-05T00:00:00Z</vt:filetime>
  </property>
</Properties>
</file>