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14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23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4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31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05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8036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889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66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922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18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64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C51A8-8D54-4A47-8564-C67179D7024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6E044-37F7-4141-AD3C-AB7A78CF17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179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2.Hafta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	</a:t>
            </a:r>
            <a:r>
              <a:rPr lang="tr-TR" sz="2800" dirty="0" smtClean="0"/>
              <a:t>Macarcada </a:t>
            </a:r>
            <a:r>
              <a:rPr lang="tr-TR" sz="2800" dirty="0"/>
              <a:t>da Türkçedeki gibi sahiplik ve aitlik durumunu belirten iyelik ekleri bulunmaktadır. Ancak Macarcada iyelik, tekil ve çoğul iyelik ekleri olmak üzere genel bakımdan ikiye ayrılır. </a:t>
            </a:r>
          </a:p>
        </p:txBody>
      </p:sp>
    </p:spTree>
    <p:extLst>
      <p:ext uri="{BB962C8B-B14F-4D97-AF65-F5344CB8AC3E}">
        <p14:creationId xmlns:p14="http://schemas.microsoft.com/office/powerpoint/2010/main" val="3625134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/>
              <a:t>Çoğul iyelik eklerini (</a:t>
            </a:r>
            <a:r>
              <a:rPr lang="tr-TR" sz="3600" dirty="0" err="1"/>
              <a:t>több</a:t>
            </a:r>
            <a:r>
              <a:rPr lang="tr-TR" sz="3600" dirty="0"/>
              <a:t> </a:t>
            </a:r>
            <a:r>
              <a:rPr lang="tr-TR" sz="3600" dirty="0" err="1"/>
              <a:t>birtok</a:t>
            </a:r>
            <a:r>
              <a:rPr lang="tr-TR" sz="3600" dirty="0"/>
              <a:t>/</a:t>
            </a:r>
            <a:r>
              <a:rPr lang="tr-TR" sz="3600" dirty="0" err="1"/>
              <a:t>többes</a:t>
            </a:r>
            <a:r>
              <a:rPr lang="tr-TR" sz="3600" dirty="0"/>
              <a:t> </a:t>
            </a:r>
            <a:r>
              <a:rPr lang="tr-TR" sz="3600" dirty="0" err="1"/>
              <a:t>birtokos</a:t>
            </a:r>
            <a:r>
              <a:rPr lang="tr-TR" sz="3600" dirty="0"/>
              <a:t> jel) şu şekilde gösterebiliriz: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245561"/>
              </p:ext>
            </p:extLst>
          </p:nvPr>
        </p:nvGraphicFramePr>
        <p:xfrm>
          <a:off x="2306473" y="1801505"/>
          <a:ext cx="7137778" cy="3848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5320"/>
                <a:gridCol w="4832458"/>
              </a:tblGrid>
              <a:tr h="641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1. Tekil Şahıs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-aim, -eim, -jaim, -jeim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41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2. Tekil Şahıs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-aid, - eid, -jaid, -jeid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41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3. Tekil Şahıs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-ai, -ei, -jai, -jei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41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1. Çoğul Şahıs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-aink, -eink, -jaink, -jeink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41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2. Çoğul Şahıs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-aitok, -eitek, -jaitok, -jeitek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641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3. Çoğul Şahıs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aik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eik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jaik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jeik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139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könyv-eim</a:t>
            </a:r>
            <a:r>
              <a:rPr lang="tr-TR" dirty="0" smtClean="0"/>
              <a:t> </a:t>
            </a:r>
            <a:r>
              <a:rPr lang="tr-TR" dirty="0"/>
              <a:t>(kitaplarım)		</a:t>
            </a:r>
            <a:r>
              <a:rPr lang="tr-TR" dirty="0" smtClean="0"/>
              <a:t>	</a:t>
            </a:r>
            <a:r>
              <a:rPr lang="tr-TR" dirty="0" err="1" smtClean="0"/>
              <a:t>ház-aim</a:t>
            </a:r>
            <a:r>
              <a:rPr lang="tr-TR" dirty="0" smtClean="0"/>
              <a:t> </a:t>
            </a:r>
            <a:r>
              <a:rPr lang="tr-TR" dirty="0"/>
              <a:t>(evlerim)		</a:t>
            </a:r>
          </a:p>
          <a:p>
            <a:r>
              <a:rPr lang="tr-TR" dirty="0" err="1"/>
              <a:t>könyv-eid</a:t>
            </a:r>
            <a:r>
              <a:rPr lang="tr-TR" dirty="0"/>
              <a:t> (kitapların			</a:t>
            </a:r>
            <a:r>
              <a:rPr lang="tr-TR" dirty="0" err="1"/>
              <a:t>ház-aid</a:t>
            </a:r>
            <a:r>
              <a:rPr lang="tr-TR" dirty="0"/>
              <a:t> (evlerin)</a:t>
            </a:r>
          </a:p>
          <a:p>
            <a:r>
              <a:rPr lang="tr-TR" dirty="0" err="1"/>
              <a:t>könyv-ei</a:t>
            </a:r>
            <a:r>
              <a:rPr lang="tr-TR" dirty="0"/>
              <a:t> (kitapları)			</a:t>
            </a:r>
            <a:r>
              <a:rPr lang="tr-TR" dirty="0" err="1"/>
              <a:t>ház-ai</a:t>
            </a:r>
            <a:r>
              <a:rPr lang="tr-TR" dirty="0"/>
              <a:t> (evleri)</a:t>
            </a:r>
          </a:p>
          <a:p>
            <a:r>
              <a:rPr lang="tr-TR" dirty="0" err="1"/>
              <a:t>könyv-eink</a:t>
            </a:r>
            <a:r>
              <a:rPr lang="tr-TR" dirty="0"/>
              <a:t> (kitaplarımız)		</a:t>
            </a:r>
            <a:r>
              <a:rPr lang="tr-TR" dirty="0" err="1"/>
              <a:t>ház-aink</a:t>
            </a:r>
            <a:r>
              <a:rPr lang="tr-TR" dirty="0"/>
              <a:t> (</a:t>
            </a:r>
            <a:r>
              <a:rPr lang="tr-TR" dirty="0" err="1"/>
              <a:t>evilermiz</a:t>
            </a:r>
            <a:r>
              <a:rPr lang="tr-TR" dirty="0"/>
              <a:t>)</a:t>
            </a:r>
          </a:p>
          <a:p>
            <a:r>
              <a:rPr lang="tr-TR" dirty="0" err="1"/>
              <a:t>könyv-eitek</a:t>
            </a:r>
            <a:r>
              <a:rPr lang="tr-TR" dirty="0"/>
              <a:t> (kitaplarınız)		</a:t>
            </a:r>
            <a:r>
              <a:rPr lang="tr-TR" dirty="0" err="1"/>
              <a:t>ház-aitok</a:t>
            </a:r>
            <a:r>
              <a:rPr lang="tr-TR" dirty="0"/>
              <a:t> (evleriniz)</a:t>
            </a:r>
          </a:p>
          <a:p>
            <a:r>
              <a:rPr lang="tr-TR" dirty="0" err="1"/>
              <a:t>könyv-eik</a:t>
            </a:r>
            <a:r>
              <a:rPr lang="tr-TR" dirty="0"/>
              <a:t>(kitapları)			</a:t>
            </a:r>
            <a:r>
              <a:rPr lang="tr-TR" dirty="0" err="1"/>
              <a:t>ház-aik</a:t>
            </a:r>
            <a:r>
              <a:rPr lang="tr-TR" dirty="0"/>
              <a:t> (evleri)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8155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gyerek-eim</a:t>
            </a:r>
            <a:r>
              <a:rPr lang="tr-TR" dirty="0"/>
              <a:t> (çocuklarım)</a:t>
            </a:r>
          </a:p>
          <a:p>
            <a:r>
              <a:rPr lang="tr-TR" dirty="0" err="1"/>
              <a:t>gyerek-eid</a:t>
            </a:r>
            <a:r>
              <a:rPr lang="tr-TR" dirty="0"/>
              <a:t> (çocukların)</a:t>
            </a:r>
          </a:p>
          <a:p>
            <a:r>
              <a:rPr lang="tr-TR" dirty="0" err="1"/>
              <a:t>gyerek-ei</a:t>
            </a:r>
            <a:r>
              <a:rPr lang="tr-TR" dirty="0"/>
              <a:t> (çocukları)</a:t>
            </a:r>
          </a:p>
          <a:p>
            <a:r>
              <a:rPr lang="tr-TR" dirty="0" err="1"/>
              <a:t>gyerek-eink</a:t>
            </a:r>
            <a:r>
              <a:rPr lang="tr-TR" dirty="0"/>
              <a:t> (çocuklarımız)</a:t>
            </a:r>
          </a:p>
          <a:p>
            <a:r>
              <a:rPr lang="tr-TR" dirty="0" err="1"/>
              <a:t>gyerek-eitek</a:t>
            </a:r>
            <a:r>
              <a:rPr lang="tr-TR" dirty="0"/>
              <a:t> (çocuklarınız)</a:t>
            </a:r>
          </a:p>
          <a:p>
            <a:r>
              <a:rPr lang="tr-TR" dirty="0" err="1"/>
              <a:t>gyerek-eik</a:t>
            </a:r>
            <a:r>
              <a:rPr lang="tr-TR" dirty="0"/>
              <a:t> (çocukları)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9995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erdő</a:t>
            </a:r>
            <a:r>
              <a:rPr lang="tr-TR" dirty="0"/>
              <a:t>, </a:t>
            </a:r>
            <a:r>
              <a:rPr lang="tr-TR" dirty="0" err="1"/>
              <a:t>kő</a:t>
            </a:r>
            <a:r>
              <a:rPr lang="tr-TR" dirty="0"/>
              <a:t>, </a:t>
            </a:r>
            <a:r>
              <a:rPr lang="tr-TR" dirty="0" err="1"/>
              <a:t>barát</a:t>
            </a:r>
            <a:r>
              <a:rPr lang="tr-TR" dirty="0"/>
              <a:t>, </a:t>
            </a:r>
            <a:r>
              <a:rPr lang="tr-TR" dirty="0" err="1"/>
              <a:t>kés</a:t>
            </a:r>
            <a:r>
              <a:rPr lang="tr-TR" dirty="0"/>
              <a:t>, </a:t>
            </a:r>
            <a:r>
              <a:rPr lang="tr-TR" dirty="0" err="1"/>
              <a:t>nyelv</a:t>
            </a:r>
            <a:r>
              <a:rPr lang="tr-TR" dirty="0"/>
              <a:t>, </a:t>
            </a:r>
            <a:r>
              <a:rPr lang="tr-TR" dirty="0" err="1"/>
              <a:t>füzet</a:t>
            </a:r>
            <a:r>
              <a:rPr lang="tr-TR" dirty="0"/>
              <a:t>, </a:t>
            </a:r>
            <a:r>
              <a:rPr lang="tr-TR" dirty="0" err="1"/>
              <a:t>autó</a:t>
            </a:r>
            <a:r>
              <a:rPr lang="tr-TR" dirty="0"/>
              <a:t>, </a:t>
            </a:r>
            <a:r>
              <a:rPr lang="tr-TR" dirty="0" err="1"/>
              <a:t>kéz</a:t>
            </a:r>
            <a:r>
              <a:rPr lang="tr-TR" dirty="0"/>
              <a:t>, </a:t>
            </a:r>
            <a:r>
              <a:rPr lang="tr-TR" dirty="0" err="1"/>
              <a:t>pad</a:t>
            </a:r>
            <a:r>
              <a:rPr lang="tr-TR" dirty="0"/>
              <a:t>, </a:t>
            </a:r>
            <a:r>
              <a:rPr lang="tr-TR" dirty="0" err="1"/>
              <a:t>vödör</a:t>
            </a:r>
            <a:r>
              <a:rPr lang="tr-TR" dirty="0"/>
              <a:t>, terem, </a:t>
            </a:r>
            <a:r>
              <a:rPr lang="tr-TR" dirty="0" err="1"/>
              <a:t>idő</a:t>
            </a:r>
            <a:r>
              <a:rPr lang="tr-TR" dirty="0"/>
              <a:t>, </a:t>
            </a:r>
            <a:r>
              <a:rPr lang="tr-TR" dirty="0" err="1"/>
              <a:t>föld</a:t>
            </a:r>
            <a:r>
              <a:rPr lang="tr-TR" dirty="0"/>
              <a:t>, </a:t>
            </a:r>
            <a:r>
              <a:rPr lang="tr-TR" dirty="0" err="1"/>
              <a:t>gyermek</a:t>
            </a:r>
            <a:r>
              <a:rPr lang="tr-TR" dirty="0"/>
              <a:t>, </a:t>
            </a:r>
            <a:r>
              <a:rPr lang="tr-TR" dirty="0" err="1"/>
              <a:t>madár</a:t>
            </a:r>
            <a:r>
              <a:rPr lang="tr-TR" dirty="0"/>
              <a:t>, </a:t>
            </a:r>
            <a:r>
              <a:rPr lang="tr-TR" dirty="0" err="1"/>
              <a:t>pohár</a:t>
            </a:r>
            <a:r>
              <a:rPr lang="tr-TR" dirty="0"/>
              <a:t>, </a:t>
            </a:r>
            <a:r>
              <a:rPr lang="tr-TR" dirty="0" err="1"/>
              <a:t>ökör</a:t>
            </a:r>
            <a:r>
              <a:rPr lang="tr-TR" dirty="0"/>
              <a:t>, </a:t>
            </a:r>
            <a:r>
              <a:rPr lang="tr-TR" dirty="0" err="1"/>
              <a:t>titok</a:t>
            </a:r>
            <a:r>
              <a:rPr lang="tr-TR" dirty="0"/>
              <a:t>, </a:t>
            </a:r>
            <a:r>
              <a:rPr lang="tr-TR" dirty="0" err="1"/>
              <a:t>bokor</a:t>
            </a:r>
            <a:r>
              <a:rPr lang="tr-TR" dirty="0"/>
              <a:t>, </a:t>
            </a:r>
            <a:r>
              <a:rPr lang="tr-TR" dirty="0" err="1"/>
              <a:t>ég</a:t>
            </a:r>
            <a:r>
              <a:rPr lang="tr-TR" dirty="0"/>
              <a:t>, </a:t>
            </a:r>
            <a:r>
              <a:rPr lang="tr-TR" dirty="0" err="1"/>
              <a:t>falu</a:t>
            </a:r>
            <a:r>
              <a:rPr lang="tr-TR" dirty="0"/>
              <a:t>, </a:t>
            </a:r>
            <a:r>
              <a:rPr lang="tr-TR" dirty="0" err="1"/>
              <a:t>hely</a:t>
            </a:r>
            <a:r>
              <a:rPr lang="tr-TR" dirty="0"/>
              <a:t>, </a:t>
            </a:r>
            <a:r>
              <a:rPr lang="tr-TR" dirty="0" err="1"/>
              <a:t>erdő</a:t>
            </a:r>
            <a:r>
              <a:rPr lang="tr-TR" dirty="0"/>
              <a:t>, </a:t>
            </a:r>
            <a:r>
              <a:rPr lang="tr-TR" dirty="0" err="1"/>
              <a:t>unoka</a:t>
            </a:r>
            <a:r>
              <a:rPr lang="tr-TR" dirty="0"/>
              <a:t>, </a:t>
            </a:r>
            <a:r>
              <a:rPr lang="tr-TR" dirty="0" err="1"/>
              <a:t>tő</a:t>
            </a:r>
            <a:r>
              <a:rPr lang="tr-TR" dirty="0"/>
              <a:t>, hal, </a:t>
            </a:r>
            <a:r>
              <a:rPr lang="tr-TR" dirty="0" err="1"/>
              <a:t>ember</a:t>
            </a:r>
            <a:r>
              <a:rPr lang="tr-TR" dirty="0"/>
              <a:t>, </a:t>
            </a:r>
            <a:r>
              <a:rPr lang="tr-TR" dirty="0" err="1"/>
              <a:t>kalap</a:t>
            </a:r>
            <a:r>
              <a:rPr lang="tr-TR" dirty="0"/>
              <a:t>, </a:t>
            </a:r>
            <a:r>
              <a:rPr lang="tr-TR" dirty="0" err="1"/>
              <a:t>barát</a:t>
            </a:r>
            <a:r>
              <a:rPr lang="tr-TR" dirty="0"/>
              <a:t>, </a:t>
            </a:r>
            <a:r>
              <a:rPr lang="tr-TR" dirty="0" err="1"/>
              <a:t>törzs</a:t>
            </a:r>
            <a:r>
              <a:rPr lang="tr-TR" dirty="0"/>
              <a:t>, </a:t>
            </a:r>
            <a:r>
              <a:rPr lang="tr-TR" dirty="0" err="1"/>
              <a:t>kút</a:t>
            </a:r>
            <a:r>
              <a:rPr lang="tr-TR" dirty="0"/>
              <a:t>, </a:t>
            </a:r>
            <a:r>
              <a:rPr lang="tr-TR" dirty="0" err="1"/>
              <a:t>víz</a:t>
            </a:r>
            <a:r>
              <a:rPr lang="tr-TR" dirty="0"/>
              <a:t>, </a:t>
            </a:r>
            <a:r>
              <a:rPr lang="tr-TR" dirty="0" err="1"/>
              <a:t>tél</a:t>
            </a:r>
            <a:r>
              <a:rPr lang="tr-TR" dirty="0"/>
              <a:t>, </a:t>
            </a:r>
            <a:r>
              <a:rPr lang="tr-TR" dirty="0" err="1"/>
              <a:t>levél</a:t>
            </a:r>
            <a:r>
              <a:rPr lang="tr-TR" dirty="0"/>
              <a:t>, kenyér, </a:t>
            </a:r>
            <a:r>
              <a:rPr lang="tr-TR" dirty="0" err="1"/>
              <a:t>nyár</a:t>
            </a:r>
            <a:r>
              <a:rPr lang="tr-TR" dirty="0"/>
              <a:t>, </a:t>
            </a:r>
            <a:r>
              <a:rPr lang="tr-TR" dirty="0" err="1"/>
              <a:t>lélek</a:t>
            </a:r>
            <a:r>
              <a:rPr lang="tr-TR" dirty="0"/>
              <a:t>, </a:t>
            </a:r>
            <a:r>
              <a:rPr lang="tr-TR" dirty="0" err="1"/>
              <a:t>alkalom</a:t>
            </a:r>
            <a:r>
              <a:rPr lang="tr-TR" dirty="0"/>
              <a:t>, </a:t>
            </a:r>
            <a:r>
              <a:rPr lang="tr-TR" dirty="0" err="1"/>
              <a:t>papír</a:t>
            </a:r>
            <a:r>
              <a:rPr lang="tr-TR" dirty="0"/>
              <a:t>, </a:t>
            </a:r>
            <a:r>
              <a:rPr lang="tr-TR" dirty="0" err="1"/>
              <a:t>tyúk</a:t>
            </a:r>
            <a:r>
              <a:rPr lang="tr-TR" dirty="0"/>
              <a:t>, </a:t>
            </a:r>
            <a:r>
              <a:rPr lang="tr-TR" dirty="0" err="1"/>
              <a:t>szomszéd</a:t>
            </a:r>
            <a:r>
              <a:rPr lang="tr-TR" dirty="0"/>
              <a:t>, kert vb. sözcüklerin ç. iyelik çekimleri ve istisnai durumların açıklanması (</a:t>
            </a:r>
            <a:r>
              <a:rPr lang="tr-TR" dirty="0" err="1"/>
              <a:t>többes</a:t>
            </a:r>
            <a:r>
              <a:rPr lang="tr-TR" dirty="0"/>
              <a:t> </a:t>
            </a:r>
            <a:r>
              <a:rPr lang="tr-TR" dirty="0" err="1"/>
              <a:t>birtokos</a:t>
            </a:r>
            <a:r>
              <a:rPr lang="tr-TR" dirty="0"/>
              <a:t> jel).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0188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Dikkat edilmesi gereken en önemli husus ise çoğul iyelik durumudur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Zira Türkçede çoğul iyelik durumu </a:t>
            </a:r>
            <a:r>
              <a:rPr lang="tr-TR" dirty="0" err="1"/>
              <a:t>sözcük+çoğul</a:t>
            </a:r>
            <a:r>
              <a:rPr lang="tr-TR" dirty="0"/>
              <a:t> </a:t>
            </a:r>
            <a:r>
              <a:rPr lang="tr-TR" dirty="0" err="1"/>
              <a:t>eki+iyelik</a:t>
            </a:r>
            <a:r>
              <a:rPr lang="tr-TR" dirty="0"/>
              <a:t> (</a:t>
            </a:r>
            <a:r>
              <a:rPr lang="tr-TR" dirty="0" err="1"/>
              <a:t>kitap+lar+ım</a:t>
            </a:r>
            <a:r>
              <a:rPr lang="tr-TR" dirty="0"/>
              <a:t>) eki ile yapılırken, Macarcada çoğul iyelik için çoğul eki </a:t>
            </a:r>
            <a:r>
              <a:rPr lang="tr-TR" dirty="0" err="1"/>
              <a:t>többes</a:t>
            </a:r>
            <a:r>
              <a:rPr lang="tr-TR" dirty="0"/>
              <a:t> jel kullanılmaz, bunun yerine çoğul iyelik ek biçimleri </a:t>
            </a:r>
            <a:r>
              <a:rPr lang="tr-TR" dirty="0" smtClean="0"/>
              <a:t>kullanılır</a:t>
            </a:r>
          </a:p>
          <a:p>
            <a:pPr marL="0" indent="0" algn="just">
              <a:buNone/>
            </a:pP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 smtClean="0"/>
              <a:t>könyv+eim</a:t>
            </a:r>
            <a:r>
              <a:rPr lang="tr-TR" dirty="0" smtClean="0"/>
              <a:t> - </a:t>
            </a:r>
            <a:r>
              <a:rPr lang="tr-TR" dirty="0" err="1" smtClean="0"/>
              <a:t>kitap+larım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9427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Tekil iyelik (</a:t>
            </a:r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birtok</a:t>
            </a:r>
            <a:r>
              <a:rPr lang="tr-TR" dirty="0"/>
              <a:t>/ </a:t>
            </a:r>
            <a:r>
              <a:rPr lang="tr-TR" dirty="0" err="1"/>
              <a:t>egyes</a:t>
            </a:r>
            <a:r>
              <a:rPr lang="tr-TR" dirty="0"/>
              <a:t> </a:t>
            </a:r>
            <a:r>
              <a:rPr lang="tr-TR" dirty="0" err="1"/>
              <a:t>birtokos</a:t>
            </a:r>
            <a:r>
              <a:rPr lang="tr-TR" dirty="0"/>
              <a:t> jel) eklerini şu şekilde gösterebiliriz:</a:t>
            </a:r>
          </a:p>
        </p:txBody>
      </p:sp>
    </p:spTree>
    <p:extLst>
      <p:ext uri="{BB962C8B-B14F-4D97-AF65-F5344CB8AC3E}">
        <p14:creationId xmlns:p14="http://schemas.microsoft.com/office/powerpoint/2010/main" val="3306477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9085248"/>
              </p:ext>
            </p:extLst>
          </p:nvPr>
        </p:nvGraphicFramePr>
        <p:xfrm>
          <a:off x="2006221" y="2538485"/>
          <a:ext cx="8202304" cy="3138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9136"/>
                <a:gridCol w="5553168"/>
              </a:tblGrid>
              <a:tr h="523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1. Tekil Şahıs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-m, -am, -em, -om, -</a:t>
                      </a:r>
                      <a:r>
                        <a:rPr lang="tr-TR" sz="1200" dirty="0" err="1">
                          <a:effectLst/>
                        </a:rPr>
                        <a:t>öm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3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2. Tekil Şahıs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-d, -ad, -ed, -od, -öd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3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3. Tekil Şahıs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ja</a:t>
                      </a:r>
                      <a:r>
                        <a:rPr lang="tr-TR" sz="1200" dirty="0">
                          <a:effectLst/>
                        </a:rPr>
                        <a:t>, -je; -a, -e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3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1. Çoğul Şahıs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nk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unk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ünk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3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2. Çoğul Şahıs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-tok, -tek, -tök; -atok, -etek, -otok, -ötök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3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3. Çoğul Şahıs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juk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jük</a:t>
                      </a:r>
                      <a:r>
                        <a:rPr lang="tr-TR" sz="1200" dirty="0">
                          <a:effectLst/>
                        </a:rPr>
                        <a:t>; -</a:t>
                      </a:r>
                      <a:r>
                        <a:rPr lang="tr-TR" sz="1200" dirty="0" err="1">
                          <a:effectLst/>
                        </a:rPr>
                        <a:t>uk</a:t>
                      </a:r>
                      <a:r>
                        <a:rPr lang="tr-TR" sz="1200" dirty="0">
                          <a:effectLst/>
                        </a:rPr>
                        <a:t>, </a:t>
                      </a:r>
                      <a:r>
                        <a:rPr lang="tr-TR" sz="1200" dirty="0" err="1">
                          <a:effectLst/>
                        </a:rPr>
                        <a:t>ük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771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 err="1"/>
              <a:t>könyv</a:t>
            </a:r>
            <a:r>
              <a:rPr lang="tr-TR" dirty="0"/>
              <a:t>-em (kitabım)		</a:t>
            </a:r>
            <a:r>
              <a:rPr lang="tr-TR" dirty="0" err="1"/>
              <a:t>ház</a:t>
            </a:r>
            <a:r>
              <a:rPr lang="tr-TR" dirty="0"/>
              <a:t>-am (evim)		</a:t>
            </a:r>
          </a:p>
          <a:p>
            <a:r>
              <a:rPr lang="tr-TR" dirty="0" err="1"/>
              <a:t>könyv-ed</a:t>
            </a:r>
            <a:r>
              <a:rPr lang="tr-TR" dirty="0"/>
              <a:t> (kitabın)		</a:t>
            </a:r>
            <a:r>
              <a:rPr lang="tr-TR" dirty="0" err="1" smtClean="0"/>
              <a:t>ház</a:t>
            </a:r>
            <a:r>
              <a:rPr lang="tr-TR" dirty="0" smtClean="0"/>
              <a:t>-ad (</a:t>
            </a:r>
            <a:r>
              <a:rPr lang="tr-TR" dirty="0"/>
              <a:t>evin)</a:t>
            </a:r>
          </a:p>
          <a:p>
            <a:r>
              <a:rPr lang="tr-TR" dirty="0" err="1"/>
              <a:t>könyv</a:t>
            </a:r>
            <a:r>
              <a:rPr lang="tr-TR" dirty="0"/>
              <a:t>-e (kitabı)			</a:t>
            </a:r>
            <a:r>
              <a:rPr lang="tr-TR" dirty="0" err="1"/>
              <a:t>ház</a:t>
            </a:r>
            <a:r>
              <a:rPr lang="tr-TR" dirty="0"/>
              <a:t>-a (evi)</a:t>
            </a:r>
          </a:p>
          <a:p>
            <a:r>
              <a:rPr lang="tr-TR" dirty="0" err="1"/>
              <a:t>könyv-ünk</a:t>
            </a:r>
            <a:r>
              <a:rPr lang="tr-TR" dirty="0"/>
              <a:t> (kitabımız)		</a:t>
            </a:r>
            <a:r>
              <a:rPr lang="tr-TR" dirty="0" err="1"/>
              <a:t>ház-unk</a:t>
            </a:r>
            <a:r>
              <a:rPr lang="tr-TR" dirty="0"/>
              <a:t> (evimiz)</a:t>
            </a:r>
          </a:p>
          <a:p>
            <a:r>
              <a:rPr lang="tr-TR" dirty="0" err="1"/>
              <a:t>könyv</a:t>
            </a:r>
            <a:r>
              <a:rPr lang="tr-TR" dirty="0"/>
              <a:t>-etek (kitabınız)		</a:t>
            </a:r>
            <a:r>
              <a:rPr lang="tr-TR" dirty="0" err="1"/>
              <a:t>ház-atok</a:t>
            </a:r>
            <a:r>
              <a:rPr lang="tr-TR" dirty="0"/>
              <a:t> (eviniz)</a:t>
            </a:r>
          </a:p>
          <a:p>
            <a:r>
              <a:rPr lang="tr-TR" dirty="0" err="1"/>
              <a:t>könyv-ük</a:t>
            </a:r>
            <a:r>
              <a:rPr lang="tr-TR" dirty="0"/>
              <a:t> (kitapları)		</a:t>
            </a:r>
            <a:r>
              <a:rPr lang="tr-TR" dirty="0" err="1" smtClean="0"/>
              <a:t>ház-uk</a:t>
            </a:r>
            <a:r>
              <a:rPr lang="tr-TR" dirty="0" smtClean="0"/>
              <a:t> </a:t>
            </a:r>
            <a:r>
              <a:rPr lang="tr-TR" dirty="0"/>
              <a:t>(evleri)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564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gyerek</a:t>
            </a:r>
            <a:r>
              <a:rPr lang="tr-TR" dirty="0"/>
              <a:t>-em (çocuğum)</a:t>
            </a:r>
          </a:p>
          <a:p>
            <a:r>
              <a:rPr lang="tr-TR" dirty="0" err="1"/>
              <a:t>gyerek-ed</a:t>
            </a:r>
            <a:r>
              <a:rPr lang="tr-TR" dirty="0"/>
              <a:t> (çocuğun)</a:t>
            </a:r>
          </a:p>
          <a:p>
            <a:r>
              <a:rPr lang="tr-TR" dirty="0" err="1"/>
              <a:t>gyerek</a:t>
            </a:r>
            <a:r>
              <a:rPr lang="tr-TR" dirty="0"/>
              <a:t>-e (çocuğu)</a:t>
            </a:r>
          </a:p>
          <a:p>
            <a:r>
              <a:rPr lang="tr-TR" dirty="0" err="1"/>
              <a:t>gyerek-ünk</a:t>
            </a:r>
            <a:r>
              <a:rPr lang="tr-TR" dirty="0"/>
              <a:t> (çocuğumuz)</a:t>
            </a:r>
          </a:p>
          <a:p>
            <a:r>
              <a:rPr lang="tr-TR" dirty="0" err="1"/>
              <a:t>gyerek</a:t>
            </a:r>
            <a:r>
              <a:rPr lang="tr-TR" dirty="0"/>
              <a:t>-etek (çocuğunuz)</a:t>
            </a:r>
          </a:p>
          <a:p>
            <a:r>
              <a:rPr lang="tr-TR" dirty="0" err="1"/>
              <a:t>gyerek-ük</a:t>
            </a:r>
            <a:r>
              <a:rPr lang="tr-TR" dirty="0"/>
              <a:t> (çocukları)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679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0485200"/>
              </p:ext>
            </p:extLst>
          </p:nvPr>
        </p:nvGraphicFramePr>
        <p:xfrm>
          <a:off x="1596789" y="2238233"/>
          <a:ext cx="7888404" cy="3261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9517"/>
                <a:gridCol w="1836925"/>
                <a:gridCol w="2110981"/>
                <a:gridCol w="2110981"/>
              </a:tblGrid>
              <a:tr h="8210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hajó (gemi)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ló (at)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kalap (şapka)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levél (mektup)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002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hajóm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</a:t>
                      </a:r>
                      <a:r>
                        <a:rPr lang="tr-TR" sz="1200" u="sng">
                          <a:effectLst/>
                        </a:rPr>
                        <a:t>o</a:t>
                      </a:r>
                      <a:r>
                        <a:rPr lang="tr-TR" sz="1200">
                          <a:effectLst/>
                        </a:rPr>
                        <a:t>vam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kalapom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levelem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002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hajód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lovad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kalapod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leveled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002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hajója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lova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kalapja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levele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00217">
                <a:tc>
                  <a:txBody>
                    <a:bodyPr/>
                    <a:lstStyle/>
                    <a:p>
                      <a:pPr marL="449580" indent="-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hajónk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lovunk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kalapunk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levelünk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002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hajótok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lovatok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kalapatok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leveletek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9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hajójuk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lovuk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kalapjuk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levelük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080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85772"/>
              </p:ext>
            </p:extLst>
          </p:nvPr>
        </p:nvGraphicFramePr>
        <p:xfrm>
          <a:off x="1473957" y="1842450"/>
          <a:ext cx="6714700" cy="36712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9877"/>
                <a:gridCol w="2045043"/>
                <a:gridCol w="3079780"/>
              </a:tblGrid>
              <a:tr h="818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 (eser)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cipő</a:t>
                      </a:r>
                      <a:r>
                        <a:rPr lang="tr-TR" sz="1200" dirty="0">
                          <a:effectLst/>
                        </a:rPr>
                        <a:t> (ayakkabı)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anya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anne)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989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művem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cipőm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anyám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989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műved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cipőd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anyád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989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műve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cipője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anyja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989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művünk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cipőnk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anyunk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18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művetek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cipőtek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anyatok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8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művük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cipőjük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anyjuk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869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erdő</a:t>
            </a:r>
            <a:r>
              <a:rPr lang="tr-TR" dirty="0"/>
              <a:t>, </a:t>
            </a:r>
            <a:r>
              <a:rPr lang="tr-TR" dirty="0" err="1"/>
              <a:t>kő</a:t>
            </a:r>
            <a:r>
              <a:rPr lang="tr-TR" dirty="0"/>
              <a:t>, </a:t>
            </a:r>
            <a:r>
              <a:rPr lang="tr-TR" dirty="0" err="1"/>
              <a:t>barát</a:t>
            </a:r>
            <a:r>
              <a:rPr lang="tr-TR" dirty="0"/>
              <a:t>, </a:t>
            </a:r>
            <a:r>
              <a:rPr lang="tr-TR" dirty="0" err="1"/>
              <a:t>kés</a:t>
            </a:r>
            <a:r>
              <a:rPr lang="tr-TR" dirty="0"/>
              <a:t>, </a:t>
            </a:r>
            <a:r>
              <a:rPr lang="tr-TR" dirty="0" err="1"/>
              <a:t>nyelv</a:t>
            </a:r>
            <a:r>
              <a:rPr lang="tr-TR" dirty="0"/>
              <a:t>, </a:t>
            </a:r>
            <a:r>
              <a:rPr lang="tr-TR" dirty="0" err="1"/>
              <a:t>füzet</a:t>
            </a:r>
            <a:r>
              <a:rPr lang="tr-TR" dirty="0"/>
              <a:t>, </a:t>
            </a:r>
            <a:r>
              <a:rPr lang="tr-TR" dirty="0" err="1"/>
              <a:t>autó</a:t>
            </a:r>
            <a:r>
              <a:rPr lang="tr-TR" dirty="0"/>
              <a:t>, </a:t>
            </a:r>
            <a:r>
              <a:rPr lang="tr-TR" dirty="0" err="1"/>
              <a:t>kéz</a:t>
            </a:r>
            <a:r>
              <a:rPr lang="tr-TR" dirty="0"/>
              <a:t>, </a:t>
            </a:r>
            <a:r>
              <a:rPr lang="tr-TR" dirty="0" err="1"/>
              <a:t>pad</a:t>
            </a:r>
            <a:r>
              <a:rPr lang="tr-TR" dirty="0"/>
              <a:t>, </a:t>
            </a:r>
            <a:r>
              <a:rPr lang="tr-TR" dirty="0" err="1"/>
              <a:t>vödör</a:t>
            </a:r>
            <a:r>
              <a:rPr lang="tr-TR" dirty="0"/>
              <a:t>, terem, </a:t>
            </a:r>
            <a:r>
              <a:rPr lang="tr-TR" dirty="0" err="1"/>
              <a:t>idő</a:t>
            </a:r>
            <a:r>
              <a:rPr lang="tr-TR" dirty="0"/>
              <a:t>, </a:t>
            </a:r>
            <a:r>
              <a:rPr lang="tr-TR" dirty="0" err="1"/>
              <a:t>föld</a:t>
            </a:r>
            <a:r>
              <a:rPr lang="tr-TR" dirty="0"/>
              <a:t>, </a:t>
            </a:r>
            <a:r>
              <a:rPr lang="tr-TR" dirty="0" err="1"/>
              <a:t>gyermek</a:t>
            </a:r>
            <a:r>
              <a:rPr lang="tr-TR" dirty="0"/>
              <a:t>, </a:t>
            </a:r>
            <a:r>
              <a:rPr lang="tr-TR" dirty="0" err="1"/>
              <a:t>madár</a:t>
            </a:r>
            <a:r>
              <a:rPr lang="tr-TR" dirty="0"/>
              <a:t>, </a:t>
            </a:r>
            <a:r>
              <a:rPr lang="tr-TR" dirty="0" err="1"/>
              <a:t>pohár</a:t>
            </a:r>
            <a:r>
              <a:rPr lang="tr-TR" dirty="0"/>
              <a:t>, </a:t>
            </a:r>
            <a:r>
              <a:rPr lang="tr-TR" dirty="0" err="1"/>
              <a:t>ökör</a:t>
            </a:r>
            <a:r>
              <a:rPr lang="tr-TR" dirty="0"/>
              <a:t>, </a:t>
            </a:r>
            <a:r>
              <a:rPr lang="tr-TR" dirty="0" err="1"/>
              <a:t>titok</a:t>
            </a:r>
            <a:r>
              <a:rPr lang="tr-TR" dirty="0"/>
              <a:t>, </a:t>
            </a:r>
            <a:r>
              <a:rPr lang="tr-TR" dirty="0" err="1"/>
              <a:t>bokor</a:t>
            </a:r>
            <a:r>
              <a:rPr lang="tr-TR" dirty="0"/>
              <a:t>, </a:t>
            </a:r>
            <a:r>
              <a:rPr lang="tr-TR" dirty="0" err="1"/>
              <a:t>ég</a:t>
            </a:r>
            <a:r>
              <a:rPr lang="tr-TR" dirty="0"/>
              <a:t>, </a:t>
            </a:r>
            <a:r>
              <a:rPr lang="tr-TR" dirty="0" err="1"/>
              <a:t>falu</a:t>
            </a:r>
            <a:r>
              <a:rPr lang="tr-TR" dirty="0"/>
              <a:t>, </a:t>
            </a:r>
            <a:r>
              <a:rPr lang="tr-TR" dirty="0" err="1"/>
              <a:t>hely</a:t>
            </a:r>
            <a:r>
              <a:rPr lang="tr-TR" dirty="0"/>
              <a:t>, </a:t>
            </a:r>
            <a:r>
              <a:rPr lang="tr-TR" dirty="0" err="1"/>
              <a:t>erdő</a:t>
            </a:r>
            <a:r>
              <a:rPr lang="tr-TR" dirty="0"/>
              <a:t>, </a:t>
            </a:r>
            <a:r>
              <a:rPr lang="tr-TR" dirty="0" err="1"/>
              <a:t>unoka</a:t>
            </a:r>
            <a:r>
              <a:rPr lang="tr-TR" dirty="0"/>
              <a:t>, </a:t>
            </a:r>
            <a:r>
              <a:rPr lang="tr-TR" dirty="0" err="1"/>
              <a:t>tő</a:t>
            </a:r>
            <a:r>
              <a:rPr lang="tr-TR" dirty="0"/>
              <a:t>, hal, </a:t>
            </a:r>
            <a:r>
              <a:rPr lang="tr-TR" dirty="0" err="1"/>
              <a:t>ember</a:t>
            </a:r>
            <a:r>
              <a:rPr lang="tr-TR" dirty="0"/>
              <a:t>, </a:t>
            </a:r>
            <a:r>
              <a:rPr lang="tr-TR" dirty="0" err="1"/>
              <a:t>kalap</a:t>
            </a:r>
            <a:r>
              <a:rPr lang="tr-TR" dirty="0"/>
              <a:t>, </a:t>
            </a:r>
            <a:r>
              <a:rPr lang="tr-TR" dirty="0" err="1"/>
              <a:t>barát</a:t>
            </a:r>
            <a:r>
              <a:rPr lang="tr-TR" dirty="0"/>
              <a:t>, </a:t>
            </a:r>
            <a:r>
              <a:rPr lang="tr-TR" dirty="0" err="1"/>
              <a:t>törzs</a:t>
            </a:r>
            <a:r>
              <a:rPr lang="tr-TR" dirty="0"/>
              <a:t>, </a:t>
            </a:r>
            <a:r>
              <a:rPr lang="tr-TR" dirty="0" err="1"/>
              <a:t>kút</a:t>
            </a:r>
            <a:r>
              <a:rPr lang="tr-TR" dirty="0"/>
              <a:t>, </a:t>
            </a:r>
            <a:r>
              <a:rPr lang="tr-TR" dirty="0" err="1"/>
              <a:t>víz</a:t>
            </a:r>
            <a:r>
              <a:rPr lang="tr-TR" dirty="0"/>
              <a:t>, </a:t>
            </a:r>
            <a:r>
              <a:rPr lang="tr-TR" dirty="0" err="1"/>
              <a:t>tél</a:t>
            </a:r>
            <a:r>
              <a:rPr lang="tr-TR" dirty="0"/>
              <a:t>, </a:t>
            </a:r>
            <a:r>
              <a:rPr lang="tr-TR" dirty="0" err="1"/>
              <a:t>levél</a:t>
            </a:r>
            <a:r>
              <a:rPr lang="tr-TR" dirty="0"/>
              <a:t>, kenyér, </a:t>
            </a:r>
            <a:r>
              <a:rPr lang="tr-TR" dirty="0" err="1"/>
              <a:t>nyár</a:t>
            </a:r>
            <a:r>
              <a:rPr lang="tr-TR" dirty="0"/>
              <a:t>, </a:t>
            </a:r>
            <a:r>
              <a:rPr lang="tr-TR" dirty="0" err="1"/>
              <a:t>lélek</a:t>
            </a:r>
            <a:r>
              <a:rPr lang="tr-TR" dirty="0"/>
              <a:t>, </a:t>
            </a:r>
            <a:r>
              <a:rPr lang="tr-TR" dirty="0" err="1"/>
              <a:t>alkalom</a:t>
            </a:r>
            <a:r>
              <a:rPr lang="tr-TR" dirty="0"/>
              <a:t>, </a:t>
            </a:r>
            <a:r>
              <a:rPr lang="tr-TR" dirty="0" err="1"/>
              <a:t>papír</a:t>
            </a:r>
            <a:r>
              <a:rPr lang="tr-TR" dirty="0"/>
              <a:t>, </a:t>
            </a:r>
            <a:r>
              <a:rPr lang="tr-TR" dirty="0" err="1"/>
              <a:t>tyúk</a:t>
            </a:r>
            <a:r>
              <a:rPr lang="tr-TR" dirty="0"/>
              <a:t>, </a:t>
            </a:r>
            <a:r>
              <a:rPr lang="tr-TR" dirty="0" err="1"/>
              <a:t>szomszéd</a:t>
            </a:r>
            <a:r>
              <a:rPr lang="tr-TR" dirty="0"/>
              <a:t>, kert, </a:t>
            </a:r>
            <a:r>
              <a:rPr lang="tr-TR" dirty="0" err="1"/>
              <a:t>golyó</a:t>
            </a:r>
            <a:r>
              <a:rPr lang="tr-TR" dirty="0"/>
              <a:t>, </a:t>
            </a:r>
            <a:r>
              <a:rPr lang="tr-TR" dirty="0" err="1"/>
              <a:t>szék</a:t>
            </a:r>
            <a:r>
              <a:rPr lang="tr-TR" dirty="0"/>
              <a:t>, </a:t>
            </a:r>
            <a:r>
              <a:rPr lang="tr-TR" dirty="0" err="1"/>
              <a:t>zseb</a:t>
            </a:r>
            <a:r>
              <a:rPr lang="tr-TR" dirty="0"/>
              <a:t> vb. sözcüklerin iyelik çekimleri ve istisnai durumların açıklanması (</a:t>
            </a:r>
            <a:r>
              <a:rPr lang="tr-TR" dirty="0" err="1"/>
              <a:t>egyes</a:t>
            </a:r>
            <a:r>
              <a:rPr lang="tr-TR" dirty="0"/>
              <a:t> </a:t>
            </a:r>
            <a:r>
              <a:rPr lang="tr-TR" dirty="0" err="1"/>
              <a:t>birtokos</a:t>
            </a:r>
            <a:r>
              <a:rPr lang="tr-TR" dirty="0"/>
              <a:t> jel).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555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602</Words>
  <Application>Microsoft Office PowerPoint</Application>
  <PresentationFormat>Geniş ekran</PresentationFormat>
  <Paragraphs>116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Sözcük Bilgisi 2.Hafta</vt:lpstr>
      <vt:lpstr>PowerPoint Sunusu</vt:lpstr>
      <vt:lpstr>PowerPoint Sunusu</vt:lpstr>
      <vt:lpstr>PowerPoint Sunusu</vt:lpstr>
      <vt:lpstr>Örnekler: </vt:lpstr>
      <vt:lpstr>Örnekler</vt:lpstr>
      <vt:lpstr>Örnekler</vt:lpstr>
      <vt:lpstr>Örnekler</vt:lpstr>
      <vt:lpstr>Alıştırma</vt:lpstr>
      <vt:lpstr>Çoğul iyelik eklerini (több birtok/többes birtokos jel) şu şekilde gösterebiliriz: </vt:lpstr>
      <vt:lpstr>Örnekler</vt:lpstr>
      <vt:lpstr>Örnekler</vt:lpstr>
      <vt:lpstr>Alıştırmalar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2.Hafta</dc:title>
  <dc:creator>Alpertunga Altaylı</dc:creator>
  <cp:lastModifiedBy>Pc</cp:lastModifiedBy>
  <cp:revision>3</cp:revision>
  <dcterms:created xsi:type="dcterms:W3CDTF">2018-04-01T14:36:09Z</dcterms:created>
  <dcterms:modified xsi:type="dcterms:W3CDTF">2018-04-02T07:51:03Z</dcterms:modified>
</cp:coreProperties>
</file>