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5" r:id="rId7"/>
    <p:sldId id="261" r:id="rId8"/>
    <p:sldId id="262" r:id="rId9"/>
    <p:sldId id="263" r:id="rId10"/>
    <p:sldId id="264" r:id="rId11"/>
    <p:sldId id="279"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499F448-5CA1-4C06-96DA-0723E36D612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163733C2-2BF3-4CE9-A33B-27B09A42C5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A083CF6-6815-4C9B-8C35-3DA201E63B80}"/>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5" name="Alt Bilgi Yer Tutucusu 4">
            <a:extLst>
              <a:ext uri="{FF2B5EF4-FFF2-40B4-BE49-F238E27FC236}">
                <a16:creationId xmlns:a16="http://schemas.microsoft.com/office/drawing/2014/main" id="{7CD74356-D003-4E92-BFD4-56F375B0FEA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DF4341-DC81-4A11-B73C-DF2B444D2989}"/>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377923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176E9A6-98D3-4C62-B893-881A104B92C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58E3D91-E13F-40C3-8054-29A6A329213B}"/>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AF145F4-DB34-41DA-9040-C90EC9E0BD87}"/>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5" name="Alt Bilgi Yer Tutucusu 4">
            <a:extLst>
              <a:ext uri="{FF2B5EF4-FFF2-40B4-BE49-F238E27FC236}">
                <a16:creationId xmlns:a16="http://schemas.microsoft.com/office/drawing/2014/main" id="{B520C594-40F7-4139-B947-FB170BACD9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423EEBB-3FCB-4371-A2AC-2BA90988F58F}"/>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715237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A5FACAC-DA97-447F-B74A-2C87C46BE38E}"/>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E24678A-6CE9-4452-91EF-89F5BD683A95}"/>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9A5480-471B-4536-ACF1-873278E95694}"/>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5" name="Alt Bilgi Yer Tutucusu 4">
            <a:extLst>
              <a:ext uri="{FF2B5EF4-FFF2-40B4-BE49-F238E27FC236}">
                <a16:creationId xmlns:a16="http://schemas.microsoft.com/office/drawing/2014/main" id="{17B184FB-A27C-41DA-A37B-12A7A53D553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8AAFC21-D902-4999-AD53-7A02AA575497}"/>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184099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B72F4F-2D6B-443D-A5EB-144C51FAC3F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3AEAD47-773D-4BD5-A703-29005A17B4E1}"/>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C60A13A-6C4F-4767-AE75-2429A003B0C3}"/>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5" name="Alt Bilgi Yer Tutucusu 4">
            <a:extLst>
              <a:ext uri="{FF2B5EF4-FFF2-40B4-BE49-F238E27FC236}">
                <a16:creationId xmlns:a16="http://schemas.microsoft.com/office/drawing/2014/main" id="{83DF9949-AFB0-4D66-A393-DF928162267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B7B9A1-5C6B-48BC-9EAF-718D6B66FBBA}"/>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2128776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CD73ACE-DA3A-4F98-A91E-73B52F7AA24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354433E-2650-4048-8D7A-F334BF4ED1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21C2E3A6-E07A-4C0C-9C57-61481A5E3257}"/>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5" name="Alt Bilgi Yer Tutucusu 4">
            <a:extLst>
              <a:ext uri="{FF2B5EF4-FFF2-40B4-BE49-F238E27FC236}">
                <a16:creationId xmlns:a16="http://schemas.microsoft.com/office/drawing/2014/main" id="{94394E87-C265-4D32-A804-B9DB60DC64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E182F44-1C04-4BBC-9D81-4C0D05009F35}"/>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2448462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7F4C78-7560-4CCA-BA10-036D33067F7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0B9C9E6-8912-418E-97FD-A6D9CBA3E200}"/>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C28A58D-CBD8-4A0C-A30C-69B705C7458C}"/>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984E80CA-0A43-40F3-BCA8-A2C140E0CFF0}"/>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6" name="Alt Bilgi Yer Tutucusu 5">
            <a:extLst>
              <a:ext uri="{FF2B5EF4-FFF2-40B4-BE49-F238E27FC236}">
                <a16:creationId xmlns:a16="http://schemas.microsoft.com/office/drawing/2014/main" id="{10108006-BC99-49D9-8181-1B8C7637AF6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0001A9D-216E-4EB4-8D46-B85F0C5330E6}"/>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1304648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A0B4EDC-F490-466C-A5A4-F810BADACB81}"/>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3E17C3C-167E-4DF8-8BC8-B8E117192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56B5E4DA-011D-49F4-B63A-A38BA07DBA24}"/>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0A4BAEFF-FA2E-423B-8CD4-BB2036E365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2A9BA161-7E62-44CC-8A82-614018A51DDB}"/>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ADC27C7-2291-412E-A39A-7C1E34E99D7E}"/>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8" name="Alt Bilgi Yer Tutucusu 7">
            <a:extLst>
              <a:ext uri="{FF2B5EF4-FFF2-40B4-BE49-F238E27FC236}">
                <a16:creationId xmlns:a16="http://schemas.microsoft.com/office/drawing/2014/main" id="{C9ADED66-4724-4196-8BA2-C8031CDC3505}"/>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632745C-0236-4FCD-A149-5258C56CDB27}"/>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2901933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BE01A90-735C-423C-B73F-865955840BB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E8F7FF4A-3D57-411D-A157-49629FD1EE31}"/>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4" name="Alt Bilgi Yer Tutucusu 3">
            <a:extLst>
              <a:ext uri="{FF2B5EF4-FFF2-40B4-BE49-F238E27FC236}">
                <a16:creationId xmlns:a16="http://schemas.microsoft.com/office/drawing/2014/main" id="{F7A43B1C-A867-4928-A954-1D74AF3FC4A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BFEB76E-4144-4554-B19F-48F27FA876FA}"/>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3622887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62CA82F-A6AB-42EE-9DA9-5233921E109C}"/>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3" name="Alt Bilgi Yer Tutucusu 2">
            <a:extLst>
              <a:ext uri="{FF2B5EF4-FFF2-40B4-BE49-F238E27FC236}">
                <a16:creationId xmlns:a16="http://schemas.microsoft.com/office/drawing/2014/main" id="{2140F798-D34D-4CF6-8DE1-E9DD7AEBDB9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106A9F2C-2EE1-4AF6-A0C0-6890AA9476FD}"/>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3964351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D360A86-303D-44A5-A311-5BC8856A2F3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8091FA3-E6E7-4A65-9333-8B4FDA48F56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F8130D6D-8F19-42F2-AF39-D6AC7D4D2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6869C9F5-89F5-4008-BF00-7196EBBF8127}"/>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6" name="Alt Bilgi Yer Tutucusu 5">
            <a:extLst>
              <a:ext uri="{FF2B5EF4-FFF2-40B4-BE49-F238E27FC236}">
                <a16:creationId xmlns:a16="http://schemas.microsoft.com/office/drawing/2014/main" id="{23E3BEA4-AF3C-48A9-8E4A-17AC4058AB8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56A79CA-AFC7-49FB-A389-8A7CC924B617}"/>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2343782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6828F07-0027-45B1-8C6D-42D223011D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AB493E32-57D5-4FF5-97A5-05856AD995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6769783-5E0F-4CEA-BB29-E2074EF9F7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ABC3C9FD-3FA7-476E-8AA5-036070F23E40}"/>
              </a:ext>
            </a:extLst>
          </p:cNvPr>
          <p:cNvSpPr>
            <a:spLocks noGrp="1"/>
          </p:cNvSpPr>
          <p:nvPr>
            <p:ph type="dt" sz="half" idx="10"/>
          </p:nvPr>
        </p:nvSpPr>
        <p:spPr/>
        <p:txBody>
          <a:bodyPr/>
          <a:lstStyle/>
          <a:p>
            <a:fld id="{CC4DE337-27AD-42C5-ABD4-1FC2A254EED0}" type="datetimeFigureOut">
              <a:rPr lang="tr-TR" smtClean="0"/>
              <a:t>11.11.2023</a:t>
            </a:fld>
            <a:endParaRPr lang="tr-TR"/>
          </a:p>
        </p:txBody>
      </p:sp>
      <p:sp>
        <p:nvSpPr>
          <p:cNvPr id="6" name="Alt Bilgi Yer Tutucusu 5">
            <a:extLst>
              <a:ext uri="{FF2B5EF4-FFF2-40B4-BE49-F238E27FC236}">
                <a16:creationId xmlns:a16="http://schemas.microsoft.com/office/drawing/2014/main" id="{AB7C632E-94ED-4B31-9D62-384CEBC476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A378306-7E5C-4566-A16C-0F2CCD0066D4}"/>
              </a:ext>
            </a:extLst>
          </p:cNvPr>
          <p:cNvSpPr>
            <a:spLocks noGrp="1"/>
          </p:cNvSpPr>
          <p:nvPr>
            <p:ph type="sldNum" sz="quarter" idx="12"/>
          </p:nvPr>
        </p:nvSpPr>
        <p:spPr/>
        <p:txBody>
          <a:bodyPr/>
          <a:lstStyle/>
          <a:p>
            <a:fld id="{37A1D1F9-68F3-40E0-9520-6BCCD97E48D9}" type="slidenum">
              <a:rPr lang="tr-TR" smtClean="0"/>
              <a:t>‹#›</a:t>
            </a:fld>
            <a:endParaRPr lang="tr-TR"/>
          </a:p>
        </p:txBody>
      </p:sp>
    </p:spTree>
    <p:extLst>
      <p:ext uri="{BB962C8B-B14F-4D97-AF65-F5344CB8AC3E}">
        <p14:creationId xmlns:p14="http://schemas.microsoft.com/office/powerpoint/2010/main" val="719750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2E1ABD9-33FB-4660-A2F8-D4BF353345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CE61A73-B6C8-4E8F-85E6-6D0C94B439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731BAD3-B5C5-4268-9A4D-AD96963AEB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DE337-27AD-42C5-ABD4-1FC2A254EED0}" type="datetimeFigureOut">
              <a:rPr lang="tr-TR" smtClean="0"/>
              <a:t>11.11.2023</a:t>
            </a:fld>
            <a:endParaRPr lang="tr-TR"/>
          </a:p>
        </p:txBody>
      </p:sp>
      <p:sp>
        <p:nvSpPr>
          <p:cNvPr id="5" name="Alt Bilgi Yer Tutucusu 4">
            <a:extLst>
              <a:ext uri="{FF2B5EF4-FFF2-40B4-BE49-F238E27FC236}">
                <a16:creationId xmlns:a16="http://schemas.microsoft.com/office/drawing/2014/main" id="{41B384B2-A87A-4726-80ED-99E98C4C7E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E4B2EC5-2B7D-4F7C-9D26-138ADA3CD8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A1D1F9-68F3-40E0-9520-6BCCD97E48D9}" type="slidenum">
              <a:rPr lang="tr-TR" smtClean="0"/>
              <a:t>‹#›</a:t>
            </a:fld>
            <a:endParaRPr lang="tr-TR"/>
          </a:p>
        </p:txBody>
      </p:sp>
    </p:spTree>
    <p:extLst>
      <p:ext uri="{BB962C8B-B14F-4D97-AF65-F5344CB8AC3E}">
        <p14:creationId xmlns:p14="http://schemas.microsoft.com/office/powerpoint/2010/main" val="1235001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mdpi.com/2218-0532/91/1/5"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1AB0D1FC-DB03-49E2-BD58-635D4EF4CE39}"/>
              </a:ext>
            </a:extLst>
          </p:cNvPr>
          <p:cNvSpPr/>
          <p:nvPr/>
        </p:nvSpPr>
        <p:spPr>
          <a:xfrm>
            <a:off x="4323080" y="2153920"/>
            <a:ext cx="3545840" cy="18897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t>Dünya Sağlık Örgütünün </a:t>
            </a:r>
          </a:p>
          <a:p>
            <a:pPr algn="ctr"/>
            <a:r>
              <a:rPr lang="tr-TR" sz="2400" dirty="0" smtClean="0"/>
              <a:t>10</a:t>
            </a:r>
            <a:r>
              <a:rPr lang="tr-TR" sz="2400" dirty="0" smtClean="0"/>
              <a:t> </a:t>
            </a:r>
            <a:r>
              <a:rPr lang="tr-TR" sz="2400" dirty="0"/>
              <a:t>Yıldızlı Eczacı Rolü</a:t>
            </a:r>
          </a:p>
        </p:txBody>
      </p:sp>
      <p:sp>
        <p:nvSpPr>
          <p:cNvPr id="6" name="Yıldız: 5 Nokta 5">
            <a:extLst>
              <a:ext uri="{FF2B5EF4-FFF2-40B4-BE49-F238E27FC236}">
                <a16:creationId xmlns:a16="http://schemas.microsoft.com/office/drawing/2014/main" id="{B8517466-5EBA-4E9F-97F4-81AE45751A70}"/>
              </a:ext>
            </a:extLst>
          </p:cNvPr>
          <p:cNvSpPr/>
          <p:nvPr/>
        </p:nvSpPr>
        <p:spPr>
          <a:xfrm>
            <a:off x="10424160" y="291592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Yıldız: 5 Nokta 6">
            <a:extLst>
              <a:ext uri="{FF2B5EF4-FFF2-40B4-BE49-F238E27FC236}">
                <a16:creationId xmlns:a16="http://schemas.microsoft.com/office/drawing/2014/main" id="{164C4BF1-7031-4EA0-ABE0-AB257B6CFB3F}"/>
              </a:ext>
            </a:extLst>
          </p:cNvPr>
          <p:cNvSpPr/>
          <p:nvPr/>
        </p:nvSpPr>
        <p:spPr>
          <a:xfrm>
            <a:off x="10053320" y="4949706"/>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Yıldız: 5 Nokta 7">
            <a:extLst>
              <a:ext uri="{FF2B5EF4-FFF2-40B4-BE49-F238E27FC236}">
                <a16:creationId xmlns:a16="http://schemas.microsoft.com/office/drawing/2014/main" id="{C785E416-35CF-497E-B45E-6BA275CF21E9}"/>
              </a:ext>
            </a:extLst>
          </p:cNvPr>
          <p:cNvSpPr/>
          <p:nvPr/>
        </p:nvSpPr>
        <p:spPr>
          <a:xfrm>
            <a:off x="8335182" y="5406906"/>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Yıldız: 5 Nokta 8">
            <a:extLst>
              <a:ext uri="{FF2B5EF4-FFF2-40B4-BE49-F238E27FC236}">
                <a16:creationId xmlns:a16="http://schemas.microsoft.com/office/drawing/2014/main" id="{8969A5D5-63E4-4755-B34D-F71AC1069262}"/>
              </a:ext>
            </a:extLst>
          </p:cNvPr>
          <p:cNvSpPr/>
          <p:nvPr/>
        </p:nvSpPr>
        <p:spPr>
          <a:xfrm>
            <a:off x="5384800" y="5384800"/>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Yıldız: 5 Nokta 9">
            <a:extLst>
              <a:ext uri="{FF2B5EF4-FFF2-40B4-BE49-F238E27FC236}">
                <a16:creationId xmlns:a16="http://schemas.microsoft.com/office/drawing/2014/main" id="{584D7102-8CE3-4CA1-B9C8-760D1A81C7A6}"/>
              </a:ext>
            </a:extLst>
          </p:cNvPr>
          <p:cNvSpPr/>
          <p:nvPr/>
        </p:nvSpPr>
        <p:spPr>
          <a:xfrm>
            <a:off x="1996440" y="5015468"/>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Yıldız: 5 Nokta 11">
            <a:extLst>
              <a:ext uri="{FF2B5EF4-FFF2-40B4-BE49-F238E27FC236}">
                <a16:creationId xmlns:a16="http://schemas.microsoft.com/office/drawing/2014/main" id="{BF876BA2-DB19-4862-BF3B-0C17D3446CDC}"/>
              </a:ext>
            </a:extLst>
          </p:cNvPr>
          <p:cNvSpPr/>
          <p:nvPr/>
        </p:nvSpPr>
        <p:spPr>
          <a:xfrm>
            <a:off x="1545772" y="3452166"/>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Yıldız: 5 Nokta 12">
            <a:extLst>
              <a:ext uri="{FF2B5EF4-FFF2-40B4-BE49-F238E27FC236}">
                <a16:creationId xmlns:a16="http://schemas.microsoft.com/office/drawing/2014/main" id="{5C27FF73-F61B-4626-BA5A-1E8C61416F95}"/>
              </a:ext>
            </a:extLst>
          </p:cNvPr>
          <p:cNvSpPr/>
          <p:nvPr/>
        </p:nvSpPr>
        <p:spPr>
          <a:xfrm>
            <a:off x="1271451" y="1248165"/>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Yıldız: 5 Nokta 14">
            <a:extLst>
              <a:ext uri="{FF2B5EF4-FFF2-40B4-BE49-F238E27FC236}">
                <a16:creationId xmlns:a16="http://schemas.microsoft.com/office/drawing/2014/main" id="{206E9163-F53F-413A-846F-D5E703B428D9}"/>
              </a:ext>
            </a:extLst>
          </p:cNvPr>
          <p:cNvSpPr/>
          <p:nvPr/>
        </p:nvSpPr>
        <p:spPr>
          <a:xfrm>
            <a:off x="9519920" y="830091"/>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2" name="Dikdörtgen 1">
            <a:extLst>
              <a:ext uri="{FF2B5EF4-FFF2-40B4-BE49-F238E27FC236}">
                <a16:creationId xmlns:a16="http://schemas.microsoft.com/office/drawing/2014/main" id="{CBE3EC5F-C314-43BD-81C2-837A2155356C}"/>
              </a:ext>
            </a:extLst>
          </p:cNvPr>
          <p:cNvSpPr/>
          <p:nvPr/>
        </p:nvSpPr>
        <p:spPr>
          <a:xfrm>
            <a:off x="8106954" y="6400800"/>
            <a:ext cx="1946366" cy="361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İyi iletişim kuran</a:t>
            </a:r>
          </a:p>
        </p:txBody>
      </p:sp>
      <p:sp>
        <p:nvSpPr>
          <p:cNvPr id="3" name="Dikdörtgen 2">
            <a:extLst>
              <a:ext uri="{FF2B5EF4-FFF2-40B4-BE49-F238E27FC236}">
                <a16:creationId xmlns:a16="http://schemas.microsoft.com/office/drawing/2014/main" id="{5BED1E99-7A40-424F-A7EE-26F5BD965B87}"/>
              </a:ext>
            </a:extLst>
          </p:cNvPr>
          <p:cNvSpPr/>
          <p:nvPr/>
        </p:nvSpPr>
        <p:spPr>
          <a:xfrm>
            <a:off x="5384800" y="6400800"/>
            <a:ext cx="2058271" cy="36173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Öğretici</a:t>
            </a:r>
          </a:p>
        </p:txBody>
      </p:sp>
      <p:sp>
        <p:nvSpPr>
          <p:cNvPr id="5" name="Dikdörtgen 4">
            <a:extLst>
              <a:ext uri="{FF2B5EF4-FFF2-40B4-BE49-F238E27FC236}">
                <a16:creationId xmlns:a16="http://schemas.microsoft.com/office/drawing/2014/main" id="{A2142AAB-2280-4860-A4EA-C03BC1CDE6CC}"/>
              </a:ext>
            </a:extLst>
          </p:cNvPr>
          <p:cNvSpPr/>
          <p:nvPr/>
        </p:nvSpPr>
        <p:spPr>
          <a:xfrm>
            <a:off x="1996440" y="6096000"/>
            <a:ext cx="2326640" cy="40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Yaşam boyu öğrenen</a:t>
            </a:r>
          </a:p>
        </p:txBody>
      </p:sp>
      <p:sp>
        <p:nvSpPr>
          <p:cNvPr id="11" name="Dikdörtgen 10">
            <a:extLst>
              <a:ext uri="{FF2B5EF4-FFF2-40B4-BE49-F238E27FC236}">
                <a16:creationId xmlns:a16="http://schemas.microsoft.com/office/drawing/2014/main" id="{3FE45613-BE4F-4E0A-8820-7BB75908CB60}"/>
              </a:ext>
            </a:extLst>
          </p:cNvPr>
          <p:cNvSpPr/>
          <p:nvPr/>
        </p:nvSpPr>
        <p:spPr>
          <a:xfrm>
            <a:off x="1545772" y="4466114"/>
            <a:ext cx="2326640" cy="310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Lider</a:t>
            </a:r>
          </a:p>
        </p:txBody>
      </p:sp>
      <p:pic>
        <p:nvPicPr>
          <p:cNvPr id="14" name="Resim 13">
            <a:extLst>
              <a:ext uri="{FF2B5EF4-FFF2-40B4-BE49-F238E27FC236}">
                <a16:creationId xmlns:a16="http://schemas.microsoft.com/office/drawing/2014/main" id="{76908F64-6F51-4743-9890-84D7ECD786A3}"/>
              </a:ext>
            </a:extLst>
          </p:cNvPr>
          <p:cNvPicPr>
            <a:picLocks noChangeAspect="1"/>
          </p:cNvPicPr>
          <p:nvPr/>
        </p:nvPicPr>
        <p:blipFill>
          <a:blip r:embed="rId2"/>
          <a:stretch>
            <a:fillRect/>
          </a:stretch>
        </p:blipFill>
        <p:spPr>
          <a:xfrm>
            <a:off x="6711759" y="101600"/>
            <a:ext cx="951058" cy="957155"/>
          </a:xfrm>
          <a:prstGeom prst="rect">
            <a:avLst/>
          </a:prstGeom>
        </p:spPr>
      </p:pic>
      <p:sp>
        <p:nvSpPr>
          <p:cNvPr id="18" name="Dikdörtgen 17">
            <a:extLst>
              <a:ext uri="{FF2B5EF4-FFF2-40B4-BE49-F238E27FC236}">
                <a16:creationId xmlns:a16="http://schemas.microsoft.com/office/drawing/2014/main" id="{00A3B27A-B219-4951-8790-682AD939B187}"/>
              </a:ext>
            </a:extLst>
          </p:cNvPr>
          <p:cNvSpPr/>
          <p:nvPr/>
        </p:nvSpPr>
        <p:spPr>
          <a:xfrm>
            <a:off x="1271451" y="2212339"/>
            <a:ext cx="2519680" cy="310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Yönetici</a:t>
            </a:r>
          </a:p>
        </p:txBody>
      </p:sp>
      <p:sp>
        <p:nvSpPr>
          <p:cNvPr id="19" name="Dikdörtgen 18">
            <a:extLst>
              <a:ext uri="{FF2B5EF4-FFF2-40B4-BE49-F238E27FC236}">
                <a16:creationId xmlns:a16="http://schemas.microsoft.com/office/drawing/2014/main" id="{71A4A9B1-18E2-405E-807B-F7A4A9F52D63}"/>
              </a:ext>
            </a:extLst>
          </p:cNvPr>
          <p:cNvSpPr/>
          <p:nvPr/>
        </p:nvSpPr>
        <p:spPr>
          <a:xfrm>
            <a:off x="6749143" y="1287291"/>
            <a:ext cx="2121244" cy="310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t>Girişimci</a:t>
            </a:r>
          </a:p>
        </p:txBody>
      </p:sp>
      <p:sp>
        <p:nvSpPr>
          <p:cNvPr id="20" name="Dikdörtgen 19">
            <a:extLst>
              <a:ext uri="{FF2B5EF4-FFF2-40B4-BE49-F238E27FC236}">
                <a16:creationId xmlns:a16="http://schemas.microsoft.com/office/drawing/2014/main" id="{AA12ED42-B3BC-423C-9D97-D8DF857FB488}"/>
              </a:ext>
            </a:extLst>
          </p:cNvPr>
          <p:cNvSpPr/>
          <p:nvPr/>
        </p:nvSpPr>
        <p:spPr>
          <a:xfrm>
            <a:off x="9577791" y="2052320"/>
            <a:ext cx="2187489"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Bakım Veren</a:t>
            </a:r>
            <a:endParaRPr lang="tr-TR" dirty="0"/>
          </a:p>
        </p:txBody>
      </p:sp>
      <p:sp>
        <p:nvSpPr>
          <p:cNvPr id="22" name="Dikdörtgen 21">
            <a:extLst>
              <a:ext uri="{FF2B5EF4-FFF2-40B4-BE49-F238E27FC236}">
                <a16:creationId xmlns:a16="http://schemas.microsoft.com/office/drawing/2014/main" id="{444125C9-3D87-4EC9-A569-46D5EA3E80F3}"/>
              </a:ext>
            </a:extLst>
          </p:cNvPr>
          <p:cNvSpPr/>
          <p:nvPr/>
        </p:nvSpPr>
        <p:spPr>
          <a:xfrm>
            <a:off x="10007600" y="4043680"/>
            <a:ext cx="192024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a:t>Araştırmacı</a:t>
            </a:r>
            <a:endParaRPr lang="tr-TR" dirty="0"/>
          </a:p>
        </p:txBody>
      </p:sp>
      <p:sp>
        <p:nvSpPr>
          <p:cNvPr id="23" name="Dikdörtgen 22">
            <a:extLst>
              <a:ext uri="{FF2B5EF4-FFF2-40B4-BE49-F238E27FC236}">
                <a16:creationId xmlns:a16="http://schemas.microsoft.com/office/drawing/2014/main" id="{9504DA2B-79AA-43F0-813E-F51C26FF2541}"/>
              </a:ext>
            </a:extLst>
          </p:cNvPr>
          <p:cNvSpPr/>
          <p:nvPr/>
        </p:nvSpPr>
        <p:spPr>
          <a:xfrm>
            <a:off x="10273211" y="5929868"/>
            <a:ext cx="183896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a:t>Karar verici</a:t>
            </a:r>
          </a:p>
        </p:txBody>
      </p:sp>
      <p:sp>
        <p:nvSpPr>
          <p:cNvPr id="21" name="Yıldız: 5 Nokta 12">
            <a:extLst>
              <a:ext uri="{FF2B5EF4-FFF2-40B4-BE49-F238E27FC236}">
                <a16:creationId xmlns:a16="http://schemas.microsoft.com/office/drawing/2014/main" id="{5C27FF73-F61B-4626-BA5A-1E8C61416F95}"/>
              </a:ext>
            </a:extLst>
          </p:cNvPr>
          <p:cNvSpPr/>
          <p:nvPr/>
        </p:nvSpPr>
        <p:spPr>
          <a:xfrm>
            <a:off x="3540034" y="251295"/>
            <a:ext cx="914400" cy="9144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Dikdörtgen 23">
            <a:extLst>
              <a:ext uri="{FF2B5EF4-FFF2-40B4-BE49-F238E27FC236}">
                <a16:creationId xmlns:a16="http://schemas.microsoft.com/office/drawing/2014/main" id="{00A3B27A-B219-4951-8790-682AD939B187}"/>
              </a:ext>
            </a:extLst>
          </p:cNvPr>
          <p:cNvSpPr/>
          <p:nvPr/>
        </p:nvSpPr>
        <p:spPr>
          <a:xfrm>
            <a:off x="3432982" y="1302836"/>
            <a:ext cx="2866218" cy="4416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bg1"/>
                </a:solidFill>
              </a:rPr>
              <a:t>Olumlu Değişim Temsilcisi</a:t>
            </a:r>
            <a:endParaRPr lang="tr-TR" dirty="0">
              <a:solidFill>
                <a:schemeClr val="bg1"/>
              </a:solidFill>
            </a:endParaRPr>
          </a:p>
        </p:txBody>
      </p:sp>
    </p:spTree>
    <p:extLst>
      <p:ext uri="{BB962C8B-B14F-4D97-AF65-F5344CB8AC3E}">
        <p14:creationId xmlns:p14="http://schemas.microsoft.com/office/powerpoint/2010/main" val="5651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B40B835-0304-4ECB-BA8D-4C1F58680AA0}"/>
              </a:ext>
            </a:extLst>
          </p:cNvPr>
          <p:cNvSpPr>
            <a:spLocks noGrp="1"/>
          </p:cNvSpPr>
          <p:nvPr>
            <p:ph idx="1"/>
          </p:nvPr>
        </p:nvSpPr>
        <p:spPr>
          <a:xfrm>
            <a:off x="833120" y="508000"/>
            <a:ext cx="10520680" cy="5668963"/>
          </a:xfrm>
        </p:spPr>
        <p:txBody>
          <a:bodyPr>
            <a:normAutofit fontScale="92500" lnSpcReduction="20000"/>
          </a:bodyPr>
          <a:lstStyle/>
          <a:p>
            <a:r>
              <a:rPr lang="tr-TR" b="1" dirty="0">
                <a:solidFill>
                  <a:srgbClr val="FF0000"/>
                </a:solidFill>
              </a:rPr>
              <a:t>GİRİŞİMCİ OLARAK ECZACI </a:t>
            </a:r>
          </a:p>
          <a:p>
            <a:endParaRPr lang="tr-TR" dirty="0"/>
          </a:p>
          <a:p>
            <a:pPr algn="just"/>
            <a:r>
              <a:rPr lang="tr-TR" dirty="0"/>
              <a:t>Eczacı </a:t>
            </a:r>
            <a:r>
              <a:rPr lang="tr-TR" dirty="0" err="1"/>
              <a:t>girişimci</a:t>
            </a:r>
            <a:r>
              <a:rPr lang="tr-TR" dirty="0"/>
              <a:t> </a:t>
            </a:r>
            <a:r>
              <a:rPr lang="tr-TR" dirty="0" err="1"/>
              <a:t>rolüyle</a:t>
            </a:r>
            <a:r>
              <a:rPr lang="tr-TR" dirty="0"/>
              <a:t>, uygun </a:t>
            </a:r>
            <a:r>
              <a:rPr lang="tr-TR" dirty="0" err="1"/>
              <a:t>farmasötik</a:t>
            </a:r>
            <a:r>
              <a:rPr lang="tr-TR" dirty="0"/>
              <a:t> bilgiye sahip olmayı ve uygulamayı, </a:t>
            </a:r>
            <a:r>
              <a:rPr lang="tr-TR" dirty="0" err="1"/>
              <a:t>sağlık</a:t>
            </a:r>
            <a:r>
              <a:rPr lang="tr-TR" dirty="0"/>
              <a:t> yasaları ve politikaları </a:t>
            </a:r>
            <a:r>
              <a:rPr lang="tr-TR" dirty="0" err="1"/>
              <a:t>değiştikçe</a:t>
            </a:r>
            <a:r>
              <a:rPr lang="tr-TR" dirty="0"/>
              <a:t> sorunları belirlemeyi ve </a:t>
            </a:r>
            <a:r>
              <a:rPr lang="tr-TR" dirty="0" err="1"/>
              <a:t>çözmeyi</a:t>
            </a:r>
            <a:r>
              <a:rPr lang="tr-TR" dirty="0"/>
              <a:t>, serbest eczane </a:t>
            </a:r>
            <a:r>
              <a:rPr lang="tr-TR" dirty="0" err="1"/>
              <a:t>işini</a:t>
            </a:r>
            <a:r>
              <a:rPr lang="tr-TR" dirty="0"/>
              <a:t> </a:t>
            </a:r>
            <a:r>
              <a:rPr lang="tr-TR" dirty="0" err="1"/>
              <a:t>güçlendiren</a:t>
            </a:r>
            <a:r>
              <a:rPr lang="tr-TR" dirty="0"/>
              <a:t> yeni projelerde yer almayı hedefler. Eczacılar, yeni fırsatları, sorunları </a:t>
            </a:r>
            <a:r>
              <a:rPr lang="tr-TR" dirty="0" err="1"/>
              <a:t>tartış</a:t>
            </a:r>
            <a:r>
              <a:rPr lang="tr-TR" dirty="0" err="1" smtClean="0"/>
              <a:t>abilecekleri</a:t>
            </a:r>
            <a:r>
              <a:rPr lang="tr-TR" dirty="0" smtClean="0"/>
              <a:t> </a:t>
            </a:r>
            <a:r>
              <a:rPr lang="tr-TR" dirty="0" err="1"/>
              <a:t>ag</a:t>
            </a:r>
            <a:r>
              <a:rPr lang="tr-TR" dirty="0" err="1" smtClean="0"/>
              <a:t>̆lar</a:t>
            </a:r>
            <a:r>
              <a:rPr lang="tr-TR" dirty="0" smtClean="0"/>
              <a:t> </a:t>
            </a:r>
            <a:r>
              <a:rPr lang="tr-TR" dirty="0" err="1"/>
              <a:t>oluşturmalıdır</a:t>
            </a:r>
            <a:r>
              <a:rPr lang="tr-TR" dirty="0"/>
              <a:t>. Benzer mesleklerde olanların yanı sıra, farklı </a:t>
            </a:r>
            <a:r>
              <a:rPr lang="tr-TR" dirty="0" err="1"/>
              <a:t>geçmişlere</a:t>
            </a:r>
            <a:r>
              <a:rPr lang="tr-TR" dirty="0"/>
              <a:t> ve deneyimlere sahip </a:t>
            </a:r>
            <a:r>
              <a:rPr lang="tr-TR" dirty="0" err="1"/>
              <a:t>meslektaşlarıyla</a:t>
            </a:r>
            <a:r>
              <a:rPr lang="tr-TR" dirty="0"/>
              <a:t> </a:t>
            </a:r>
            <a:r>
              <a:rPr lang="tr-TR" dirty="0" err="1"/>
              <a:t>ilişki</a:t>
            </a:r>
            <a:r>
              <a:rPr lang="tr-TR" dirty="0"/>
              <a:t> kurmak, </a:t>
            </a:r>
            <a:r>
              <a:rPr lang="tr-TR" dirty="0" err="1"/>
              <a:t>başarıya</a:t>
            </a:r>
            <a:r>
              <a:rPr lang="tr-TR" dirty="0"/>
              <a:t> </a:t>
            </a:r>
            <a:r>
              <a:rPr lang="tr-TR" dirty="0" err="1"/>
              <a:t>ulaşmak</a:t>
            </a:r>
            <a:r>
              <a:rPr lang="tr-TR" dirty="0"/>
              <a:t> </a:t>
            </a:r>
            <a:r>
              <a:rPr lang="tr-TR" dirty="0" err="1"/>
              <a:t>için</a:t>
            </a:r>
            <a:r>
              <a:rPr lang="tr-TR" dirty="0"/>
              <a:t> </a:t>
            </a:r>
            <a:r>
              <a:rPr lang="tr-TR" dirty="0" err="1"/>
              <a:t>önemlidir</a:t>
            </a:r>
            <a:r>
              <a:rPr lang="tr-TR" dirty="0"/>
              <a:t>. </a:t>
            </a:r>
          </a:p>
          <a:p>
            <a:pPr algn="just"/>
            <a:endParaRPr lang="tr-TR" dirty="0"/>
          </a:p>
          <a:p>
            <a:pPr algn="just"/>
            <a:r>
              <a:rPr lang="tr-TR" dirty="0"/>
              <a:t>Eczacılar, hasta </a:t>
            </a:r>
            <a:r>
              <a:rPr lang="tr-TR" dirty="0" err="1"/>
              <a:t>sağlığı</a:t>
            </a:r>
            <a:r>
              <a:rPr lang="tr-TR" dirty="0"/>
              <a:t>, </a:t>
            </a:r>
            <a:r>
              <a:rPr lang="tr-TR" dirty="0" err="1"/>
              <a:t>eğitimi</a:t>
            </a:r>
            <a:r>
              <a:rPr lang="tr-TR" dirty="0"/>
              <a:t>, </a:t>
            </a:r>
            <a:r>
              <a:rPr lang="tr-TR" dirty="0" err="1"/>
              <a:t>danışmanlığı</a:t>
            </a:r>
            <a:r>
              <a:rPr lang="tr-TR" dirty="0"/>
              <a:t> ve </a:t>
            </a:r>
            <a:r>
              <a:rPr lang="tr-TR" dirty="0" err="1"/>
              <a:t>ilac</a:t>
            </a:r>
            <a:r>
              <a:rPr lang="tr-TR" dirty="0"/>
              <a:t>̧ tedavisi </a:t>
            </a:r>
            <a:r>
              <a:rPr lang="tr-TR" dirty="0" err="1"/>
              <a:t>yönetiminde</a:t>
            </a:r>
            <a:r>
              <a:rPr lang="tr-TR" dirty="0"/>
              <a:t> etkili rol </a:t>
            </a:r>
            <a:r>
              <a:rPr lang="tr-TR" dirty="0" err="1"/>
              <a:t>üstlenirler</a:t>
            </a:r>
            <a:r>
              <a:rPr lang="tr-TR" dirty="0"/>
              <a:t>. Birinci basamak </a:t>
            </a:r>
            <a:r>
              <a:rPr lang="tr-TR" dirty="0" err="1"/>
              <a:t>sağlık</a:t>
            </a:r>
            <a:r>
              <a:rPr lang="tr-TR" dirty="0"/>
              <a:t> hizmet sunucuları olarak, </a:t>
            </a:r>
            <a:r>
              <a:rPr lang="tr-TR" dirty="0" err="1"/>
              <a:t>sağlığın</a:t>
            </a:r>
            <a:r>
              <a:rPr lang="tr-TR" dirty="0"/>
              <a:t> korunması ve </a:t>
            </a:r>
            <a:r>
              <a:rPr lang="tr-TR" dirty="0" err="1"/>
              <a:t>geliştirilmesi</a:t>
            </a:r>
            <a:r>
              <a:rPr lang="tr-TR" dirty="0"/>
              <a:t> kapsamında hastalarına fayda </a:t>
            </a:r>
            <a:r>
              <a:rPr lang="tr-TR" dirty="0" err="1"/>
              <a:t>sağlamak</a:t>
            </a:r>
            <a:r>
              <a:rPr lang="tr-TR" dirty="0"/>
              <a:t> </a:t>
            </a:r>
            <a:r>
              <a:rPr lang="tr-TR" dirty="0" err="1"/>
              <a:t>için</a:t>
            </a:r>
            <a:r>
              <a:rPr lang="tr-TR" dirty="0"/>
              <a:t> </a:t>
            </a:r>
            <a:r>
              <a:rPr lang="tr-TR" dirty="0" err="1"/>
              <a:t>çaba</a:t>
            </a:r>
            <a:r>
              <a:rPr lang="tr-TR" dirty="0"/>
              <a:t> </a:t>
            </a:r>
            <a:r>
              <a:rPr lang="tr-TR" dirty="0" err="1"/>
              <a:t>gösterirler</a:t>
            </a:r>
            <a:r>
              <a:rPr lang="tr-TR" dirty="0"/>
              <a:t>. Bu noktadan hareketle, eczacının, </a:t>
            </a:r>
            <a:r>
              <a:rPr lang="tr-TR" dirty="0" err="1"/>
              <a:t>sağlık</a:t>
            </a:r>
            <a:r>
              <a:rPr lang="tr-TR" dirty="0"/>
              <a:t> </a:t>
            </a:r>
            <a:r>
              <a:rPr lang="tr-TR" dirty="0" err="1"/>
              <a:t>sektörüne</a:t>
            </a:r>
            <a:r>
              <a:rPr lang="tr-TR" dirty="0"/>
              <a:t> olan katkısını optimize etmek </a:t>
            </a:r>
            <a:r>
              <a:rPr lang="tr-TR" dirty="0" err="1"/>
              <a:t>için</a:t>
            </a:r>
            <a:r>
              <a:rPr lang="tr-TR" dirty="0"/>
              <a:t> sadece </a:t>
            </a:r>
            <a:r>
              <a:rPr lang="tr-TR" dirty="0" err="1"/>
              <a:t>sağlık</a:t>
            </a:r>
            <a:r>
              <a:rPr lang="tr-TR" dirty="0"/>
              <a:t> hizmeti sunumunda </a:t>
            </a:r>
            <a:r>
              <a:rPr lang="tr-TR" dirty="0" err="1"/>
              <a:t>değil</a:t>
            </a:r>
            <a:r>
              <a:rPr lang="tr-TR" dirty="0"/>
              <a:t>, aynı zamanda </a:t>
            </a:r>
            <a:r>
              <a:rPr lang="tr-TR" dirty="0" err="1"/>
              <a:t>değişen</a:t>
            </a:r>
            <a:r>
              <a:rPr lang="tr-TR" dirty="0"/>
              <a:t> ve </a:t>
            </a:r>
            <a:r>
              <a:rPr lang="tr-TR" dirty="0" err="1"/>
              <a:t>genişleyen</a:t>
            </a:r>
            <a:r>
              <a:rPr lang="tr-TR" dirty="0"/>
              <a:t> yeni rolleri </a:t>
            </a:r>
            <a:r>
              <a:rPr lang="tr-TR" dirty="0" err="1"/>
              <a:t>üstlenmede</a:t>
            </a:r>
            <a:r>
              <a:rPr lang="tr-TR" dirty="0"/>
              <a:t> liderlik etmesi </a:t>
            </a:r>
            <a:r>
              <a:rPr lang="tr-TR" dirty="0" err="1"/>
              <a:t>önemlidir</a:t>
            </a:r>
            <a:r>
              <a:rPr lang="tr-TR" dirty="0"/>
              <a:t>. </a:t>
            </a:r>
          </a:p>
        </p:txBody>
      </p:sp>
    </p:spTree>
    <p:extLst>
      <p:ext uri="{BB962C8B-B14F-4D97-AF65-F5344CB8AC3E}">
        <p14:creationId xmlns:p14="http://schemas.microsoft.com/office/powerpoint/2010/main" val="30028004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62148" y="209006"/>
            <a:ext cx="11242765" cy="6078583"/>
          </a:xfrm>
        </p:spPr>
        <p:txBody>
          <a:bodyPr>
            <a:normAutofit fontScale="40000" lnSpcReduction="20000"/>
          </a:bodyPr>
          <a:lstStyle/>
          <a:p>
            <a:endParaRPr lang="tr-TR" sz="4400" b="1" dirty="0" smtClean="0">
              <a:solidFill>
                <a:srgbClr val="FF0000"/>
              </a:solidFill>
            </a:endParaRPr>
          </a:p>
          <a:p>
            <a:r>
              <a:rPr lang="tr-TR" sz="4400" b="1" dirty="0" smtClean="0">
                <a:solidFill>
                  <a:srgbClr val="FF0000"/>
                </a:solidFill>
              </a:rPr>
              <a:t>OLUMLU DEĞİŞİM TEMSİLCİSİ</a:t>
            </a:r>
          </a:p>
          <a:p>
            <a:r>
              <a:rPr lang="tr-TR" sz="4400" b="1" dirty="0" smtClean="0"/>
              <a:t>Olumlu </a:t>
            </a:r>
            <a:r>
              <a:rPr lang="tr-TR" sz="4400" b="1" dirty="0" smtClean="0"/>
              <a:t>değişimin bir aracısı olarak eczacı, hasta bakımını, </a:t>
            </a:r>
            <a:r>
              <a:rPr lang="tr-TR" sz="4400" b="1" dirty="0" err="1" smtClean="0"/>
              <a:t>farmasötik</a:t>
            </a:r>
            <a:r>
              <a:rPr lang="tr-TR" sz="4400" b="1" dirty="0" smtClean="0"/>
              <a:t> hizmetlerin kalitesini ve </a:t>
            </a:r>
            <a:r>
              <a:rPr lang="tr-TR" sz="4400" b="1" dirty="0" err="1" smtClean="0"/>
              <a:t>multidisipliner</a:t>
            </a:r>
            <a:r>
              <a:rPr lang="tr-TR" sz="4400" b="1" dirty="0" smtClean="0"/>
              <a:t> işbirliğini geliştirmek için </a:t>
            </a:r>
            <a:r>
              <a:rPr lang="tr-TR" sz="4400" b="1" dirty="0" err="1" smtClean="0"/>
              <a:t>farmasötik</a:t>
            </a:r>
            <a:r>
              <a:rPr lang="tr-TR" sz="4400" b="1" dirty="0" smtClean="0"/>
              <a:t> uygulamadaki değişim ve gelişim  sürecini kolaylaştırmalıdır. </a:t>
            </a:r>
          </a:p>
          <a:p>
            <a:endParaRPr lang="tr-TR" sz="4400" dirty="0" smtClean="0"/>
          </a:p>
          <a:p>
            <a:r>
              <a:rPr lang="tr-TR" sz="4400" dirty="0" err="1" smtClean="0"/>
              <a:t>Farmasötik</a:t>
            </a:r>
            <a:r>
              <a:rPr lang="tr-TR" sz="4400" dirty="0" smtClean="0"/>
              <a:t> uygulamanın gelişim durumunun derinlemesine analizi, </a:t>
            </a:r>
            <a:r>
              <a:rPr lang="tr-TR" sz="4400" dirty="0" err="1" smtClean="0"/>
              <a:t>farmasötik</a:t>
            </a:r>
            <a:r>
              <a:rPr lang="tr-TR" sz="4400" dirty="0" smtClean="0"/>
              <a:t> hizmetlerin kalitesinin sağlanmasında stratejik ve ortak önceliklerin belirlenmesi, ulusal mesleki sorumlulukların, kılavuzların ve eczacılık topluluğunu bu önceliklere yönlendiren mevzuatın oluşturulmasına veya geliştirilmesine katılım sağlamalıdır.</a:t>
            </a:r>
          </a:p>
          <a:p>
            <a:endParaRPr lang="tr-TR" sz="4400" dirty="0" smtClean="0"/>
          </a:p>
          <a:p>
            <a:r>
              <a:rPr lang="tr-TR" sz="4400" dirty="0"/>
              <a:t>E</a:t>
            </a:r>
            <a:r>
              <a:rPr lang="tr-TR" sz="4400" dirty="0" smtClean="0"/>
              <a:t>czacılık camiasının </a:t>
            </a:r>
            <a:r>
              <a:rPr lang="tr-TR" sz="4400" dirty="0" err="1" smtClean="0"/>
              <a:t>farmasötik</a:t>
            </a:r>
            <a:r>
              <a:rPr lang="tr-TR" sz="4400" dirty="0" smtClean="0"/>
              <a:t> uygulamanın geliştirilmesindeki temel konular hakkında eğitimi, cevapları açık olmayan zor konularda tavsiyelerde bulunulması, uzmanlık ruhunun geliştirilmesi ve diğer uzmanların hasta bakımını iyileştirmek için ortak bilgi tabanları oluşturmaya dahil edilmesi</a:t>
            </a:r>
          </a:p>
          <a:p>
            <a:endParaRPr lang="tr-TR" sz="4400" dirty="0" smtClean="0"/>
          </a:p>
          <a:p>
            <a:r>
              <a:rPr lang="tr-TR" sz="4400" dirty="0"/>
              <a:t>E</a:t>
            </a:r>
            <a:r>
              <a:rPr lang="tr-TR" sz="4400" dirty="0" smtClean="0"/>
              <a:t>czacılık mesleğinin üyesi olarak, çevrimiçi ve çevrimdışı kanalların modern yöntemlerini kullanarak hasta bakımını ve </a:t>
            </a:r>
            <a:r>
              <a:rPr lang="tr-TR" sz="4400" dirty="0" err="1" smtClean="0"/>
              <a:t>farmasötik</a:t>
            </a:r>
            <a:r>
              <a:rPr lang="tr-TR" sz="4400" dirty="0" smtClean="0"/>
              <a:t> hizmetlerin kalitesini iyileştirmeyi amaçlayan projelere dahil edilmesi </a:t>
            </a:r>
          </a:p>
          <a:p>
            <a:endParaRPr lang="tr-TR" sz="4400" dirty="0" smtClean="0"/>
          </a:p>
          <a:p>
            <a:r>
              <a:rPr lang="tr-TR" sz="4400" b="1" dirty="0" smtClean="0"/>
              <a:t>Yeni dönemde,  </a:t>
            </a:r>
            <a:r>
              <a:rPr lang="tr-TR" sz="4400" b="1" dirty="0" err="1" smtClean="0"/>
              <a:t>hibrit</a:t>
            </a:r>
            <a:r>
              <a:rPr lang="tr-TR" sz="4400" b="1" dirty="0" smtClean="0"/>
              <a:t> zorluklarına aktif uyum sağlayarak, özellikle karmaşık tehditlerin aktif bir şekilde üstesinden gelmek için insan davranışının dönüşümüne rehberlik eden çeşitli kamusal ve sosyal etkinliklere katılarak sosyal olarak sorumlu davranması</a:t>
            </a:r>
          </a:p>
          <a:p>
            <a:endParaRPr lang="tr-TR" sz="4400" dirty="0" smtClean="0"/>
          </a:p>
          <a:p>
            <a:r>
              <a:rPr lang="tr-TR" sz="4400" dirty="0"/>
              <a:t>K</a:t>
            </a:r>
            <a:r>
              <a:rPr lang="tr-TR" sz="4400" dirty="0" smtClean="0"/>
              <a:t>amu ve profesyonel ilaç kuruluşlarında gönüllü olarak çalışma motivasyonu</a:t>
            </a:r>
          </a:p>
          <a:p>
            <a:r>
              <a:rPr lang="tr-TR" dirty="0" smtClean="0">
                <a:hlinkClick r:id="rId2"/>
              </a:rPr>
              <a:t>https://www.mdpi.com/2218-0532/91/1/5</a:t>
            </a:r>
            <a:endParaRPr lang="tr-TR" dirty="0" smtClean="0"/>
          </a:p>
          <a:p>
            <a:endParaRPr lang="tr-TR" dirty="0"/>
          </a:p>
        </p:txBody>
      </p:sp>
    </p:spTree>
    <p:extLst>
      <p:ext uri="{BB962C8B-B14F-4D97-AF65-F5344CB8AC3E}">
        <p14:creationId xmlns:p14="http://schemas.microsoft.com/office/powerpoint/2010/main" val="3605046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D56C3EA-CB41-444E-AED9-C20271652E8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D1C5BD5-14C3-4D22-8E2A-4193B1984C35}"/>
              </a:ext>
            </a:extLst>
          </p:cNvPr>
          <p:cNvSpPr>
            <a:spLocks noGrp="1"/>
          </p:cNvSpPr>
          <p:nvPr>
            <p:ph idx="1"/>
          </p:nvPr>
        </p:nvSpPr>
        <p:spPr/>
        <p:txBody>
          <a:bodyPr/>
          <a:lstStyle/>
          <a:p>
            <a:r>
              <a:rPr lang="en-US" dirty="0" err="1"/>
              <a:t>Kaynaklar</a:t>
            </a:r>
            <a:r>
              <a:rPr lang="en-US" dirty="0"/>
              <a:t>: </a:t>
            </a:r>
          </a:p>
          <a:p>
            <a:endParaRPr lang="en-US" dirty="0"/>
          </a:p>
          <a:p>
            <a:r>
              <a:rPr lang="en-US" dirty="0"/>
              <a:t>https://www.researchgate. net/figure/World-Health- Organization-concept-of-seven- star-pharmacist </a:t>
            </a:r>
          </a:p>
          <a:p>
            <a:endParaRPr lang="en-US" dirty="0"/>
          </a:p>
          <a:p>
            <a:r>
              <a:rPr lang="en-US" dirty="0"/>
              <a:t>https://www.researchgate. net/publication/280089467_ </a:t>
            </a:r>
            <a:r>
              <a:rPr lang="en-US" dirty="0" err="1"/>
              <a:t>The_Nine-Star_Pharmacist_An</a:t>
            </a:r>
            <a:r>
              <a:rPr lang="en-US" dirty="0"/>
              <a:t>_ Overview </a:t>
            </a:r>
            <a:endParaRPr lang="tr-TR" dirty="0"/>
          </a:p>
          <a:p>
            <a:r>
              <a:rPr lang="en-US" dirty="0"/>
              <a:t>file:///C:/Users/user/Downloads/70TheNine-StarPharmacist-AnOverview_10.5530jyp.2015.4.1.pdf</a:t>
            </a:r>
            <a:endParaRPr lang="tr-TR" dirty="0"/>
          </a:p>
        </p:txBody>
      </p:sp>
    </p:spTree>
    <p:extLst>
      <p:ext uri="{BB962C8B-B14F-4D97-AF65-F5344CB8AC3E}">
        <p14:creationId xmlns:p14="http://schemas.microsoft.com/office/powerpoint/2010/main" val="2586699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3E1FFA0-4B2F-4013-A7D4-0A5240B7A364}"/>
              </a:ext>
            </a:extLst>
          </p:cNvPr>
          <p:cNvSpPr>
            <a:spLocks noGrp="1"/>
          </p:cNvSpPr>
          <p:nvPr>
            <p:ph idx="1"/>
          </p:nvPr>
        </p:nvSpPr>
        <p:spPr>
          <a:xfrm>
            <a:off x="731520" y="233680"/>
            <a:ext cx="10622280" cy="5943283"/>
          </a:xfrm>
        </p:spPr>
        <p:txBody>
          <a:bodyPr/>
          <a:lstStyle/>
          <a:p>
            <a:r>
              <a:rPr lang="tr-TR" dirty="0">
                <a:solidFill>
                  <a:srgbClr val="FF0000"/>
                </a:solidFill>
              </a:rPr>
              <a:t>Ulusal Eczacılık Çekirdek Programı;</a:t>
            </a:r>
          </a:p>
          <a:p>
            <a:r>
              <a:rPr lang="tr-TR" b="1" dirty="0" err="1">
                <a:solidFill>
                  <a:srgbClr val="FF0000"/>
                </a:solidFill>
              </a:rPr>
              <a:t>A.Sosyal</a:t>
            </a:r>
            <a:r>
              <a:rPr lang="tr-TR" b="1" dirty="0">
                <a:solidFill>
                  <a:srgbClr val="FF0000"/>
                </a:solidFill>
              </a:rPr>
              <a:t> Yeterlilikler</a:t>
            </a:r>
            <a:r>
              <a:rPr lang="tr-TR" b="1" dirty="0"/>
              <a:t>;</a:t>
            </a:r>
          </a:p>
          <a:p>
            <a:pPr algn="just"/>
            <a:endParaRPr lang="tr-TR" dirty="0"/>
          </a:p>
          <a:p>
            <a:pPr algn="just"/>
            <a:r>
              <a:rPr lang="tr-TR" dirty="0"/>
              <a:t>Programdan mezun olan eczacının nitelikli bir sağlık hizmeti sunabilmesi, karşı karşıya olduğu durumu etkin bir şekilde anlayabilmesi, değerlendirebilmesi ve yönetebilmesi, sağlık alanında üstlendiği görevleri nitelikli bir şekilde yerine getirebilmesi için sahip olması ve bu görevler sırasında sergilemesi gereken mesleki davranışlardır. Bir başka ifade ile sosyal yeterlilikler, eczacının mezun olurken fakültesi tarafından kazandırılması hedeflenen </a:t>
            </a:r>
            <a:r>
              <a:rPr lang="tr-TR" b="1" dirty="0"/>
              <a:t>tutum ve davranışlardır</a:t>
            </a:r>
            <a:r>
              <a:rPr lang="tr-TR" dirty="0"/>
              <a:t>. Bu özellikler eczacılık mesleğinin temel çalışma alanları göz önüne alınarak ve dünyadaki standart örnekleri incelenerek oluşturulmuştur.</a:t>
            </a:r>
          </a:p>
        </p:txBody>
      </p:sp>
    </p:spTree>
    <p:extLst>
      <p:ext uri="{BB962C8B-B14F-4D97-AF65-F5344CB8AC3E}">
        <p14:creationId xmlns:p14="http://schemas.microsoft.com/office/powerpoint/2010/main" val="39462330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4FA5165-257F-493F-A652-8F5D725BA45C}"/>
              </a:ext>
            </a:extLst>
          </p:cNvPr>
          <p:cNvSpPr>
            <a:spLocks noGrp="1"/>
          </p:cNvSpPr>
          <p:nvPr>
            <p:ph idx="1"/>
          </p:nvPr>
        </p:nvSpPr>
        <p:spPr/>
        <p:txBody>
          <a:bodyPr>
            <a:normAutofit/>
          </a:bodyPr>
          <a:lstStyle/>
          <a:p>
            <a:pPr algn="just"/>
            <a:r>
              <a:rPr lang="tr-TR" dirty="0"/>
              <a:t>İlaç ve sağlık danışmanı olarak eczacı, bireysel ve toplumsal sağlıklılık ve hastalık durumlarında, tüm paydaşlarla (hasta, meslektaş, diğer sağlık mensupları, yasal düzenleyiciler vb.) işbirliği içerisinde İlaç/tıbbi cihaz/kozmetik/bitkisel tıbbi ürünlerde ürüne yönelik ve hasta ve insan odaklı tutum ve davranış özelliklerini benimser. </a:t>
            </a:r>
          </a:p>
        </p:txBody>
      </p:sp>
    </p:spTree>
    <p:extLst>
      <p:ext uri="{BB962C8B-B14F-4D97-AF65-F5344CB8AC3E}">
        <p14:creationId xmlns:p14="http://schemas.microsoft.com/office/powerpoint/2010/main" val="3300561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7915D90-7CA6-4395-A962-6CDB1EBB5E6F}"/>
              </a:ext>
            </a:extLst>
          </p:cNvPr>
          <p:cNvSpPr>
            <a:spLocks noGrp="1"/>
          </p:cNvSpPr>
          <p:nvPr>
            <p:ph idx="1"/>
          </p:nvPr>
        </p:nvSpPr>
        <p:spPr>
          <a:xfrm>
            <a:off x="619760" y="284480"/>
            <a:ext cx="10734040" cy="5892483"/>
          </a:xfrm>
        </p:spPr>
        <p:txBody>
          <a:bodyPr/>
          <a:lstStyle/>
          <a:p>
            <a:pPr algn="just"/>
            <a:r>
              <a:rPr lang="tr-TR" dirty="0"/>
              <a:t>a) </a:t>
            </a:r>
            <a:r>
              <a:rPr lang="tr-TR" b="1" dirty="0">
                <a:solidFill>
                  <a:srgbClr val="FF0000"/>
                </a:solidFill>
              </a:rPr>
              <a:t>Sürekli öğrenir. </a:t>
            </a:r>
            <a:r>
              <a:rPr lang="tr-TR" dirty="0"/>
              <a:t>Eczacılık mesleğinin geçmişten günümüze kadar olan gelişimini bilir ve güncel uygulamalarını bu doğrultuda yönlendirir. Yaşamı boyunca mesleğini sürdürebilen eczacı, hayat boyu öğrenmeye bağlıdır ve bu konuda yapıcıdır. Yaşam boyu sürecek bir kariyer yaşam boyu öğrenmeyi de gerektirir. Eczacı bilgi ve becerilerini güncel tutar. </a:t>
            </a:r>
          </a:p>
          <a:p>
            <a:pPr marL="0" indent="0" algn="just">
              <a:buNone/>
            </a:pPr>
            <a:endParaRPr lang="tr-TR" dirty="0"/>
          </a:p>
          <a:p>
            <a:pPr algn="just"/>
            <a:r>
              <a:rPr lang="tr-TR" dirty="0"/>
              <a:t>b) </a:t>
            </a:r>
            <a:r>
              <a:rPr lang="tr-TR" b="1" dirty="0">
                <a:solidFill>
                  <a:srgbClr val="FF0000"/>
                </a:solidFill>
              </a:rPr>
              <a:t>Öğretir. </a:t>
            </a:r>
            <a:r>
              <a:rPr lang="tr-TR" dirty="0"/>
              <a:t>Eczacı, kamu, sağlık personeli ve gelecek nesil eczacıya yeni bilgi kazandırır. Sağlık personeli ve gelecek nesil eczacının yeni bilgi kazanması yanı sıra mevcut becerilerini geliştirmesinde eğiterek yardım eder.</a:t>
            </a:r>
          </a:p>
        </p:txBody>
      </p:sp>
    </p:spTree>
    <p:extLst>
      <p:ext uri="{BB962C8B-B14F-4D97-AF65-F5344CB8AC3E}">
        <p14:creationId xmlns:p14="http://schemas.microsoft.com/office/powerpoint/2010/main" val="40540405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D4EA98A-4502-4D21-9AAA-EEB2B45A77BB}"/>
              </a:ext>
            </a:extLst>
          </p:cNvPr>
          <p:cNvSpPr>
            <a:spLocks noGrp="1"/>
          </p:cNvSpPr>
          <p:nvPr>
            <p:ph idx="1"/>
          </p:nvPr>
        </p:nvSpPr>
        <p:spPr/>
        <p:txBody>
          <a:bodyPr/>
          <a:lstStyle/>
          <a:p>
            <a:pPr algn="just"/>
            <a:r>
              <a:rPr lang="tr-TR" b="1" dirty="0">
                <a:solidFill>
                  <a:srgbClr val="FF0000"/>
                </a:solidFill>
              </a:rPr>
              <a:t>c) Araştırır, </a:t>
            </a:r>
            <a:r>
              <a:rPr lang="tr-TR" dirty="0"/>
              <a:t>mesleğini kanıta dayalı uygular. İlaç ve sağlık danışmanlığını deneyimlerini paylaşarak, optimize ederek ve kanıta dayalı olarak yürütür. Araştırıcı eczacı tarafsızdır. Tarafsız ve doğru bilgiyi kamuya ve sağlık personeline sağlar, erişilebilirliği arttırır.</a:t>
            </a:r>
          </a:p>
        </p:txBody>
      </p:sp>
    </p:spTree>
    <p:extLst>
      <p:ext uri="{BB962C8B-B14F-4D97-AF65-F5344CB8AC3E}">
        <p14:creationId xmlns:p14="http://schemas.microsoft.com/office/powerpoint/2010/main" val="3049851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407946-1C38-447C-ABB2-09F4C37DF843}"/>
              </a:ext>
            </a:extLst>
          </p:cNvPr>
          <p:cNvSpPr>
            <a:spLocks noGrp="1"/>
          </p:cNvSpPr>
          <p:nvPr>
            <p:ph idx="1"/>
          </p:nvPr>
        </p:nvSpPr>
        <p:spPr>
          <a:xfrm>
            <a:off x="660400" y="629920"/>
            <a:ext cx="10693400" cy="5547043"/>
          </a:xfrm>
        </p:spPr>
        <p:txBody>
          <a:bodyPr/>
          <a:lstStyle/>
          <a:p>
            <a:pPr algn="just"/>
            <a:r>
              <a:rPr lang="tr-TR" dirty="0">
                <a:solidFill>
                  <a:srgbClr val="FF0000"/>
                </a:solidFill>
              </a:rPr>
              <a:t>d) </a:t>
            </a:r>
            <a:r>
              <a:rPr lang="tr-TR" b="1" dirty="0">
                <a:solidFill>
                  <a:srgbClr val="FF0000"/>
                </a:solidFill>
              </a:rPr>
              <a:t>Etkin iletişim yapar</a:t>
            </a:r>
            <a:r>
              <a:rPr lang="tr-TR" b="1" dirty="0"/>
              <a:t>. </a:t>
            </a:r>
            <a:r>
              <a:rPr lang="tr-TR" dirty="0"/>
              <a:t>Toplumla iç içe olan, hekim ile hasta arasında önemli bir köprü görevi üstlenen eczacı, çeşitli kitlelerden farklı amaçlarla gelen yazılı ve sözlü iletişime cevap verebilmek üzere, iletişim tekniklerini, bilgi, medya ve teknolojiyi etkili bir şekilde kullanır. </a:t>
            </a:r>
          </a:p>
          <a:p>
            <a:pPr algn="just"/>
            <a:endParaRPr lang="tr-TR" dirty="0"/>
          </a:p>
          <a:p>
            <a:pPr algn="just"/>
            <a:r>
              <a:rPr lang="tr-TR" dirty="0">
                <a:solidFill>
                  <a:srgbClr val="FF0000"/>
                </a:solidFill>
              </a:rPr>
              <a:t>e) </a:t>
            </a:r>
            <a:r>
              <a:rPr lang="tr-TR" b="1" dirty="0">
                <a:solidFill>
                  <a:srgbClr val="FF0000"/>
                </a:solidFill>
              </a:rPr>
              <a:t>Karar verir.</a:t>
            </a:r>
            <a:r>
              <a:rPr lang="tr-TR" dirty="0">
                <a:solidFill>
                  <a:srgbClr val="FF0000"/>
                </a:solidFill>
              </a:rPr>
              <a:t> </a:t>
            </a:r>
            <a:r>
              <a:rPr lang="tr-TR" dirty="0"/>
              <a:t>Eczacı, İlaç/tıbbi cihaz/kozmetik/bitkisel tıbbi ürün, personel, ekipman, mevzuat ve uygulama kaynakları ile ilgili olarak ürün ve hasta odaklı hizmette, günlük çalışmalar, araştırmalar, problemlerin çözülmesi durumlarında etkin maliyet kullanımı, analiz yapma, sentezleme becerileri ile uygun, objektif, etkili ve etik kararlar verir.</a:t>
            </a:r>
          </a:p>
        </p:txBody>
      </p:sp>
    </p:spTree>
    <p:extLst>
      <p:ext uri="{BB962C8B-B14F-4D97-AF65-F5344CB8AC3E}">
        <p14:creationId xmlns:p14="http://schemas.microsoft.com/office/powerpoint/2010/main" val="1741041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386101C-5B03-4357-8626-2BF449810F75}"/>
              </a:ext>
            </a:extLst>
          </p:cNvPr>
          <p:cNvSpPr>
            <a:spLocks noGrp="1"/>
          </p:cNvSpPr>
          <p:nvPr>
            <p:ph idx="1"/>
          </p:nvPr>
        </p:nvSpPr>
        <p:spPr/>
        <p:txBody>
          <a:bodyPr/>
          <a:lstStyle/>
          <a:p>
            <a:pPr algn="just"/>
            <a:r>
              <a:rPr lang="tr-TR" b="1" dirty="0">
                <a:solidFill>
                  <a:srgbClr val="FF0000"/>
                </a:solidFill>
              </a:rPr>
              <a:t>f) Liderlik yapar.</a:t>
            </a:r>
            <a:r>
              <a:rPr lang="tr-TR" b="1" dirty="0"/>
              <a:t> </a:t>
            </a:r>
            <a:r>
              <a:rPr lang="tr-TR" dirty="0"/>
              <a:t>Çok disiplinli bakım gerektiren ve/veya sağlık hizmeti vermekle yükümlü personelin yetersiz olduğu durum ve bölgelerde eczacı, hastanın ve toplumun refahında lider görevi üstlenir. Lider olarak güvenilir, tutarlı, merhametli olması ve empati göstermesi yanı sıra karar verme, etkin iletişim kurma, etkin yönetim becerilerine de sahiptir. Çözüm odaklıdır.</a:t>
            </a:r>
          </a:p>
        </p:txBody>
      </p:sp>
    </p:spTree>
    <p:extLst>
      <p:ext uri="{BB962C8B-B14F-4D97-AF65-F5344CB8AC3E}">
        <p14:creationId xmlns:p14="http://schemas.microsoft.com/office/powerpoint/2010/main" val="3530613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F6C6B2-C832-4E53-BCF2-D653B6A61A1B}"/>
              </a:ext>
            </a:extLst>
          </p:cNvPr>
          <p:cNvSpPr>
            <a:spLocks noGrp="1"/>
          </p:cNvSpPr>
          <p:nvPr>
            <p:ph idx="1"/>
          </p:nvPr>
        </p:nvSpPr>
        <p:spPr/>
        <p:txBody>
          <a:bodyPr/>
          <a:lstStyle/>
          <a:p>
            <a:pPr algn="just"/>
            <a:r>
              <a:rPr lang="tr-TR" b="1" dirty="0">
                <a:solidFill>
                  <a:srgbClr val="FF0000"/>
                </a:solidFill>
              </a:rPr>
              <a:t>g) Takım oyuncusudur ve ekip ruhu ile mesleğini uygular</a:t>
            </a:r>
            <a:r>
              <a:rPr lang="tr-TR" dirty="0">
                <a:solidFill>
                  <a:srgbClr val="FF0000"/>
                </a:solidFill>
              </a:rPr>
              <a:t>. </a:t>
            </a:r>
            <a:r>
              <a:rPr lang="tr-TR" dirty="0"/>
              <a:t>Eczacı, iş arkadaşlarıyla işbirliği içindedir, profesyonel kişiliğe, yüksek değerlere, etik prensiplere ve tutarlı davranışlara ve saygınlığa sahiptir. </a:t>
            </a:r>
          </a:p>
          <a:p>
            <a:pPr algn="just"/>
            <a:endParaRPr lang="tr-TR" dirty="0"/>
          </a:p>
          <a:p>
            <a:pPr algn="just"/>
            <a:r>
              <a:rPr lang="tr-TR" b="1" dirty="0">
                <a:solidFill>
                  <a:srgbClr val="FF0000"/>
                </a:solidFill>
              </a:rPr>
              <a:t>h) Girişimci ve aktif bir yöneticidir</a:t>
            </a:r>
            <a:r>
              <a:rPr lang="tr-TR" dirty="0"/>
              <a:t>. Eczacı, mesleğini uygularken maddi ve insan kaynağı gereksinimlerini tanımlayarak, kaynakları ve bilgiyi uygun, etkin ve yaratıcı biçimde kullanır. Mesleği geliştirmek, kaliteyi arttırmak veya engelleri aşmak için yeni fikirler ve yaklaşımlar geliştirir.</a:t>
            </a:r>
          </a:p>
        </p:txBody>
      </p:sp>
    </p:spTree>
    <p:extLst>
      <p:ext uri="{BB962C8B-B14F-4D97-AF65-F5344CB8AC3E}">
        <p14:creationId xmlns:p14="http://schemas.microsoft.com/office/powerpoint/2010/main" val="1214161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6AFAC69-DA6D-49C2-888A-67FF47290AF1}"/>
              </a:ext>
            </a:extLst>
          </p:cNvPr>
          <p:cNvSpPr>
            <a:spLocks noGrp="1"/>
          </p:cNvSpPr>
          <p:nvPr>
            <p:ph idx="1"/>
          </p:nvPr>
        </p:nvSpPr>
        <p:spPr>
          <a:xfrm>
            <a:off x="894080" y="762000"/>
            <a:ext cx="10459720" cy="5414963"/>
          </a:xfrm>
        </p:spPr>
        <p:txBody>
          <a:bodyPr/>
          <a:lstStyle/>
          <a:p>
            <a:r>
              <a:rPr lang="tr-TR" b="1" dirty="0">
                <a:solidFill>
                  <a:srgbClr val="FF0000"/>
                </a:solidFill>
              </a:rPr>
              <a:t>BAKIM VEREN OLARAK ECZACI </a:t>
            </a:r>
          </a:p>
          <a:p>
            <a:endParaRPr lang="tr-TR" b="1" dirty="0">
              <a:solidFill>
                <a:srgbClr val="FF0000"/>
              </a:solidFill>
            </a:endParaRPr>
          </a:p>
          <a:p>
            <a:pPr algn="just"/>
            <a:r>
              <a:rPr lang="tr-TR" dirty="0"/>
              <a:t>Eczacı, en </a:t>
            </a:r>
            <a:r>
              <a:rPr lang="tr-TR" dirty="0" err="1"/>
              <a:t>yüksek</a:t>
            </a:r>
            <a:r>
              <a:rPr lang="tr-TR" dirty="0"/>
              <a:t> kalitede bakım hizmeti sunmaya </a:t>
            </a:r>
            <a:r>
              <a:rPr lang="tr-TR" dirty="0" err="1"/>
              <a:t>çalışır</a:t>
            </a:r>
            <a:r>
              <a:rPr lang="tr-TR" dirty="0"/>
              <a:t> ve uygulamalarını </a:t>
            </a:r>
            <a:r>
              <a:rPr lang="tr-TR" dirty="0" err="1"/>
              <a:t>diğer</a:t>
            </a:r>
            <a:r>
              <a:rPr lang="tr-TR" dirty="0"/>
              <a:t> </a:t>
            </a:r>
            <a:r>
              <a:rPr lang="tr-TR" dirty="0" err="1"/>
              <a:t>sağlık</a:t>
            </a:r>
            <a:r>
              <a:rPr lang="tr-TR" dirty="0"/>
              <a:t> profesyonelleri ile uyumlu bir </a:t>
            </a:r>
            <a:r>
              <a:rPr lang="tr-TR" dirty="0" err="1"/>
              <a:t>şekilde</a:t>
            </a:r>
            <a:r>
              <a:rPr lang="tr-TR" dirty="0"/>
              <a:t> </a:t>
            </a:r>
            <a:r>
              <a:rPr lang="tr-TR" dirty="0" err="1"/>
              <a:t>sürdürür</a:t>
            </a:r>
            <a:r>
              <a:rPr lang="tr-TR" dirty="0"/>
              <a:t>. </a:t>
            </a:r>
          </a:p>
          <a:p>
            <a:pPr algn="just"/>
            <a:r>
              <a:rPr lang="tr-TR" dirty="0" err="1"/>
              <a:t>Farmasötik</a:t>
            </a:r>
            <a:r>
              <a:rPr lang="tr-TR" dirty="0"/>
              <a:t> bakım </a:t>
            </a:r>
            <a:r>
              <a:rPr lang="tr-TR" dirty="0" err="1"/>
              <a:t>süreci</a:t>
            </a:r>
            <a:r>
              <a:rPr lang="tr-TR" dirty="0"/>
              <a:t>, hasta ile eczacı arasında </a:t>
            </a:r>
            <a:r>
              <a:rPr lang="tr-TR" dirty="0" err="1"/>
              <a:t>ilişki</a:t>
            </a:r>
            <a:r>
              <a:rPr lang="tr-TR" dirty="0"/>
              <a:t> kurmayı, </a:t>
            </a:r>
            <a:r>
              <a:rPr lang="tr-TR" dirty="0" err="1"/>
              <a:t>ilac</a:t>
            </a:r>
            <a:r>
              <a:rPr lang="tr-TR" dirty="0"/>
              <a:t>̧ tedavisi </a:t>
            </a:r>
            <a:r>
              <a:rPr lang="tr-TR" dirty="0" err="1"/>
              <a:t>için</a:t>
            </a:r>
            <a:r>
              <a:rPr lang="tr-TR" dirty="0"/>
              <a:t> kanıta dayalı bir bakım planı </a:t>
            </a:r>
            <a:r>
              <a:rPr lang="tr-TR" dirty="0" err="1"/>
              <a:t>geliştirmeyi</a:t>
            </a:r>
            <a:r>
              <a:rPr lang="tr-TR" dirty="0"/>
              <a:t> ve hastanın beklenen </a:t>
            </a:r>
            <a:r>
              <a:rPr lang="tr-TR" dirty="0" err="1"/>
              <a:t>sağlık</a:t>
            </a:r>
            <a:r>
              <a:rPr lang="tr-TR" dirty="0"/>
              <a:t> sonucunu takip etmeyi </a:t>
            </a:r>
            <a:r>
              <a:rPr lang="tr-TR" dirty="0" err="1"/>
              <a:t>içerir</a:t>
            </a:r>
            <a:r>
              <a:rPr lang="tr-TR" dirty="0"/>
              <a:t>. </a:t>
            </a:r>
          </a:p>
          <a:p>
            <a:pPr algn="just"/>
            <a:r>
              <a:rPr lang="tr-TR" dirty="0"/>
              <a:t>Eczacı tarafından </a:t>
            </a:r>
            <a:r>
              <a:rPr lang="tr-TR" dirty="0" err="1"/>
              <a:t>sağlanan</a:t>
            </a:r>
            <a:r>
              <a:rPr lang="tr-TR" dirty="0"/>
              <a:t> </a:t>
            </a:r>
            <a:r>
              <a:rPr lang="tr-TR" dirty="0" err="1"/>
              <a:t>farmasötik</a:t>
            </a:r>
            <a:r>
              <a:rPr lang="tr-TR" dirty="0"/>
              <a:t> bakım, tedaviyi optimize etmeyi </a:t>
            </a:r>
            <a:r>
              <a:rPr lang="tr-TR" dirty="0" err="1"/>
              <a:t>amaçlar</a:t>
            </a:r>
            <a:r>
              <a:rPr lang="tr-TR" dirty="0"/>
              <a:t> ve </a:t>
            </a:r>
            <a:r>
              <a:rPr lang="tr-TR" dirty="0" err="1"/>
              <a:t>ilaçların</a:t>
            </a:r>
            <a:r>
              <a:rPr lang="tr-TR" dirty="0"/>
              <a:t> etkili, akılcı ve </a:t>
            </a:r>
            <a:r>
              <a:rPr lang="tr-TR" dirty="0" err="1"/>
              <a:t>güvenli</a:t>
            </a:r>
            <a:r>
              <a:rPr lang="tr-TR" dirty="0"/>
              <a:t> kullanımının anahtarıdır. </a:t>
            </a:r>
          </a:p>
        </p:txBody>
      </p:sp>
    </p:spTree>
    <p:extLst>
      <p:ext uri="{BB962C8B-B14F-4D97-AF65-F5344CB8AC3E}">
        <p14:creationId xmlns:p14="http://schemas.microsoft.com/office/powerpoint/2010/main" val="40293012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ECDDC9F-1642-4AF0-BAA3-810CE1794C52}"/>
              </a:ext>
            </a:extLst>
          </p:cNvPr>
          <p:cNvSpPr>
            <a:spLocks noGrp="1"/>
          </p:cNvSpPr>
          <p:nvPr>
            <p:ph idx="1"/>
          </p:nvPr>
        </p:nvSpPr>
        <p:spPr/>
        <p:txBody>
          <a:bodyPr/>
          <a:lstStyle/>
          <a:p>
            <a:pPr algn="just"/>
            <a:r>
              <a:rPr lang="tr-TR" b="1" dirty="0"/>
              <a:t>B) TEKNİK YETERLİLİKLER </a:t>
            </a:r>
            <a:r>
              <a:rPr lang="tr-TR" dirty="0"/>
              <a:t>Teknik Yeterlilikler, mesleği ile ilgili sahip olması gereken beceriler ve yapması gereken görevler olarak tanımlanır. Bir başka ifade ile teknik yeterlilikler, bir eczacının, mezun olurken hangi görevleri hangi düzeyde yerine getirebileceğini gösterir. Temel eczacılık uygulamaları sırasında sergilemesi gereken performansın asgari düzeyi dört farklı düzey ile kodlanmıştır</a:t>
            </a:r>
          </a:p>
        </p:txBody>
      </p:sp>
    </p:spTree>
    <p:extLst>
      <p:ext uri="{BB962C8B-B14F-4D97-AF65-F5344CB8AC3E}">
        <p14:creationId xmlns:p14="http://schemas.microsoft.com/office/powerpoint/2010/main" val="828813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945CA40-0925-46BB-B72C-A03064E9C2EA}"/>
              </a:ext>
            </a:extLst>
          </p:cNvPr>
          <p:cNvSpPr>
            <a:spLocks noGrp="1"/>
          </p:cNvSpPr>
          <p:nvPr>
            <p:ph idx="1"/>
          </p:nvPr>
        </p:nvSpPr>
        <p:spPr>
          <a:xfrm>
            <a:off x="833120" y="558800"/>
            <a:ext cx="10520680" cy="5618163"/>
          </a:xfrm>
        </p:spPr>
        <p:txBody>
          <a:bodyPr/>
          <a:lstStyle/>
          <a:p>
            <a:r>
              <a:rPr lang="tr-TR" b="1" dirty="0"/>
              <a:t>Tablo Eczacılık Teknik Yeterlilikleri Kapsamında Eczacılık Uygulamalarının Öğrenme Düzeyleri Tanımı</a:t>
            </a:r>
          </a:p>
          <a:p>
            <a:endParaRPr lang="tr-TR" b="1" dirty="0"/>
          </a:p>
          <a:p>
            <a:r>
              <a:rPr lang="tr-TR" b="1" dirty="0"/>
              <a:t>SAHİP OLUNMASI GEREKEN DÜZEY</a:t>
            </a:r>
          </a:p>
          <a:p>
            <a:endParaRPr lang="tr-TR" b="1" dirty="0"/>
          </a:p>
          <a:p>
            <a:r>
              <a:rPr lang="tr-TR" b="1" dirty="0"/>
              <a:t>1 Uygulamanın nasıl yapıldığı konusunda bilgi sahibidir ve yönlendirme yapar.</a:t>
            </a:r>
          </a:p>
          <a:p>
            <a:r>
              <a:rPr lang="tr-TR" b="1" dirty="0"/>
              <a:t>2 Kaynak/kılavuz/yönerge ile veya yardım alarak uygulamayı yapar.</a:t>
            </a:r>
          </a:p>
          <a:p>
            <a:r>
              <a:rPr lang="tr-TR" b="1" dirty="0"/>
              <a:t>3 Genel uygulamalarda yardım almadan yapar.</a:t>
            </a:r>
          </a:p>
          <a:p>
            <a:r>
              <a:rPr lang="tr-TR" b="1" dirty="0"/>
              <a:t>4 Karmaşık durumlarda tek başına </a:t>
            </a:r>
            <a:r>
              <a:rPr lang="tr-TR" b="1" dirty="0" err="1"/>
              <a:t>yapar.rı</a:t>
            </a:r>
            <a:r>
              <a:rPr lang="tr-TR" b="1" dirty="0"/>
              <a:t> Öğrenme Düzeyleri Tanımı</a:t>
            </a:r>
          </a:p>
        </p:txBody>
      </p:sp>
    </p:spTree>
    <p:extLst>
      <p:ext uri="{BB962C8B-B14F-4D97-AF65-F5344CB8AC3E}">
        <p14:creationId xmlns:p14="http://schemas.microsoft.com/office/powerpoint/2010/main" val="13249223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52E8AF1-1AE9-4130-82FF-D671568AA88C}"/>
              </a:ext>
            </a:extLst>
          </p:cNvPr>
          <p:cNvSpPr>
            <a:spLocks noGrp="1"/>
          </p:cNvSpPr>
          <p:nvPr>
            <p:ph idx="1"/>
          </p:nvPr>
        </p:nvSpPr>
        <p:spPr>
          <a:xfrm>
            <a:off x="782320" y="264160"/>
            <a:ext cx="10571480" cy="5912803"/>
          </a:xfrm>
        </p:spPr>
        <p:txBody>
          <a:bodyPr/>
          <a:lstStyle/>
          <a:p>
            <a:r>
              <a:rPr lang="tr-TR" dirty="0"/>
              <a:t>Tablo Eczacılık Teknik Yeterlilikleri ve Düzeyleri</a:t>
            </a:r>
          </a:p>
          <a:p>
            <a:endParaRPr lang="tr-TR" dirty="0"/>
          </a:p>
          <a:p>
            <a:r>
              <a:rPr lang="tr-TR" dirty="0"/>
              <a:t>1 İlaç analizinde ince tabaka </a:t>
            </a:r>
            <a:r>
              <a:rPr lang="tr-TR" dirty="0" err="1"/>
              <a:t>kromatografisi</a:t>
            </a:r>
            <a:r>
              <a:rPr lang="tr-TR" dirty="0"/>
              <a:t> (İTK) yöntemini kullanır. 3</a:t>
            </a:r>
          </a:p>
          <a:p>
            <a:r>
              <a:rPr lang="tr-TR" dirty="0"/>
              <a:t>2 İlaç analizinde kolon </a:t>
            </a:r>
            <a:r>
              <a:rPr lang="tr-TR" dirty="0" err="1"/>
              <a:t>kromatografisi</a:t>
            </a:r>
            <a:r>
              <a:rPr lang="tr-TR" dirty="0"/>
              <a:t> yöntemini kullanır. 2</a:t>
            </a:r>
          </a:p>
          <a:p>
            <a:r>
              <a:rPr lang="tr-TR" dirty="0"/>
              <a:t>3 İlaç analizinde gaz </a:t>
            </a:r>
            <a:r>
              <a:rPr lang="tr-TR" dirty="0" err="1"/>
              <a:t>kromatografisi</a:t>
            </a:r>
            <a:r>
              <a:rPr lang="tr-TR" dirty="0"/>
              <a:t> (GC) verilerini değerlendirir. 2</a:t>
            </a:r>
          </a:p>
          <a:p>
            <a:r>
              <a:rPr lang="tr-TR" dirty="0"/>
              <a:t>4 İlaç analizinde yüksek basınçlı likit </a:t>
            </a:r>
            <a:r>
              <a:rPr lang="tr-TR" dirty="0" err="1"/>
              <a:t>kromatografisi</a:t>
            </a:r>
            <a:r>
              <a:rPr lang="tr-TR" dirty="0"/>
              <a:t> (HPLC) yöntemini kullanır. 2</a:t>
            </a:r>
          </a:p>
          <a:p>
            <a:r>
              <a:rPr lang="tr-TR" dirty="0"/>
              <a:t>5 İlaç analizinde elektrokimyasal yöntemleri kullanır. 2</a:t>
            </a:r>
          </a:p>
        </p:txBody>
      </p:sp>
    </p:spTree>
    <p:extLst>
      <p:ext uri="{BB962C8B-B14F-4D97-AF65-F5344CB8AC3E}">
        <p14:creationId xmlns:p14="http://schemas.microsoft.com/office/powerpoint/2010/main" val="2071645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8DD44E4-48C0-43AA-B9C6-D2FF870E6229}"/>
              </a:ext>
            </a:extLst>
          </p:cNvPr>
          <p:cNvSpPr>
            <a:spLocks noGrp="1"/>
          </p:cNvSpPr>
          <p:nvPr>
            <p:ph idx="1"/>
          </p:nvPr>
        </p:nvSpPr>
        <p:spPr>
          <a:xfrm>
            <a:off x="955040" y="995680"/>
            <a:ext cx="10398760" cy="5181283"/>
          </a:xfrm>
        </p:spPr>
        <p:txBody>
          <a:bodyPr/>
          <a:lstStyle/>
          <a:p>
            <a:r>
              <a:rPr lang="tr-TR" dirty="0"/>
              <a:t>Tablo Eczacılık Teknik Yeterlilikleri ve Düzeyleri</a:t>
            </a:r>
          </a:p>
          <a:p>
            <a:endParaRPr lang="tr-TR" dirty="0"/>
          </a:p>
          <a:p>
            <a:r>
              <a:rPr lang="tr-TR" dirty="0"/>
              <a:t>105 Sık karşılaşılan semptomları değerlendirir ve gerekli yönlendirmeleri yapar. 3 </a:t>
            </a:r>
          </a:p>
          <a:p>
            <a:r>
              <a:rPr lang="tr-TR" dirty="0"/>
              <a:t>106 Adli vaka ve </a:t>
            </a:r>
            <a:r>
              <a:rPr lang="tr-TR" dirty="0" err="1"/>
              <a:t>psikososyal</a:t>
            </a:r>
            <a:r>
              <a:rPr lang="tr-TR" dirty="0"/>
              <a:t> durumları hekime veya ilgili kuruma yönlendirir. 2 </a:t>
            </a:r>
          </a:p>
          <a:p>
            <a:r>
              <a:rPr lang="tr-TR" dirty="0"/>
              <a:t>107 Mesleki yeterlilikleri çerçevesinde sağlıklı yaşam danışmanlığı yapar. 3 </a:t>
            </a:r>
          </a:p>
          <a:p>
            <a:r>
              <a:rPr lang="tr-TR" dirty="0"/>
              <a:t>108 Halk sağlığı ile ilgili durumlarda danışmanlık yapar. 2</a:t>
            </a:r>
          </a:p>
        </p:txBody>
      </p:sp>
    </p:spTree>
    <p:extLst>
      <p:ext uri="{BB962C8B-B14F-4D97-AF65-F5344CB8AC3E}">
        <p14:creationId xmlns:p14="http://schemas.microsoft.com/office/powerpoint/2010/main" val="266374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24ED2AA-4519-44C7-91C4-F1B309E01C54}"/>
              </a:ext>
            </a:extLst>
          </p:cNvPr>
          <p:cNvSpPr>
            <a:spLocks noGrp="1"/>
          </p:cNvSpPr>
          <p:nvPr>
            <p:ph idx="1"/>
          </p:nvPr>
        </p:nvSpPr>
        <p:spPr>
          <a:xfrm>
            <a:off x="924560" y="609600"/>
            <a:ext cx="10429240" cy="5567363"/>
          </a:xfrm>
        </p:spPr>
        <p:txBody>
          <a:bodyPr>
            <a:normAutofit fontScale="77500" lnSpcReduction="20000"/>
          </a:bodyPr>
          <a:lstStyle/>
          <a:p>
            <a:r>
              <a:rPr lang="tr-TR" b="1" dirty="0">
                <a:solidFill>
                  <a:srgbClr val="FF0000"/>
                </a:solidFill>
              </a:rPr>
              <a:t>ARAŞTIRMACI OLARAK ECZACI </a:t>
            </a:r>
          </a:p>
          <a:p>
            <a:endParaRPr lang="tr-TR" dirty="0"/>
          </a:p>
          <a:p>
            <a:pPr algn="just"/>
            <a:r>
              <a:rPr lang="tr-TR" dirty="0"/>
              <a:t>Eczacı, </a:t>
            </a:r>
            <a:r>
              <a:rPr lang="tr-TR" dirty="0" err="1"/>
              <a:t>sağlık</a:t>
            </a:r>
            <a:r>
              <a:rPr lang="tr-TR" dirty="0"/>
              <a:t> ekibinde </a:t>
            </a:r>
            <a:r>
              <a:rPr lang="tr-TR" dirty="0" err="1"/>
              <a:t>ilaçların</a:t>
            </a:r>
            <a:r>
              <a:rPr lang="tr-TR" dirty="0"/>
              <a:t> akılcı kullanımına </a:t>
            </a:r>
            <a:r>
              <a:rPr lang="tr-TR" dirty="0" err="1"/>
              <a:t>ilişkin</a:t>
            </a:r>
            <a:r>
              <a:rPr lang="tr-TR" dirty="0"/>
              <a:t> tavsiyelerde bulunmak </a:t>
            </a:r>
            <a:r>
              <a:rPr lang="tr-TR" dirty="0" err="1"/>
              <a:t>için</a:t>
            </a:r>
            <a:r>
              <a:rPr lang="tr-TR" dirty="0"/>
              <a:t> kanıt tabanını (bilimsel, eczacılık uygulamaları, </a:t>
            </a:r>
            <a:r>
              <a:rPr lang="tr-TR" dirty="0" err="1"/>
              <a:t>sağlık</a:t>
            </a:r>
            <a:r>
              <a:rPr lang="tr-TR" dirty="0"/>
              <a:t> sistemi) etkin bir </a:t>
            </a:r>
            <a:r>
              <a:rPr lang="tr-TR" dirty="0" err="1"/>
              <a:t>şekilde</a:t>
            </a:r>
            <a:r>
              <a:rPr lang="tr-TR" dirty="0"/>
              <a:t> kullanır. </a:t>
            </a:r>
          </a:p>
          <a:p>
            <a:pPr algn="just"/>
            <a:endParaRPr lang="tr-TR" dirty="0"/>
          </a:p>
          <a:p>
            <a:pPr algn="just"/>
            <a:r>
              <a:rPr lang="tr-TR" dirty="0"/>
              <a:t>Bir </a:t>
            </a:r>
            <a:r>
              <a:rPr lang="tr-TR" dirty="0" err="1"/>
              <a:t>araştırmacı</a:t>
            </a:r>
            <a:r>
              <a:rPr lang="tr-TR" dirty="0"/>
              <a:t> olarak eczacı, </a:t>
            </a:r>
            <a:r>
              <a:rPr lang="tr-TR" dirty="0" err="1"/>
              <a:t>ilac</a:t>
            </a:r>
            <a:r>
              <a:rPr lang="tr-TR" dirty="0"/>
              <a:t>̧ </a:t>
            </a:r>
            <a:r>
              <a:rPr lang="tr-TR" dirty="0" err="1"/>
              <a:t>geliştirme</a:t>
            </a:r>
            <a:r>
              <a:rPr lang="tr-TR" dirty="0"/>
              <a:t>, akılcı </a:t>
            </a:r>
            <a:r>
              <a:rPr lang="tr-TR" dirty="0" err="1"/>
              <a:t>ilac</a:t>
            </a:r>
            <a:r>
              <a:rPr lang="tr-TR" dirty="0"/>
              <a:t>̧ tedavisi ve yeni etken maddelerin </a:t>
            </a:r>
            <a:r>
              <a:rPr lang="tr-TR" dirty="0" err="1"/>
              <a:t>keşfi</a:t>
            </a:r>
            <a:r>
              <a:rPr lang="tr-TR" dirty="0"/>
              <a:t> ile ilgili </a:t>
            </a:r>
            <a:r>
              <a:rPr lang="tr-TR" dirty="0" err="1"/>
              <a:t>araştırma</a:t>
            </a:r>
            <a:r>
              <a:rPr lang="tr-TR" dirty="0"/>
              <a:t> alanına odaklanabilir, klinik </a:t>
            </a:r>
            <a:r>
              <a:rPr lang="tr-TR" dirty="0" err="1"/>
              <a:t>öncesi</a:t>
            </a:r>
            <a:r>
              <a:rPr lang="tr-TR" dirty="0"/>
              <a:t> </a:t>
            </a:r>
            <a:r>
              <a:rPr lang="tr-TR" dirty="0" err="1"/>
              <a:t>çalışmalardan</a:t>
            </a:r>
            <a:r>
              <a:rPr lang="tr-TR" dirty="0"/>
              <a:t> klinik </a:t>
            </a:r>
            <a:r>
              <a:rPr lang="tr-TR" dirty="0" err="1"/>
              <a:t>araştırmalara</a:t>
            </a:r>
            <a:r>
              <a:rPr lang="tr-TR" dirty="0"/>
              <a:t> kadar biyomedikal </a:t>
            </a:r>
            <a:r>
              <a:rPr lang="tr-TR" dirty="0" err="1"/>
              <a:t>çalışmaların</a:t>
            </a:r>
            <a:r>
              <a:rPr lang="tr-TR" dirty="0"/>
              <a:t> </a:t>
            </a:r>
            <a:r>
              <a:rPr lang="tr-TR" dirty="0" err="1"/>
              <a:t>tüm</a:t>
            </a:r>
            <a:r>
              <a:rPr lang="tr-TR" dirty="0"/>
              <a:t> </a:t>
            </a:r>
            <a:r>
              <a:rPr lang="tr-TR" dirty="0" err="1"/>
              <a:t>yönlerinde</a:t>
            </a:r>
            <a:r>
              <a:rPr lang="tr-TR" dirty="0"/>
              <a:t> rol alabilir. </a:t>
            </a:r>
          </a:p>
          <a:p>
            <a:pPr algn="just"/>
            <a:endParaRPr lang="tr-TR" dirty="0"/>
          </a:p>
          <a:p>
            <a:pPr algn="just"/>
            <a:r>
              <a:rPr lang="tr-TR" dirty="0"/>
              <a:t>Toplum eczacıları, </a:t>
            </a:r>
            <a:r>
              <a:rPr lang="tr-TR" b="1" dirty="0"/>
              <a:t>eczane uygulamaları</a:t>
            </a:r>
            <a:r>
              <a:rPr lang="tr-TR" dirty="0"/>
              <a:t> ile ilgili </a:t>
            </a:r>
            <a:r>
              <a:rPr lang="tr-TR" dirty="0" err="1"/>
              <a:t>araştırmalara</a:t>
            </a:r>
            <a:r>
              <a:rPr lang="tr-TR" dirty="0"/>
              <a:t> katkıda bulunabilir. Bu </a:t>
            </a:r>
            <a:r>
              <a:rPr lang="tr-TR" dirty="0" err="1"/>
              <a:t>girişimler</a:t>
            </a:r>
            <a:r>
              <a:rPr lang="tr-TR" dirty="0"/>
              <a:t>, hasta </a:t>
            </a:r>
            <a:r>
              <a:rPr lang="tr-TR" dirty="0" err="1"/>
              <a:t>ihtiyaçlarını</a:t>
            </a:r>
            <a:r>
              <a:rPr lang="tr-TR" dirty="0"/>
              <a:t> belirleyen veya yeni hizmetlerin </a:t>
            </a:r>
            <a:r>
              <a:rPr lang="tr-TR" dirty="0" err="1"/>
              <a:t>etkinliğini</a:t>
            </a:r>
            <a:r>
              <a:rPr lang="tr-TR" dirty="0"/>
              <a:t> </a:t>
            </a:r>
            <a:r>
              <a:rPr lang="tr-TR" dirty="0" err="1"/>
              <a:t>değerlendiren</a:t>
            </a:r>
            <a:r>
              <a:rPr lang="tr-TR" dirty="0"/>
              <a:t> </a:t>
            </a:r>
            <a:r>
              <a:rPr lang="tr-TR" dirty="0" err="1"/>
              <a:t>küçük</a:t>
            </a:r>
            <a:r>
              <a:rPr lang="tr-TR" dirty="0"/>
              <a:t> </a:t>
            </a:r>
            <a:r>
              <a:rPr lang="tr-TR" dirty="0" err="1"/>
              <a:t>ölçekli</a:t>
            </a:r>
            <a:r>
              <a:rPr lang="tr-TR" dirty="0"/>
              <a:t> yerel projeler </a:t>
            </a:r>
            <a:r>
              <a:rPr lang="tr-TR" dirty="0" err="1"/>
              <a:t>biçiminde</a:t>
            </a:r>
            <a:r>
              <a:rPr lang="tr-TR" dirty="0"/>
              <a:t> olabilir. Bu sadece toplum </a:t>
            </a:r>
            <a:r>
              <a:rPr lang="tr-TR" dirty="0" err="1"/>
              <a:t>sağlığına</a:t>
            </a:r>
            <a:r>
              <a:rPr lang="tr-TR" dirty="0"/>
              <a:t> fayda </a:t>
            </a:r>
            <a:r>
              <a:rPr lang="tr-TR" dirty="0" err="1"/>
              <a:t>sağlamakla</a:t>
            </a:r>
            <a:r>
              <a:rPr lang="tr-TR" dirty="0"/>
              <a:t> kalmaz, aynı zamanda, </a:t>
            </a:r>
            <a:r>
              <a:rPr lang="tr-TR" dirty="0" err="1"/>
              <a:t>üretilen</a:t>
            </a:r>
            <a:r>
              <a:rPr lang="tr-TR" dirty="0"/>
              <a:t> veriler daha kapsamlı bir klinik </a:t>
            </a:r>
            <a:r>
              <a:rPr lang="tr-TR" dirty="0" err="1"/>
              <a:t>çalışmayı</a:t>
            </a:r>
            <a:r>
              <a:rPr lang="tr-TR" dirty="0"/>
              <a:t> bilgilendirmek </a:t>
            </a:r>
            <a:r>
              <a:rPr lang="tr-TR" dirty="0" err="1"/>
              <a:t>için</a:t>
            </a:r>
            <a:r>
              <a:rPr lang="tr-TR" dirty="0"/>
              <a:t> kullanılabilir. </a:t>
            </a:r>
            <a:endParaRPr lang="tr-TR" dirty="0" smtClean="0"/>
          </a:p>
          <a:p>
            <a:pPr algn="just"/>
            <a:r>
              <a:rPr lang="tr-TR" dirty="0" smtClean="0"/>
              <a:t>Eczacılar</a:t>
            </a:r>
            <a:r>
              <a:rPr lang="tr-TR" dirty="0"/>
              <a:t>, birinci basamak </a:t>
            </a:r>
            <a:r>
              <a:rPr lang="tr-TR" dirty="0" err="1"/>
              <a:t>sağlık</a:t>
            </a:r>
            <a:r>
              <a:rPr lang="tr-TR" dirty="0"/>
              <a:t> hizmeti sunulmasına, </a:t>
            </a:r>
            <a:r>
              <a:rPr lang="tr-TR" dirty="0" err="1"/>
              <a:t>farmasötik</a:t>
            </a:r>
            <a:r>
              <a:rPr lang="tr-TR" dirty="0"/>
              <a:t> </a:t>
            </a:r>
            <a:r>
              <a:rPr lang="tr-TR" dirty="0" err="1"/>
              <a:t>ihtiyac</a:t>
            </a:r>
            <a:r>
              <a:rPr lang="tr-TR" dirty="0"/>
              <a:t>̧ </a:t>
            </a:r>
            <a:r>
              <a:rPr lang="tr-TR" dirty="0" err="1"/>
              <a:t>değerlendirmesine</a:t>
            </a:r>
            <a:r>
              <a:rPr lang="tr-TR" dirty="0"/>
              <a:t>, </a:t>
            </a:r>
            <a:r>
              <a:rPr lang="tr-TR" dirty="0" err="1"/>
              <a:t>araştırma</a:t>
            </a:r>
            <a:r>
              <a:rPr lang="tr-TR" dirty="0"/>
              <a:t> ve </a:t>
            </a:r>
            <a:r>
              <a:rPr lang="tr-TR" dirty="0" err="1"/>
              <a:t>geliştirme</a:t>
            </a:r>
            <a:r>
              <a:rPr lang="tr-TR" dirty="0"/>
              <a:t> </a:t>
            </a:r>
            <a:r>
              <a:rPr lang="tr-TR" dirty="0" err="1"/>
              <a:t>gündemine</a:t>
            </a:r>
            <a:r>
              <a:rPr lang="tr-TR" dirty="0"/>
              <a:t> katılımları nedeniyle </a:t>
            </a:r>
            <a:r>
              <a:rPr lang="tr-TR" dirty="0" err="1"/>
              <a:t>büyük</a:t>
            </a:r>
            <a:r>
              <a:rPr lang="tr-TR" dirty="0"/>
              <a:t> bir etki yaratabilecek kilit bir grubu temsil etmektedir. </a:t>
            </a:r>
          </a:p>
        </p:txBody>
      </p:sp>
    </p:spTree>
    <p:extLst>
      <p:ext uri="{BB962C8B-B14F-4D97-AF65-F5344CB8AC3E}">
        <p14:creationId xmlns:p14="http://schemas.microsoft.com/office/powerpoint/2010/main" val="1292049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BEB54E-286B-4BF1-8D1B-BC3FD672D216}"/>
              </a:ext>
            </a:extLst>
          </p:cNvPr>
          <p:cNvSpPr>
            <a:spLocks noGrp="1"/>
          </p:cNvSpPr>
          <p:nvPr>
            <p:ph idx="1"/>
          </p:nvPr>
        </p:nvSpPr>
        <p:spPr>
          <a:xfrm>
            <a:off x="919480" y="565785"/>
            <a:ext cx="10515600" cy="4351338"/>
          </a:xfrm>
        </p:spPr>
        <p:txBody>
          <a:bodyPr>
            <a:normAutofit fontScale="92500" lnSpcReduction="20000"/>
          </a:bodyPr>
          <a:lstStyle/>
          <a:p>
            <a:r>
              <a:rPr lang="tr-TR" b="1" dirty="0">
                <a:solidFill>
                  <a:srgbClr val="FF0000"/>
                </a:solidFill>
              </a:rPr>
              <a:t>KARAR VEREN OLARAK ECZACI </a:t>
            </a:r>
          </a:p>
          <a:p>
            <a:endParaRPr lang="tr-TR" dirty="0"/>
          </a:p>
          <a:p>
            <a:pPr algn="just"/>
            <a:r>
              <a:rPr lang="tr-TR" dirty="0"/>
              <a:t>Eczacının </a:t>
            </a:r>
            <a:r>
              <a:rPr lang="tr-TR" dirty="0" err="1"/>
              <a:t>çalışmasının</a:t>
            </a:r>
            <a:r>
              <a:rPr lang="tr-TR" dirty="0"/>
              <a:t> temeli, kaynakların uygun, etkili, </a:t>
            </a:r>
            <a:r>
              <a:rPr lang="tr-TR" dirty="0" err="1"/>
              <a:t>güvenli</a:t>
            </a:r>
            <a:r>
              <a:rPr lang="tr-TR" dirty="0"/>
              <a:t> ve uygun maliyetli kullanımına (</a:t>
            </a:r>
            <a:r>
              <a:rPr lang="tr-TR" dirty="0" err="1"/>
              <a:t>örn</a:t>
            </a:r>
            <a:r>
              <a:rPr lang="tr-TR" dirty="0"/>
              <a:t>. personel, </a:t>
            </a:r>
            <a:r>
              <a:rPr lang="tr-TR" dirty="0" err="1"/>
              <a:t>ilaçlar</a:t>
            </a:r>
            <a:r>
              <a:rPr lang="tr-TR" dirty="0"/>
              <a:t>, kimyasallar, ekipman, </a:t>
            </a:r>
            <a:r>
              <a:rPr lang="tr-TR" dirty="0" err="1"/>
              <a:t>prosedürler</a:t>
            </a:r>
            <a:r>
              <a:rPr lang="tr-TR" dirty="0"/>
              <a:t> ve uygulamalar) </a:t>
            </a:r>
            <a:r>
              <a:rPr lang="tr-TR" dirty="0" err="1"/>
              <a:t>ilişkin</a:t>
            </a:r>
            <a:r>
              <a:rPr lang="tr-TR" dirty="0"/>
              <a:t> alınan </a:t>
            </a:r>
            <a:r>
              <a:rPr lang="tr-TR" dirty="0" err="1"/>
              <a:t>doğru</a:t>
            </a:r>
            <a:r>
              <a:rPr lang="tr-TR" dirty="0"/>
              <a:t> kararlara dayanır. Bu amaca </a:t>
            </a:r>
            <a:r>
              <a:rPr lang="tr-TR" dirty="0" err="1"/>
              <a:t>ulaşmak</a:t>
            </a:r>
            <a:r>
              <a:rPr lang="tr-TR" dirty="0"/>
              <a:t>, verileri ve bilgileri </a:t>
            </a:r>
            <a:r>
              <a:rPr lang="tr-TR" dirty="0" err="1"/>
              <a:t>değerlendirme</a:t>
            </a:r>
            <a:r>
              <a:rPr lang="tr-TR" dirty="0"/>
              <a:t>, sentezleme ve en uygun eylem planına karar verme becerisini gerektirir. </a:t>
            </a:r>
          </a:p>
          <a:p>
            <a:pPr algn="just"/>
            <a:endParaRPr lang="tr-TR" dirty="0"/>
          </a:p>
          <a:p>
            <a:pPr algn="just"/>
            <a:r>
              <a:rPr lang="tr-TR" dirty="0"/>
              <a:t>Eczacı, </a:t>
            </a:r>
            <a:r>
              <a:rPr lang="tr-TR" dirty="0" err="1"/>
              <a:t>ilac</a:t>
            </a:r>
            <a:r>
              <a:rPr lang="tr-TR" dirty="0"/>
              <a:t>̧ tedavisi </a:t>
            </a:r>
            <a:r>
              <a:rPr lang="tr-TR" dirty="0" err="1"/>
              <a:t>yönetimi</a:t>
            </a:r>
            <a:r>
              <a:rPr lang="tr-TR" dirty="0"/>
              <a:t> ve izleminde, hasta yararını </a:t>
            </a:r>
            <a:r>
              <a:rPr lang="tr-TR" dirty="0" err="1"/>
              <a:t>gözeterek</a:t>
            </a:r>
            <a:r>
              <a:rPr lang="tr-TR" dirty="0"/>
              <a:t>, en uygun kararları alır ve uygular. Bilimsel </a:t>
            </a:r>
            <a:r>
              <a:rPr lang="tr-TR" dirty="0" err="1"/>
              <a:t>araştırma</a:t>
            </a:r>
            <a:r>
              <a:rPr lang="tr-TR" dirty="0"/>
              <a:t> </a:t>
            </a:r>
            <a:r>
              <a:rPr lang="tr-TR" dirty="0" err="1"/>
              <a:t>sonuçlarını</a:t>
            </a:r>
            <a:r>
              <a:rPr lang="tr-TR" dirty="0"/>
              <a:t>, analitik, </a:t>
            </a:r>
            <a:r>
              <a:rPr lang="tr-TR" dirty="0" err="1"/>
              <a:t>açık</a:t>
            </a:r>
            <a:r>
              <a:rPr lang="tr-TR" dirty="0"/>
              <a:t> ve </a:t>
            </a:r>
            <a:r>
              <a:rPr lang="tr-TR" dirty="0" err="1"/>
              <a:t>eleştirel</a:t>
            </a:r>
            <a:r>
              <a:rPr lang="tr-TR" dirty="0"/>
              <a:t> </a:t>
            </a:r>
            <a:r>
              <a:rPr lang="tr-TR" dirty="0" err="1"/>
              <a:t>düşünerek</a:t>
            </a:r>
            <a:r>
              <a:rPr lang="tr-TR" dirty="0"/>
              <a:t>, sorunları </a:t>
            </a:r>
            <a:r>
              <a:rPr lang="tr-TR" dirty="0" err="1"/>
              <a:t>çözerken</a:t>
            </a:r>
            <a:r>
              <a:rPr lang="tr-TR" dirty="0"/>
              <a:t> ve </a:t>
            </a:r>
            <a:r>
              <a:rPr lang="tr-TR" dirty="0" err="1"/>
              <a:t>günlük</a:t>
            </a:r>
            <a:r>
              <a:rPr lang="tr-TR" dirty="0"/>
              <a:t> pratikte kararlar alırken kullanabilir. </a:t>
            </a:r>
          </a:p>
        </p:txBody>
      </p:sp>
    </p:spTree>
    <p:extLst>
      <p:ext uri="{BB962C8B-B14F-4D97-AF65-F5344CB8AC3E}">
        <p14:creationId xmlns:p14="http://schemas.microsoft.com/office/powerpoint/2010/main" val="3869741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FE0600A-3782-4ADB-B6A9-23F09D8863AC}"/>
              </a:ext>
            </a:extLst>
          </p:cNvPr>
          <p:cNvSpPr>
            <a:spLocks noGrp="1"/>
          </p:cNvSpPr>
          <p:nvPr>
            <p:ph idx="1"/>
          </p:nvPr>
        </p:nvSpPr>
        <p:spPr>
          <a:xfrm>
            <a:off x="716280" y="768985"/>
            <a:ext cx="10515600" cy="4351338"/>
          </a:xfrm>
        </p:spPr>
        <p:txBody>
          <a:bodyPr>
            <a:normAutofit fontScale="92500" lnSpcReduction="20000"/>
          </a:bodyPr>
          <a:lstStyle/>
          <a:p>
            <a:r>
              <a:rPr lang="tr-TR" b="1" dirty="0">
                <a:solidFill>
                  <a:srgbClr val="FF0000"/>
                </a:solidFill>
              </a:rPr>
              <a:t>İYİ İLETİŞ</a:t>
            </a:r>
            <a:r>
              <a:rPr lang="tr-TR" b="1" dirty="0" smtClean="0">
                <a:solidFill>
                  <a:srgbClr val="FF0000"/>
                </a:solidFill>
              </a:rPr>
              <a:t>İM </a:t>
            </a:r>
            <a:r>
              <a:rPr lang="tr-TR" b="1" dirty="0">
                <a:solidFill>
                  <a:srgbClr val="FF0000"/>
                </a:solidFill>
              </a:rPr>
              <a:t>KURAN ECZACI </a:t>
            </a:r>
          </a:p>
          <a:p>
            <a:endParaRPr lang="tr-TR" b="1" dirty="0"/>
          </a:p>
          <a:p>
            <a:pPr algn="just"/>
            <a:r>
              <a:rPr lang="tr-TR" dirty="0"/>
              <a:t>Eczacı, topluma en yakın </a:t>
            </a:r>
            <a:r>
              <a:rPr lang="tr-TR" dirty="0" err="1"/>
              <a:t>sağlık</a:t>
            </a:r>
            <a:r>
              <a:rPr lang="tr-TR" dirty="0"/>
              <a:t> </a:t>
            </a:r>
            <a:r>
              <a:rPr lang="tr-TR" dirty="0" err="1"/>
              <a:t>danışmanı</a:t>
            </a:r>
            <a:r>
              <a:rPr lang="tr-TR" dirty="0"/>
              <a:t> olarak, </a:t>
            </a:r>
            <a:r>
              <a:rPr lang="tr-TR" dirty="0" err="1"/>
              <a:t>ilac</a:t>
            </a:r>
            <a:r>
              <a:rPr lang="tr-TR" dirty="0"/>
              <a:t>̧ ve </a:t>
            </a:r>
            <a:r>
              <a:rPr lang="tr-TR" dirty="0" err="1"/>
              <a:t>sağlık</a:t>
            </a:r>
            <a:r>
              <a:rPr lang="tr-TR" dirty="0"/>
              <a:t> bilgisini sunmak ve </a:t>
            </a:r>
            <a:r>
              <a:rPr lang="tr-TR" dirty="0" err="1"/>
              <a:t>sağlık</a:t>
            </a:r>
            <a:r>
              <a:rPr lang="tr-TR" dirty="0"/>
              <a:t> </a:t>
            </a:r>
            <a:r>
              <a:rPr lang="tr-TR" dirty="0" err="1"/>
              <a:t>çalışanları</a:t>
            </a:r>
            <a:r>
              <a:rPr lang="tr-TR" dirty="0"/>
              <a:t> ile hasta arasındaki </a:t>
            </a:r>
            <a:r>
              <a:rPr lang="tr-TR" dirty="0" err="1"/>
              <a:t>bağlantıyı</a:t>
            </a:r>
            <a:r>
              <a:rPr lang="tr-TR" dirty="0"/>
              <a:t> </a:t>
            </a:r>
            <a:r>
              <a:rPr lang="tr-TR" dirty="0" err="1"/>
              <a:t>sağlamak</a:t>
            </a:r>
            <a:r>
              <a:rPr lang="tr-TR" dirty="0"/>
              <a:t> </a:t>
            </a:r>
            <a:r>
              <a:rPr lang="tr-TR" dirty="0" err="1"/>
              <a:t>için</a:t>
            </a:r>
            <a:r>
              <a:rPr lang="tr-TR" dirty="0"/>
              <a:t> ideal bir konumdadır. </a:t>
            </a:r>
            <a:endParaRPr lang="tr-TR" dirty="0" smtClean="0"/>
          </a:p>
          <a:p>
            <a:pPr algn="just"/>
            <a:r>
              <a:rPr lang="tr-TR" dirty="0" smtClean="0"/>
              <a:t>Hastanın </a:t>
            </a:r>
            <a:r>
              <a:rPr lang="tr-TR" dirty="0"/>
              <a:t>problemini ve gereksinimini belirler, </a:t>
            </a:r>
            <a:r>
              <a:rPr lang="tr-TR" dirty="0" err="1"/>
              <a:t>yaşam</a:t>
            </a:r>
            <a:r>
              <a:rPr lang="tr-TR" dirty="0"/>
              <a:t> kalitesinin </a:t>
            </a:r>
            <a:r>
              <a:rPr lang="tr-TR" dirty="0" err="1"/>
              <a:t>iyileştirilmesini</a:t>
            </a:r>
            <a:r>
              <a:rPr lang="tr-TR" dirty="0"/>
              <a:t> destekler. </a:t>
            </a:r>
            <a:endParaRPr lang="tr-TR" dirty="0" smtClean="0"/>
          </a:p>
          <a:p>
            <a:pPr algn="just"/>
            <a:r>
              <a:rPr lang="tr-TR" dirty="0" err="1" smtClean="0"/>
              <a:t>Gu</a:t>
            </a:r>
            <a:r>
              <a:rPr lang="tr-TR" dirty="0" err="1"/>
              <a:t>̈çlu</a:t>
            </a:r>
            <a:r>
              <a:rPr lang="tr-TR" dirty="0"/>
              <a:t>̈ </a:t>
            </a:r>
            <a:r>
              <a:rPr lang="tr-TR" dirty="0" err="1"/>
              <a:t>iletişim</a:t>
            </a:r>
            <a:r>
              <a:rPr lang="tr-TR" dirty="0"/>
              <a:t> becerileri, eczacının hasta ile </a:t>
            </a:r>
            <a:r>
              <a:rPr lang="tr-TR" dirty="0" err="1"/>
              <a:t>karşılıklı</a:t>
            </a:r>
            <a:r>
              <a:rPr lang="tr-TR" dirty="0"/>
              <a:t> </a:t>
            </a:r>
            <a:r>
              <a:rPr lang="tr-TR" dirty="0" err="1"/>
              <a:t>güvene</a:t>
            </a:r>
            <a:r>
              <a:rPr lang="tr-TR" dirty="0"/>
              <a:t> dayalı bir </a:t>
            </a:r>
            <a:r>
              <a:rPr lang="tr-TR" dirty="0" err="1"/>
              <a:t>ilişki</a:t>
            </a:r>
            <a:r>
              <a:rPr lang="tr-TR" dirty="0"/>
              <a:t> </a:t>
            </a:r>
            <a:r>
              <a:rPr lang="tr-TR" dirty="0" err="1"/>
              <a:t>için</a:t>
            </a:r>
            <a:r>
              <a:rPr lang="tr-TR" dirty="0"/>
              <a:t> gerekli </a:t>
            </a:r>
            <a:r>
              <a:rPr lang="tr-TR" dirty="0" err="1"/>
              <a:t>yakınlığı</a:t>
            </a:r>
            <a:r>
              <a:rPr lang="tr-TR" dirty="0"/>
              <a:t> kurmasına yardımcı olur, hastanın </a:t>
            </a:r>
            <a:r>
              <a:rPr lang="tr-TR" dirty="0" err="1"/>
              <a:t>ihtiyaçlarına</a:t>
            </a:r>
            <a:r>
              <a:rPr lang="tr-TR" dirty="0"/>
              <a:t> </a:t>
            </a:r>
            <a:r>
              <a:rPr lang="tr-TR" dirty="0" err="1"/>
              <a:t>yönelik</a:t>
            </a:r>
            <a:r>
              <a:rPr lang="tr-TR" dirty="0"/>
              <a:t> bilgi </a:t>
            </a:r>
            <a:r>
              <a:rPr lang="tr-TR" dirty="0" err="1"/>
              <a:t>alışverişi</a:t>
            </a:r>
            <a:r>
              <a:rPr lang="tr-TR" dirty="0"/>
              <a:t> yapabilmesi ve hastanın eczacı tavsiyelerini anlaması ve kabul etmesi </a:t>
            </a:r>
            <a:r>
              <a:rPr lang="tr-TR" dirty="0" err="1"/>
              <a:t>için</a:t>
            </a:r>
            <a:r>
              <a:rPr lang="tr-TR" dirty="0"/>
              <a:t> gereklidir. Her eczacı bilgi, medya ve teknolojiyi toplumun farklı kesimlerinden gelen yazılı veya </a:t>
            </a:r>
            <a:r>
              <a:rPr lang="tr-TR" dirty="0" err="1"/>
              <a:t>sözlu</a:t>
            </a:r>
            <a:r>
              <a:rPr lang="tr-TR" dirty="0"/>
              <a:t>̈ sorulara yanıt vermek </a:t>
            </a:r>
            <a:r>
              <a:rPr lang="tr-TR" dirty="0" err="1"/>
              <a:t>için</a:t>
            </a:r>
            <a:r>
              <a:rPr lang="tr-TR" dirty="0"/>
              <a:t> etkin bir </a:t>
            </a:r>
            <a:r>
              <a:rPr lang="tr-TR" dirty="0" err="1"/>
              <a:t>şekilde</a:t>
            </a:r>
            <a:r>
              <a:rPr lang="tr-TR" dirty="0"/>
              <a:t> kullanabilir. </a:t>
            </a:r>
          </a:p>
        </p:txBody>
      </p:sp>
    </p:spTree>
    <p:extLst>
      <p:ext uri="{BB962C8B-B14F-4D97-AF65-F5344CB8AC3E}">
        <p14:creationId xmlns:p14="http://schemas.microsoft.com/office/powerpoint/2010/main" val="238862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D5DA16-EB21-47F2-948C-312CBD3B9D6D}"/>
              </a:ext>
            </a:extLst>
          </p:cNvPr>
          <p:cNvSpPr>
            <a:spLocks noGrp="1"/>
          </p:cNvSpPr>
          <p:nvPr>
            <p:ph idx="1"/>
          </p:nvPr>
        </p:nvSpPr>
        <p:spPr>
          <a:xfrm>
            <a:off x="838200" y="768985"/>
            <a:ext cx="10515600" cy="4351338"/>
          </a:xfrm>
        </p:spPr>
        <p:txBody>
          <a:bodyPr>
            <a:normAutofit fontScale="92500" lnSpcReduction="20000"/>
          </a:bodyPr>
          <a:lstStyle/>
          <a:p>
            <a:r>
              <a:rPr lang="tr-TR" b="1" dirty="0">
                <a:solidFill>
                  <a:srgbClr val="FF0000"/>
                </a:solidFill>
              </a:rPr>
              <a:t>YAŞAM BOYU ÖĞRENEN OLARAK ECZACI </a:t>
            </a:r>
          </a:p>
          <a:p>
            <a:endParaRPr lang="tr-TR" b="1" dirty="0">
              <a:solidFill>
                <a:srgbClr val="FF0000"/>
              </a:solidFill>
            </a:endParaRPr>
          </a:p>
          <a:p>
            <a:pPr algn="just"/>
            <a:r>
              <a:rPr lang="tr-TR" dirty="0" err="1"/>
              <a:t>Yaşam</a:t>
            </a:r>
            <a:r>
              <a:rPr lang="tr-TR" dirty="0"/>
              <a:t> boyu </a:t>
            </a:r>
            <a:r>
              <a:rPr lang="tr-TR" dirty="0" err="1"/>
              <a:t>öğrenme</a:t>
            </a:r>
            <a:r>
              <a:rPr lang="tr-TR" dirty="0"/>
              <a:t> kavramı eczacılık </a:t>
            </a:r>
            <a:r>
              <a:rPr lang="tr-TR" dirty="0" err="1"/>
              <a:t>eğitiminden</a:t>
            </a:r>
            <a:r>
              <a:rPr lang="tr-TR" dirty="0"/>
              <a:t> </a:t>
            </a:r>
            <a:r>
              <a:rPr lang="tr-TR" dirty="0" err="1"/>
              <a:t>başlayarak</a:t>
            </a:r>
            <a:r>
              <a:rPr lang="tr-TR" dirty="0"/>
              <a:t> eczacının kariyeri boyunca devam eden bir </a:t>
            </a:r>
            <a:r>
              <a:rPr lang="tr-TR" dirty="0" err="1"/>
              <a:t>süreçtir</a:t>
            </a:r>
            <a:r>
              <a:rPr lang="tr-TR" dirty="0"/>
              <a:t>. </a:t>
            </a:r>
          </a:p>
          <a:p>
            <a:pPr algn="just"/>
            <a:r>
              <a:rPr lang="tr-TR" dirty="0"/>
              <a:t>Eczacılık </a:t>
            </a:r>
            <a:r>
              <a:rPr lang="tr-TR" dirty="0" err="1"/>
              <a:t>Eğitimi</a:t>
            </a:r>
            <a:r>
              <a:rPr lang="tr-TR" dirty="0"/>
              <a:t> Akreditasyon Konseyi, </a:t>
            </a:r>
            <a:r>
              <a:rPr lang="tr-TR" dirty="0" err="1"/>
              <a:t>Sürekli</a:t>
            </a:r>
            <a:r>
              <a:rPr lang="tr-TR" dirty="0"/>
              <a:t> Mesleki </a:t>
            </a:r>
            <a:r>
              <a:rPr lang="tr-TR" dirty="0" err="1"/>
              <a:t>Gelişimi</a:t>
            </a:r>
            <a:r>
              <a:rPr lang="tr-TR" dirty="0"/>
              <a:t> (SMG) “bireylerin yetkinliklerini </a:t>
            </a:r>
            <a:r>
              <a:rPr lang="tr-TR" dirty="0" err="1"/>
              <a:t>sürdürmelerine</a:t>
            </a:r>
            <a:r>
              <a:rPr lang="tr-TR" dirty="0"/>
              <a:t>, mesleki uygulamalarını </a:t>
            </a:r>
            <a:r>
              <a:rPr lang="tr-TR" dirty="0" err="1"/>
              <a:t>geliştirmelerine</a:t>
            </a:r>
            <a:r>
              <a:rPr lang="tr-TR" dirty="0"/>
              <a:t> ve kariyer hedeflerine </a:t>
            </a:r>
            <a:r>
              <a:rPr lang="tr-TR" dirty="0" err="1"/>
              <a:t>ulaşmalarına</a:t>
            </a:r>
            <a:r>
              <a:rPr lang="tr-TR" dirty="0"/>
              <a:t> yardımcı olan </a:t>
            </a:r>
            <a:r>
              <a:rPr lang="tr-TR" dirty="0" err="1"/>
              <a:t>öğrenme</a:t>
            </a:r>
            <a:r>
              <a:rPr lang="tr-TR" dirty="0"/>
              <a:t> faaliyetlerine </a:t>
            </a:r>
            <a:r>
              <a:rPr lang="tr-TR" dirty="0" err="1"/>
              <a:t>yaşam</a:t>
            </a:r>
            <a:r>
              <a:rPr lang="tr-TR" dirty="0"/>
              <a:t> boyu aktif katılım </a:t>
            </a:r>
            <a:r>
              <a:rPr lang="tr-TR" dirty="0" err="1"/>
              <a:t>süreci</a:t>
            </a:r>
            <a:r>
              <a:rPr lang="tr-TR" dirty="0"/>
              <a:t>” olarak tanımlamaktadır. </a:t>
            </a:r>
          </a:p>
          <a:p>
            <a:pPr algn="just"/>
            <a:r>
              <a:rPr lang="tr-TR" dirty="0"/>
              <a:t>Eczacı, </a:t>
            </a:r>
            <a:r>
              <a:rPr lang="tr-TR" dirty="0" err="1"/>
              <a:t>ilac</a:t>
            </a:r>
            <a:r>
              <a:rPr lang="tr-TR" dirty="0"/>
              <a:t>̧ tedavisi </a:t>
            </a:r>
            <a:r>
              <a:rPr lang="tr-TR" dirty="0" err="1"/>
              <a:t>yönetimi</a:t>
            </a:r>
            <a:r>
              <a:rPr lang="tr-TR" dirty="0"/>
              <a:t> ile ilgili konulardaki </a:t>
            </a:r>
            <a:r>
              <a:rPr lang="tr-TR" dirty="0" err="1"/>
              <a:t>gelişmeleri</a:t>
            </a:r>
            <a:r>
              <a:rPr lang="tr-TR" dirty="0"/>
              <a:t> takip ederek bilgi ve becerilerini </a:t>
            </a:r>
            <a:r>
              <a:rPr lang="tr-TR" dirty="0" err="1"/>
              <a:t>düzenli</a:t>
            </a:r>
            <a:r>
              <a:rPr lang="tr-TR" dirty="0"/>
              <a:t> olarak </a:t>
            </a:r>
            <a:r>
              <a:rPr lang="tr-TR" dirty="0" err="1"/>
              <a:t>güncellemeyi</a:t>
            </a:r>
            <a:r>
              <a:rPr lang="tr-TR" dirty="0"/>
              <a:t> hedefler. Bunun yanında disiplinler arası ekiplerin bir </a:t>
            </a:r>
            <a:r>
              <a:rPr lang="tr-TR" dirty="0" err="1"/>
              <a:t>parçası</a:t>
            </a:r>
            <a:r>
              <a:rPr lang="tr-TR" dirty="0"/>
              <a:t> olarak </a:t>
            </a:r>
            <a:r>
              <a:rPr lang="tr-TR" dirty="0" err="1"/>
              <a:t>çalışarak</a:t>
            </a:r>
            <a:r>
              <a:rPr lang="tr-TR" dirty="0"/>
              <a:t>, kanıta dayalı tıp uygulama ve hasta merkezli bakım sunma </a:t>
            </a:r>
            <a:r>
              <a:rPr lang="tr-TR" dirty="0" err="1"/>
              <a:t>yeterliliğini</a:t>
            </a:r>
            <a:r>
              <a:rPr lang="tr-TR" dirty="0"/>
              <a:t> </a:t>
            </a:r>
            <a:r>
              <a:rPr lang="tr-TR" dirty="0" err="1"/>
              <a:t>geliştirir</a:t>
            </a:r>
            <a:r>
              <a:rPr lang="tr-TR" dirty="0"/>
              <a:t> ve </a:t>
            </a:r>
            <a:r>
              <a:rPr lang="tr-TR" dirty="0" err="1"/>
              <a:t>sürdürür</a:t>
            </a:r>
            <a:r>
              <a:rPr lang="tr-TR" dirty="0"/>
              <a:t>. </a:t>
            </a:r>
          </a:p>
        </p:txBody>
      </p:sp>
    </p:spTree>
    <p:extLst>
      <p:ext uri="{BB962C8B-B14F-4D97-AF65-F5344CB8AC3E}">
        <p14:creationId xmlns:p14="http://schemas.microsoft.com/office/powerpoint/2010/main" val="3322976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CE1CB8-4D11-49E7-A926-18B3D3DC53FD}"/>
              </a:ext>
            </a:extLst>
          </p:cNvPr>
          <p:cNvSpPr>
            <a:spLocks noGrp="1"/>
          </p:cNvSpPr>
          <p:nvPr>
            <p:ph idx="1"/>
          </p:nvPr>
        </p:nvSpPr>
        <p:spPr>
          <a:xfrm>
            <a:off x="838200" y="657225"/>
            <a:ext cx="10515600" cy="4351338"/>
          </a:xfrm>
        </p:spPr>
        <p:txBody>
          <a:bodyPr/>
          <a:lstStyle/>
          <a:p>
            <a:pPr marL="0" indent="0">
              <a:buNone/>
            </a:pPr>
            <a:r>
              <a:rPr lang="tr-TR" b="1" dirty="0" smtClean="0">
                <a:solidFill>
                  <a:srgbClr val="FF0000"/>
                </a:solidFill>
              </a:rPr>
              <a:t>ÖĞRETMEN </a:t>
            </a:r>
            <a:r>
              <a:rPr lang="tr-TR" b="1" dirty="0">
                <a:solidFill>
                  <a:srgbClr val="FF0000"/>
                </a:solidFill>
              </a:rPr>
              <a:t>OLARAK ECZACI </a:t>
            </a:r>
          </a:p>
          <a:p>
            <a:pPr algn="just"/>
            <a:endParaRPr lang="tr-TR" dirty="0"/>
          </a:p>
          <a:p>
            <a:pPr algn="just"/>
            <a:r>
              <a:rPr lang="tr-TR" dirty="0"/>
              <a:t>Eczacının temel sorumluluklarından biri, toplumun </a:t>
            </a:r>
            <a:r>
              <a:rPr lang="tr-TR" dirty="0" err="1"/>
              <a:t>sağlık</a:t>
            </a:r>
            <a:r>
              <a:rPr lang="tr-TR" dirty="0"/>
              <a:t> okur </a:t>
            </a:r>
            <a:r>
              <a:rPr lang="tr-TR" dirty="0" err="1"/>
              <a:t>yazarlığı</a:t>
            </a:r>
            <a:r>
              <a:rPr lang="tr-TR" dirty="0"/>
              <a:t> </a:t>
            </a:r>
            <a:r>
              <a:rPr lang="tr-TR" dirty="0" err="1"/>
              <a:t>düzeyinin</a:t>
            </a:r>
            <a:r>
              <a:rPr lang="tr-TR" dirty="0"/>
              <a:t> </a:t>
            </a:r>
            <a:r>
              <a:rPr lang="tr-TR" dirty="0" err="1"/>
              <a:t>gelişmesine</a:t>
            </a:r>
            <a:r>
              <a:rPr lang="tr-TR" dirty="0"/>
              <a:t> yardımcı olmaktır. Hastaları </a:t>
            </a:r>
            <a:r>
              <a:rPr lang="tr-TR" dirty="0" err="1"/>
              <a:t>ilaçların</a:t>
            </a:r>
            <a:r>
              <a:rPr lang="tr-TR" dirty="0"/>
              <a:t> </a:t>
            </a:r>
            <a:r>
              <a:rPr lang="tr-TR" dirty="0" err="1"/>
              <a:t>doğru</a:t>
            </a:r>
            <a:r>
              <a:rPr lang="tr-TR" dirty="0"/>
              <a:t> ve sorumlu kullanımı ve iyi </a:t>
            </a:r>
            <a:r>
              <a:rPr lang="tr-TR" dirty="0" err="1"/>
              <a:t>yaşam</a:t>
            </a:r>
            <a:r>
              <a:rPr lang="tr-TR" dirty="0"/>
              <a:t> tavsiyelerinin uygulanması konusunda bilgilendirir. </a:t>
            </a:r>
          </a:p>
          <a:p>
            <a:pPr algn="just"/>
            <a:endParaRPr lang="tr-TR" dirty="0"/>
          </a:p>
          <a:p>
            <a:pPr algn="just"/>
            <a:r>
              <a:rPr lang="tr-TR" dirty="0"/>
              <a:t>Eczacı aynı zamanda gelecek nesil eczacıların </a:t>
            </a:r>
            <a:r>
              <a:rPr lang="tr-TR" dirty="0" err="1"/>
              <a:t>eğitim</a:t>
            </a:r>
            <a:r>
              <a:rPr lang="tr-TR" dirty="0"/>
              <a:t> ve </a:t>
            </a:r>
            <a:r>
              <a:rPr lang="tr-TR" dirty="0" err="1"/>
              <a:t>öğretimine</a:t>
            </a:r>
            <a:r>
              <a:rPr lang="tr-TR" dirty="0"/>
              <a:t> yardımcı olma </a:t>
            </a:r>
            <a:r>
              <a:rPr lang="tr-TR" dirty="0" err="1"/>
              <a:t>sorumluluğunu</a:t>
            </a:r>
            <a:r>
              <a:rPr lang="tr-TR" dirty="0"/>
              <a:t> </a:t>
            </a:r>
            <a:r>
              <a:rPr lang="tr-TR" dirty="0" err="1"/>
              <a:t>üstlenir</a:t>
            </a:r>
            <a:r>
              <a:rPr lang="tr-TR" dirty="0"/>
              <a:t>. </a:t>
            </a:r>
          </a:p>
        </p:txBody>
      </p:sp>
    </p:spTree>
    <p:extLst>
      <p:ext uri="{BB962C8B-B14F-4D97-AF65-F5344CB8AC3E}">
        <p14:creationId xmlns:p14="http://schemas.microsoft.com/office/powerpoint/2010/main" val="1810774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BB295ED-9687-4AD8-A980-6A6D6D800FDF}"/>
              </a:ext>
            </a:extLst>
          </p:cNvPr>
          <p:cNvSpPr>
            <a:spLocks noGrp="1"/>
          </p:cNvSpPr>
          <p:nvPr>
            <p:ph idx="1"/>
          </p:nvPr>
        </p:nvSpPr>
        <p:spPr>
          <a:xfrm>
            <a:off x="838200" y="870585"/>
            <a:ext cx="10515600" cy="4351338"/>
          </a:xfrm>
        </p:spPr>
        <p:txBody>
          <a:bodyPr/>
          <a:lstStyle/>
          <a:p>
            <a:r>
              <a:rPr lang="tr-TR" b="1" dirty="0">
                <a:solidFill>
                  <a:srgbClr val="FF0000"/>
                </a:solidFill>
              </a:rPr>
              <a:t>LİDER OLARAK ECZACI </a:t>
            </a:r>
          </a:p>
          <a:p>
            <a:endParaRPr lang="tr-TR" dirty="0"/>
          </a:p>
          <a:p>
            <a:pPr algn="just"/>
            <a:r>
              <a:rPr lang="tr-TR" dirty="0"/>
              <a:t>Etkili eczane liderleri, </a:t>
            </a:r>
            <a:r>
              <a:rPr lang="tr-TR" dirty="0" err="1"/>
              <a:t>farmasötik</a:t>
            </a:r>
            <a:r>
              <a:rPr lang="tr-TR" dirty="0"/>
              <a:t> bakım kalitesini artırmak, </a:t>
            </a:r>
            <a:r>
              <a:rPr lang="tr-TR" dirty="0" err="1"/>
              <a:t>ilaçların</a:t>
            </a:r>
            <a:r>
              <a:rPr lang="tr-TR" dirty="0"/>
              <a:t> kalite ve </a:t>
            </a:r>
            <a:r>
              <a:rPr lang="tr-TR" dirty="0" err="1"/>
              <a:t>güvenilirliğini</a:t>
            </a:r>
            <a:r>
              <a:rPr lang="tr-TR" dirty="0"/>
              <a:t> </a:t>
            </a:r>
            <a:r>
              <a:rPr lang="tr-TR" dirty="0" err="1"/>
              <a:t>sağlamak</a:t>
            </a:r>
            <a:r>
              <a:rPr lang="tr-TR" dirty="0"/>
              <a:t> gibi maksimum </a:t>
            </a:r>
            <a:r>
              <a:rPr lang="tr-TR" dirty="0" err="1"/>
              <a:t>verimliliği</a:t>
            </a:r>
            <a:r>
              <a:rPr lang="tr-TR" dirty="0"/>
              <a:t> hedefleyen eczane uygulamalarını </a:t>
            </a:r>
            <a:r>
              <a:rPr lang="tr-TR" dirty="0" err="1"/>
              <a:t>oluşturmak</a:t>
            </a:r>
            <a:r>
              <a:rPr lang="tr-TR" dirty="0"/>
              <a:t> </a:t>
            </a:r>
            <a:r>
              <a:rPr lang="tr-TR" dirty="0" err="1"/>
              <a:t>için</a:t>
            </a:r>
            <a:r>
              <a:rPr lang="tr-TR" dirty="0"/>
              <a:t> kararlar almayı, uygulamayı ve </a:t>
            </a:r>
            <a:r>
              <a:rPr lang="tr-TR" dirty="0" err="1"/>
              <a:t>yönetim</a:t>
            </a:r>
            <a:r>
              <a:rPr lang="tr-TR" dirty="0"/>
              <a:t> becerilerini </a:t>
            </a:r>
            <a:r>
              <a:rPr lang="tr-TR" dirty="0" err="1"/>
              <a:t>geliştirmeyi</a:t>
            </a:r>
            <a:r>
              <a:rPr lang="tr-TR" dirty="0"/>
              <a:t> hedef alırlar. </a:t>
            </a:r>
          </a:p>
          <a:p>
            <a:pPr algn="just"/>
            <a:endParaRPr lang="tr-TR" dirty="0"/>
          </a:p>
          <a:p>
            <a:endParaRPr lang="tr-TR" dirty="0"/>
          </a:p>
        </p:txBody>
      </p:sp>
    </p:spTree>
    <p:extLst>
      <p:ext uri="{BB962C8B-B14F-4D97-AF65-F5344CB8AC3E}">
        <p14:creationId xmlns:p14="http://schemas.microsoft.com/office/powerpoint/2010/main" val="4002290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9A569E2-4A98-4B21-9EC9-2DE5BE081A36}"/>
              </a:ext>
            </a:extLst>
          </p:cNvPr>
          <p:cNvSpPr>
            <a:spLocks noGrp="1"/>
          </p:cNvSpPr>
          <p:nvPr>
            <p:ph idx="1"/>
          </p:nvPr>
        </p:nvSpPr>
        <p:spPr/>
        <p:txBody>
          <a:bodyPr/>
          <a:lstStyle/>
          <a:p>
            <a:r>
              <a:rPr lang="tr-TR" b="1" dirty="0">
                <a:solidFill>
                  <a:srgbClr val="FF0000"/>
                </a:solidFill>
              </a:rPr>
              <a:t>YÖNETİCİ OLARAK ECZACI </a:t>
            </a:r>
          </a:p>
          <a:p>
            <a:endParaRPr lang="tr-TR" dirty="0"/>
          </a:p>
          <a:p>
            <a:pPr algn="just"/>
            <a:r>
              <a:rPr lang="tr-TR" dirty="0"/>
              <a:t>Eczacı, kaynakları (insan, fiziksel ve finansal) ve bilgiyi etkili bir </a:t>
            </a:r>
            <a:r>
              <a:rPr lang="tr-TR" dirty="0" err="1"/>
              <a:t>şekilde</a:t>
            </a:r>
            <a:r>
              <a:rPr lang="tr-TR" dirty="0"/>
              <a:t> </a:t>
            </a:r>
            <a:r>
              <a:rPr lang="tr-TR" dirty="0" err="1"/>
              <a:t>yönetme</a:t>
            </a:r>
            <a:r>
              <a:rPr lang="tr-TR" dirty="0"/>
              <a:t> becerisine sahip olma konusunda yetkinliklerini artırmaya </a:t>
            </a:r>
            <a:r>
              <a:rPr lang="tr-TR" dirty="0" err="1"/>
              <a:t>çalışır</a:t>
            </a:r>
            <a:r>
              <a:rPr lang="tr-TR" dirty="0"/>
              <a:t>. Eczacılık hizmetinin kaliteli bir </a:t>
            </a:r>
            <a:r>
              <a:rPr lang="tr-TR" dirty="0" err="1"/>
              <a:t>şekilde</a:t>
            </a:r>
            <a:r>
              <a:rPr lang="tr-TR" dirty="0"/>
              <a:t> </a:t>
            </a:r>
            <a:r>
              <a:rPr lang="tr-TR" dirty="0" err="1"/>
              <a:t>yürütülmesinde</a:t>
            </a:r>
            <a:r>
              <a:rPr lang="tr-TR" dirty="0"/>
              <a:t> sorumluluk </a:t>
            </a:r>
            <a:r>
              <a:rPr lang="tr-TR" dirty="0" err="1"/>
              <a:t>üstlenir</a:t>
            </a:r>
            <a:r>
              <a:rPr lang="tr-TR" dirty="0"/>
              <a:t>. </a:t>
            </a:r>
          </a:p>
        </p:txBody>
      </p:sp>
    </p:spTree>
    <p:extLst>
      <p:ext uri="{BB962C8B-B14F-4D97-AF65-F5344CB8AC3E}">
        <p14:creationId xmlns:p14="http://schemas.microsoft.com/office/powerpoint/2010/main" val="1460540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510</TotalTime>
  <Words>2176</Words>
  <Application>Microsoft Office PowerPoint</Application>
  <PresentationFormat>Geniş ekran</PresentationFormat>
  <Paragraphs>114</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9 YILDIZLI ECZACI</dc:title>
  <dc:creator>Gizem Gulpinar</dc:creator>
  <cp:lastModifiedBy>barış özçelikay</cp:lastModifiedBy>
  <cp:revision>51</cp:revision>
  <dcterms:created xsi:type="dcterms:W3CDTF">2022-10-11T17:49:53Z</dcterms:created>
  <dcterms:modified xsi:type="dcterms:W3CDTF">2023-11-11T17:13:18Z</dcterms:modified>
</cp:coreProperties>
</file>