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60" r:id="rId5"/>
    <p:sldId id="259"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30.04.2020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a:solidFill>
                  <a:srgbClr val="FF0000"/>
                </a:solidFill>
              </a:rPr>
              <a:t> </a:t>
            </a:r>
            <a:r>
              <a:rPr lang="tr-TR" dirty="0"/>
              <a:t>Devlet Denetleme Kurulu</a:t>
            </a:r>
          </a:p>
        </p:txBody>
      </p:sp>
      <p:sp>
        <p:nvSpPr>
          <p:cNvPr id="5" name="4 İçerik Yer Tutucusu"/>
          <p:cNvSpPr>
            <a:spLocks noGrp="1"/>
          </p:cNvSpPr>
          <p:nvPr>
            <p:ph idx="1"/>
          </p:nvPr>
        </p:nvSpPr>
        <p:spPr/>
        <p:txBody>
          <a:bodyPr>
            <a:normAutofit lnSpcReduction="10000"/>
          </a:bodyPr>
          <a:lstStyle/>
          <a:p>
            <a:pPr algn="just"/>
            <a:r>
              <a:rPr lang="tr-TR" i="1" dirty="0"/>
              <a:t>“Anayasa Madde 108 – İdarenin hukuka uygunluğunun, düzenli ve verimli şekilde yürütülmesinin ve geliştirilmesinin sağlanması amacıyla, Cumhurbaşkanlığına bağlı olarak kurulan Devlet Denetleme Kurulu, Cumhurbaşkanının isteği üzerine, tüm kamu kurum ve kuruluşlarında ve sermayesinin yarısından fazlasına bu kurum ve kuruluşların katıldığı her türlü kuruluşta, kamu kurumu niteliğinde olan meslek kuruluşlarında, her düzeydeki işçi ve işveren meslek kuruluşlarında, kamuya yararlı derneklerle vakıflarda, her türlü idari soruşturma, inceleme, araştırma ve denetlemeleri yapar. </a:t>
            </a:r>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 </a:t>
            </a:r>
            <a:r>
              <a:rPr lang="tr-TR" dirty="0"/>
              <a:t>Devlet Denetleme Kurulu</a:t>
            </a:r>
          </a:p>
        </p:txBody>
      </p:sp>
      <p:sp>
        <p:nvSpPr>
          <p:cNvPr id="3" name="2 İçerik Yer Tutucusu"/>
          <p:cNvSpPr>
            <a:spLocks noGrp="1"/>
          </p:cNvSpPr>
          <p:nvPr>
            <p:ph idx="1"/>
          </p:nvPr>
        </p:nvSpPr>
        <p:spPr/>
        <p:txBody>
          <a:bodyPr/>
          <a:lstStyle/>
          <a:p>
            <a:r>
              <a:rPr lang="tr-TR" dirty="0"/>
              <a:t> </a:t>
            </a:r>
            <a:r>
              <a:rPr lang="tr-TR" i="1" dirty="0"/>
              <a:t>“Yargı organları, Devlet Denetleme Kurulunun görev alanı dışındadır.  Devlet Denetleme Kurulunun Başkan ve üyeleri, Cumhurbaşkanınca atanır. Devlet Denetleme Kurulunun işleyişi, üyelerinin görev süresi ve diğer özlük işleri, Cumhurbaşkanlığı kararnamesiyle düzenlenir(</a:t>
            </a:r>
            <a:r>
              <a:rPr lang="tr-TR" i="1" dirty="0" err="1"/>
              <a:t>Any</a:t>
            </a:r>
            <a:r>
              <a:rPr lang="tr-TR" i="1" dirty="0"/>
              <a:t>. Madde-108)”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Radyo ve Televizyon Üst Kurulu</a:t>
            </a:r>
          </a:p>
        </p:txBody>
      </p:sp>
      <p:sp>
        <p:nvSpPr>
          <p:cNvPr id="3" name="2 İçerik Yer Tutucusu"/>
          <p:cNvSpPr>
            <a:spLocks noGrp="1"/>
          </p:cNvSpPr>
          <p:nvPr>
            <p:ph idx="1"/>
          </p:nvPr>
        </p:nvSpPr>
        <p:spPr/>
        <p:txBody>
          <a:bodyPr>
            <a:normAutofit fontScale="85000" lnSpcReduction="10000"/>
          </a:bodyPr>
          <a:lstStyle/>
          <a:p>
            <a:pPr algn="just"/>
            <a:r>
              <a:rPr lang="tr-TR" i="1" dirty="0"/>
              <a:t>“Madde 133 -   Radyo ve televizyon istasyonları kurmak ve işletmek kanunla düzenlenecek şartlar çerçevesinde serbesttir.  Radyo ve televizyon faaliyetlerini düzenlemek ve denetlemek amacıyla kurulan Radyo ve Televizyon Üst Kurulu dokuz üyeden oluşur. Üyeler, siyasi parti gruplarının üye sayısı oranında belirlenecek üye sayısının ikişer katı olarak gösterecekleri adaylar arasından, her siyasi parti grubuna düşen üye sayısı esas alınmak suretiyle Türkiye Büyük Millet Meclisi Genel Kurulunca seçilir. Radyo ve Televizyon Üst Kurulunun kuruluşu, görev ve yetkileri, üyelerinin nitelikleri, seçim usulleri ve görev süreleri kanunla düzenlenir.  Devletçe kamu tüzelkişiliği olarak kurulan tek radyo ve televizyon kurumu ile kamu tüzelkişilerinden yardım gören haber ajanslarının özerkliği ve yayınlarının tarafsızlığı esastır (</a:t>
            </a:r>
            <a:r>
              <a:rPr lang="tr-TR" i="1" dirty="0" err="1"/>
              <a:t>Any</a:t>
            </a:r>
            <a:r>
              <a:rPr lang="tr-TR" i="1" dirty="0"/>
              <a:t>., Madde 133).”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DANIŞTAY</a:t>
            </a:r>
          </a:p>
        </p:txBody>
      </p:sp>
      <p:sp>
        <p:nvSpPr>
          <p:cNvPr id="3" name="2 İçerik Yer Tutucusu"/>
          <p:cNvSpPr>
            <a:spLocks noGrp="1"/>
          </p:cNvSpPr>
          <p:nvPr>
            <p:ph idx="1"/>
          </p:nvPr>
        </p:nvSpPr>
        <p:spPr/>
        <p:txBody>
          <a:bodyPr>
            <a:normAutofit/>
          </a:bodyPr>
          <a:lstStyle/>
          <a:p>
            <a:r>
              <a:rPr lang="tr-TR" dirty="0"/>
              <a:t>“Madde 1 – Danıştay, Türkiye Cumhuriyeti Anayasası ile görevlendirilmiş Yüksek İdare Mahkemesi, danışma ve inceleme merciidir (2575 Sayılı Danıştay kanunu)”. </a:t>
            </a:r>
          </a:p>
          <a:p>
            <a:r>
              <a:rPr lang="tr-TR" dirty="0"/>
              <a:t>Madde 2 – Danıştay bağımsızdır. Yönetimi ve temsili Danıştay Başkanına aittir. Danıştay'ın yürütmeyle ilgili işleri Cumhurbaşkanlığı  aracılığı ile yürütülür (2575 Sayılı Danıştay kanunu).”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Danıştay üyelerinin nitelikleri</a:t>
            </a:r>
          </a:p>
        </p:txBody>
      </p:sp>
      <p:sp>
        <p:nvSpPr>
          <p:cNvPr id="3" name="2 İçerik Yer Tutucusu"/>
          <p:cNvSpPr>
            <a:spLocks noGrp="1"/>
          </p:cNvSpPr>
          <p:nvPr>
            <p:ph idx="1"/>
          </p:nvPr>
        </p:nvSpPr>
        <p:spPr/>
        <p:txBody>
          <a:bodyPr>
            <a:normAutofit fontScale="70000" lnSpcReduction="20000"/>
          </a:bodyPr>
          <a:lstStyle/>
          <a:p>
            <a:r>
              <a:rPr lang="tr-TR" i="1" dirty="0"/>
              <a:t>“Madde 8 – Danıştay üyeleri: </a:t>
            </a:r>
          </a:p>
          <a:p>
            <a:r>
              <a:rPr lang="tr-TR" i="1" dirty="0"/>
              <a:t>a) İdari yargı hakim ve savcılığı, </a:t>
            </a:r>
          </a:p>
          <a:p>
            <a:r>
              <a:rPr lang="tr-TR" i="1" dirty="0"/>
              <a:t>b) Bakanlık, Cumhurbaşkanı yardımcılığı, bakan yardımcılığı, müsteşarlık, müsteşar yardımcılığı, elçilik, valilik,</a:t>
            </a:r>
          </a:p>
          <a:p>
            <a:r>
              <a:rPr lang="tr-TR" i="1" dirty="0"/>
              <a:t> c) Generallik, amirallik, d) Cumhurbaşkanlığı Genel Sekreterliği, Cumhurbaşkanlığı İdari İşler Başkanlığı,  Türkiye Büyük Millet Meclisi Genel Sekreterliği, </a:t>
            </a:r>
          </a:p>
          <a:p>
            <a:r>
              <a:rPr lang="tr-TR" i="1" dirty="0"/>
              <a:t> e) Hâkimler ve Savcılar Yüksek Kurulu Genel Sekreterliği, </a:t>
            </a:r>
          </a:p>
          <a:p>
            <a:r>
              <a:rPr lang="tr-TR" i="1" dirty="0"/>
              <a:t> f) Genel ve katma bütçeli dairelerde veya kamu kuruluşlarında genel müdürlük veya en az bu derecedeki tetkik ve teftiş kurul başkanlıkları, ile düzenleyici ve denetleyici kurumların başkanlıkları, </a:t>
            </a:r>
          </a:p>
          <a:p>
            <a:r>
              <a:rPr lang="tr-TR" i="1" dirty="0"/>
              <a:t> g) Yükseköğrenim kurumlarında hukuk, iktisat, maliye, kamu yönetimi profesörlüğü, </a:t>
            </a:r>
          </a:p>
          <a:p>
            <a:r>
              <a:rPr lang="tr-TR" i="1" dirty="0"/>
              <a:t>h) Kamu kurum ve kuruluşlarının </a:t>
            </a:r>
            <a:r>
              <a:rPr lang="tr-TR" i="1" dirty="0" err="1"/>
              <a:t>başhukuk</a:t>
            </a:r>
            <a:r>
              <a:rPr lang="tr-TR" i="1" dirty="0"/>
              <a:t> müşavirliği, birinci hukuk müşavirliği, hukuk hizmetleri başkanlığı ve hukuk işleri müdürlüğü, Görevlerini yapanlar arasından seçilir </a:t>
            </a:r>
            <a:r>
              <a:rPr lang="tr-TR" dirty="0"/>
              <a:t>(2575 Sayılı Danıştay kanunu).”</a:t>
            </a:r>
            <a:r>
              <a:rPr lang="tr-TR" i="1"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Danıştay Üye Seçimi</a:t>
            </a:r>
          </a:p>
        </p:txBody>
      </p:sp>
      <p:sp>
        <p:nvSpPr>
          <p:cNvPr id="3" name="2 İçerik Yer Tutucusu"/>
          <p:cNvSpPr>
            <a:spLocks noGrp="1"/>
          </p:cNvSpPr>
          <p:nvPr>
            <p:ph idx="1"/>
          </p:nvPr>
        </p:nvSpPr>
        <p:spPr/>
        <p:txBody>
          <a:bodyPr>
            <a:normAutofit/>
          </a:bodyPr>
          <a:lstStyle/>
          <a:p>
            <a:r>
              <a:rPr lang="tr-TR" dirty="0"/>
              <a:t> </a:t>
            </a:r>
            <a:r>
              <a:rPr lang="tr-TR" i="1" dirty="0"/>
              <a:t>“Madde 9 – 1. </a:t>
            </a:r>
            <a:r>
              <a:rPr lang="tr-TR" i="1" dirty="0" err="1"/>
              <a:t>Danıştayda</a:t>
            </a:r>
            <a:r>
              <a:rPr lang="tr-TR" i="1" dirty="0"/>
              <a:t> boşalan üyeliklerin dörtte üçü idari yargı hakim ve savcılığından, dörtte biri ise diğer görevliler arasından seçilir. </a:t>
            </a:r>
          </a:p>
          <a:p>
            <a:r>
              <a:rPr lang="tr-TR" i="1" dirty="0"/>
              <a:t>2. İdari yargı hakim ve savcıları, Hakimler ve Savcılar Yüksek Kurulunca; diğer görevlerde bulunanlar ise, Cumhurbaşkanınca Danıştay üyeliğine seçilirler yürütülür (2575 Sayılı Danıştay kanunu).”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a:t>Danıştayın</a:t>
            </a:r>
            <a:r>
              <a:rPr lang="tr-TR" dirty="0"/>
              <a:t> görevleri</a:t>
            </a:r>
          </a:p>
        </p:txBody>
      </p:sp>
      <p:sp>
        <p:nvSpPr>
          <p:cNvPr id="3" name="2 İçerik Yer Tutucusu"/>
          <p:cNvSpPr>
            <a:spLocks noGrp="1"/>
          </p:cNvSpPr>
          <p:nvPr>
            <p:ph idx="1"/>
          </p:nvPr>
        </p:nvSpPr>
        <p:spPr/>
        <p:txBody>
          <a:bodyPr>
            <a:normAutofit fontScale="70000" lnSpcReduction="20000"/>
          </a:bodyPr>
          <a:lstStyle/>
          <a:p>
            <a:r>
              <a:rPr lang="tr-TR" i="1" dirty="0"/>
              <a:t>“Madde 23 – Danıştay:</a:t>
            </a:r>
          </a:p>
          <a:p>
            <a:endParaRPr lang="tr-TR" i="1" dirty="0"/>
          </a:p>
          <a:p>
            <a:r>
              <a:rPr lang="tr-TR" i="1" dirty="0"/>
              <a:t> a) İdare Mahkemeleri ile vergi mahkemelerinden verilen kararlar ve ilk derece mahkemesi olarak Danıştay'da görülen davalarla ilgili kararlara karşı temyiz istemlerini inceler ve karara bağlar. </a:t>
            </a:r>
            <a:r>
              <a:rPr lang="tr-TR" i="1" dirty="0" err="1"/>
              <a:t>Danıştayın</a:t>
            </a:r>
            <a:r>
              <a:rPr lang="tr-TR" i="1" dirty="0"/>
              <a:t> temyiz mercii olarak görevi, bir hukuk kuralının uygulanmaması veya yanlış uygulanması şeklinde ortaya çıkan hukuka aykırılıkların denetimini yapmakla sınırlıdır.</a:t>
            </a:r>
          </a:p>
          <a:p>
            <a:r>
              <a:rPr lang="tr-TR" i="1" dirty="0"/>
              <a:t> b) Bu Kanunda yazılı idari davaları ilk ve son derece mahkemesi olarak karara bağlar. </a:t>
            </a:r>
          </a:p>
          <a:p>
            <a:r>
              <a:rPr lang="tr-TR" i="1" dirty="0"/>
              <a:t>c) (Mülga)</a:t>
            </a:r>
          </a:p>
          <a:p>
            <a:r>
              <a:rPr lang="tr-TR" i="1" dirty="0"/>
              <a:t> d)  Kamu hizmetleri ile ilgili imtiyaz şartlaşma ve sözleşmeleri hakkında düşüncesini bildirir</a:t>
            </a:r>
          </a:p>
          <a:p>
            <a:r>
              <a:rPr lang="tr-TR" i="1" dirty="0"/>
              <a:t> e) (Mülga)</a:t>
            </a:r>
          </a:p>
          <a:p>
            <a:r>
              <a:rPr lang="tr-TR" i="1" dirty="0"/>
              <a:t> f) Bu Kanunla ve diğer kanunlarla verilen görevleri yapar (2575 Sayılı Danıştay kanunu).”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0"/>
            <a:ext cx="8229600" cy="1143000"/>
          </a:xfrm>
        </p:spPr>
        <p:txBody>
          <a:bodyPr/>
          <a:lstStyle/>
          <a:p>
            <a:r>
              <a:rPr lang="tr-TR" dirty="0" err="1"/>
              <a:t>Danıştayın</a:t>
            </a:r>
            <a:r>
              <a:rPr lang="tr-TR" dirty="0"/>
              <a:t> görevleri</a:t>
            </a:r>
          </a:p>
        </p:txBody>
      </p:sp>
      <p:sp>
        <p:nvSpPr>
          <p:cNvPr id="3" name="2 İçerik Yer Tutucusu"/>
          <p:cNvSpPr>
            <a:spLocks noGrp="1"/>
          </p:cNvSpPr>
          <p:nvPr>
            <p:ph idx="1"/>
          </p:nvPr>
        </p:nvSpPr>
        <p:spPr>
          <a:xfrm>
            <a:off x="500034" y="1214422"/>
            <a:ext cx="8229600" cy="4389120"/>
          </a:xfrm>
        </p:spPr>
        <p:txBody>
          <a:bodyPr>
            <a:noAutofit/>
          </a:bodyPr>
          <a:lstStyle/>
          <a:p>
            <a:pPr>
              <a:buNone/>
            </a:pPr>
            <a:r>
              <a:rPr lang="tr-TR" sz="1600" dirty="0"/>
              <a:t>“Madde 24 – </a:t>
            </a:r>
          </a:p>
          <a:p>
            <a:pPr>
              <a:buNone/>
            </a:pPr>
            <a:r>
              <a:rPr lang="tr-TR" sz="1600" dirty="0"/>
              <a:t> 1. Danıştay ilk derece mahkemesi olarak:</a:t>
            </a:r>
          </a:p>
          <a:p>
            <a:pPr>
              <a:buNone/>
            </a:pPr>
            <a:r>
              <a:rPr lang="tr-TR" sz="1600" dirty="0"/>
              <a:t> a) Cumhurbaşkanı kararlarına,</a:t>
            </a:r>
          </a:p>
          <a:p>
            <a:pPr>
              <a:buNone/>
            </a:pPr>
            <a:r>
              <a:rPr lang="tr-TR" sz="1600" dirty="0"/>
              <a:t>b)  Cumhurbaşkanınca çıkarılan Cumhurbaşkanlığı kararnameleri dışındaki düzenleyici işlemlere,</a:t>
            </a:r>
          </a:p>
          <a:p>
            <a:pPr>
              <a:buNone/>
            </a:pPr>
            <a:r>
              <a:rPr lang="tr-TR" sz="1600" dirty="0"/>
              <a:t> c) Bakanlıklar ile kamu kuruluşları veya kamu kurumu niteliğindeki meslek kuruluşlarınca çıkarılan ve ülke çapında uygulanacak düzenleyici işlemlere, </a:t>
            </a:r>
          </a:p>
          <a:p>
            <a:pPr>
              <a:buNone/>
            </a:pPr>
            <a:r>
              <a:rPr lang="tr-TR" sz="1600" dirty="0"/>
              <a:t>d) Danıştay İdari Dairesince veya İdari İşler Kurulunca verilen kararlar üzerine uygulanan eylem ve işlemlere, </a:t>
            </a:r>
          </a:p>
          <a:p>
            <a:pPr>
              <a:buNone/>
            </a:pPr>
            <a:r>
              <a:rPr lang="tr-TR" sz="1600" dirty="0"/>
              <a:t> e) Birden çok idare veya vergi mahkemesinin yetki alanına giren işlere,</a:t>
            </a:r>
          </a:p>
          <a:p>
            <a:pPr>
              <a:buNone/>
            </a:pPr>
            <a:r>
              <a:rPr lang="tr-TR" sz="1600" dirty="0"/>
              <a:t> f) Danıştay Yüksek Disiplin Kurulu kararları ile bu Kurulun görev alanı ile ilgili Danıştay Başkanlığı işlemlerine, Karşı açılacak iptal ve tam yargı davaları ile tahkim yolu öngörülmeyen kamu hizmetleri ile ilgili imtiyaz şartlaşma ve sözleşmelerinden doğan idari davaları karara bağlar. </a:t>
            </a:r>
          </a:p>
          <a:p>
            <a:pPr>
              <a:buNone/>
            </a:pPr>
            <a:r>
              <a:rPr lang="tr-TR" sz="1600" dirty="0"/>
              <a:t>2. Danıştay, belediyeler ile il özel idarelerinin seçimle gelen organlarının organlık sıfatlarını kaybetmeleri hakkındaki istemleri inceler ve karara bağlar. </a:t>
            </a:r>
            <a:r>
              <a:rPr lang="tr-TR" sz="1600" i="1" dirty="0"/>
              <a:t>(2575 Sayılı Danıştay kanunu).”</a:t>
            </a:r>
            <a:endParaRPr lang="tr-TR"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TotalTime>
  <Words>792</Words>
  <Application>Microsoft Office PowerPoint</Application>
  <PresentationFormat>Ekran Gösterisi (4:3)</PresentationFormat>
  <Paragraphs>40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Constantia</vt:lpstr>
      <vt:lpstr>Wingdings 2</vt:lpstr>
      <vt:lpstr>Akış</vt:lpstr>
      <vt:lpstr> Devlet Denetleme Kurulu</vt:lpstr>
      <vt:lpstr> Devlet Denetleme Kurulu</vt:lpstr>
      <vt:lpstr>Radyo ve Televizyon Üst Kurulu</vt:lpstr>
      <vt:lpstr>DANIŞTAY</vt:lpstr>
      <vt:lpstr>Danıştay üyelerinin nitelikleri</vt:lpstr>
      <vt:lpstr>Danıştay Üye Seçimi</vt:lpstr>
      <vt:lpstr>Danıştayın görevleri</vt:lpstr>
      <vt:lpstr>Danıştayın görevleri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  Devlet Denetleme Kurulu (1)</dc:title>
  <dc:creator>hp</dc:creator>
  <cp:lastModifiedBy>hp</cp:lastModifiedBy>
  <cp:revision>9</cp:revision>
  <dcterms:created xsi:type="dcterms:W3CDTF">2019-04-07T04:41:09Z</dcterms:created>
  <dcterms:modified xsi:type="dcterms:W3CDTF">2020-04-30T06:53:53Z</dcterms:modified>
</cp:coreProperties>
</file>