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50"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778D106-227F-48DF-91C7-30D777798E08}" type="datetimeFigureOut">
              <a:rPr lang="tr-TR" smtClean="0"/>
              <a:t>3.12.2019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78705B3-D0BC-425F-B337-9349ECC7D117}"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78D106-227F-48DF-91C7-30D777798E08}"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8705B3-D0BC-425F-B337-9349ECC7D117}"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78D106-227F-48DF-91C7-30D777798E08}"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8705B3-D0BC-425F-B337-9349ECC7D117}"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78D106-227F-48DF-91C7-30D777798E08}"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8705B3-D0BC-425F-B337-9349ECC7D117}"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778D106-227F-48DF-91C7-30D777798E08}"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8705B3-D0BC-425F-B337-9349ECC7D117}"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778D106-227F-48DF-91C7-30D777798E08}"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8705B3-D0BC-425F-B337-9349ECC7D117}"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778D106-227F-48DF-91C7-30D777798E08}" type="datetimeFigureOut">
              <a:rPr lang="tr-TR" smtClean="0"/>
              <a:t>3.12.2019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8705B3-D0BC-425F-B337-9349ECC7D117}"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778D106-227F-48DF-91C7-30D777798E08}" type="datetimeFigureOut">
              <a:rPr lang="tr-TR" smtClean="0"/>
              <a:t>3.12.2019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8705B3-D0BC-425F-B337-9349ECC7D117}"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8D106-227F-48DF-91C7-30D777798E08}" type="datetimeFigureOut">
              <a:rPr lang="tr-TR" smtClean="0"/>
              <a:t>3.12.2019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78705B3-D0BC-425F-B337-9349ECC7D11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778D106-227F-48DF-91C7-30D777798E08}"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8705B3-D0BC-425F-B337-9349ECC7D11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778D106-227F-48DF-91C7-30D777798E08}"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8705B3-D0BC-425F-B337-9349ECC7D11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778D106-227F-48DF-91C7-30D777798E08}" type="datetimeFigureOut">
              <a:rPr lang="tr-TR" smtClean="0"/>
              <a:t>3.12.2019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78705B3-D0BC-425F-B337-9349ECC7D11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Rehin Hakları-4</a:t>
            </a:r>
            <a:endParaRPr lang="tr-TR" dirty="0"/>
          </a:p>
        </p:txBody>
      </p:sp>
    </p:spTree>
    <p:extLst>
      <p:ext uri="{BB962C8B-B14F-4D97-AF65-F5344CB8AC3E}">
        <p14:creationId xmlns:p14="http://schemas.microsoft.com/office/powerpoint/2010/main" val="3839884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marL="0" indent="0" algn="just">
              <a:buNone/>
            </a:pPr>
            <a:r>
              <a:rPr lang="tr-TR" b="1" dirty="0" smtClean="0"/>
              <a:t>III. Teslime Bağlı </a:t>
            </a:r>
            <a:r>
              <a:rPr lang="tr-TR" b="1" dirty="0" err="1" smtClean="0"/>
              <a:t>Rehnin</a:t>
            </a:r>
            <a:r>
              <a:rPr lang="tr-TR" b="1" dirty="0" smtClean="0"/>
              <a:t> Kapsamı</a:t>
            </a:r>
          </a:p>
          <a:p>
            <a:pPr marL="457200" indent="-457200" algn="just">
              <a:buAutoNum type="alphaUcPeriod"/>
            </a:pPr>
            <a:r>
              <a:rPr lang="tr-TR" b="1" dirty="0" err="1" smtClean="0"/>
              <a:t>Rehnin</a:t>
            </a:r>
            <a:r>
              <a:rPr lang="tr-TR" b="1" dirty="0" smtClean="0"/>
              <a:t> Temin Ettiği Alacak Bakımından Kapsamı</a:t>
            </a:r>
          </a:p>
          <a:p>
            <a:pPr marL="0" indent="0" algn="just">
              <a:buNone/>
            </a:pPr>
            <a:r>
              <a:rPr lang="tr-TR" dirty="0"/>
              <a:t>Rehin hakkı, alacaklıya asıl alacak ile birlikte sözleşme faizlerinin, takip giderlerinin </a:t>
            </a:r>
            <a:r>
              <a:rPr lang="tr-TR" dirty="0" smtClean="0"/>
              <a:t>ve gecikme </a:t>
            </a:r>
            <a:r>
              <a:rPr lang="tr-TR" dirty="0"/>
              <a:t>faizinin güvencesini </a:t>
            </a:r>
            <a:r>
              <a:rPr lang="tr-TR" dirty="0" smtClean="0"/>
              <a:t>sağlar. (MK m. 946/2)</a:t>
            </a:r>
          </a:p>
          <a:p>
            <a:pPr marL="0" indent="0" algn="just">
              <a:buNone/>
            </a:pPr>
            <a:r>
              <a:rPr lang="tr-TR" b="1" dirty="0" smtClean="0"/>
              <a:t>B. </a:t>
            </a:r>
            <a:r>
              <a:rPr lang="tr-TR" b="1" dirty="0" err="1" smtClean="0"/>
              <a:t>Rehnin</a:t>
            </a:r>
            <a:r>
              <a:rPr lang="tr-TR" b="1" dirty="0" smtClean="0"/>
              <a:t> Rehin Konusu Bakımından Kapsamı</a:t>
            </a:r>
            <a:endParaRPr lang="tr-TR" b="1" dirty="0"/>
          </a:p>
          <a:p>
            <a:pPr marL="0" indent="0" algn="just">
              <a:buNone/>
            </a:pPr>
            <a:r>
              <a:rPr lang="tr-TR" dirty="0"/>
              <a:t>Rehin, taşınırı eklentileriyle birlikte kapsar.</a:t>
            </a:r>
          </a:p>
          <a:p>
            <a:pPr marL="0" indent="0" algn="just">
              <a:buNone/>
            </a:pPr>
            <a:r>
              <a:rPr lang="tr-TR" dirty="0"/>
              <a:t>Aksi kararlaştırılmış olmadıkça alacaklı, rehinli taşınırın doğal ürünlerini, bütünleyici </a:t>
            </a:r>
            <a:r>
              <a:rPr lang="tr-TR" dirty="0" smtClean="0"/>
              <a:t>parçası olmaktan </a:t>
            </a:r>
            <a:r>
              <a:rPr lang="tr-TR" dirty="0"/>
              <a:t>çıkınca malike vermekle yükümlüdür.</a:t>
            </a:r>
          </a:p>
          <a:p>
            <a:pPr marL="0" indent="0" algn="just">
              <a:buNone/>
            </a:pPr>
            <a:r>
              <a:rPr lang="tr-TR" dirty="0"/>
              <a:t>Rehin, paraya çevirme sırasında bütünleyici parça niteliğindeki doğal ürünleri de </a:t>
            </a:r>
            <a:r>
              <a:rPr lang="tr-TR" dirty="0" smtClean="0"/>
              <a:t>kapsar. (MK m. 947)</a:t>
            </a:r>
            <a:endParaRPr lang="tr-TR" dirty="0"/>
          </a:p>
        </p:txBody>
      </p:sp>
    </p:spTree>
    <p:extLst>
      <p:ext uri="{BB962C8B-B14F-4D97-AF65-F5344CB8AC3E}">
        <p14:creationId xmlns:p14="http://schemas.microsoft.com/office/powerpoint/2010/main" val="333876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0" indent="0" algn="just">
              <a:buNone/>
            </a:pPr>
            <a:r>
              <a:rPr lang="tr-TR" b="1" dirty="0" smtClean="0"/>
              <a:t>IV. </a:t>
            </a:r>
            <a:r>
              <a:rPr lang="tr-TR" b="1" dirty="0" err="1" smtClean="0"/>
              <a:t>Rehnin</a:t>
            </a:r>
            <a:r>
              <a:rPr lang="tr-TR" b="1" dirty="0" smtClean="0"/>
              <a:t> Ayni Niteliğine Bağlanan Hükümler</a:t>
            </a:r>
          </a:p>
          <a:p>
            <a:pPr marL="457200" indent="-457200" algn="just">
              <a:buAutoNum type="alphaUcPeriod"/>
            </a:pPr>
            <a:r>
              <a:rPr lang="tr-TR" b="1" dirty="0" err="1" smtClean="0"/>
              <a:t>Lex</a:t>
            </a:r>
            <a:r>
              <a:rPr lang="tr-TR" b="1" dirty="0" smtClean="0"/>
              <a:t> </a:t>
            </a:r>
            <a:r>
              <a:rPr lang="tr-TR" b="1" dirty="0" err="1" smtClean="0"/>
              <a:t>Commissoria</a:t>
            </a:r>
            <a:r>
              <a:rPr lang="tr-TR" b="1" dirty="0" smtClean="0"/>
              <a:t> Yasağı</a:t>
            </a:r>
          </a:p>
          <a:p>
            <a:pPr marL="0" indent="0" algn="just">
              <a:buNone/>
            </a:pPr>
            <a:r>
              <a:rPr lang="tr-TR" dirty="0" smtClean="0"/>
              <a:t>Borcun </a:t>
            </a:r>
            <a:r>
              <a:rPr lang="tr-TR" dirty="0"/>
              <a:t>ödenmemesi hâlinde rehinli taşınırın mülkiyetinin alacaklıya </a:t>
            </a:r>
            <a:r>
              <a:rPr lang="tr-TR" dirty="0" smtClean="0"/>
              <a:t>geçmesini öngören </a:t>
            </a:r>
            <a:r>
              <a:rPr lang="tr-TR" dirty="0"/>
              <a:t>sözleşme hükmü geçersizdir. </a:t>
            </a:r>
            <a:r>
              <a:rPr lang="tr-TR" dirty="0" smtClean="0"/>
              <a:t>(MK m. 949)</a:t>
            </a:r>
          </a:p>
          <a:p>
            <a:pPr marL="0" indent="0" algn="just">
              <a:buNone/>
            </a:pPr>
            <a:r>
              <a:rPr lang="tr-TR" b="1" dirty="0" smtClean="0"/>
              <a:t>B. Rehinli Alacaklının </a:t>
            </a:r>
            <a:r>
              <a:rPr lang="tr-TR" b="1" dirty="0" err="1" smtClean="0"/>
              <a:t>Rehni</a:t>
            </a:r>
            <a:r>
              <a:rPr lang="tr-TR" b="1" dirty="0" smtClean="0"/>
              <a:t> Paraya Çevirme Yetkisi</a:t>
            </a:r>
          </a:p>
          <a:p>
            <a:pPr marL="0" indent="0" algn="just">
              <a:buNone/>
            </a:pPr>
            <a:r>
              <a:rPr lang="tr-TR" dirty="0" smtClean="0"/>
              <a:t>Rehinli alacak muaccel olduğunda ödenmezse alacaklı rehin konusunu paraya çevirerek getirisinden alacağını tahsil eder. Rehin kural olarak İİK m. 145 vd. hükümleri çerçevesinde paraya çevrilir.</a:t>
            </a:r>
            <a:endParaRPr lang="tr-TR" dirty="0"/>
          </a:p>
        </p:txBody>
      </p:sp>
    </p:spTree>
    <p:extLst>
      <p:ext uri="{BB962C8B-B14F-4D97-AF65-F5344CB8AC3E}">
        <p14:creationId xmlns:p14="http://schemas.microsoft.com/office/powerpoint/2010/main" val="2195047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smtClean="0"/>
              <a:t>C. Rehinli Alacaklının Ayni Hakkı Koruyan Araçlardan Yararlanması</a:t>
            </a:r>
          </a:p>
          <a:p>
            <a:pPr marL="0" indent="0" algn="just">
              <a:buNone/>
            </a:pPr>
            <a:r>
              <a:rPr lang="tr-TR" dirty="0" smtClean="0"/>
              <a:t>Rehinli alacaklı </a:t>
            </a:r>
            <a:r>
              <a:rPr lang="tr-TR" dirty="0" err="1" smtClean="0"/>
              <a:t>rehnedilen</a:t>
            </a:r>
            <a:r>
              <a:rPr lang="tr-TR" dirty="0" smtClean="0"/>
              <a:t> taşınmazın zilyedi olarak zilyetlik davalarından yararlanabildiği gibi, sınırlı ayni hak sahibi olarak ayni hakkı koruyan davalardan da yararlanır.</a:t>
            </a:r>
          </a:p>
          <a:p>
            <a:pPr marL="0" indent="0" algn="just">
              <a:buNone/>
            </a:pPr>
            <a:endParaRPr lang="tr-TR" dirty="0"/>
          </a:p>
        </p:txBody>
      </p:sp>
    </p:spTree>
    <p:extLst>
      <p:ext uri="{BB962C8B-B14F-4D97-AF65-F5344CB8AC3E}">
        <p14:creationId xmlns:p14="http://schemas.microsoft.com/office/powerpoint/2010/main" val="2576823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marL="0" indent="0" algn="just">
              <a:buNone/>
            </a:pPr>
            <a:r>
              <a:rPr lang="tr-TR" b="1" dirty="0" smtClean="0"/>
              <a:t>V. Rehinli Alacaklı İle Rehin Veren Arasındaki Borç İlişkisi</a:t>
            </a:r>
          </a:p>
          <a:p>
            <a:pPr marL="457200" indent="-457200" algn="just">
              <a:buAutoNum type="alphaUcPeriod"/>
            </a:pPr>
            <a:r>
              <a:rPr lang="tr-TR" b="1" dirty="0" smtClean="0"/>
              <a:t>Rehinli Alacaklının Borçları</a:t>
            </a:r>
          </a:p>
          <a:p>
            <a:pPr algn="just">
              <a:buFont typeface="Arial" pitchFamily="34" charset="0"/>
              <a:buChar char="•"/>
            </a:pPr>
            <a:r>
              <a:rPr lang="tr-TR" dirty="0" err="1" smtClean="0"/>
              <a:t>Rehnedilen</a:t>
            </a:r>
            <a:r>
              <a:rPr lang="tr-TR" dirty="0" smtClean="0"/>
              <a:t> malı saklama ve koruma borcu</a:t>
            </a:r>
          </a:p>
          <a:p>
            <a:pPr algn="just">
              <a:buFont typeface="Arial" pitchFamily="34" charset="0"/>
              <a:buChar char="•"/>
            </a:pPr>
            <a:r>
              <a:rPr lang="tr-TR" dirty="0" err="1" smtClean="0"/>
              <a:t>Rehnedilen</a:t>
            </a:r>
            <a:r>
              <a:rPr lang="tr-TR" dirty="0" smtClean="0"/>
              <a:t> malı kullanmama borcu</a:t>
            </a:r>
          </a:p>
          <a:p>
            <a:pPr algn="just">
              <a:buFont typeface="Arial" pitchFamily="34" charset="0"/>
              <a:buChar char="•"/>
            </a:pPr>
            <a:r>
              <a:rPr lang="tr-TR" dirty="0" err="1" smtClean="0"/>
              <a:t>Rehnedilen</a:t>
            </a:r>
            <a:r>
              <a:rPr lang="tr-TR" dirty="0" smtClean="0"/>
              <a:t> malın mülkiyetini devretmeme ve rehin verenin rızası olmadan tekrar rehin vermeme borcu</a:t>
            </a:r>
          </a:p>
          <a:p>
            <a:pPr algn="just">
              <a:buFont typeface="Arial" pitchFamily="34" charset="0"/>
              <a:buChar char="•"/>
            </a:pPr>
            <a:r>
              <a:rPr lang="tr-TR" dirty="0" err="1" smtClean="0"/>
              <a:t>Rehnedilen</a:t>
            </a:r>
            <a:r>
              <a:rPr lang="tr-TR" dirty="0" smtClean="0"/>
              <a:t> malı geri verme borcu</a:t>
            </a:r>
          </a:p>
          <a:p>
            <a:pPr marL="0" indent="0" algn="just">
              <a:buNone/>
            </a:pPr>
            <a:r>
              <a:rPr lang="tr-TR" b="1" dirty="0" smtClean="0"/>
              <a:t>B. Rehin Verenin Borçları</a:t>
            </a:r>
          </a:p>
          <a:p>
            <a:pPr algn="just">
              <a:buFont typeface="Wingdings" pitchFamily="2" charset="2"/>
              <a:buChar char="§"/>
            </a:pPr>
            <a:r>
              <a:rPr lang="tr-TR" dirty="0" err="1" smtClean="0"/>
              <a:t>Rehnedilen</a:t>
            </a:r>
            <a:r>
              <a:rPr lang="tr-TR" dirty="0" smtClean="0"/>
              <a:t> malı sözleşmenin amacına uygun olarak teslim etme borcu</a:t>
            </a:r>
          </a:p>
          <a:p>
            <a:pPr algn="just">
              <a:buFont typeface="Wingdings" pitchFamily="2" charset="2"/>
              <a:buChar char="§"/>
            </a:pPr>
            <a:r>
              <a:rPr lang="tr-TR" dirty="0" smtClean="0"/>
              <a:t>Giderleri ödeme borcu</a:t>
            </a:r>
            <a:endParaRPr lang="tr-TR" dirty="0"/>
          </a:p>
        </p:txBody>
      </p:sp>
    </p:spTree>
    <p:extLst>
      <p:ext uri="{BB962C8B-B14F-4D97-AF65-F5344CB8AC3E}">
        <p14:creationId xmlns:p14="http://schemas.microsoft.com/office/powerpoint/2010/main" val="3981328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04864"/>
            <a:ext cx="8352928" cy="4320480"/>
          </a:xfrm>
        </p:spPr>
        <p:txBody>
          <a:bodyPr/>
          <a:lstStyle/>
          <a:p>
            <a:pPr marL="0" indent="0" algn="just">
              <a:buNone/>
            </a:pPr>
            <a:r>
              <a:rPr lang="tr-TR" b="1" dirty="0" smtClean="0"/>
              <a:t>VI. Teslime Bağlı Rehin Hakkının Sona Ermesi</a:t>
            </a:r>
          </a:p>
          <a:p>
            <a:pPr marL="457200" indent="-457200" algn="just">
              <a:buAutoNum type="alphaUcPeriod"/>
            </a:pPr>
            <a:r>
              <a:rPr lang="tr-TR" b="1" dirty="0" smtClean="0"/>
              <a:t>Rehin Hakkının Alacağa Bağlı Olarak Ermesi</a:t>
            </a:r>
          </a:p>
          <a:p>
            <a:pPr marL="0" indent="0" algn="just">
              <a:buNone/>
            </a:pPr>
            <a:r>
              <a:rPr lang="tr-TR" dirty="0" smtClean="0"/>
              <a:t>Alacak, ifa, ibra, takas, imkansızlık gibi nedenlerle sona ererse buna bağlı olarak da teslime bağlı rehin hakkı da kendiliğinden sona erer.</a:t>
            </a:r>
          </a:p>
          <a:p>
            <a:pPr marL="0" indent="0" algn="just">
              <a:buNone/>
            </a:pPr>
            <a:r>
              <a:rPr lang="tr-TR" b="1" dirty="0" smtClean="0"/>
              <a:t>B. Rehin Hakkını Doğrudan Sona Erdiren Nedenler</a:t>
            </a:r>
          </a:p>
          <a:p>
            <a:pPr marL="0" indent="0" algn="just">
              <a:buNone/>
            </a:pPr>
            <a:r>
              <a:rPr lang="tr-TR" dirty="0" smtClean="0"/>
              <a:t>Rehinli alacaklının rehin hakkından vazgeçerek bunu rehin verene açıklaması, rehin konusunun yok olması, sürenin geçmesi veya bozucu şartın gerçekleşmesi rehin konusunun paraya çevrilmesi halinde rehin hakkı sona erer.</a:t>
            </a:r>
            <a:endParaRPr lang="tr-TR" dirty="0"/>
          </a:p>
        </p:txBody>
      </p:sp>
    </p:spTree>
    <p:extLst>
      <p:ext uri="{BB962C8B-B14F-4D97-AF65-F5344CB8AC3E}">
        <p14:creationId xmlns:p14="http://schemas.microsoft.com/office/powerpoint/2010/main" val="1600949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smtClean="0"/>
              <a:t>Hayvan </a:t>
            </a:r>
            <a:r>
              <a:rPr lang="tr-TR" dirty="0" err="1" smtClean="0"/>
              <a:t>rehni</a:t>
            </a:r>
            <a:r>
              <a:rPr lang="tr-TR" dirty="0" smtClean="0"/>
              <a:t>, zilyetliğin nakline gerek olmaksızın bir sicile kaydedilmek suretiyle kurulan bir rehindir.</a:t>
            </a:r>
          </a:p>
          <a:p>
            <a:pPr algn="just"/>
            <a:r>
              <a:rPr lang="tr-TR" dirty="0"/>
              <a:t>Yetkili makamlar tarafından izin verilen kuruluşlar ile </a:t>
            </a:r>
            <a:r>
              <a:rPr lang="tr-TR" dirty="0" smtClean="0"/>
              <a:t>kooperatiflerin alacaklarının </a:t>
            </a:r>
            <a:r>
              <a:rPr lang="tr-TR" dirty="0"/>
              <a:t>güvence altına alınması için, zilyetlik devredilmeden de, icra dairesinde tutulacak </a:t>
            </a:r>
            <a:r>
              <a:rPr lang="tr-TR" dirty="0" smtClean="0"/>
              <a:t>özel sicile </a:t>
            </a:r>
            <a:r>
              <a:rPr lang="tr-TR" dirty="0"/>
              <a:t>yazılmak suretiyle hayvanlar üzerinde rehin kurulabilir. Bu amaçla tutulacak </a:t>
            </a:r>
            <a:r>
              <a:rPr lang="tr-TR" dirty="0" smtClean="0"/>
              <a:t>sicil Cumhurbaşkanınca </a:t>
            </a:r>
            <a:r>
              <a:rPr lang="tr-TR" dirty="0"/>
              <a:t>çıkarılan yönetmelikle belirlenir. </a:t>
            </a:r>
            <a:r>
              <a:rPr lang="tr-TR" dirty="0" smtClean="0"/>
              <a:t> (MK m 940/1)</a:t>
            </a:r>
            <a:endParaRPr lang="tr-TR" dirty="0"/>
          </a:p>
        </p:txBody>
      </p:sp>
      <p:sp>
        <p:nvSpPr>
          <p:cNvPr id="3" name="Başlık 2"/>
          <p:cNvSpPr>
            <a:spLocks noGrp="1"/>
          </p:cNvSpPr>
          <p:nvPr>
            <p:ph type="title"/>
          </p:nvPr>
        </p:nvSpPr>
        <p:spPr/>
        <p:txBody>
          <a:bodyPr/>
          <a:lstStyle/>
          <a:p>
            <a:r>
              <a:rPr lang="tr-TR" dirty="0" smtClean="0"/>
              <a:t>3. Hayvan </a:t>
            </a:r>
            <a:r>
              <a:rPr lang="tr-TR" dirty="0" err="1" smtClean="0"/>
              <a:t>Rehni</a:t>
            </a:r>
            <a:endParaRPr lang="tr-TR" dirty="0"/>
          </a:p>
        </p:txBody>
      </p:sp>
    </p:spTree>
    <p:extLst>
      <p:ext uri="{BB962C8B-B14F-4D97-AF65-F5344CB8AC3E}">
        <p14:creationId xmlns:p14="http://schemas.microsoft.com/office/powerpoint/2010/main" val="1700882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Gerçek veya tüzel kişilerin alacaklarının güvence altına alınması için, kanun gereğince </a:t>
            </a:r>
            <a:r>
              <a:rPr lang="tr-TR" dirty="0" smtClean="0"/>
              <a:t>bir sicile </a:t>
            </a:r>
            <a:r>
              <a:rPr lang="tr-TR" dirty="0"/>
              <a:t>tescili zorunlu olan taşınır mallar üzerinde, </a:t>
            </a:r>
            <a:r>
              <a:rPr lang="tr-TR" dirty="0" smtClean="0"/>
              <a:t>zilyetlik devredilmeden </a:t>
            </a:r>
            <a:r>
              <a:rPr lang="tr-TR" dirty="0"/>
              <a:t>de, taşınır malın </a:t>
            </a:r>
            <a:r>
              <a:rPr lang="tr-TR" dirty="0" smtClean="0"/>
              <a:t>kayıtlı bulunduğu </a:t>
            </a:r>
            <a:r>
              <a:rPr lang="tr-TR" dirty="0"/>
              <a:t>sicile yazılmak suretiyle rehin kurulabilir. </a:t>
            </a:r>
            <a:r>
              <a:rPr lang="tr-TR" dirty="0" err="1"/>
              <a:t>Rehnin</a:t>
            </a:r>
            <a:r>
              <a:rPr lang="tr-TR" dirty="0"/>
              <a:t> kurulmasına ilişkin diğer </a:t>
            </a:r>
            <a:r>
              <a:rPr lang="tr-TR" dirty="0" smtClean="0"/>
              <a:t>hususlar Cumhurbaşkanınca çıkarılan </a:t>
            </a:r>
            <a:r>
              <a:rPr lang="tr-TR" dirty="0"/>
              <a:t>yönetmelikle </a:t>
            </a:r>
            <a:r>
              <a:rPr lang="tr-TR" dirty="0" smtClean="0"/>
              <a:t>belirlenir. (MK m. 940/2)</a:t>
            </a:r>
            <a:endParaRPr lang="tr-TR" dirty="0"/>
          </a:p>
        </p:txBody>
      </p:sp>
      <p:sp>
        <p:nvSpPr>
          <p:cNvPr id="3" name="Başlık 2"/>
          <p:cNvSpPr>
            <a:spLocks noGrp="1"/>
          </p:cNvSpPr>
          <p:nvPr>
            <p:ph type="title"/>
          </p:nvPr>
        </p:nvSpPr>
        <p:spPr>
          <a:xfrm>
            <a:off x="688490" y="260648"/>
            <a:ext cx="7756263" cy="1363758"/>
          </a:xfrm>
        </p:spPr>
        <p:txBody>
          <a:bodyPr/>
          <a:lstStyle/>
          <a:p>
            <a:r>
              <a:rPr lang="tr-TR" sz="4400" dirty="0" smtClean="0"/>
              <a:t>4. Bir Sicile Tescili Zorunlu Taşınır Malın </a:t>
            </a:r>
            <a:r>
              <a:rPr lang="tr-TR" sz="4400" dirty="0" err="1" smtClean="0"/>
              <a:t>Rehni</a:t>
            </a:r>
            <a:r>
              <a:rPr lang="tr-TR" sz="4400" dirty="0" smtClean="0"/>
              <a:t> </a:t>
            </a:r>
            <a:endParaRPr lang="tr-TR" sz="4400" dirty="0"/>
          </a:p>
        </p:txBody>
      </p:sp>
    </p:spTree>
    <p:extLst>
      <p:ext uri="{BB962C8B-B14F-4D97-AF65-F5344CB8AC3E}">
        <p14:creationId xmlns:p14="http://schemas.microsoft.com/office/powerpoint/2010/main" val="319676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smtClean="0"/>
              <a:t>I. Kavram</a:t>
            </a:r>
          </a:p>
          <a:p>
            <a:pPr marL="0" indent="0" algn="just">
              <a:buNone/>
            </a:pPr>
            <a:r>
              <a:rPr lang="tr-TR" dirty="0" smtClean="0"/>
              <a:t>Hapis hakkı, alacaklıya borçlunun rızasıyla zilyetliğinde bulunan ve borçluya geri verilmesi gerekli olan taşınır malları ve kıymetli evrakı, kanunda öngörülen şartların varlığı halinde, geri vermeyerek alacağının teminatı olarak alıkoyma ve borç ödenmediği takdirde paraya çevirme yetkisi veren bir ayni haktır.</a:t>
            </a:r>
            <a:endParaRPr lang="tr-TR" dirty="0"/>
          </a:p>
        </p:txBody>
      </p:sp>
      <p:sp>
        <p:nvSpPr>
          <p:cNvPr id="3" name="Başlık 2"/>
          <p:cNvSpPr>
            <a:spLocks noGrp="1"/>
          </p:cNvSpPr>
          <p:nvPr>
            <p:ph type="title"/>
          </p:nvPr>
        </p:nvSpPr>
        <p:spPr/>
        <p:txBody>
          <a:bodyPr/>
          <a:lstStyle/>
          <a:p>
            <a:r>
              <a:rPr lang="tr-TR" dirty="0" smtClean="0"/>
              <a:t>5. Hapis Hakkı</a:t>
            </a:r>
            <a:endParaRPr lang="tr-TR" dirty="0"/>
          </a:p>
        </p:txBody>
      </p:sp>
    </p:spTree>
    <p:extLst>
      <p:ext uri="{BB962C8B-B14F-4D97-AF65-F5344CB8AC3E}">
        <p14:creationId xmlns:p14="http://schemas.microsoft.com/office/powerpoint/2010/main" val="434216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lgn="just">
              <a:buNone/>
            </a:pPr>
            <a:r>
              <a:rPr lang="tr-TR" b="1" dirty="0" smtClean="0"/>
              <a:t>II. Şartları</a:t>
            </a:r>
          </a:p>
          <a:p>
            <a:pPr marL="457200" indent="-457200" algn="just">
              <a:buAutoNum type="alphaUcPeriod"/>
            </a:pPr>
            <a:r>
              <a:rPr lang="tr-TR" b="1" dirty="0" smtClean="0"/>
              <a:t>Olumlu Şartlar</a:t>
            </a:r>
          </a:p>
          <a:p>
            <a:pPr algn="just"/>
            <a:r>
              <a:rPr lang="tr-TR" dirty="0" smtClean="0"/>
              <a:t>Alacaklının borçlunun rızasıyla zilyet olması</a:t>
            </a:r>
          </a:p>
          <a:p>
            <a:pPr algn="just"/>
            <a:r>
              <a:rPr lang="tr-TR" dirty="0" smtClean="0"/>
              <a:t>Muaccel bir alacağın varlığı</a:t>
            </a:r>
          </a:p>
          <a:p>
            <a:pPr algn="just"/>
            <a:r>
              <a:rPr lang="tr-TR" dirty="0" smtClean="0"/>
              <a:t>Alacaklının zilyetliğindeki taşınır mal veya kıymetli evrak ile alacak arasında bağlantı</a:t>
            </a:r>
          </a:p>
          <a:p>
            <a:pPr marL="0" indent="0" algn="just">
              <a:buNone/>
            </a:pPr>
            <a:r>
              <a:rPr lang="tr-TR" b="1" dirty="0" smtClean="0"/>
              <a:t>B. Olumsuz Şartlar</a:t>
            </a:r>
          </a:p>
          <a:p>
            <a:pPr algn="just"/>
            <a:r>
              <a:rPr lang="tr-TR" dirty="0" smtClean="0"/>
              <a:t>Hapis hakkının alacaklının yüklendiği borçla veya borçlunun talimatı ile bağdaşmaması</a:t>
            </a:r>
          </a:p>
          <a:p>
            <a:pPr algn="just"/>
            <a:r>
              <a:rPr lang="tr-TR" dirty="0" smtClean="0"/>
              <a:t>Hapis hakkının kamu düzenine aykırı olması</a:t>
            </a:r>
          </a:p>
          <a:p>
            <a:pPr marL="0" indent="0" algn="just">
              <a:buNone/>
            </a:pPr>
            <a:endParaRPr lang="tr-TR" dirty="0"/>
          </a:p>
        </p:txBody>
      </p:sp>
    </p:spTree>
    <p:extLst>
      <p:ext uri="{BB962C8B-B14F-4D97-AF65-F5344CB8AC3E}">
        <p14:creationId xmlns:p14="http://schemas.microsoft.com/office/powerpoint/2010/main" val="928366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0000" lnSpcReduction="20000"/>
          </a:bodyPr>
          <a:lstStyle/>
          <a:p>
            <a:pPr marL="0" indent="0" algn="just">
              <a:buNone/>
            </a:pPr>
            <a:r>
              <a:rPr lang="tr-TR" b="1" dirty="0" smtClean="0"/>
              <a:t>III. Hapis Hakkının Hükümleri</a:t>
            </a:r>
          </a:p>
          <a:p>
            <a:pPr marL="457200" indent="-457200" algn="just">
              <a:buAutoNum type="alphaUcPeriod"/>
            </a:pPr>
            <a:r>
              <a:rPr lang="tr-TR" b="1" dirty="0" smtClean="0"/>
              <a:t>Alacaklının Hakları</a:t>
            </a:r>
          </a:p>
          <a:p>
            <a:pPr algn="just">
              <a:buFont typeface="Arial" pitchFamily="34" charset="0"/>
              <a:buChar char="•"/>
            </a:pPr>
            <a:r>
              <a:rPr lang="tr-TR" dirty="0" smtClean="0"/>
              <a:t>Malı geri vermekten kaçınma hakkı</a:t>
            </a:r>
          </a:p>
          <a:p>
            <a:pPr algn="just">
              <a:buFont typeface="Arial" pitchFamily="34" charset="0"/>
              <a:buChar char="•"/>
            </a:pPr>
            <a:r>
              <a:rPr lang="tr-TR" dirty="0" smtClean="0"/>
              <a:t>Hapsedilen malı paraya çevirme hakkı</a:t>
            </a:r>
          </a:p>
          <a:p>
            <a:pPr marL="0" indent="0" algn="just">
              <a:buNone/>
            </a:pPr>
            <a:r>
              <a:rPr lang="tr-TR" b="1" dirty="0" smtClean="0"/>
              <a:t>B. Hapis Hakkıyla Güvence Altına Alınan Alacağın Temliki</a:t>
            </a:r>
          </a:p>
          <a:p>
            <a:pPr marL="0" indent="0" algn="just">
              <a:buNone/>
            </a:pPr>
            <a:r>
              <a:rPr lang="tr-TR" dirty="0" smtClean="0"/>
              <a:t>Hapis hakkıyla güvenceye alınan alacağın temlik edilmesi halinde yeni alacaklının hapis hakkını kazanıp kazanmayacağı tartışmalıdır.</a:t>
            </a:r>
          </a:p>
          <a:p>
            <a:pPr algn="just">
              <a:buFont typeface="Wingdings" pitchFamily="2" charset="2"/>
              <a:buChar char="Ø"/>
            </a:pPr>
            <a:r>
              <a:rPr lang="tr-TR" dirty="0" smtClean="0"/>
              <a:t>Bir görüşe göre, alacağın temliki ile hapis hakkı da devralana geçer.</a:t>
            </a:r>
          </a:p>
          <a:p>
            <a:pPr algn="just">
              <a:buFont typeface="Wingdings" pitchFamily="2" charset="2"/>
              <a:buChar char="Ø"/>
            </a:pPr>
            <a:r>
              <a:rPr lang="tr-TR" dirty="0" smtClean="0"/>
              <a:t>İkinci görüşe göre, devralan hapis hakkı konusu taşınıra veya kıymetli evraka zilyet olmadığından bunlar ile alacak arasındaki bağlantı ortadan kalkar, hapis hakkı sona erer.</a:t>
            </a:r>
          </a:p>
          <a:p>
            <a:pPr algn="just">
              <a:buFont typeface="Wingdings" pitchFamily="2" charset="2"/>
              <a:buChar char="Ø"/>
            </a:pPr>
            <a:r>
              <a:rPr lang="tr-TR" dirty="0" smtClean="0"/>
              <a:t>Üçüncü görüşe göre,  genel hapis hakkı devralana geçer, ancak tacirler arasında ticari ilişkiden doğan hapis hakkı devralana geçmez.</a:t>
            </a:r>
          </a:p>
          <a:p>
            <a:pPr algn="just">
              <a:buFont typeface="Wingdings" pitchFamily="2" charset="2"/>
              <a:buChar char="Ø"/>
            </a:pPr>
            <a:r>
              <a:rPr lang="tr-TR" dirty="0" smtClean="0"/>
              <a:t>Dördüncü görüşe göre ise, alacak ile mal arasında niteliği itibariyle maddi objektif bağlantı varsa hapis hakkının yeni alacaklıya geçer.</a:t>
            </a:r>
            <a:endParaRPr lang="tr-TR" dirty="0"/>
          </a:p>
        </p:txBody>
      </p:sp>
    </p:spTree>
    <p:extLst>
      <p:ext uri="{BB962C8B-B14F-4D97-AF65-F5344CB8AC3E}">
        <p14:creationId xmlns:p14="http://schemas.microsoft.com/office/powerpoint/2010/main" val="785479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48347"/>
            <a:ext cx="8640959" cy="4276997"/>
          </a:xfrm>
        </p:spPr>
        <p:txBody>
          <a:bodyPr>
            <a:normAutofit fontScale="92500" lnSpcReduction="10000"/>
          </a:bodyPr>
          <a:lstStyle/>
          <a:p>
            <a:pPr marL="0" indent="0" algn="just">
              <a:buNone/>
            </a:pPr>
            <a:r>
              <a:rPr lang="tr-TR" b="1" dirty="0" smtClean="0"/>
              <a:t>I. Genel Olarak</a:t>
            </a:r>
          </a:p>
          <a:p>
            <a:pPr marL="0" indent="0" algn="just">
              <a:buNone/>
            </a:pPr>
            <a:r>
              <a:rPr lang="tr-TR" dirty="0" smtClean="0"/>
              <a:t>Kredi arayan girişimin taşınmazı üzerinde küçük tasarruf sahibi alacaklılar lehine rehin kurulabilir. Medeni Kanun m. 930-938 arasında bu ihtiyacı karşılayacak düzenlemelere yer vermiştir.</a:t>
            </a:r>
          </a:p>
          <a:p>
            <a:pPr marL="0" indent="0" algn="just">
              <a:buNone/>
            </a:pPr>
            <a:r>
              <a:rPr lang="tr-TR" dirty="0"/>
              <a:t> </a:t>
            </a:r>
            <a:r>
              <a:rPr lang="tr-TR" b="1" dirty="0" smtClean="0"/>
              <a:t>II. Senetlerin Güvence Altına Alınış Biçimleri</a:t>
            </a:r>
          </a:p>
          <a:p>
            <a:pPr marL="0" indent="0" algn="just">
              <a:buNone/>
            </a:pPr>
            <a:r>
              <a:rPr lang="tr-TR" b="1" dirty="0" smtClean="0"/>
              <a:t>A. Senet Alacaklıları Lehine Taşınmaz </a:t>
            </a:r>
            <a:r>
              <a:rPr lang="tr-TR" b="1" dirty="0" err="1" smtClean="0"/>
              <a:t>Rehni</a:t>
            </a:r>
            <a:r>
              <a:rPr lang="tr-TR" b="1" dirty="0" smtClean="0"/>
              <a:t> Kurulması</a:t>
            </a:r>
          </a:p>
          <a:p>
            <a:pPr marL="0" indent="0" algn="just">
              <a:buNone/>
            </a:pPr>
            <a:r>
              <a:rPr lang="tr-TR" dirty="0" smtClean="0"/>
              <a:t>MK m. 930 1. bendinde </a:t>
            </a:r>
            <a:r>
              <a:rPr lang="tr-TR" i="1" dirty="0" smtClean="0"/>
              <a:t>‘Ödüncün </a:t>
            </a:r>
            <a:r>
              <a:rPr lang="tr-TR" i="1" dirty="0"/>
              <a:t>tamamı için ipotek veya ipotekli borç senedi yoluyla rehin kurulması ve </a:t>
            </a:r>
            <a:r>
              <a:rPr lang="tr-TR" i="1" dirty="0" smtClean="0"/>
              <a:t>alacaklılar ile </a:t>
            </a:r>
            <a:r>
              <a:rPr lang="tr-TR" i="1" dirty="0"/>
              <a:t>borçlu için ortak bir temsilcinin </a:t>
            </a:r>
            <a:r>
              <a:rPr lang="tr-TR" i="1" dirty="0" smtClean="0"/>
              <a:t>atanması’ </a:t>
            </a:r>
            <a:r>
              <a:rPr lang="tr-TR" dirty="0" smtClean="0"/>
              <a:t>düzenlenmiştir.</a:t>
            </a:r>
          </a:p>
          <a:p>
            <a:pPr marL="0" indent="0" algn="just">
              <a:buNone/>
            </a:pPr>
            <a:r>
              <a:rPr lang="tr-TR" dirty="0" smtClean="0"/>
              <a:t>Senet çıkarma işini üzerine alan aracı bankanın hem borçlu hem de alacaklıları temsil etmek üzere güvenilir kişi olarak ortak temsilci atanması zorunludur. </a:t>
            </a:r>
            <a:endParaRPr lang="tr-TR" dirty="0"/>
          </a:p>
        </p:txBody>
      </p:sp>
      <p:sp>
        <p:nvSpPr>
          <p:cNvPr id="3" name="Başlık 2"/>
          <p:cNvSpPr>
            <a:spLocks noGrp="1"/>
          </p:cNvSpPr>
          <p:nvPr>
            <p:ph type="title"/>
          </p:nvPr>
        </p:nvSpPr>
        <p:spPr>
          <a:xfrm>
            <a:off x="323528" y="260648"/>
            <a:ext cx="8496944" cy="1363758"/>
          </a:xfrm>
        </p:spPr>
        <p:txBody>
          <a:bodyPr/>
          <a:lstStyle/>
          <a:p>
            <a:r>
              <a:rPr lang="tr-TR" sz="4400" dirty="0" smtClean="0"/>
              <a:t>8. Taşınmaz Karşılık Gösterilerek Senet Çıkarılması</a:t>
            </a:r>
            <a:endParaRPr lang="tr-TR" sz="4400" dirty="0"/>
          </a:p>
        </p:txBody>
      </p:sp>
    </p:spTree>
    <p:extLst>
      <p:ext uri="{BB962C8B-B14F-4D97-AF65-F5344CB8AC3E}">
        <p14:creationId xmlns:p14="http://schemas.microsoft.com/office/powerpoint/2010/main" val="2628859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smtClean="0"/>
              <a:t>IV. Hapis Hakkının Sona Ermesi</a:t>
            </a:r>
          </a:p>
          <a:p>
            <a:pPr marL="0" indent="0" algn="just">
              <a:buNone/>
            </a:pPr>
            <a:r>
              <a:rPr lang="tr-TR" dirty="0" smtClean="0"/>
              <a:t>Teslime bağlı taşınır </a:t>
            </a:r>
            <a:r>
              <a:rPr lang="tr-TR" dirty="0" err="1" smtClean="0"/>
              <a:t>rehnini</a:t>
            </a:r>
            <a:r>
              <a:rPr lang="tr-TR" dirty="0" smtClean="0"/>
              <a:t> sona erdiren sebepler hapis hakkının da sona ermesine neden olur.</a:t>
            </a:r>
          </a:p>
          <a:p>
            <a:pPr marL="0" indent="0" algn="just">
              <a:buNone/>
            </a:pPr>
            <a:r>
              <a:rPr lang="tr-TR" b="1" dirty="0" err="1" smtClean="0"/>
              <a:t>V.Hapis</a:t>
            </a:r>
            <a:r>
              <a:rPr lang="tr-TR" b="1" dirty="0" smtClean="0"/>
              <a:t> Hakkının Özel Çeşitleri</a:t>
            </a:r>
          </a:p>
          <a:p>
            <a:pPr marL="0" indent="0" algn="just">
              <a:buNone/>
            </a:pPr>
            <a:r>
              <a:rPr lang="tr-TR" dirty="0" err="1" smtClean="0"/>
              <a:t>MK’da</a:t>
            </a:r>
            <a:r>
              <a:rPr lang="tr-TR" dirty="0" smtClean="0"/>
              <a:t> genel hapis hakkı düzenlenmiştir. TBK, TTK ve Avukatlık Kanununda özel olarak hapis hakkı çeşitleri düzenlenmiştir.</a:t>
            </a:r>
            <a:endParaRPr lang="tr-TR" dirty="0"/>
          </a:p>
        </p:txBody>
      </p:sp>
    </p:spTree>
    <p:extLst>
      <p:ext uri="{BB962C8B-B14F-4D97-AF65-F5344CB8AC3E}">
        <p14:creationId xmlns:p14="http://schemas.microsoft.com/office/powerpoint/2010/main" val="1279718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988840"/>
            <a:ext cx="8496943" cy="4536503"/>
          </a:xfrm>
        </p:spPr>
        <p:txBody>
          <a:bodyPr>
            <a:normAutofit fontScale="85000" lnSpcReduction="20000"/>
          </a:bodyPr>
          <a:lstStyle/>
          <a:p>
            <a:pPr algn="just"/>
            <a:r>
              <a:rPr lang="tr-TR" dirty="0"/>
              <a:t>Başkasına devredilebilen alacaklar ve diğer haklar </a:t>
            </a:r>
            <a:r>
              <a:rPr lang="tr-TR" dirty="0" err="1" smtClean="0"/>
              <a:t>rehnedilebilir</a:t>
            </a:r>
            <a:r>
              <a:rPr lang="tr-TR" dirty="0" smtClean="0"/>
              <a:t>. Aksine </a:t>
            </a:r>
            <a:r>
              <a:rPr lang="tr-TR" dirty="0"/>
              <a:t>bir hüküm bulunmadıkça, bunların </a:t>
            </a:r>
            <a:r>
              <a:rPr lang="tr-TR" dirty="0" err="1"/>
              <a:t>rehni</a:t>
            </a:r>
            <a:r>
              <a:rPr lang="tr-TR" dirty="0"/>
              <a:t> hakkında da teslime bağlı rehin </a:t>
            </a:r>
            <a:r>
              <a:rPr lang="tr-TR" dirty="0" smtClean="0"/>
              <a:t>hükümleri uygulanır.</a:t>
            </a:r>
          </a:p>
          <a:p>
            <a:pPr algn="just"/>
            <a:r>
              <a:rPr lang="tr-TR" dirty="0"/>
              <a:t>Senede bağlanmış olan veya olmayan alacakların </a:t>
            </a:r>
            <a:r>
              <a:rPr lang="tr-TR" dirty="0" err="1"/>
              <a:t>rehni</a:t>
            </a:r>
            <a:r>
              <a:rPr lang="tr-TR" dirty="0"/>
              <a:t> için rehin </a:t>
            </a:r>
            <a:r>
              <a:rPr lang="tr-TR" dirty="0" smtClean="0"/>
              <a:t>sözleşmesinin yazılı </a:t>
            </a:r>
            <a:r>
              <a:rPr lang="tr-TR" dirty="0"/>
              <a:t>şekilde yapılması ve senede bağlı alacaklarda senedin teslim edilmesi </a:t>
            </a:r>
            <a:r>
              <a:rPr lang="tr-TR" dirty="0" smtClean="0"/>
              <a:t>gerekir. Alacaklı </a:t>
            </a:r>
            <a:r>
              <a:rPr lang="tr-TR" dirty="0"/>
              <a:t>veya </a:t>
            </a:r>
            <a:r>
              <a:rPr lang="tr-TR" dirty="0" err="1"/>
              <a:t>rehneden</a:t>
            </a:r>
            <a:r>
              <a:rPr lang="tr-TR" dirty="0"/>
              <a:t>, </a:t>
            </a:r>
            <a:r>
              <a:rPr lang="tr-TR" dirty="0" err="1"/>
              <a:t>rehni</a:t>
            </a:r>
            <a:r>
              <a:rPr lang="tr-TR" dirty="0"/>
              <a:t> borçluya ihbar </a:t>
            </a:r>
            <a:r>
              <a:rPr lang="tr-TR" dirty="0" smtClean="0"/>
              <a:t>edebilir. Diğer </a:t>
            </a:r>
            <a:r>
              <a:rPr lang="tr-TR" dirty="0"/>
              <a:t>hakların </a:t>
            </a:r>
            <a:r>
              <a:rPr lang="tr-TR" dirty="0" err="1"/>
              <a:t>rehninde</a:t>
            </a:r>
            <a:r>
              <a:rPr lang="tr-TR" dirty="0"/>
              <a:t>, yazılı rehin sözleşmesiyle birlikte, bu hakların devri için </a:t>
            </a:r>
            <a:r>
              <a:rPr lang="tr-TR" dirty="0" smtClean="0"/>
              <a:t>öngörülen şekle </a:t>
            </a:r>
            <a:r>
              <a:rPr lang="tr-TR" dirty="0"/>
              <a:t>uyulması </a:t>
            </a:r>
            <a:r>
              <a:rPr lang="tr-TR" dirty="0" smtClean="0"/>
              <a:t>gerekir.</a:t>
            </a:r>
          </a:p>
          <a:p>
            <a:pPr algn="just"/>
            <a:r>
              <a:rPr lang="tr-TR" dirty="0"/>
              <a:t>Özenli bir yönetim, </a:t>
            </a:r>
            <a:r>
              <a:rPr lang="tr-TR" dirty="0" err="1"/>
              <a:t>rehnedilmiş</a:t>
            </a:r>
            <a:r>
              <a:rPr lang="tr-TR" dirty="0"/>
              <a:t> alacağın </a:t>
            </a:r>
            <a:r>
              <a:rPr lang="tr-TR" dirty="0" err="1"/>
              <a:t>muacceliyetinin</a:t>
            </a:r>
            <a:r>
              <a:rPr lang="tr-TR" dirty="0"/>
              <a:t> ihbarını ve </a:t>
            </a:r>
            <a:r>
              <a:rPr lang="tr-TR" dirty="0" smtClean="0"/>
              <a:t>tahsil edilmesini </a:t>
            </a:r>
            <a:r>
              <a:rPr lang="tr-TR" dirty="0"/>
              <a:t>gerekli kılıyorsa alacaklı bu işlemleri yapabilir; rehin alacaklısı da alacaklıyı bu </a:t>
            </a:r>
            <a:r>
              <a:rPr lang="tr-TR" dirty="0" smtClean="0"/>
              <a:t>işlemlerin yapılmasına zorlayabilir. Rehin </a:t>
            </a:r>
            <a:r>
              <a:rPr lang="tr-TR" dirty="0"/>
              <a:t>kendisine ihbar edilmiş olan borçlu, borcunu asıl alacaklıya veya rehin alacaklısına</a:t>
            </a:r>
          </a:p>
          <a:p>
            <a:pPr algn="just"/>
            <a:r>
              <a:rPr lang="tr-TR" dirty="0"/>
              <a:t>ancak diğerinin rızasıyla </a:t>
            </a:r>
            <a:r>
              <a:rPr lang="tr-TR" dirty="0" smtClean="0"/>
              <a:t>ödeyebilir. Bu </a:t>
            </a:r>
            <a:r>
              <a:rPr lang="tr-TR" dirty="0"/>
              <a:t>rızanın bulunmaması hâlinde borçlu, borcunu tevdi etmekle yükümlüdür.</a:t>
            </a:r>
          </a:p>
        </p:txBody>
      </p:sp>
      <p:sp>
        <p:nvSpPr>
          <p:cNvPr id="3" name="Başlık 2"/>
          <p:cNvSpPr>
            <a:spLocks noGrp="1"/>
          </p:cNvSpPr>
          <p:nvPr>
            <p:ph type="title"/>
          </p:nvPr>
        </p:nvSpPr>
        <p:spPr/>
        <p:txBody>
          <a:bodyPr/>
          <a:lstStyle/>
          <a:p>
            <a:r>
              <a:rPr lang="tr-TR" sz="4400" dirty="0" smtClean="0"/>
              <a:t>6.Alacaklar ve Diğer Haklar Üzerinde Rehin</a:t>
            </a:r>
            <a:endParaRPr lang="tr-TR" sz="4400" dirty="0"/>
          </a:p>
        </p:txBody>
      </p:sp>
    </p:spTree>
    <p:extLst>
      <p:ext uri="{BB962C8B-B14F-4D97-AF65-F5344CB8AC3E}">
        <p14:creationId xmlns:p14="http://schemas.microsoft.com/office/powerpoint/2010/main" val="723546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568951" cy="4421013"/>
          </a:xfrm>
        </p:spPr>
        <p:txBody>
          <a:bodyPr>
            <a:normAutofit fontScale="92500"/>
          </a:bodyPr>
          <a:lstStyle/>
          <a:p>
            <a:pPr algn="just"/>
            <a:r>
              <a:rPr lang="tr-TR" dirty="0"/>
              <a:t>İşletme olarak taşınır </a:t>
            </a:r>
            <a:r>
              <a:rPr lang="tr-TR" dirty="0" err="1"/>
              <a:t>rehni</a:t>
            </a:r>
            <a:r>
              <a:rPr lang="tr-TR" dirty="0"/>
              <a:t> karşılığında ödünç verme işiyle uğraşmak </a:t>
            </a:r>
            <a:r>
              <a:rPr lang="tr-TR" dirty="0" smtClean="0"/>
              <a:t>isteyenler, yetkili </a:t>
            </a:r>
            <a:r>
              <a:rPr lang="tr-TR" dirty="0"/>
              <a:t>makamdan izin almak </a:t>
            </a:r>
            <a:r>
              <a:rPr lang="tr-TR" dirty="0" smtClean="0"/>
              <a:t>zorundadırlar.</a:t>
            </a:r>
          </a:p>
          <a:p>
            <a:pPr algn="just"/>
            <a:r>
              <a:rPr lang="tr-TR" dirty="0" smtClean="0"/>
              <a:t>Özel </a:t>
            </a:r>
            <a:r>
              <a:rPr lang="tr-TR" dirty="0"/>
              <a:t>işletmelere ancak belli süre için izin verilebilir. Sürenin bitiminde bu </a:t>
            </a:r>
            <a:r>
              <a:rPr lang="tr-TR" dirty="0" smtClean="0"/>
              <a:t>izin yenilenebilir. Gerekli </a:t>
            </a:r>
            <a:r>
              <a:rPr lang="tr-TR" dirty="0"/>
              <a:t>kurallara uyulmaması hâlinde, verilen izin her zaman geri alınabilir. </a:t>
            </a:r>
            <a:endParaRPr lang="tr-TR" dirty="0" smtClean="0"/>
          </a:p>
          <a:p>
            <a:pPr algn="just"/>
            <a:r>
              <a:rPr lang="tr-TR" dirty="0" err="1"/>
              <a:t>Rehnedilen</a:t>
            </a:r>
            <a:r>
              <a:rPr lang="tr-TR" dirty="0"/>
              <a:t> taşınırın işletmeye teslim edilmesi ve karşılığında bir </a:t>
            </a:r>
            <a:r>
              <a:rPr lang="tr-TR" dirty="0" smtClean="0"/>
              <a:t>makbuzun alınmasıyla </a:t>
            </a:r>
            <a:r>
              <a:rPr lang="tr-TR" dirty="0"/>
              <a:t>rehin kurulmuş olur</a:t>
            </a:r>
            <a:r>
              <a:rPr lang="tr-TR" dirty="0" smtClean="0"/>
              <a:t>.</a:t>
            </a:r>
          </a:p>
          <a:p>
            <a:pPr algn="just"/>
            <a:r>
              <a:rPr lang="tr-TR" dirty="0"/>
              <a:t>Borç vadesinde ödenmezse, ödünç veren, borçluya önceden noter aracılığı </a:t>
            </a:r>
            <a:r>
              <a:rPr lang="tr-TR" dirty="0" smtClean="0"/>
              <a:t>ile borcunu </a:t>
            </a:r>
            <a:r>
              <a:rPr lang="tr-TR" dirty="0"/>
              <a:t>ödemesini ihtar ettikten sonra </a:t>
            </a:r>
            <a:r>
              <a:rPr lang="tr-TR" dirty="0" err="1"/>
              <a:t>rehni</a:t>
            </a:r>
            <a:r>
              <a:rPr lang="tr-TR" dirty="0"/>
              <a:t> icra yoluyla paraya </a:t>
            </a:r>
            <a:r>
              <a:rPr lang="tr-TR" dirty="0" smtClean="0"/>
              <a:t>çevirtebilir. Borçlu</a:t>
            </a:r>
            <a:r>
              <a:rPr lang="tr-TR" dirty="0"/>
              <a:t>, ödünç verene karşı kişisel olarak sorumlu değildir.</a:t>
            </a:r>
          </a:p>
        </p:txBody>
      </p:sp>
      <p:sp>
        <p:nvSpPr>
          <p:cNvPr id="3" name="Başlık 2"/>
          <p:cNvSpPr>
            <a:spLocks noGrp="1"/>
          </p:cNvSpPr>
          <p:nvPr>
            <p:ph type="title"/>
          </p:nvPr>
        </p:nvSpPr>
        <p:spPr>
          <a:xfrm>
            <a:off x="688490" y="188640"/>
            <a:ext cx="7756263" cy="1435766"/>
          </a:xfrm>
        </p:spPr>
        <p:txBody>
          <a:bodyPr/>
          <a:lstStyle/>
          <a:p>
            <a:r>
              <a:rPr lang="tr-TR" sz="4400" dirty="0" smtClean="0"/>
              <a:t>7. Rehin Karşılığı Ödünç Para Verme İşiyle Uğraşanlar</a:t>
            </a:r>
            <a:endParaRPr lang="tr-TR" sz="4400" dirty="0"/>
          </a:p>
        </p:txBody>
      </p:sp>
    </p:spTree>
    <p:extLst>
      <p:ext uri="{BB962C8B-B14F-4D97-AF65-F5344CB8AC3E}">
        <p14:creationId xmlns:p14="http://schemas.microsoft.com/office/powerpoint/2010/main" val="3303605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algn="just"/>
            <a:r>
              <a:rPr lang="tr-TR" dirty="0"/>
              <a:t>İşletme olarak taşınmaz </a:t>
            </a:r>
            <a:r>
              <a:rPr lang="tr-TR" dirty="0" err="1"/>
              <a:t>rehni</a:t>
            </a:r>
            <a:r>
              <a:rPr lang="tr-TR" dirty="0"/>
              <a:t> karşılığında ödünç verme işiyle uğraşmak </a:t>
            </a:r>
            <a:r>
              <a:rPr lang="tr-TR" dirty="0" smtClean="0"/>
              <a:t>üzere yetkili </a:t>
            </a:r>
            <a:r>
              <a:rPr lang="tr-TR" dirty="0"/>
              <a:t>makamdan izin alanlar, özel bir rehin sözleşmesi ve </a:t>
            </a:r>
            <a:r>
              <a:rPr lang="tr-TR" dirty="0" smtClean="0"/>
              <a:t>teslim yükümlülüğü </a:t>
            </a:r>
            <a:r>
              <a:rPr lang="tr-TR" dirty="0"/>
              <a:t>olmasa bile, </a:t>
            </a:r>
            <a:r>
              <a:rPr lang="tr-TR" dirty="0" smtClean="0"/>
              <a:t>taşınmaz </a:t>
            </a:r>
            <a:r>
              <a:rPr lang="tr-TR" dirty="0" err="1" smtClean="0"/>
              <a:t>rehniyle</a:t>
            </a:r>
            <a:r>
              <a:rPr lang="tr-TR" dirty="0" smtClean="0"/>
              <a:t> </a:t>
            </a:r>
            <a:r>
              <a:rPr lang="tr-TR" dirty="0"/>
              <a:t>güvence altına alınmış alacakları ile cari işlerinden doğan alacaklarını karşılık </a:t>
            </a:r>
            <a:r>
              <a:rPr lang="tr-TR" dirty="0" smtClean="0"/>
              <a:t>göstererek rehinli </a:t>
            </a:r>
            <a:r>
              <a:rPr lang="tr-TR" dirty="0"/>
              <a:t>tahvil çıkarabilirler</a:t>
            </a:r>
            <a:r>
              <a:rPr lang="tr-TR" dirty="0" smtClean="0"/>
              <a:t>.</a:t>
            </a:r>
          </a:p>
          <a:p>
            <a:pPr algn="just"/>
            <a:r>
              <a:rPr lang="tr-TR" dirty="0" smtClean="0"/>
              <a:t>Alacaklılar</a:t>
            </a:r>
            <a:r>
              <a:rPr lang="tr-TR" dirty="0"/>
              <a:t>, rehinli tahvillerin öngörülen zamandan önce </a:t>
            </a:r>
            <a:r>
              <a:rPr lang="tr-TR" dirty="0" smtClean="0"/>
              <a:t>ödenmesini isteyemezler. Tahviller </a:t>
            </a:r>
            <a:r>
              <a:rPr lang="tr-TR" dirty="0"/>
              <a:t>hamile veya nama yazılı olarak çıkarılır ve hamile yazılı kuponları bulunur</a:t>
            </a:r>
            <a:r>
              <a:rPr lang="tr-TR" dirty="0" smtClean="0"/>
              <a:t>.</a:t>
            </a:r>
          </a:p>
          <a:p>
            <a:pPr algn="just"/>
            <a:r>
              <a:rPr lang="tr-TR" dirty="0"/>
              <a:t>Tahvil çıkaracaklar ile tahvil çıkarmaya ilişkin koşullar ve çıkarma izni </a:t>
            </a:r>
            <a:r>
              <a:rPr lang="tr-TR" dirty="0" smtClean="0"/>
              <a:t>vermeye yetkili </a:t>
            </a:r>
            <a:r>
              <a:rPr lang="tr-TR" dirty="0"/>
              <a:t>makam özel kanunla belirlenir. </a:t>
            </a:r>
            <a:endParaRPr lang="tr-TR" dirty="0" smtClean="0"/>
          </a:p>
          <a:p>
            <a:pPr algn="just"/>
            <a:endParaRPr lang="tr-TR" dirty="0"/>
          </a:p>
          <a:p>
            <a:pPr algn="just"/>
            <a:endParaRPr lang="tr-TR" dirty="0"/>
          </a:p>
          <a:p>
            <a:pPr algn="just"/>
            <a:endParaRPr lang="tr-TR" dirty="0"/>
          </a:p>
        </p:txBody>
      </p:sp>
      <p:sp>
        <p:nvSpPr>
          <p:cNvPr id="3" name="Başlık 2"/>
          <p:cNvSpPr>
            <a:spLocks noGrp="1"/>
          </p:cNvSpPr>
          <p:nvPr>
            <p:ph type="title"/>
          </p:nvPr>
        </p:nvSpPr>
        <p:spPr/>
        <p:txBody>
          <a:bodyPr/>
          <a:lstStyle/>
          <a:p>
            <a:r>
              <a:rPr lang="tr-TR" dirty="0" smtClean="0"/>
              <a:t>8.Rehinli Tahvil</a:t>
            </a:r>
            <a:endParaRPr lang="tr-TR" dirty="0"/>
          </a:p>
        </p:txBody>
      </p:sp>
    </p:spTree>
    <p:extLst>
      <p:ext uri="{BB962C8B-B14F-4D97-AF65-F5344CB8AC3E}">
        <p14:creationId xmlns:p14="http://schemas.microsoft.com/office/powerpoint/2010/main" val="898400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276997"/>
          </a:xfrm>
        </p:spPr>
        <p:txBody>
          <a:bodyPr/>
          <a:lstStyle/>
          <a:p>
            <a:pPr marL="0" indent="0" algn="just">
              <a:buNone/>
            </a:pPr>
            <a:r>
              <a:rPr lang="tr-TR" b="1" dirty="0" smtClean="0"/>
              <a:t>B. Aracı Banka Lehine Taşınmaz </a:t>
            </a:r>
            <a:r>
              <a:rPr lang="tr-TR" b="1" dirty="0" err="1" smtClean="0"/>
              <a:t>Rehni</a:t>
            </a:r>
            <a:r>
              <a:rPr lang="tr-TR" b="1" dirty="0" smtClean="0"/>
              <a:t> Kurulması</a:t>
            </a:r>
          </a:p>
          <a:p>
            <a:pPr marL="0" indent="0" algn="just">
              <a:buNone/>
            </a:pPr>
            <a:r>
              <a:rPr lang="tr-TR" dirty="0" smtClean="0"/>
              <a:t>Tahvilleri çıkaran banka senetten doğan borcu da yüklenmişse MK m. 930 2. bendi uygulanır.  </a:t>
            </a:r>
            <a:r>
              <a:rPr lang="tr-TR" dirty="0"/>
              <a:t>Bu hükme göre, </a:t>
            </a:r>
            <a:r>
              <a:rPr lang="tr-TR" i="1" dirty="0"/>
              <a:t>‘Tahvil çıkarmayı üzerine alan kurum yararına ödüncün tamamı için taşınmaz </a:t>
            </a:r>
            <a:r>
              <a:rPr lang="tr-TR" i="1" dirty="0" err="1" smtClean="0"/>
              <a:t>rehni</a:t>
            </a:r>
            <a:r>
              <a:rPr lang="tr-TR" i="1" dirty="0" smtClean="0"/>
              <a:t> kurulması </a:t>
            </a:r>
            <a:r>
              <a:rPr lang="tr-TR" i="1" dirty="0"/>
              <a:t>ve bu rehinli alacağın da tahvil alacaklıları yararına </a:t>
            </a:r>
            <a:r>
              <a:rPr lang="tr-TR" i="1" dirty="0" err="1"/>
              <a:t>rehnedilmesi</a:t>
            </a:r>
            <a:r>
              <a:rPr lang="tr-TR" i="1" dirty="0" smtClean="0"/>
              <a:t>.’ </a:t>
            </a:r>
            <a:r>
              <a:rPr lang="tr-TR" dirty="0" smtClean="0"/>
              <a:t>gerekir.</a:t>
            </a:r>
          </a:p>
          <a:p>
            <a:pPr marL="0" indent="0" algn="just">
              <a:buNone/>
            </a:pPr>
            <a:endParaRPr lang="tr-TR" dirty="0"/>
          </a:p>
        </p:txBody>
      </p:sp>
    </p:spTree>
    <p:extLst>
      <p:ext uri="{BB962C8B-B14F-4D97-AF65-F5344CB8AC3E}">
        <p14:creationId xmlns:p14="http://schemas.microsoft.com/office/powerpoint/2010/main" val="3405933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712967" cy="4349005"/>
          </a:xfrm>
        </p:spPr>
        <p:txBody>
          <a:bodyPr>
            <a:normAutofit/>
          </a:bodyPr>
          <a:lstStyle/>
          <a:p>
            <a:pPr marL="0" indent="0">
              <a:buNone/>
            </a:pPr>
            <a:r>
              <a:rPr lang="tr-TR" b="1" dirty="0" smtClean="0"/>
              <a:t>C. Seri Halinde İpotekli Borç Senedi ve İrat Senedi Çıkarılması</a:t>
            </a:r>
          </a:p>
          <a:p>
            <a:r>
              <a:rPr lang="tr-TR" b="1" dirty="0"/>
              <a:t> </a:t>
            </a:r>
            <a:r>
              <a:rPr lang="tr-TR" dirty="0"/>
              <a:t>Seri hâlinde çıkarılan ipotekli borç senetleri ile irat senetleri </a:t>
            </a:r>
            <a:r>
              <a:rPr lang="tr-TR" dirty="0" smtClean="0"/>
              <a:t>hakkında kural olarak, </a:t>
            </a:r>
            <a:r>
              <a:rPr lang="tr-TR" dirty="0"/>
              <a:t>ipotekli borç senedi ve irat senedine ilişkin genel </a:t>
            </a:r>
            <a:r>
              <a:rPr lang="tr-TR" dirty="0" smtClean="0"/>
              <a:t>hükümler uygulanır.</a:t>
            </a:r>
          </a:p>
          <a:p>
            <a:r>
              <a:rPr lang="tr-TR" dirty="0"/>
              <a:t>Senetler, sayıları gösterilmek suretiyle tapu kütüğüne tescil olunur; </a:t>
            </a:r>
            <a:r>
              <a:rPr lang="tr-TR" dirty="0" smtClean="0"/>
              <a:t>ödüncün tamamı </a:t>
            </a:r>
            <a:r>
              <a:rPr lang="tr-TR" dirty="0"/>
              <a:t>için bir tescil </a:t>
            </a:r>
            <a:r>
              <a:rPr lang="tr-TR" dirty="0" smtClean="0"/>
              <a:t>yapılır. Senet </a:t>
            </a:r>
            <a:r>
              <a:rPr lang="tr-TR" dirty="0"/>
              <a:t>sayısı az ise, her senet ayrı tescil edilebilir</a:t>
            </a:r>
            <a:r>
              <a:rPr lang="tr-TR" dirty="0" smtClean="0"/>
              <a:t>. (MK m. 934)</a:t>
            </a:r>
          </a:p>
          <a:p>
            <a:r>
              <a:rPr lang="tr-TR" dirty="0"/>
              <a:t>Seri hâlinde çıkarılan senetler, her birinin değeri yüz milyon lira veya yüz </a:t>
            </a:r>
            <a:r>
              <a:rPr lang="tr-TR" dirty="0" smtClean="0"/>
              <a:t>milyon liranın </a:t>
            </a:r>
            <a:r>
              <a:rPr lang="tr-TR" dirty="0"/>
              <a:t>katları olarak düzenlenir</a:t>
            </a:r>
            <a:r>
              <a:rPr lang="tr-TR" dirty="0" smtClean="0"/>
              <a:t>.(MK m. 932/1) </a:t>
            </a:r>
            <a:endParaRPr lang="tr-TR" dirty="0"/>
          </a:p>
        </p:txBody>
      </p:sp>
    </p:spTree>
    <p:extLst>
      <p:ext uri="{BB962C8B-B14F-4D97-AF65-F5344CB8AC3E}">
        <p14:creationId xmlns:p14="http://schemas.microsoft.com/office/powerpoint/2010/main" val="1346949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Taşınır </a:t>
            </a:r>
            <a:r>
              <a:rPr lang="tr-TR" dirty="0" err="1" smtClean="0"/>
              <a:t>Rehni</a:t>
            </a:r>
            <a:endParaRPr lang="tr-TR" dirty="0"/>
          </a:p>
        </p:txBody>
      </p:sp>
    </p:spTree>
    <p:extLst>
      <p:ext uri="{BB962C8B-B14F-4D97-AF65-F5344CB8AC3E}">
        <p14:creationId xmlns:p14="http://schemas.microsoft.com/office/powerpoint/2010/main" val="2218053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568951" cy="4349005"/>
          </a:xfrm>
        </p:spPr>
        <p:txBody>
          <a:bodyPr>
            <a:normAutofit fontScale="77500" lnSpcReduction="20000"/>
          </a:bodyPr>
          <a:lstStyle/>
          <a:p>
            <a:pPr marL="0" indent="0" algn="just">
              <a:buNone/>
            </a:pPr>
            <a:r>
              <a:rPr lang="tr-TR" sz="2800" b="1" dirty="0" smtClean="0"/>
              <a:t>I. Taşınır </a:t>
            </a:r>
            <a:r>
              <a:rPr lang="tr-TR" sz="2800" b="1" dirty="0" err="1" smtClean="0"/>
              <a:t>Rehninin</a:t>
            </a:r>
            <a:r>
              <a:rPr lang="tr-TR" sz="2800" b="1" dirty="0" smtClean="0"/>
              <a:t> Çeşitleri</a:t>
            </a:r>
          </a:p>
          <a:p>
            <a:pPr marL="457200" indent="-457200" algn="just">
              <a:buAutoNum type="alphaUcPeriod"/>
            </a:pPr>
            <a:r>
              <a:rPr lang="tr-TR" b="1" dirty="0" smtClean="0"/>
              <a:t>Medeni Kanuna Düzenlenen Taşınır </a:t>
            </a:r>
            <a:r>
              <a:rPr lang="tr-TR" b="1" dirty="0" err="1" smtClean="0"/>
              <a:t>Rehni</a:t>
            </a:r>
            <a:r>
              <a:rPr lang="tr-TR" b="1" dirty="0" smtClean="0"/>
              <a:t> Tipleri</a:t>
            </a:r>
          </a:p>
          <a:p>
            <a:pPr algn="just">
              <a:buFont typeface="Arial" pitchFamily="34" charset="0"/>
              <a:buChar char="•"/>
            </a:pPr>
            <a:r>
              <a:rPr lang="tr-TR" dirty="0" smtClean="0"/>
              <a:t>Teslime bağlı rehin ve hapis hakkı</a:t>
            </a:r>
          </a:p>
          <a:p>
            <a:pPr algn="just">
              <a:buFont typeface="Arial" pitchFamily="34" charset="0"/>
              <a:buChar char="•"/>
            </a:pPr>
            <a:r>
              <a:rPr lang="tr-TR" dirty="0" smtClean="0"/>
              <a:t>Hayvan </a:t>
            </a:r>
            <a:r>
              <a:rPr lang="tr-TR" dirty="0" err="1" smtClean="0"/>
              <a:t>rehni</a:t>
            </a:r>
            <a:endParaRPr lang="tr-TR" dirty="0" smtClean="0"/>
          </a:p>
          <a:p>
            <a:pPr algn="just">
              <a:buFont typeface="Arial" pitchFamily="34" charset="0"/>
              <a:buChar char="•"/>
            </a:pPr>
            <a:r>
              <a:rPr lang="tr-TR" dirty="0" smtClean="0"/>
              <a:t>Alacaklar ve diğer haklar üzerinde rehin</a:t>
            </a:r>
          </a:p>
          <a:p>
            <a:pPr marL="0" indent="0" algn="just">
              <a:buNone/>
            </a:pPr>
            <a:r>
              <a:rPr lang="tr-TR" b="1" dirty="0" smtClean="0"/>
              <a:t>B. Medeni Kanun Dışında Düzenlenen Taşınır </a:t>
            </a:r>
            <a:r>
              <a:rPr lang="tr-TR" b="1" dirty="0" err="1" smtClean="0"/>
              <a:t>Rehni</a:t>
            </a:r>
            <a:endParaRPr lang="tr-TR" b="1" dirty="0" smtClean="0"/>
          </a:p>
          <a:p>
            <a:pPr algn="just">
              <a:buFont typeface="Arial" pitchFamily="34" charset="0"/>
              <a:buChar char="•"/>
            </a:pPr>
            <a:r>
              <a:rPr lang="tr-TR" dirty="0" smtClean="0"/>
              <a:t>Gemi İpoteği</a:t>
            </a:r>
          </a:p>
          <a:p>
            <a:pPr algn="just">
              <a:buFont typeface="Arial" pitchFamily="34" charset="0"/>
              <a:buChar char="•"/>
            </a:pPr>
            <a:r>
              <a:rPr lang="tr-TR" dirty="0" smtClean="0"/>
              <a:t>Hava Araçları İpoteği</a:t>
            </a:r>
          </a:p>
          <a:p>
            <a:pPr algn="just">
              <a:buFont typeface="Arial" pitchFamily="34" charset="0"/>
              <a:buChar char="•"/>
            </a:pPr>
            <a:r>
              <a:rPr lang="tr-TR" dirty="0" smtClean="0"/>
              <a:t>Ticari İşlemlerde Taşınır </a:t>
            </a:r>
            <a:r>
              <a:rPr lang="tr-TR" dirty="0" err="1" smtClean="0"/>
              <a:t>Rehni</a:t>
            </a:r>
            <a:r>
              <a:rPr lang="tr-TR" dirty="0" smtClean="0"/>
              <a:t> ve Bu Rehin Kapsamında Ticari İşletme </a:t>
            </a:r>
            <a:r>
              <a:rPr lang="tr-TR" dirty="0" err="1" smtClean="0"/>
              <a:t>Rehni</a:t>
            </a:r>
            <a:endParaRPr lang="tr-TR" dirty="0" smtClean="0"/>
          </a:p>
          <a:p>
            <a:pPr algn="just">
              <a:buFont typeface="Arial" pitchFamily="34" charset="0"/>
              <a:buChar char="•"/>
            </a:pPr>
            <a:r>
              <a:rPr lang="tr-TR" dirty="0" smtClean="0"/>
              <a:t>Maden Cevheri </a:t>
            </a:r>
            <a:r>
              <a:rPr lang="tr-TR" dirty="0" err="1" smtClean="0"/>
              <a:t>Rehni</a:t>
            </a:r>
            <a:endParaRPr lang="tr-TR" dirty="0" smtClean="0"/>
          </a:p>
          <a:p>
            <a:pPr algn="just">
              <a:buFont typeface="Arial" pitchFamily="34" charset="0"/>
              <a:buChar char="•"/>
            </a:pPr>
            <a:r>
              <a:rPr lang="tr-TR" dirty="0" smtClean="0"/>
              <a:t>Kamuya Açık Yerlerin İşletilmesinden Doğan Kamu Borçları İçin Bu Yerlerdeki Eşya Üzerinde Rehin</a:t>
            </a:r>
          </a:p>
          <a:p>
            <a:pPr algn="just">
              <a:buFont typeface="Arial" pitchFamily="34" charset="0"/>
              <a:buChar char="•"/>
            </a:pPr>
            <a:r>
              <a:rPr lang="tr-TR" dirty="0" smtClean="0"/>
              <a:t>Tarım Kredi Kooperatifleri Ortaklarının Ürünleri, Hayvanları ve Üretimleri İle İlgili Makine ve Araçları Üzerinde Rehin</a:t>
            </a:r>
          </a:p>
        </p:txBody>
      </p:sp>
      <p:sp>
        <p:nvSpPr>
          <p:cNvPr id="3" name="Başlık 2"/>
          <p:cNvSpPr>
            <a:spLocks noGrp="1"/>
          </p:cNvSpPr>
          <p:nvPr>
            <p:ph type="title"/>
          </p:nvPr>
        </p:nvSpPr>
        <p:spPr/>
        <p:txBody>
          <a:bodyPr/>
          <a:lstStyle/>
          <a:p>
            <a:r>
              <a:rPr lang="tr-TR" dirty="0" smtClean="0"/>
              <a:t>1. Genel Bilgiler</a:t>
            </a:r>
            <a:endParaRPr lang="tr-TR" dirty="0"/>
          </a:p>
        </p:txBody>
      </p:sp>
    </p:spTree>
    <p:extLst>
      <p:ext uri="{BB962C8B-B14F-4D97-AF65-F5344CB8AC3E}">
        <p14:creationId xmlns:p14="http://schemas.microsoft.com/office/powerpoint/2010/main" val="1404914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349005"/>
          </a:xfrm>
        </p:spPr>
        <p:txBody>
          <a:bodyPr/>
          <a:lstStyle/>
          <a:p>
            <a:pPr marL="0" indent="0">
              <a:buNone/>
            </a:pPr>
            <a:r>
              <a:rPr lang="tr-TR" b="1" dirty="0" smtClean="0"/>
              <a:t>II. Taşınır </a:t>
            </a:r>
            <a:r>
              <a:rPr lang="tr-TR" b="1" dirty="0" err="1" smtClean="0"/>
              <a:t>Rehnine</a:t>
            </a:r>
            <a:r>
              <a:rPr lang="tr-TR" b="1" dirty="0" smtClean="0"/>
              <a:t> Hakim Olan İlkeler</a:t>
            </a:r>
          </a:p>
          <a:p>
            <a:pPr>
              <a:buFont typeface="Wingdings" pitchFamily="2" charset="2"/>
              <a:buChar char="v"/>
            </a:pPr>
            <a:r>
              <a:rPr lang="tr-TR" dirty="0" smtClean="0"/>
              <a:t>Alacağa Bağlılık (</a:t>
            </a:r>
            <a:r>
              <a:rPr lang="tr-TR" dirty="0" err="1" smtClean="0"/>
              <a:t>Fer’ilik</a:t>
            </a:r>
            <a:r>
              <a:rPr lang="tr-TR" dirty="0" smtClean="0"/>
              <a:t>) İlkesi</a:t>
            </a:r>
          </a:p>
          <a:p>
            <a:pPr>
              <a:buFont typeface="Wingdings" pitchFamily="2" charset="2"/>
              <a:buChar char="v"/>
            </a:pPr>
            <a:r>
              <a:rPr lang="tr-TR" dirty="0" smtClean="0"/>
              <a:t>Belirlilik İlkesi</a:t>
            </a:r>
          </a:p>
          <a:p>
            <a:pPr>
              <a:buFont typeface="Wingdings" pitchFamily="2" charset="2"/>
              <a:buChar char="v"/>
            </a:pPr>
            <a:r>
              <a:rPr lang="tr-TR" dirty="0" smtClean="0"/>
              <a:t>Açıklık İlkesi</a:t>
            </a:r>
          </a:p>
          <a:p>
            <a:pPr>
              <a:buFont typeface="Wingdings" pitchFamily="2" charset="2"/>
              <a:buChar char="v"/>
            </a:pPr>
            <a:r>
              <a:rPr lang="tr-TR" dirty="0" smtClean="0"/>
              <a:t>Güvenin Korunması İlkesi</a:t>
            </a:r>
          </a:p>
          <a:p>
            <a:pPr>
              <a:buFont typeface="Wingdings" pitchFamily="2" charset="2"/>
              <a:buChar char="v"/>
            </a:pPr>
            <a:r>
              <a:rPr lang="tr-TR" dirty="0" smtClean="0"/>
              <a:t>Öncelik İlkesi</a:t>
            </a:r>
          </a:p>
          <a:p>
            <a:pPr>
              <a:buFont typeface="Wingdings" pitchFamily="2" charset="2"/>
              <a:buChar char="v"/>
            </a:pPr>
            <a:r>
              <a:rPr lang="tr-TR" dirty="0" smtClean="0"/>
              <a:t>Rehin Yükünün Bölünmezliği İlkesi</a:t>
            </a:r>
            <a:endParaRPr lang="tr-TR" dirty="0"/>
          </a:p>
        </p:txBody>
      </p:sp>
    </p:spTree>
    <p:extLst>
      <p:ext uri="{BB962C8B-B14F-4D97-AF65-F5344CB8AC3E}">
        <p14:creationId xmlns:p14="http://schemas.microsoft.com/office/powerpoint/2010/main" val="3708306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96943" cy="4349005"/>
          </a:xfrm>
        </p:spPr>
        <p:txBody>
          <a:bodyPr/>
          <a:lstStyle/>
          <a:p>
            <a:pPr marL="0" indent="0">
              <a:buNone/>
            </a:pPr>
            <a:r>
              <a:rPr lang="tr-TR" b="1" dirty="0" smtClean="0"/>
              <a:t>I. Kavram </a:t>
            </a:r>
          </a:p>
          <a:p>
            <a:pPr marL="0" indent="0">
              <a:buNone/>
            </a:pPr>
            <a:r>
              <a:rPr lang="tr-TR" dirty="0" smtClean="0"/>
              <a:t>MK m. </a:t>
            </a:r>
            <a:r>
              <a:rPr lang="tr-TR" dirty="0"/>
              <a:t>939/1’ e göre, </a:t>
            </a:r>
            <a:r>
              <a:rPr lang="tr-TR" i="1" dirty="0" smtClean="0"/>
              <a:t>‘ </a:t>
            </a:r>
            <a:r>
              <a:rPr lang="tr-TR" i="1" dirty="0"/>
              <a:t>Kanunda öngörülen ayrık durumlar dışında taşınırlar, ancak zilyetliğin </a:t>
            </a:r>
            <a:r>
              <a:rPr lang="tr-TR" i="1" dirty="0" smtClean="0"/>
              <a:t>alacaklıya devri </a:t>
            </a:r>
            <a:r>
              <a:rPr lang="tr-TR" i="1" dirty="0"/>
              <a:t>suretiyle </a:t>
            </a:r>
            <a:r>
              <a:rPr lang="tr-TR" i="1" dirty="0" err="1"/>
              <a:t>rehnedilebilir</a:t>
            </a:r>
            <a:r>
              <a:rPr lang="tr-TR" i="1" dirty="0" smtClean="0"/>
              <a:t>.’</a:t>
            </a:r>
          </a:p>
          <a:p>
            <a:pPr marL="0" indent="0">
              <a:buNone/>
            </a:pPr>
            <a:r>
              <a:rPr lang="tr-TR" dirty="0" smtClean="0"/>
              <a:t>Taşınır üzerindeki rehin hakkı kural olarak teslime bağlı rehin şeklinde kurulabilir.</a:t>
            </a:r>
            <a:endParaRPr lang="tr-TR" dirty="0"/>
          </a:p>
        </p:txBody>
      </p:sp>
      <p:sp>
        <p:nvSpPr>
          <p:cNvPr id="3" name="Başlık 2"/>
          <p:cNvSpPr>
            <a:spLocks noGrp="1"/>
          </p:cNvSpPr>
          <p:nvPr>
            <p:ph type="title"/>
          </p:nvPr>
        </p:nvSpPr>
        <p:spPr/>
        <p:txBody>
          <a:bodyPr/>
          <a:lstStyle/>
          <a:p>
            <a:r>
              <a:rPr lang="tr-TR" dirty="0" smtClean="0"/>
              <a:t>2. Teslime Bağlı Rehin</a:t>
            </a:r>
            <a:endParaRPr lang="tr-TR" dirty="0"/>
          </a:p>
        </p:txBody>
      </p:sp>
    </p:spTree>
    <p:extLst>
      <p:ext uri="{BB962C8B-B14F-4D97-AF65-F5344CB8AC3E}">
        <p14:creationId xmlns:p14="http://schemas.microsoft.com/office/powerpoint/2010/main" val="107956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640959" cy="4276997"/>
          </a:xfrm>
        </p:spPr>
        <p:txBody>
          <a:bodyPr/>
          <a:lstStyle/>
          <a:p>
            <a:pPr marL="0" indent="0" algn="just">
              <a:buNone/>
            </a:pPr>
            <a:r>
              <a:rPr lang="tr-TR" b="1" dirty="0" smtClean="0"/>
              <a:t>II. Teslime Bağlı Rehin Hakkının Kazanılması</a:t>
            </a:r>
          </a:p>
          <a:p>
            <a:pPr marL="0" indent="0" algn="just">
              <a:buNone/>
            </a:pPr>
            <a:r>
              <a:rPr lang="tr-TR" dirty="0" err="1"/>
              <a:t>Rehnedende</a:t>
            </a:r>
            <a:r>
              <a:rPr lang="tr-TR" dirty="0"/>
              <a:t> tasarrufta bulunma yetkisi olmasa bile, rehin konusu taşınıra </a:t>
            </a:r>
            <a:r>
              <a:rPr lang="tr-TR" dirty="0" err="1"/>
              <a:t>iyiniyetle</a:t>
            </a:r>
            <a:r>
              <a:rPr lang="tr-TR" dirty="0"/>
              <a:t> zilyet </a:t>
            </a:r>
            <a:r>
              <a:rPr lang="tr-TR" dirty="0" smtClean="0"/>
              <a:t>olan kimse</a:t>
            </a:r>
            <a:r>
              <a:rPr lang="tr-TR" dirty="0"/>
              <a:t>, zilyetlik hükümlerine göre edinimi korunduğu ölçüde rehin hakkı kazanır. Üçüncü </a:t>
            </a:r>
            <a:r>
              <a:rPr lang="tr-TR" dirty="0" smtClean="0"/>
              <a:t>kişilerin önceki </a:t>
            </a:r>
            <a:r>
              <a:rPr lang="tr-TR" dirty="0"/>
              <a:t>zilyetlikten doğan hakları saklıdır</a:t>
            </a:r>
            <a:r>
              <a:rPr lang="tr-TR" dirty="0" smtClean="0"/>
              <a:t>. (MK m. 939/2)</a:t>
            </a:r>
            <a:endParaRPr lang="tr-TR" dirty="0"/>
          </a:p>
          <a:p>
            <a:pPr marL="0" indent="0" algn="just">
              <a:buNone/>
            </a:pPr>
            <a:r>
              <a:rPr lang="tr-TR" dirty="0"/>
              <a:t>Taşınır, fiilen yalnız </a:t>
            </a:r>
            <a:r>
              <a:rPr lang="tr-TR" dirty="0" err="1"/>
              <a:t>rehnedenin</a:t>
            </a:r>
            <a:r>
              <a:rPr lang="tr-TR" dirty="0"/>
              <a:t> hâkimiyetinde kaldığı sürece rehin hakkı </a:t>
            </a:r>
            <a:r>
              <a:rPr lang="tr-TR" dirty="0" smtClean="0"/>
              <a:t>doğmaz. (MK m. 939/3)</a:t>
            </a:r>
            <a:endParaRPr lang="tr-TR" dirty="0"/>
          </a:p>
        </p:txBody>
      </p:sp>
    </p:spTree>
    <p:extLst>
      <p:ext uri="{BB962C8B-B14F-4D97-AF65-F5344CB8AC3E}">
        <p14:creationId xmlns:p14="http://schemas.microsoft.com/office/powerpoint/2010/main" val="368796544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95</TotalTime>
  <Words>1505</Words>
  <Application>Microsoft Office PowerPoint</Application>
  <PresentationFormat>Ekran Gösterisi (4:3)</PresentationFormat>
  <Paragraphs>115</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Cilt</vt:lpstr>
      <vt:lpstr>Rehin Hakları-4</vt:lpstr>
      <vt:lpstr>8. Taşınmaz Karşılık Gösterilerek Senet Çıkarılması</vt:lpstr>
      <vt:lpstr>PowerPoint Sunusu</vt:lpstr>
      <vt:lpstr>PowerPoint Sunusu</vt:lpstr>
      <vt:lpstr>Taşınır Rehni</vt:lpstr>
      <vt:lpstr>1. Genel Bilgiler</vt:lpstr>
      <vt:lpstr>PowerPoint Sunusu</vt:lpstr>
      <vt:lpstr>2. Teslime Bağlı Rehin</vt:lpstr>
      <vt:lpstr>PowerPoint Sunusu</vt:lpstr>
      <vt:lpstr>PowerPoint Sunusu</vt:lpstr>
      <vt:lpstr>PowerPoint Sunusu</vt:lpstr>
      <vt:lpstr>PowerPoint Sunusu</vt:lpstr>
      <vt:lpstr>PowerPoint Sunusu</vt:lpstr>
      <vt:lpstr>PowerPoint Sunusu</vt:lpstr>
      <vt:lpstr>3. Hayvan Rehni</vt:lpstr>
      <vt:lpstr>4. Bir Sicile Tescili Zorunlu Taşınır Malın Rehni </vt:lpstr>
      <vt:lpstr>5. Hapis Hakkı</vt:lpstr>
      <vt:lpstr>PowerPoint Sunusu</vt:lpstr>
      <vt:lpstr>PowerPoint Sunusu</vt:lpstr>
      <vt:lpstr>PowerPoint Sunusu</vt:lpstr>
      <vt:lpstr>6.Alacaklar ve Diğer Haklar Üzerinde Rehin</vt:lpstr>
      <vt:lpstr>7. Rehin Karşılığı Ödünç Para Verme İşiyle Uğraşanlar</vt:lpstr>
      <vt:lpstr>8.Rehinli Tahvil</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Rehin Hakları-4</dc:title>
  <dc:creator>Acer</dc:creator>
  <cp:lastModifiedBy>Acer</cp:lastModifiedBy>
  <cp:revision>12</cp:revision>
  <dcterms:created xsi:type="dcterms:W3CDTF">2019-12-03T03:17:17Z</dcterms:created>
  <dcterms:modified xsi:type="dcterms:W3CDTF">2019-12-03T04:53:02Z</dcterms:modified>
</cp:coreProperties>
</file>