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0" r:id="rId7"/>
    <p:sldId id="262" r:id="rId8"/>
    <p:sldId id="263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885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66841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59627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5782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1453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03940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78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3159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0074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3116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6058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3E77-E175-4253-8339-5BE9568D14DD}" type="datetimeFigureOut">
              <a:rPr lang="tr-TR" smtClean="0"/>
              <a:pPr/>
              <a:t>20.11.2019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E4BF6-E19D-4F09-9D53-101B32F7E7B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87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600891"/>
            <a:ext cx="9144000" cy="957745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VERGİNİN YANSIMASI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41417"/>
            <a:ext cx="9144000" cy="4754880"/>
          </a:xfrm>
        </p:spPr>
        <p:txBody>
          <a:bodyPr>
            <a:normAutofit/>
          </a:bodyPr>
          <a:lstStyle/>
          <a:p>
            <a:pPr algn="l"/>
            <a:r>
              <a:rPr lang="tr-TR" b="1" dirty="0"/>
              <a:t>Vergi yansıması;</a:t>
            </a:r>
            <a:endParaRPr lang="tr-TR" dirty="0"/>
          </a:p>
          <a:p>
            <a:pPr algn="l"/>
            <a:r>
              <a:rPr lang="tr-TR" dirty="0"/>
              <a:t>-mükellef yani vergi kanununda tespit edilen kanuni mükellef vergiyi ödeyecek</a:t>
            </a:r>
          </a:p>
          <a:p>
            <a:pPr algn="l"/>
            <a:r>
              <a:rPr lang="tr-TR" dirty="0"/>
              <a:t>-faydalanacağı bir iktisadi durum </a:t>
            </a:r>
            <a:r>
              <a:rPr lang="tr-TR" dirty="0" err="1"/>
              <a:t>sözkonusu</a:t>
            </a:r>
            <a:r>
              <a:rPr lang="tr-TR" dirty="0"/>
              <a:t> olmalı</a:t>
            </a:r>
          </a:p>
          <a:p>
            <a:pPr algn="l"/>
            <a:r>
              <a:rPr lang="tr-TR" dirty="0"/>
              <a:t>-verginin başkasına devri veya başkasından alması olayı gerçekleşmeli</a:t>
            </a:r>
          </a:p>
          <a:p>
            <a:pPr algn="l"/>
            <a:r>
              <a:rPr lang="tr-TR" dirty="0"/>
              <a:t>-Vergide yansıma olayının konusu, verginin kanuni mükellef mi yoksa gerçek ödeyici veya ödeyiciler tarafından mı ödendiğinin araştırılması ile ilgilidir</a:t>
            </a:r>
          </a:p>
          <a:p>
            <a:pPr algn="l"/>
            <a:r>
              <a:rPr lang="tr-TR" dirty="0"/>
              <a:t>-Sonuç itibariyle, derin bir araştırmayı da gerektirecek olan, bir verginin en sonunda kimin üzerinde kaldığının bilinmesi olayı ancak bu olayın elde edilmesinin zorluğu mevcuttur.</a:t>
            </a:r>
          </a:p>
        </p:txBody>
      </p:sp>
    </p:spTree>
    <p:extLst>
      <p:ext uri="{BB962C8B-B14F-4D97-AF65-F5344CB8AC3E}">
        <p14:creationId xmlns:p14="http://schemas.microsoft.com/office/powerpoint/2010/main" val="37150222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54189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Mükellef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76552"/>
            <a:ext cx="9144000" cy="3681248"/>
          </a:xfrm>
        </p:spPr>
        <p:txBody>
          <a:bodyPr/>
          <a:lstStyle/>
          <a:p>
            <a:pPr algn="just"/>
            <a:r>
              <a:rPr lang="tr-TR" dirty="0" smtClean="0"/>
              <a:t>Kanuni mükellef: Her vergi kanununda belirtilen bir mükellef olması hasebiyle, vergi kanunlarında tespit edilen bu mükelleflere denir.</a:t>
            </a:r>
          </a:p>
          <a:p>
            <a:pPr algn="just"/>
            <a:r>
              <a:rPr lang="tr-TR" dirty="0" smtClean="0"/>
              <a:t>Kanuni mükellef ve verginin yansıma olayı arasında ilişki mevcuttur. Hangi hal ve şartlarda verginin kanuni mükellef yerine gerçek ödeyiciler tarafından ödendiğinin tespiti verginin yansıması olayına girmektedir.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8717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477146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 smtClean="0"/>
              <a:t>Maliye literatüründe yansıma terimleri;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704011"/>
            <a:ext cx="9144000" cy="2553789"/>
          </a:xfrm>
        </p:spPr>
        <p:txBody>
          <a:bodyPr>
            <a:normAutofit/>
          </a:bodyPr>
          <a:lstStyle/>
          <a:p>
            <a:pPr algn="l"/>
            <a:r>
              <a:rPr lang="tr-TR" dirty="0" smtClean="0"/>
              <a:t>1.Verginin </a:t>
            </a:r>
            <a:r>
              <a:rPr lang="tr-TR" dirty="0"/>
              <a:t>ödenmesi</a:t>
            </a:r>
          </a:p>
          <a:p>
            <a:pPr algn="l"/>
            <a:r>
              <a:rPr lang="tr-TR" dirty="0"/>
              <a:t>2.Yansıma</a:t>
            </a:r>
          </a:p>
          <a:p>
            <a:pPr algn="l"/>
            <a:r>
              <a:rPr lang="tr-TR" dirty="0"/>
              <a:t>3.Verginin yerleşmesi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04265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95943"/>
            <a:ext cx="9144000" cy="156754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Yansıma </a:t>
            </a:r>
            <a:r>
              <a:rPr lang="tr-TR" b="1" dirty="0"/>
              <a:t>Şekilleri;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358537"/>
            <a:ext cx="9144000" cy="3899263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-İleriye doğru yansıma, geriye doğru yansıma</a:t>
            </a:r>
          </a:p>
          <a:p>
            <a:pPr algn="l"/>
            <a:r>
              <a:rPr lang="tr-TR" dirty="0"/>
              <a:t>-verginin yayılması</a:t>
            </a:r>
          </a:p>
          <a:p>
            <a:pPr algn="l"/>
            <a:r>
              <a:rPr lang="tr-TR" dirty="0"/>
              <a:t>-verginin amortismanı ve </a:t>
            </a:r>
            <a:r>
              <a:rPr lang="tr-TR" dirty="0" err="1"/>
              <a:t>kapitalizasyonu</a:t>
            </a:r>
            <a:endParaRPr lang="tr-TR" dirty="0"/>
          </a:p>
          <a:p>
            <a:pPr algn="l"/>
            <a:r>
              <a:rPr lang="tr-TR" dirty="0"/>
              <a:t>-kanuni ve iktisadi yansıma</a:t>
            </a:r>
          </a:p>
          <a:p>
            <a:pPr algn="l"/>
            <a:r>
              <a:rPr lang="tr-TR" dirty="0"/>
              <a:t>-sınırlı ve sınırsız yansıma</a:t>
            </a:r>
          </a:p>
          <a:p>
            <a:pPr algn="l"/>
            <a:r>
              <a:rPr lang="tr-TR" dirty="0"/>
              <a:t>-mutlak ve diferansiyel yansıma</a:t>
            </a:r>
          </a:p>
          <a:p>
            <a:pPr algn="l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685312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94711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Yapılarına göre çeşitli vergilerin yansıma durumları;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2677886"/>
            <a:ext cx="9144000" cy="2579914"/>
          </a:xfrm>
        </p:spPr>
        <p:txBody>
          <a:bodyPr/>
          <a:lstStyle/>
          <a:p>
            <a:pPr algn="l"/>
            <a:r>
              <a:rPr lang="tr-TR" dirty="0"/>
              <a:t>-gider vergilerinde yansıma</a:t>
            </a:r>
          </a:p>
          <a:p>
            <a:pPr algn="l"/>
            <a:r>
              <a:rPr lang="tr-TR" dirty="0"/>
              <a:t>-gelir vergilerinde yansıma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63303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10940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b="1" dirty="0" smtClean="0"/>
              <a:t>Yansıma Koşulları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933303"/>
            <a:ext cx="9144000" cy="4180114"/>
          </a:xfrm>
        </p:spPr>
        <p:txBody>
          <a:bodyPr>
            <a:normAutofit/>
          </a:bodyPr>
          <a:lstStyle/>
          <a:p>
            <a:pPr algn="l"/>
            <a:r>
              <a:rPr lang="tr-TR" dirty="0"/>
              <a:t>1.Arz ve talep esnekliklerine bağlıdır</a:t>
            </a:r>
          </a:p>
          <a:p>
            <a:pPr algn="l"/>
            <a:r>
              <a:rPr lang="tr-TR" dirty="0"/>
              <a:t>2.Serbest rekabet rejiminde verginin yansıması çoğunlukla tarafların karşılıklı kuvvet derecelerine bağlıdır.</a:t>
            </a:r>
          </a:p>
          <a:p>
            <a:pPr algn="l"/>
            <a:r>
              <a:rPr lang="tr-TR" dirty="0"/>
              <a:t>3.Ekonomik </a:t>
            </a:r>
            <a:r>
              <a:rPr lang="tr-TR" dirty="0" err="1"/>
              <a:t>konjoktürün</a:t>
            </a:r>
            <a:r>
              <a:rPr lang="tr-TR" dirty="0"/>
              <a:t> seyri önemlilik </a:t>
            </a:r>
            <a:r>
              <a:rPr lang="tr-TR" dirty="0" err="1"/>
              <a:t>arzeder</a:t>
            </a:r>
            <a:r>
              <a:rPr lang="tr-TR" dirty="0"/>
              <a:t>. Yani iktisadi kriz zamanları, arz ve talepteki bozulmalar, kırılmalar verginin yansımasını azaltır.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8245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2147"/>
          </a:xfrm>
        </p:spPr>
        <p:txBody>
          <a:bodyPr>
            <a:noAutofit/>
          </a:bodyPr>
          <a:lstStyle/>
          <a:p>
            <a:pPr algn="l"/>
            <a:r>
              <a:rPr lang="tr-TR" sz="2800" dirty="0" smtClean="0"/>
              <a:t>Arz ve talep esnekliği</a:t>
            </a:r>
            <a:endParaRPr lang="tr-TR" sz="28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629103"/>
            <a:ext cx="9144000" cy="3628697"/>
          </a:xfrm>
        </p:spPr>
        <p:txBody>
          <a:bodyPr/>
          <a:lstStyle/>
          <a:p>
            <a:pPr algn="just"/>
            <a:r>
              <a:rPr lang="tr-TR" dirty="0" smtClean="0"/>
              <a:t>Bu konuda bilgi verilecektir.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41641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12147"/>
          </a:xfrm>
        </p:spPr>
        <p:txBody>
          <a:bodyPr>
            <a:noAutofit/>
          </a:bodyPr>
          <a:lstStyle/>
          <a:p>
            <a:pPr algn="l"/>
            <a:r>
              <a:rPr lang="tr-TR" sz="3200" dirty="0" smtClean="0"/>
              <a:t>Ekonomik </a:t>
            </a:r>
            <a:r>
              <a:rPr lang="tr-TR" sz="3200" dirty="0" err="1" smtClean="0"/>
              <a:t>konjoktür</a:t>
            </a:r>
            <a:endParaRPr lang="tr-TR" sz="3200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1534510"/>
            <a:ext cx="9144000" cy="3723290"/>
          </a:xfrm>
        </p:spPr>
        <p:txBody>
          <a:bodyPr/>
          <a:lstStyle/>
          <a:p>
            <a:pPr algn="just"/>
            <a:r>
              <a:rPr lang="tr-TR" dirty="0" smtClean="0"/>
              <a:t>Konu hakkında bilgi verilecektir.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6652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226</Words>
  <Application>Microsoft Office PowerPoint</Application>
  <PresentationFormat>Geniş ekran</PresentationFormat>
  <Paragraphs>32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Teması</vt:lpstr>
      <vt:lpstr> VERGİNİN YANSIMASI</vt:lpstr>
      <vt:lpstr>Mükellef</vt:lpstr>
      <vt:lpstr> Maliye literatüründe yansıma terimleri;</vt:lpstr>
      <vt:lpstr> Yansıma Şekilleri; </vt:lpstr>
      <vt:lpstr> Yapılarına göre çeşitli vergilerin yansıma durumları;</vt:lpstr>
      <vt:lpstr> Yansıma Koşulları</vt:lpstr>
      <vt:lpstr>Arz ve talep esnekliği</vt:lpstr>
      <vt:lpstr>Ekonomik konjoktür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mas</dc:creator>
  <cp:lastModifiedBy>arif şahin</cp:lastModifiedBy>
  <cp:revision>5</cp:revision>
  <dcterms:created xsi:type="dcterms:W3CDTF">2018-01-08T14:00:35Z</dcterms:created>
  <dcterms:modified xsi:type="dcterms:W3CDTF">2019-11-20T08:25:00Z</dcterms:modified>
</cp:coreProperties>
</file>