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85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8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627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782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5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940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78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159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07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311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05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73E77-E175-4253-8339-5BE9568D14DD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E4BF6-E19D-4F09-9D53-101B32F7E7B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73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00891"/>
            <a:ext cx="9144000" cy="957745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VERGİNİN YANSIMASI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41417"/>
            <a:ext cx="9144000" cy="4754880"/>
          </a:xfrm>
        </p:spPr>
        <p:txBody>
          <a:bodyPr>
            <a:normAutofit/>
          </a:bodyPr>
          <a:lstStyle/>
          <a:p>
            <a:pPr algn="l"/>
            <a:r>
              <a:rPr lang="tr-TR" b="1" dirty="0"/>
              <a:t>Vergi yansıması;</a:t>
            </a:r>
            <a:endParaRPr lang="tr-TR" dirty="0"/>
          </a:p>
          <a:p>
            <a:pPr algn="l"/>
            <a:r>
              <a:rPr lang="tr-TR" dirty="0"/>
              <a:t>-mükellef yani vergi kanununda tespit edilen kanuni mükellef vergiyi ödeyecek</a:t>
            </a:r>
          </a:p>
          <a:p>
            <a:pPr algn="l"/>
            <a:r>
              <a:rPr lang="tr-TR" dirty="0"/>
              <a:t>-faydalanacağı bir iktisadi durum </a:t>
            </a:r>
            <a:r>
              <a:rPr lang="tr-TR" dirty="0" err="1"/>
              <a:t>sözkonusu</a:t>
            </a:r>
            <a:r>
              <a:rPr lang="tr-TR" dirty="0"/>
              <a:t> olmalı</a:t>
            </a:r>
          </a:p>
          <a:p>
            <a:pPr algn="l"/>
            <a:r>
              <a:rPr lang="tr-TR" dirty="0"/>
              <a:t>-verginin başkasına devri veya başkasından alması olayı gerçekleşmeli</a:t>
            </a:r>
          </a:p>
          <a:p>
            <a:pPr algn="l"/>
            <a:r>
              <a:rPr lang="tr-TR" dirty="0"/>
              <a:t>-Vergide yansıma olayının konusu, verginin kanuni mükellef mi yoksa gerçek ödeyici veya ödeyiciler tarafından mı ödendiğinin araştırılması ile ilgilidir</a:t>
            </a:r>
          </a:p>
          <a:p>
            <a:pPr algn="l"/>
            <a:r>
              <a:rPr lang="tr-TR" dirty="0"/>
              <a:t>-Sonuç itibariyle, derin bir araştırmayı da gerektirecek olan, bir verginin en sonunda kimin üzerinde kaldığının bilinmesi olayı ancak bu olayın elde edilmesinin zorluğu mevcuttur.</a:t>
            </a:r>
          </a:p>
        </p:txBody>
      </p:sp>
    </p:spTree>
    <p:extLst>
      <p:ext uri="{BB962C8B-B14F-4D97-AF65-F5344CB8AC3E}">
        <p14:creationId xmlns:p14="http://schemas.microsoft.com/office/powerpoint/2010/main" val="371502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4189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Mükellef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76552"/>
            <a:ext cx="9144000" cy="3681248"/>
          </a:xfrm>
        </p:spPr>
        <p:txBody>
          <a:bodyPr/>
          <a:lstStyle/>
          <a:p>
            <a:pPr algn="just"/>
            <a:r>
              <a:rPr lang="tr-TR" dirty="0" smtClean="0"/>
              <a:t>Kanuni mükellef: Her vergi kanununda belirtilen bir mükellef olması hasebiyle, vergi kanunlarında tespit edilen bu mükelleflere denir.</a:t>
            </a:r>
          </a:p>
          <a:p>
            <a:pPr algn="just"/>
            <a:r>
              <a:rPr lang="tr-TR" dirty="0" smtClean="0"/>
              <a:t>Kanuni mükellef ve verginin yansıma olayı arasında ilişki mevcuttur. Hangi hal ve şartlarda verginin kanuni mükellef yerine gerçek ödeyiciler tarafından ödendiğinin tespiti verginin yansıması olayına girmektedir.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8717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7714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Maliye literatüründe yansıma terimleri;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704011"/>
            <a:ext cx="9144000" cy="2553789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1.Verginin </a:t>
            </a:r>
            <a:r>
              <a:rPr lang="tr-TR" dirty="0"/>
              <a:t>ödenmesi</a:t>
            </a:r>
          </a:p>
          <a:p>
            <a:pPr algn="l"/>
            <a:r>
              <a:rPr lang="tr-TR" dirty="0"/>
              <a:t>2.Yansıma</a:t>
            </a:r>
          </a:p>
          <a:p>
            <a:pPr algn="l"/>
            <a:r>
              <a:rPr lang="tr-TR" dirty="0"/>
              <a:t>3.Verginin yerleşmesi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42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95943"/>
            <a:ext cx="9144000" cy="156754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Yansıma </a:t>
            </a:r>
            <a:r>
              <a:rPr lang="tr-TR" b="1" dirty="0"/>
              <a:t>Şekilleri;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358537"/>
            <a:ext cx="9144000" cy="3899263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-İleriye doğru yansıma, geriye doğru yansıma</a:t>
            </a:r>
          </a:p>
          <a:p>
            <a:pPr algn="l"/>
            <a:r>
              <a:rPr lang="tr-TR" dirty="0"/>
              <a:t>-verginin yayılması</a:t>
            </a:r>
          </a:p>
          <a:p>
            <a:pPr algn="l"/>
            <a:r>
              <a:rPr lang="tr-TR" dirty="0"/>
              <a:t>-verginin amortismanı ve </a:t>
            </a:r>
            <a:r>
              <a:rPr lang="tr-TR" dirty="0" err="1"/>
              <a:t>kapitalizasyonu</a:t>
            </a:r>
            <a:endParaRPr lang="tr-TR" dirty="0"/>
          </a:p>
          <a:p>
            <a:pPr algn="l"/>
            <a:r>
              <a:rPr lang="tr-TR" dirty="0"/>
              <a:t>-kanuni ve iktisadi yansıma</a:t>
            </a:r>
          </a:p>
          <a:p>
            <a:pPr algn="l"/>
            <a:r>
              <a:rPr lang="tr-TR" dirty="0"/>
              <a:t>-sınırlı ve sınırsız yansıma</a:t>
            </a:r>
          </a:p>
          <a:p>
            <a:pPr algn="l"/>
            <a:r>
              <a:rPr lang="tr-TR" dirty="0"/>
              <a:t>-mutlak ve diferansiyel yansıma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531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94711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Yapılarına göre çeşitli vergilerin yansıma durumları;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77886"/>
            <a:ext cx="9144000" cy="2579914"/>
          </a:xfrm>
        </p:spPr>
        <p:txBody>
          <a:bodyPr/>
          <a:lstStyle/>
          <a:p>
            <a:pPr algn="l"/>
            <a:r>
              <a:rPr lang="tr-TR" dirty="0"/>
              <a:t>-gider vergilerinde yansıma</a:t>
            </a:r>
          </a:p>
          <a:p>
            <a:pPr algn="l"/>
            <a:r>
              <a:rPr lang="tr-TR" dirty="0"/>
              <a:t>-gelir vergilerinde yansıma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330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094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Yansıma Koşulları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33303"/>
            <a:ext cx="9144000" cy="4180114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1.Arz ve talep esnekliklerine bağlıdır</a:t>
            </a:r>
          </a:p>
          <a:p>
            <a:pPr algn="l"/>
            <a:r>
              <a:rPr lang="tr-TR" dirty="0"/>
              <a:t>2.Serbest rekabet rejiminde verginin yansıması çoğunlukla tarafların karşılıklı kuvvet derecelerine bağlıdır.</a:t>
            </a:r>
          </a:p>
          <a:p>
            <a:pPr algn="l"/>
            <a:r>
              <a:rPr lang="tr-TR" dirty="0"/>
              <a:t>3.Ekonomik </a:t>
            </a:r>
            <a:r>
              <a:rPr lang="tr-TR" dirty="0" err="1"/>
              <a:t>konjoktürün</a:t>
            </a:r>
            <a:r>
              <a:rPr lang="tr-TR" dirty="0"/>
              <a:t> seyri önemlilik </a:t>
            </a:r>
            <a:r>
              <a:rPr lang="tr-TR" dirty="0" err="1"/>
              <a:t>arzeder</a:t>
            </a:r>
            <a:r>
              <a:rPr lang="tr-TR" dirty="0"/>
              <a:t>. Yani iktisadi kriz zamanları, arz ve talepteki bozulmalar, kırılmalar verginin yansımasını azaltır.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24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2147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Arz ve talep esnekliği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29103"/>
            <a:ext cx="9144000" cy="3628697"/>
          </a:xfrm>
        </p:spPr>
        <p:txBody>
          <a:bodyPr/>
          <a:lstStyle/>
          <a:p>
            <a:pPr algn="just"/>
            <a:r>
              <a:rPr lang="tr-TR" dirty="0" smtClean="0"/>
              <a:t>Bu konuda bilgi verilecektir.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16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12147"/>
          </a:xfrm>
        </p:spPr>
        <p:txBody>
          <a:bodyPr>
            <a:noAutofit/>
          </a:bodyPr>
          <a:lstStyle/>
          <a:p>
            <a:pPr algn="l"/>
            <a:r>
              <a:rPr lang="tr-TR" sz="3200" dirty="0" smtClean="0"/>
              <a:t>Ekonomik </a:t>
            </a:r>
            <a:r>
              <a:rPr lang="tr-TR" sz="3200" dirty="0" err="1" smtClean="0"/>
              <a:t>konjoktür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34510"/>
            <a:ext cx="9144000" cy="3723290"/>
          </a:xfrm>
        </p:spPr>
        <p:txBody>
          <a:bodyPr/>
          <a:lstStyle/>
          <a:p>
            <a:pPr algn="just"/>
            <a:r>
              <a:rPr lang="tr-TR" dirty="0" smtClean="0"/>
              <a:t>Konu hakkında bilgi verilecektir.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6525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226</Words>
  <Application>Microsoft Office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 VERGİNİN YANSIMASI</vt:lpstr>
      <vt:lpstr>Mükellef</vt:lpstr>
      <vt:lpstr> Maliye literatüründe yansıma terimleri;</vt:lpstr>
      <vt:lpstr> Yansıma Şekilleri; </vt:lpstr>
      <vt:lpstr> Yapılarına göre çeşitli vergilerin yansıma durumları;</vt:lpstr>
      <vt:lpstr> Yansıma Koşulları</vt:lpstr>
      <vt:lpstr>Arz ve talep esnekliği</vt:lpstr>
      <vt:lpstr>Ekonomik konjoktür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5</cp:revision>
  <dcterms:created xsi:type="dcterms:W3CDTF">2018-01-08T14:00:35Z</dcterms:created>
  <dcterms:modified xsi:type="dcterms:W3CDTF">2019-11-20T08:25:00Z</dcterms:modified>
</cp:coreProperties>
</file>