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9" r:id="rId3"/>
    <p:sldId id="260" r:id="rId4"/>
    <p:sldId id="261" r:id="rId5"/>
    <p:sldId id="262" r:id="rId6"/>
    <p:sldId id="263" r:id="rId7"/>
    <p:sldId id="258" r:id="rId8"/>
    <p:sldId id="264"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B8E573-A681-40DF-9217-8130462E002B}" type="datetimeFigureOut">
              <a:rPr kumimoji="0" lang="tr-TR"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23.08.2020</a:t>
            </a:fld>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11F0A4-EDDF-4BC0-8DF8-9074095928AA}"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7203670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B8E573-A681-40DF-9217-8130462E002B}" type="datetimeFigureOut">
              <a:rPr kumimoji="0" lang="tr-TR"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23.08.2020</a:t>
            </a:fld>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11F0A4-EDDF-4BC0-8DF8-9074095928AA}"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5954621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B8E573-A681-40DF-9217-8130462E002B}" type="datetimeFigureOut">
              <a:rPr kumimoji="0" lang="tr-TR"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23.08.2020</a:t>
            </a:fld>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11F0A4-EDDF-4BC0-8DF8-9074095928AA}"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353535"/>
                </a:solidFill>
                <a:effectLst/>
                <a:uLnTx/>
                <a:uFillTx/>
                <a:latin typeface="Arial"/>
                <a:ea typeface="+mn-ea"/>
                <a:cs typeface="+mn-cs"/>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353535"/>
                </a:solidFill>
                <a:effectLst/>
                <a:uLnTx/>
                <a:uFillTx/>
                <a:latin typeface="Arial"/>
                <a:ea typeface="+mn-ea"/>
                <a:cs typeface="+mn-cs"/>
              </a:rPr>
              <a:t>”</a:t>
            </a:r>
          </a:p>
        </p:txBody>
      </p:sp>
    </p:spTree>
    <p:extLst>
      <p:ext uri="{BB962C8B-B14F-4D97-AF65-F5344CB8AC3E}">
        <p14:creationId xmlns:p14="http://schemas.microsoft.com/office/powerpoint/2010/main" val="2636007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B8E573-A681-40DF-9217-8130462E002B}" type="datetimeFigureOut">
              <a:rPr kumimoji="0" lang="tr-TR"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23.08.2020</a:t>
            </a:fld>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11F0A4-EDDF-4BC0-8DF8-9074095928AA}"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4476479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B8E573-A681-40DF-9217-8130462E002B}" type="datetimeFigureOut">
              <a:rPr kumimoji="0" lang="tr-TR"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23.08.2020</a:t>
            </a:fld>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11F0A4-EDDF-4BC0-8DF8-9074095928AA}"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353535"/>
                </a:solidFill>
                <a:effectLst/>
                <a:uLnTx/>
                <a:uFillTx/>
                <a:latin typeface="Arial"/>
                <a:ea typeface="+mn-ea"/>
                <a:cs typeface="+mn-cs"/>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353535"/>
                </a:solidFill>
                <a:effectLst/>
                <a:uLnTx/>
                <a:uFillTx/>
                <a:latin typeface="Arial"/>
                <a:ea typeface="+mn-ea"/>
                <a:cs typeface="+mn-cs"/>
              </a:rPr>
              <a:t>”</a:t>
            </a:r>
          </a:p>
        </p:txBody>
      </p:sp>
    </p:spTree>
    <p:extLst>
      <p:ext uri="{BB962C8B-B14F-4D97-AF65-F5344CB8AC3E}">
        <p14:creationId xmlns:p14="http://schemas.microsoft.com/office/powerpoint/2010/main" val="39596588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B8E573-A681-40DF-9217-8130462E002B}" type="datetimeFigureOut">
              <a:rPr kumimoji="0" lang="tr-TR"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23.08.2020</a:t>
            </a:fld>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11F0A4-EDDF-4BC0-8DF8-9074095928AA}"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231577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B8E573-A681-40DF-9217-8130462E002B}" type="datetimeFigureOut">
              <a:rPr kumimoji="0" lang="tr-TR"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23.08.2020</a:t>
            </a:fld>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11F0A4-EDDF-4BC0-8DF8-9074095928AA}"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1152878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B8E573-A681-40DF-9217-8130462E002B}" type="datetimeFigureOut">
              <a:rPr kumimoji="0" lang="tr-TR"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23.08.2020</a:t>
            </a:fld>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11F0A4-EDDF-4BC0-8DF8-9074095928AA}"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2987068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B8E573-A681-40DF-9217-8130462E002B}" type="datetimeFigureOut">
              <a:rPr kumimoji="0" lang="tr-TR"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23.08.2020</a:t>
            </a:fld>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11F0A4-EDDF-4BC0-8DF8-9074095928AA}"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1170595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B8E573-A681-40DF-9217-8130462E002B}" type="datetimeFigureOut">
              <a:rPr kumimoji="0" lang="tr-TR"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23.08.2020</a:t>
            </a:fld>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11F0A4-EDDF-4BC0-8DF8-9074095928AA}"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738487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B8E573-A681-40DF-9217-8130462E002B}" type="datetimeFigureOut">
              <a:rPr kumimoji="0" lang="tr-TR"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23.08.2020</a:t>
            </a:fld>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11F0A4-EDDF-4BC0-8DF8-9074095928AA}"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153226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B8E573-A681-40DF-9217-8130462E002B}" type="datetimeFigureOut">
              <a:rPr kumimoji="0" lang="tr-TR"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23.08.2020</a:t>
            </a:fld>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11F0A4-EDDF-4BC0-8DF8-9074095928AA}"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005676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B8E573-A681-40DF-9217-8130462E002B}" type="datetimeFigureOut">
              <a:rPr kumimoji="0" lang="tr-TR"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23.08.2020</a:t>
            </a:fld>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11F0A4-EDDF-4BC0-8DF8-9074095928AA}"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0976663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B8E573-A681-40DF-9217-8130462E002B}" type="datetimeFigureOut">
              <a:rPr kumimoji="0" lang="tr-TR"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23.08.2020</a:t>
            </a:fld>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11F0A4-EDDF-4BC0-8DF8-9074095928AA}"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247890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B8E573-A681-40DF-9217-8130462E002B}" type="datetimeFigureOut">
              <a:rPr kumimoji="0" lang="tr-TR"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23.08.2020</a:t>
            </a:fld>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11F0A4-EDDF-4BC0-8DF8-9074095928AA}"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2973842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B8E573-A681-40DF-9217-8130462E002B}" type="datetimeFigureOut">
              <a:rPr kumimoji="0" lang="tr-TR"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23.08.2020</a:t>
            </a:fld>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11F0A4-EDDF-4BC0-8DF8-9074095928AA}"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84987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EAB8E573-A681-40DF-9217-8130462E002B}" type="datetimeFigureOut">
              <a:rPr kumimoji="0" lang="tr-TR"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23.08.2020</a:t>
            </a:fld>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9611F0A4-EDDF-4BC0-8DF8-9074095928AA}"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7585295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 MALİ YETKİLER</a:t>
            </a:r>
            <a:endParaRPr lang="tr-TR" dirty="0"/>
          </a:p>
        </p:txBody>
      </p:sp>
      <p:sp>
        <p:nvSpPr>
          <p:cNvPr id="3" name="İçerik Yer Tutucusu 2"/>
          <p:cNvSpPr>
            <a:spLocks noGrp="1"/>
          </p:cNvSpPr>
          <p:nvPr>
            <p:ph idx="1"/>
          </p:nvPr>
        </p:nvSpPr>
        <p:spPr>
          <a:xfrm>
            <a:off x="2589212" y="1620982"/>
            <a:ext cx="8915400" cy="4290240"/>
          </a:xfrm>
        </p:spPr>
        <p:txBody>
          <a:bodyPr/>
          <a:lstStyle/>
          <a:p>
            <a:pPr marL="0" indent="0">
              <a:buNone/>
            </a:pPr>
            <a:endParaRPr lang="tr-TR" dirty="0" smtClean="0"/>
          </a:p>
          <a:p>
            <a:pPr lvl="1"/>
            <a:r>
              <a:rPr lang="tr-TR" dirty="0"/>
              <a:t>1</a:t>
            </a:r>
            <a:r>
              <a:rPr lang="tr-TR" dirty="0" smtClean="0"/>
              <a:t>) İşleme yetkisi</a:t>
            </a:r>
          </a:p>
          <a:p>
            <a:pPr lvl="1"/>
            <a:r>
              <a:rPr lang="tr-TR" dirty="0"/>
              <a:t>2</a:t>
            </a:r>
            <a:r>
              <a:rPr lang="tr-TR" dirty="0" smtClean="0"/>
              <a:t>) Çoğaltma yetkisi</a:t>
            </a:r>
          </a:p>
          <a:p>
            <a:pPr lvl="1"/>
            <a:r>
              <a:rPr lang="tr-TR" dirty="0" smtClean="0"/>
              <a:t>3) Yayma yetkisi</a:t>
            </a:r>
          </a:p>
          <a:p>
            <a:pPr lvl="1"/>
            <a:r>
              <a:rPr lang="tr-TR" dirty="0" smtClean="0"/>
              <a:t>4) Temsil yetkisi</a:t>
            </a:r>
          </a:p>
          <a:p>
            <a:pPr lvl="1"/>
            <a:r>
              <a:rPr lang="tr-TR" dirty="0"/>
              <a:t>5</a:t>
            </a:r>
            <a:r>
              <a:rPr lang="tr-TR" dirty="0" smtClean="0"/>
              <a:t>) İşaret, ses ve/veya görüntü nakline yarayan araçlarla umuma ileti yetkisi</a:t>
            </a:r>
          </a:p>
        </p:txBody>
      </p:sp>
    </p:spTree>
    <p:extLst>
      <p:ext uri="{BB962C8B-B14F-4D97-AF65-F5344CB8AC3E}">
        <p14:creationId xmlns:p14="http://schemas.microsoft.com/office/powerpoint/2010/main" val="2256103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b="1" dirty="0"/>
              <a:t>1- İşleme </a:t>
            </a:r>
            <a:r>
              <a:rPr lang="tr-TR" b="1" dirty="0" smtClean="0"/>
              <a:t>Yetkisi</a:t>
            </a:r>
          </a:p>
          <a:p>
            <a:pPr algn="just"/>
            <a:r>
              <a:rPr lang="tr-TR" b="1" dirty="0" smtClean="0"/>
              <a:t>FSEK m. 21: «</a:t>
            </a:r>
            <a:r>
              <a:rPr lang="tr-TR" dirty="0"/>
              <a:t>Bir eserden, onu işlemek suretiyle faydalanma hakkı </a:t>
            </a:r>
            <a:r>
              <a:rPr lang="tr-TR" dirty="0" err="1"/>
              <a:t>munhasıran</a:t>
            </a:r>
            <a:r>
              <a:rPr lang="tr-TR" dirty="0"/>
              <a:t> eser sahibine </a:t>
            </a:r>
            <a:r>
              <a:rPr lang="tr-TR" dirty="0" smtClean="0"/>
              <a:t>aittir.»</a:t>
            </a:r>
            <a:endParaRPr lang="tr-TR" b="1" dirty="0"/>
          </a:p>
        </p:txBody>
      </p:sp>
    </p:spTree>
    <p:extLst>
      <p:ext uri="{BB962C8B-B14F-4D97-AF65-F5344CB8AC3E}">
        <p14:creationId xmlns:p14="http://schemas.microsoft.com/office/powerpoint/2010/main" val="26117531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2- Çoğaltma yetkisi</a:t>
            </a:r>
          </a:p>
          <a:p>
            <a:pPr algn="just"/>
            <a:r>
              <a:rPr lang="tr-TR" b="1" dirty="0" smtClean="0"/>
              <a:t>FSEK m. 22: «</a:t>
            </a:r>
            <a:r>
              <a:rPr lang="tr-TR" dirty="0"/>
              <a:t>Bir eserin aslını veya kopyalarını, herhangi bir şekil veya yöntemle, tamamen veya kısmen, doğrudan veya dolaylı, geçici veya sürekli olarak çoğaltma hakkı münhasıran eser sahibine aittir. Eserlerin aslından ikinci bir kopyasının çıkarılması ya da eserin işaret, ses ve görüntü nakil ve tekrarına yarayan, bilinen ya da ileride geliştirilecek olan her türlü araca kayıt edilmesi, her türlü ses ve müzik kayıtları ile mimarlık eserlerine ait plan, proje ve krokilerin uygulanması da çoğaltma sayılır. Aynı kural, kabartma ve delikli kalıplar hakkında da geçerlidir. Çoğaltma hakkı, bilgisayar programının geçici çoğaltılmasını gerektirdiği ölçüde, programın yüklenmesi, görüntülenmesi, çalıştırılması, iletilmesi ve depolanması fiillerini de kapsar</a:t>
            </a:r>
            <a:r>
              <a:rPr lang="tr-TR" dirty="0" smtClean="0"/>
              <a:t>.»</a:t>
            </a:r>
            <a:endParaRPr lang="tr-TR" b="1" dirty="0"/>
          </a:p>
        </p:txBody>
      </p:sp>
    </p:spTree>
    <p:extLst>
      <p:ext uri="{BB962C8B-B14F-4D97-AF65-F5344CB8AC3E}">
        <p14:creationId xmlns:p14="http://schemas.microsoft.com/office/powerpoint/2010/main" val="1542346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b="1" dirty="0" smtClean="0"/>
              <a:t>3- Yayma Yetkisi</a:t>
            </a:r>
          </a:p>
          <a:p>
            <a:pPr algn="just"/>
            <a:r>
              <a:rPr lang="tr-TR" b="1" dirty="0" smtClean="0"/>
              <a:t>FSEK m. 23: </a:t>
            </a:r>
            <a:r>
              <a:rPr lang="tr-TR" dirty="0"/>
              <a:t>«Bir eserin aslını veya çoğaltılmış nüshalarını, kiralamak, ödünç vermek, satışa çıkarmak veya diğer yollarla dağıtmak hakkı münhasıran eser sahibine aittir. Eser sahibinin izniyle yurt dışında çoğaltılmış nüshaların yurt içine getirilmesi ve bunlardan yayma yoluyla faydalanma hakkı münhasıran eser sahibine aittir. Yurt dışında çoğaltılmış nüshalar her ne surette olursa olsun eser sahibinin ve/veya eser sahibinin iznini haiz yayma hakkı sahibinin izni olmaksızın ithal edilemez. Kiralama ve kamuya ödünç verme yetkisi eser sahibinde kalmak kaydıyla, belirli nüshaların hak sahibinin yayma hakkını kullanması sonucu mülkiyeti devredilerek ülke sınırları içinde ilk satışı veya dağıtımı yapıldıktan sonra bunların yeniden satışı eser sahibine tanınan yayma hakkını ihlal etmez. Bir eserin veya çoğaltılmış nüshalarının kiralanması veya ödünç verilmesi şeklinde yayımı, eser sahibinin çoğaltma hakkına zarar verecek şekilde, eserin yaygın kopyalanmasına yol açamaz. Bu maddenin uygulanmasına ilişkin usul ve esaslar Kültür Bakanlığınca hazırlanacak bir yönetmelikle düzenlenir</a:t>
            </a:r>
            <a:r>
              <a:rPr lang="tr-TR" dirty="0" smtClean="0"/>
              <a:t>.»</a:t>
            </a:r>
            <a:endParaRPr lang="tr-TR" b="1" dirty="0"/>
          </a:p>
        </p:txBody>
      </p:sp>
    </p:spTree>
    <p:extLst>
      <p:ext uri="{BB962C8B-B14F-4D97-AF65-F5344CB8AC3E}">
        <p14:creationId xmlns:p14="http://schemas.microsoft.com/office/powerpoint/2010/main" val="28211893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4- Temsil yetkisi</a:t>
            </a:r>
          </a:p>
          <a:p>
            <a:pPr algn="just"/>
            <a:r>
              <a:rPr lang="tr-TR" b="1" dirty="0" smtClean="0"/>
              <a:t>FSEK m. 24: </a:t>
            </a:r>
            <a:r>
              <a:rPr lang="tr-TR" dirty="0"/>
              <a:t>«Bir eserden</a:t>
            </a:r>
            <a:r>
              <a:rPr lang="tr-TR" dirty="0" smtClean="0"/>
              <a:t>, </a:t>
            </a:r>
            <a:r>
              <a:rPr lang="tr-TR" dirty="0"/>
              <a:t>doğrudan doğruya yahut işaret, ses veya resim nakline </a:t>
            </a:r>
            <a:r>
              <a:rPr lang="tr-TR" dirty="0" err="1"/>
              <a:t>yarıyan</a:t>
            </a:r>
            <a:r>
              <a:rPr lang="tr-TR" dirty="0"/>
              <a:t> aletlerle umumi mahallerde okumak, çalmak, oynamak ve göstermek gibi temsil suretiyle faydalanma hakkı </a:t>
            </a:r>
            <a:r>
              <a:rPr lang="tr-TR" dirty="0" err="1"/>
              <a:t>munhasıran</a:t>
            </a:r>
            <a:r>
              <a:rPr lang="tr-TR" dirty="0"/>
              <a:t> eser sahibine aittir. Temsilin umuma </a:t>
            </a:r>
            <a:r>
              <a:rPr lang="tr-TR" dirty="0" err="1"/>
              <a:t>arzedilmek</a:t>
            </a:r>
            <a:r>
              <a:rPr lang="tr-TR" dirty="0"/>
              <a:t> üzere </a:t>
            </a:r>
            <a:r>
              <a:rPr lang="tr-TR" dirty="0" err="1"/>
              <a:t>vukubulduğu</a:t>
            </a:r>
            <a:r>
              <a:rPr lang="tr-TR" dirty="0"/>
              <a:t> mahalden başka bir yere herhangi bir teknik vasıta ile nakli de eser sahibine aittir. Temsil hakkı; eser sahibinin veya meslek birliğine üye olması halinde, yetki belgesinde belirttiği yetkiler çerçevesinde meslek birliğinin yazılı izni olmadan, diğer gerçek ve tüzelkişilerce kullanılamaz. Ancak, 33 üncü ve 43 üncü maddelerdeki hükümler saklıdır</a:t>
            </a:r>
            <a:r>
              <a:rPr lang="tr-TR" dirty="0" smtClean="0"/>
              <a:t>.»</a:t>
            </a:r>
            <a:endParaRPr lang="tr-TR" b="1" dirty="0"/>
          </a:p>
        </p:txBody>
      </p:sp>
    </p:spTree>
    <p:extLst>
      <p:ext uri="{BB962C8B-B14F-4D97-AF65-F5344CB8AC3E}">
        <p14:creationId xmlns:p14="http://schemas.microsoft.com/office/powerpoint/2010/main" val="2234473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b="1" dirty="0"/>
              <a:t>5- İşaret, ses ve/veya görüntü nakline yarayan araçlarla umuma iletim </a:t>
            </a:r>
            <a:r>
              <a:rPr lang="tr-TR" b="1" dirty="0" smtClean="0"/>
              <a:t>yetkisi</a:t>
            </a:r>
          </a:p>
          <a:p>
            <a:pPr algn="just"/>
            <a:r>
              <a:rPr lang="tr-TR" b="1" dirty="0" smtClean="0"/>
              <a:t>FSEK m. 25: </a:t>
            </a:r>
            <a:r>
              <a:rPr lang="tr-TR" dirty="0"/>
              <a:t>«Bir eserin aslını veya çoğaltılmış nüshalarını, radyo-televizyon, uydu ve kablo gibi telli veya telsiz yayın yapan kuruluşlar vasıtasıyla veya dijital iletim de dahil olmak üzere işaret, ses ve/veya görüntü nakline yarayan araçlarla yayınlanması ve yayınlanan eserlerin bu kuruluşların yayınlarından alınarak başka yayın kuruluşları tarafından yeniden yayınlanması suretiyle umuma iletilmesi hakkı </a:t>
            </a:r>
            <a:r>
              <a:rPr lang="tr-TR" dirty="0" err="1"/>
              <a:t>munhasıran</a:t>
            </a:r>
            <a:r>
              <a:rPr lang="tr-TR" dirty="0"/>
              <a:t> eser sahibine aittir. Eser sahibi, eserinin aslı ya da çoğaltılmış nüshalarının telli veya telsiz araçlarla satışı veya diğer biçimlerde umuma dağıtılmasına veya sunulmasına ve gerçek kişilerin seçtikleri yer ve zamanda eserine erişimini sağlamak suretiyle umuma iletimine izin vermek veya yasaklamak hakkına da sahiptir. Bu madde ile düzenlenen umuma iletim yoluyla eserlerin dağıtım ve sunumu eser sahibinin yayma hakkını ihlal etmez</a:t>
            </a:r>
            <a:r>
              <a:rPr lang="tr-TR" dirty="0" smtClean="0"/>
              <a:t>.»</a:t>
            </a:r>
            <a:endParaRPr lang="tr-TR" b="1" dirty="0"/>
          </a:p>
        </p:txBody>
      </p:sp>
    </p:spTree>
    <p:extLst>
      <p:ext uri="{BB962C8B-B14F-4D97-AF65-F5344CB8AC3E}">
        <p14:creationId xmlns:p14="http://schemas.microsoft.com/office/powerpoint/2010/main" val="7260098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Mali Yetkilerin Özellikleri</a:t>
            </a:r>
            <a:endParaRPr lang="tr-TR" dirty="0"/>
          </a:p>
        </p:txBody>
      </p:sp>
      <p:sp>
        <p:nvSpPr>
          <p:cNvPr id="3" name="İçerik Yer Tutucusu 2"/>
          <p:cNvSpPr>
            <a:spLocks noGrp="1"/>
          </p:cNvSpPr>
          <p:nvPr>
            <p:ph idx="1"/>
          </p:nvPr>
        </p:nvSpPr>
        <p:spPr/>
        <p:txBody>
          <a:bodyPr/>
          <a:lstStyle/>
          <a:p>
            <a:r>
              <a:rPr lang="tr-TR" dirty="0" smtClean="0"/>
              <a:t>1- Mali yetkiler sınırlı sayıda belirlenmiştir.</a:t>
            </a:r>
          </a:p>
          <a:p>
            <a:r>
              <a:rPr lang="tr-TR" dirty="0" smtClean="0"/>
              <a:t>2- Mali yetkiler birbirinden bağımsızdırlar.</a:t>
            </a:r>
          </a:p>
          <a:p>
            <a:r>
              <a:rPr lang="tr-TR" dirty="0" smtClean="0"/>
              <a:t>3- Mali yetkiler hukuki işlemlere konu olabilir.</a:t>
            </a:r>
          </a:p>
          <a:p>
            <a:r>
              <a:rPr lang="tr-TR" dirty="0" smtClean="0"/>
              <a:t>4- Mali yetkiler mirasa konu olabilir.</a:t>
            </a:r>
          </a:p>
          <a:p>
            <a:r>
              <a:rPr lang="tr-TR" dirty="0" smtClean="0"/>
              <a:t>5- Mali yetkilerde basamak sistemi geçerlidir.</a:t>
            </a:r>
          </a:p>
          <a:p>
            <a:r>
              <a:rPr lang="tr-TR" dirty="0" smtClean="0"/>
              <a:t>6- Mali yetkiler belirli bir süre </a:t>
            </a:r>
            <a:r>
              <a:rPr lang="tr-TR" smtClean="0"/>
              <a:t>zarfından korunur.</a:t>
            </a:r>
            <a:endParaRPr lang="tr-TR" dirty="0"/>
          </a:p>
        </p:txBody>
      </p:sp>
    </p:spTree>
    <p:extLst>
      <p:ext uri="{BB962C8B-B14F-4D97-AF65-F5344CB8AC3E}">
        <p14:creationId xmlns:p14="http://schemas.microsoft.com/office/powerpoint/2010/main" val="18407780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Fikri Haklar ve Miras Hükümleri</a:t>
            </a:r>
            <a:endParaRPr lang="tr-TR" dirty="0"/>
          </a:p>
        </p:txBody>
      </p:sp>
      <p:sp>
        <p:nvSpPr>
          <p:cNvPr id="3" name="İçerik Yer Tutucusu 2"/>
          <p:cNvSpPr>
            <a:spLocks noGrp="1"/>
          </p:cNvSpPr>
          <p:nvPr>
            <p:ph idx="1"/>
          </p:nvPr>
        </p:nvSpPr>
        <p:spPr/>
        <p:txBody>
          <a:bodyPr/>
          <a:lstStyle/>
          <a:p>
            <a:r>
              <a:rPr lang="tr-TR" dirty="0" smtClean="0"/>
              <a:t>Mali Haklar ve Miras Hükümleri</a:t>
            </a:r>
          </a:p>
          <a:p>
            <a:r>
              <a:rPr lang="tr-TR" dirty="0" smtClean="0"/>
              <a:t>Manevi Haklar ve Miras Hükümleri</a:t>
            </a:r>
          </a:p>
          <a:p>
            <a:r>
              <a:rPr lang="tr-TR" dirty="0" smtClean="0"/>
              <a:t>Eserin Birden Fazla Sahibinin Olması Hali</a:t>
            </a:r>
          </a:p>
          <a:p>
            <a:pPr lvl="1"/>
            <a:r>
              <a:rPr lang="tr-TR" dirty="0" smtClean="0"/>
              <a:t>1- Müşterek eser sahiplerinden birinin ölümü</a:t>
            </a:r>
          </a:p>
          <a:p>
            <a:pPr lvl="1"/>
            <a:r>
              <a:rPr lang="tr-TR" dirty="0" smtClean="0"/>
              <a:t>2- İştirak halinde eser sahipliğinde eser </a:t>
            </a:r>
            <a:r>
              <a:rPr lang="tr-TR" smtClean="0"/>
              <a:t>sahiplerinden birinin ölümü</a:t>
            </a:r>
            <a:endParaRPr lang="tr-TR" dirty="0"/>
          </a:p>
        </p:txBody>
      </p:sp>
    </p:spTree>
    <p:extLst>
      <p:ext uri="{BB962C8B-B14F-4D97-AF65-F5344CB8AC3E}">
        <p14:creationId xmlns:p14="http://schemas.microsoft.com/office/powerpoint/2010/main" val="387394015"/>
      </p:ext>
    </p:extLst>
  </p:cSld>
  <p:clrMapOvr>
    <a:masterClrMapping/>
  </p:clrMapOvr>
</p:sld>
</file>

<file path=ppt/theme/theme1.xml><?xml version="1.0" encoding="utf-8"?>
<a:theme xmlns:a="http://schemas.openxmlformats.org/drawingml/2006/main" name="2_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otalTime>10</TotalTime>
  <Words>661</Words>
  <Application>Microsoft Office PowerPoint</Application>
  <PresentationFormat>Geniş ekran</PresentationFormat>
  <Paragraphs>30</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Century Gothic</vt:lpstr>
      <vt:lpstr>Wingdings 3</vt:lpstr>
      <vt:lpstr>2_Duman</vt:lpstr>
      <vt:lpstr>B. MALİ YETKİLER</vt:lpstr>
      <vt:lpstr>PowerPoint Sunusu</vt:lpstr>
      <vt:lpstr>PowerPoint Sunusu</vt:lpstr>
      <vt:lpstr>PowerPoint Sunusu</vt:lpstr>
      <vt:lpstr>PowerPoint Sunusu</vt:lpstr>
      <vt:lpstr>PowerPoint Sunusu</vt:lpstr>
      <vt:lpstr>Mali Yetkilerin Özellikleri</vt:lpstr>
      <vt:lpstr>Fikri Haklar ve Miras Hükümleri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 MALİ YETKİLER</dc:title>
  <dc:creator>Pc</dc:creator>
  <cp:lastModifiedBy>Pc</cp:lastModifiedBy>
  <cp:revision>3</cp:revision>
  <dcterms:created xsi:type="dcterms:W3CDTF">2020-08-23T12:28:02Z</dcterms:created>
  <dcterms:modified xsi:type="dcterms:W3CDTF">2020-08-23T12:45:32Z</dcterms:modified>
</cp:coreProperties>
</file>